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howGuides="1">
      <p:cViewPr varScale="1">
        <p:scale>
          <a:sx n="62" d="100"/>
          <a:sy n="62" d="100"/>
        </p:scale>
        <p:origin x="-954" y="-78"/>
      </p:cViewPr>
      <p:guideLst>
        <p:guide orient="horz" pos="4319"/>
        <p:guide/>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F456399-E172-41B5-A45B-CA64A7975064}" type="datetimeFigureOut">
              <a:rPr lang="ar-SA" smtClean="0"/>
              <a:pPr/>
              <a:t>21/08/34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61203E3-C38E-4ECD-95F3-0EA88C6C2555}"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F456399-E172-41B5-A45B-CA64A7975064}" type="datetimeFigureOut">
              <a:rPr lang="ar-SA" smtClean="0"/>
              <a:pPr/>
              <a:t>21/08/34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61203E3-C38E-4ECD-95F3-0EA88C6C2555}"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F456399-E172-41B5-A45B-CA64A7975064}" type="datetimeFigureOut">
              <a:rPr lang="ar-SA" smtClean="0"/>
              <a:pPr/>
              <a:t>21/08/34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61203E3-C38E-4ECD-95F3-0EA88C6C2555}"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F456399-E172-41B5-A45B-CA64A7975064}" type="datetimeFigureOut">
              <a:rPr lang="ar-SA" smtClean="0"/>
              <a:pPr/>
              <a:t>21/08/34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61203E3-C38E-4ECD-95F3-0EA88C6C2555}"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F456399-E172-41B5-A45B-CA64A7975064}" type="datetimeFigureOut">
              <a:rPr lang="ar-SA" smtClean="0"/>
              <a:pPr/>
              <a:t>21/08/34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61203E3-C38E-4ECD-95F3-0EA88C6C2555}"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F456399-E172-41B5-A45B-CA64A7975064}" type="datetimeFigureOut">
              <a:rPr lang="ar-SA" smtClean="0"/>
              <a:pPr/>
              <a:t>21/08/34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F61203E3-C38E-4ECD-95F3-0EA88C6C2555}"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F456399-E172-41B5-A45B-CA64A7975064}" type="datetimeFigureOut">
              <a:rPr lang="ar-SA" smtClean="0"/>
              <a:pPr/>
              <a:t>21/08/34</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F61203E3-C38E-4ECD-95F3-0EA88C6C2555}"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F456399-E172-41B5-A45B-CA64A7975064}" type="datetimeFigureOut">
              <a:rPr lang="ar-SA" smtClean="0"/>
              <a:pPr/>
              <a:t>21/08/34</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F61203E3-C38E-4ECD-95F3-0EA88C6C2555}"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F456399-E172-41B5-A45B-CA64A7975064}" type="datetimeFigureOut">
              <a:rPr lang="ar-SA" smtClean="0"/>
              <a:pPr/>
              <a:t>21/08/34</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F61203E3-C38E-4ECD-95F3-0EA88C6C2555}"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F456399-E172-41B5-A45B-CA64A7975064}" type="datetimeFigureOut">
              <a:rPr lang="ar-SA" smtClean="0"/>
              <a:pPr/>
              <a:t>21/08/34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F61203E3-C38E-4ECD-95F3-0EA88C6C2555}"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F456399-E172-41B5-A45B-CA64A7975064}" type="datetimeFigureOut">
              <a:rPr lang="ar-SA" smtClean="0"/>
              <a:pPr/>
              <a:t>21/08/34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F61203E3-C38E-4ECD-95F3-0EA88C6C2555}"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F456399-E172-41B5-A45B-CA64A7975064}" type="datetimeFigureOut">
              <a:rPr lang="ar-SA" smtClean="0"/>
              <a:pPr/>
              <a:t>21/08/34</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61203E3-C38E-4ECD-95F3-0EA88C6C2555}"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3203848" y="692696"/>
            <a:ext cx="2952328" cy="720080"/>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3200" dirty="0" smtClean="0"/>
              <a:t>البيض</a:t>
            </a:r>
            <a:endParaRPr lang="ar-SA" sz="3200" dirty="0"/>
          </a:p>
        </p:txBody>
      </p:sp>
      <p:sp>
        <p:nvSpPr>
          <p:cNvPr id="3" name="شريط إلى الأعلى 2"/>
          <p:cNvSpPr/>
          <p:nvPr/>
        </p:nvSpPr>
        <p:spPr>
          <a:xfrm>
            <a:off x="5292080" y="1844824"/>
            <a:ext cx="3312368" cy="648072"/>
          </a:xfrm>
          <a:prstGeom prst="ribbon2">
            <a:avLst>
              <a:gd name="adj1" fmla="val 16667"/>
              <a:gd name="adj2" fmla="val 68432"/>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3200" dirty="0" smtClean="0"/>
              <a:t>أهمية البيض:</a:t>
            </a:r>
            <a:endParaRPr lang="ar-SA" sz="3200" dirty="0"/>
          </a:p>
        </p:txBody>
      </p:sp>
      <p:sp>
        <p:nvSpPr>
          <p:cNvPr id="4" name="مستطيل 3"/>
          <p:cNvSpPr/>
          <p:nvPr/>
        </p:nvSpPr>
        <p:spPr>
          <a:xfrm>
            <a:off x="1115616" y="3068960"/>
            <a:ext cx="6912768" cy="2160240"/>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400" dirty="0" smtClean="0"/>
              <a:t>البيض من أفضل وأرخص الأطعمة البروتينية التي يتناولها الانسان ومن الممكن ان يكون طبقا اساسا في كثير من وجبات الطعام اليومية حيث يقدم مع الخضراوات مسلوقا او مقليا او مطهيا ويدخل البيض مع الحليب في صنع بعض الاطعمة المختلفة مثل الكعك و البسكويت.</a:t>
            </a:r>
            <a:endParaRPr lang="ar-SA" sz="24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3"/>
                                        </p:tgtEl>
                                        <p:attrNameLst>
                                          <p:attrName>ppt_y</p:attrName>
                                        </p:attrNameLst>
                                      </p:cBhvr>
                                      <p:tavLst>
                                        <p:tav tm="0">
                                          <p:val>
                                            <p:strVal val="#ppt_y"/>
                                          </p:val>
                                        </p:tav>
                                        <p:tav tm="100000">
                                          <p:val>
                                            <p:strVal val="#ppt_y"/>
                                          </p:val>
                                        </p:tav>
                                      </p:tavLst>
                                    </p:anim>
                                    <p:anim calcmode="lin" valueType="num">
                                      <p:cBhvr>
                                        <p:cTn id="21"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3" presetClass="entr" presetSubtype="16"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plus(in)">
                                      <p:cBhvr>
                                        <p:cTn id="2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476672"/>
            <a:ext cx="6120680" cy="738664"/>
          </a:xfrm>
          <a:prstGeom prst="rect">
            <a:avLst/>
          </a:prstGeom>
          <a:noFill/>
        </p:spPr>
        <p:txBody>
          <a:bodyPr wrap="square" rtlCol="1">
            <a:spAutoFit/>
          </a:bodyPr>
          <a:lstStyle/>
          <a:p>
            <a:r>
              <a:rPr lang="ar-SA" sz="2400" dirty="0" smtClean="0"/>
              <a:t>اذكري أطباقا اخرى يدخل في تكوينها البيض.</a:t>
            </a:r>
          </a:p>
          <a:p>
            <a:r>
              <a:rPr lang="ar-SA" dirty="0" smtClean="0"/>
              <a:t>.....................................................................................</a:t>
            </a:r>
            <a:endParaRPr lang="ar-SA" dirty="0"/>
          </a:p>
        </p:txBody>
      </p:sp>
      <p:sp>
        <p:nvSpPr>
          <p:cNvPr id="3" name="شريط إلى الأعلى 2"/>
          <p:cNvSpPr/>
          <p:nvPr/>
        </p:nvSpPr>
        <p:spPr>
          <a:xfrm>
            <a:off x="5796136" y="1412776"/>
            <a:ext cx="2808312" cy="648072"/>
          </a:xfrm>
          <a:prstGeom prst="ribbon2">
            <a:avLst>
              <a:gd name="adj1" fmla="val 16667"/>
              <a:gd name="adj2" fmla="val 68432"/>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400" dirty="0" smtClean="0"/>
              <a:t>تركيب البيضة:</a:t>
            </a:r>
            <a:endParaRPr lang="ar-SA" sz="2400" dirty="0"/>
          </a:p>
        </p:txBody>
      </p:sp>
      <p:pic>
        <p:nvPicPr>
          <p:cNvPr id="4" name="صورة 3" descr="c1f2172c49jo3.png"/>
          <p:cNvPicPr>
            <a:picLocks noChangeAspect="1"/>
          </p:cNvPicPr>
          <p:nvPr/>
        </p:nvPicPr>
        <p:blipFill>
          <a:blip r:embed="rId2" cstate="print"/>
          <a:stretch>
            <a:fillRect/>
          </a:stretch>
        </p:blipFill>
        <p:spPr>
          <a:xfrm>
            <a:off x="323528" y="2492896"/>
            <a:ext cx="3312368" cy="2484276"/>
          </a:xfrm>
          <a:prstGeom prst="rect">
            <a:avLst/>
          </a:prstGeom>
        </p:spPr>
      </p:pic>
      <p:sp>
        <p:nvSpPr>
          <p:cNvPr id="5" name="شكل بيضاوي 4"/>
          <p:cNvSpPr/>
          <p:nvPr/>
        </p:nvSpPr>
        <p:spPr>
          <a:xfrm>
            <a:off x="1619672" y="3501008"/>
            <a:ext cx="864096" cy="792088"/>
          </a:xfrm>
          <a:prstGeom prst="ellipse">
            <a:avLst/>
          </a:prstGeom>
          <a:solidFill>
            <a:srgbClr val="FFFF00">
              <a:alpha val="84000"/>
            </a:srgbClr>
          </a:solidFill>
        </p:spPr>
        <p:style>
          <a:lnRef idx="1">
            <a:schemeClr val="accent3"/>
          </a:lnRef>
          <a:fillRef idx="2">
            <a:schemeClr val="accent3"/>
          </a:fillRef>
          <a:effectRef idx="1">
            <a:schemeClr val="accent3"/>
          </a:effectRef>
          <a:fontRef idx="minor">
            <a:schemeClr val="dk1"/>
          </a:fontRef>
        </p:style>
        <p:txBody>
          <a:bodyPr rtlCol="1" anchor="ctr"/>
          <a:lstStyle/>
          <a:p>
            <a:pPr algn="ctr"/>
            <a:endParaRPr lang="ar-SA" dirty="0"/>
          </a:p>
        </p:txBody>
      </p:sp>
      <p:sp>
        <p:nvSpPr>
          <p:cNvPr id="6" name="مربع نص 5"/>
          <p:cNvSpPr txBox="1"/>
          <p:nvPr/>
        </p:nvSpPr>
        <p:spPr>
          <a:xfrm>
            <a:off x="1619672" y="2564904"/>
            <a:ext cx="720080" cy="400110"/>
          </a:xfrm>
          <a:prstGeom prst="rect">
            <a:avLst/>
          </a:prstGeom>
          <a:noFill/>
        </p:spPr>
        <p:txBody>
          <a:bodyPr wrap="square" rtlCol="1">
            <a:spAutoFit/>
          </a:bodyPr>
          <a:lstStyle/>
          <a:p>
            <a:r>
              <a:rPr lang="ar-SA" sz="2000" dirty="0" smtClean="0"/>
              <a:t>القشرة</a:t>
            </a:r>
            <a:endParaRPr lang="ar-SA" sz="2000" dirty="0"/>
          </a:p>
        </p:txBody>
      </p:sp>
      <p:sp>
        <p:nvSpPr>
          <p:cNvPr id="7" name="مربع نص 6"/>
          <p:cNvSpPr txBox="1"/>
          <p:nvPr/>
        </p:nvSpPr>
        <p:spPr>
          <a:xfrm>
            <a:off x="971600" y="3068960"/>
            <a:ext cx="1728192" cy="400110"/>
          </a:xfrm>
          <a:prstGeom prst="rect">
            <a:avLst/>
          </a:prstGeom>
          <a:noFill/>
        </p:spPr>
        <p:txBody>
          <a:bodyPr wrap="square" rtlCol="1">
            <a:spAutoFit/>
          </a:bodyPr>
          <a:lstStyle/>
          <a:p>
            <a:r>
              <a:rPr lang="ar-SA" sz="2000" dirty="0" smtClean="0"/>
              <a:t>البياض (الزلال)</a:t>
            </a:r>
            <a:endParaRPr lang="ar-SA" sz="2000" dirty="0"/>
          </a:p>
        </p:txBody>
      </p:sp>
      <p:sp>
        <p:nvSpPr>
          <p:cNvPr id="8" name="مربع نص 7"/>
          <p:cNvSpPr txBox="1"/>
          <p:nvPr/>
        </p:nvSpPr>
        <p:spPr>
          <a:xfrm>
            <a:off x="1619672" y="3573016"/>
            <a:ext cx="792088" cy="646331"/>
          </a:xfrm>
          <a:prstGeom prst="rect">
            <a:avLst/>
          </a:prstGeom>
          <a:noFill/>
        </p:spPr>
        <p:txBody>
          <a:bodyPr wrap="square" rtlCol="1">
            <a:spAutoFit/>
          </a:bodyPr>
          <a:lstStyle/>
          <a:p>
            <a:r>
              <a:rPr lang="ar-SA" dirty="0" smtClean="0"/>
              <a:t>الصفار (المح)</a:t>
            </a:r>
            <a:endParaRPr lang="ar-SA" dirty="0"/>
          </a:p>
        </p:txBody>
      </p:sp>
      <p:sp>
        <p:nvSpPr>
          <p:cNvPr id="9" name="مستطيل ذو زوايا قطرية مستديرة 8"/>
          <p:cNvSpPr/>
          <p:nvPr/>
        </p:nvSpPr>
        <p:spPr>
          <a:xfrm>
            <a:off x="3995936" y="2420888"/>
            <a:ext cx="4536504" cy="2664296"/>
          </a:xfrm>
          <a:prstGeom prst="round2DiagRect">
            <a:avLst/>
          </a:prstGeom>
        </p:spPr>
        <p:style>
          <a:lnRef idx="1">
            <a:schemeClr val="accent4"/>
          </a:lnRef>
          <a:fillRef idx="2">
            <a:schemeClr val="accent4"/>
          </a:fillRef>
          <a:effectRef idx="1">
            <a:schemeClr val="accent4"/>
          </a:effectRef>
          <a:fontRef idx="minor">
            <a:schemeClr val="dk1"/>
          </a:fontRef>
        </p:style>
        <p:txBody>
          <a:bodyPr rtlCol="1" anchor="ctr"/>
          <a:lstStyle/>
          <a:p>
            <a:r>
              <a:rPr lang="ar-SA" sz="2400" dirty="0" smtClean="0"/>
              <a:t>تتركب البيضة من:</a:t>
            </a:r>
          </a:p>
          <a:p>
            <a:r>
              <a:rPr lang="ar-SA" dirty="0" smtClean="0"/>
              <a:t>1-.............................................................</a:t>
            </a:r>
          </a:p>
          <a:p>
            <a:r>
              <a:rPr lang="ar-SA" dirty="0" smtClean="0"/>
              <a:t>2-.............................................................</a:t>
            </a:r>
          </a:p>
          <a:p>
            <a:r>
              <a:rPr lang="ar-SA" dirty="0" smtClean="0"/>
              <a:t>3-.............................................................</a:t>
            </a:r>
            <a:endParaRPr lang="ar-SA" dirty="0"/>
          </a:p>
        </p:txBody>
      </p:sp>
      <p:sp>
        <p:nvSpPr>
          <p:cNvPr id="10" name="مربع نص 9"/>
          <p:cNvSpPr txBox="1"/>
          <p:nvPr/>
        </p:nvSpPr>
        <p:spPr>
          <a:xfrm>
            <a:off x="6300192" y="3429000"/>
            <a:ext cx="1440160" cy="400110"/>
          </a:xfrm>
          <a:prstGeom prst="rect">
            <a:avLst/>
          </a:prstGeom>
          <a:noFill/>
        </p:spPr>
        <p:txBody>
          <a:bodyPr wrap="square" rtlCol="1">
            <a:spAutoFit/>
          </a:bodyPr>
          <a:lstStyle/>
          <a:p>
            <a:pPr algn="ctr"/>
            <a:r>
              <a:rPr lang="ar-SA" sz="2000" b="1" dirty="0" smtClean="0">
                <a:solidFill>
                  <a:srgbClr val="FF0000"/>
                </a:solidFill>
              </a:rPr>
              <a:t>القشرة</a:t>
            </a:r>
            <a:endParaRPr lang="ar-SA" sz="2000" b="1" dirty="0">
              <a:solidFill>
                <a:srgbClr val="FF0000"/>
              </a:solidFill>
            </a:endParaRPr>
          </a:p>
        </p:txBody>
      </p:sp>
      <p:sp>
        <p:nvSpPr>
          <p:cNvPr id="11" name="مربع نص 10"/>
          <p:cNvSpPr txBox="1"/>
          <p:nvPr/>
        </p:nvSpPr>
        <p:spPr>
          <a:xfrm>
            <a:off x="6516216" y="3717032"/>
            <a:ext cx="1440160" cy="400110"/>
          </a:xfrm>
          <a:prstGeom prst="rect">
            <a:avLst/>
          </a:prstGeom>
          <a:noFill/>
        </p:spPr>
        <p:txBody>
          <a:bodyPr wrap="square" rtlCol="1">
            <a:spAutoFit/>
          </a:bodyPr>
          <a:lstStyle/>
          <a:p>
            <a:pPr algn="ctr"/>
            <a:r>
              <a:rPr lang="ar-SA" sz="2000" b="1" dirty="0" smtClean="0">
                <a:solidFill>
                  <a:srgbClr val="FF0000"/>
                </a:solidFill>
              </a:rPr>
              <a:t>البياض</a:t>
            </a:r>
            <a:endParaRPr lang="ar-SA" sz="2000" b="1" dirty="0">
              <a:solidFill>
                <a:srgbClr val="FF0000"/>
              </a:solidFill>
            </a:endParaRPr>
          </a:p>
        </p:txBody>
      </p:sp>
      <p:sp>
        <p:nvSpPr>
          <p:cNvPr id="12" name="مربع نص 11"/>
          <p:cNvSpPr txBox="1"/>
          <p:nvPr/>
        </p:nvSpPr>
        <p:spPr>
          <a:xfrm>
            <a:off x="6228184" y="4077072"/>
            <a:ext cx="1440160" cy="400110"/>
          </a:xfrm>
          <a:prstGeom prst="rect">
            <a:avLst/>
          </a:prstGeom>
          <a:noFill/>
        </p:spPr>
        <p:txBody>
          <a:bodyPr wrap="square" rtlCol="1">
            <a:spAutoFit/>
          </a:bodyPr>
          <a:lstStyle/>
          <a:p>
            <a:pPr algn="ctr"/>
            <a:r>
              <a:rPr lang="ar-SA" sz="2000" b="1" dirty="0" smtClean="0">
                <a:solidFill>
                  <a:srgbClr val="FF0000"/>
                </a:solidFill>
              </a:rPr>
              <a:t>الصفار</a:t>
            </a:r>
            <a:endParaRPr lang="ar-SA" sz="2000" b="1" dirty="0">
              <a:solidFill>
                <a:srgbClr val="FF0000"/>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2" dur="1000" fill="hold"/>
                                        <p:tgtEl>
                                          <p:spTgt spid="4"/>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strips(downLeft)">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strips(downLeft)">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strips(downLeft)">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41" presetClass="entr" presetSubtype="0" fill="hold" grpId="0" nodeType="clickEffect">
                                  <p:stCondLst>
                                    <p:cond delay="0"/>
                                  </p:stCondLst>
                                  <p:iterate type="lt">
                                    <p:tmPct val="10000"/>
                                  </p:iterate>
                                  <p:childTnLst>
                                    <p:set>
                                      <p:cBhvr>
                                        <p:cTn id="45" dur="1" fill="hold">
                                          <p:stCondLst>
                                            <p:cond delay="0"/>
                                          </p:stCondLst>
                                        </p:cTn>
                                        <p:tgtEl>
                                          <p:spTgt spid="9"/>
                                        </p:tgtEl>
                                        <p:attrNameLst>
                                          <p:attrName>style.visibility</p:attrName>
                                        </p:attrNameLst>
                                      </p:cBhvr>
                                      <p:to>
                                        <p:strVal val="visible"/>
                                      </p:to>
                                    </p:set>
                                    <p:anim calcmode="lin" valueType="num">
                                      <p:cBhvr>
                                        <p:cTn id="46"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9"/>
                                        </p:tgtEl>
                                        <p:attrNameLst>
                                          <p:attrName>ppt_y</p:attrName>
                                        </p:attrNameLst>
                                      </p:cBhvr>
                                      <p:tavLst>
                                        <p:tav tm="0">
                                          <p:val>
                                            <p:strVal val="#ppt_y"/>
                                          </p:val>
                                        </p:tav>
                                        <p:tav tm="100000">
                                          <p:val>
                                            <p:strVal val="#ppt_y"/>
                                          </p:val>
                                        </p:tav>
                                      </p:tavLst>
                                    </p:anim>
                                    <p:anim calcmode="lin" valueType="num">
                                      <p:cBhvr>
                                        <p:cTn id="48"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12"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strips(downLeft)">
                                      <p:cBhvr>
                                        <p:cTn id="55" dur="500"/>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18" presetClass="entr" presetSubtype="12" fill="hold" grpId="0" nodeType="click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strips(downLeft)">
                                      <p:cBhvr>
                                        <p:cTn id="60" dur="500"/>
                                        <p:tgtEl>
                                          <p:spTgt spid="11"/>
                                        </p:tgtEl>
                                      </p:cBhvr>
                                    </p:animEffect>
                                  </p:childTnLst>
                                </p:cTn>
                              </p:par>
                            </p:childTnLst>
                          </p:cTn>
                        </p:par>
                      </p:childTnLst>
                    </p:cTn>
                  </p:par>
                  <p:par>
                    <p:cTn id="61" fill="hold">
                      <p:stCondLst>
                        <p:cond delay="indefinite"/>
                      </p:stCondLst>
                      <p:childTnLst>
                        <p:par>
                          <p:cTn id="62" fill="hold">
                            <p:stCondLst>
                              <p:cond delay="0"/>
                            </p:stCondLst>
                            <p:childTnLst>
                              <p:par>
                                <p:cTn id="63" presetID="18" presetClass="entr" presetSubtype="12"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strips(downLeft)">
                                      <p:cBhvr>
                                        <p:cTn id="6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7" grpId="0"/>
      <p:bldP spid="8" grpId="0"/>
      <p:bldP spid="9" grpId="0" animBg="1"/>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ريط إلى الأعلى 1"/>
          <p:cNvSpPr/>
          <p:nvPr/>
        </p:nvSpPr>
        <p:spPr>
          <a:xfrm>
            <a:off x="6516216" y="260648"/>
            <a:ext cx="2448272" cy="648072"/>
          </a:xfrm>
          <a:prstGeom prst="ribbon2">
            <a:avLst>
              <a:gd name="adj1" fmla="val 16667"/>
              <a:gd name="adj2" fmla="val 68432"/>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400" dirty="0" smtClean="0"/>
              <a:t>قيمته الغذائية:</a:t>
            </a:r>
            <a:endParaRPr lang="ar-SA" sz="2400" dirty="0"/>
          </a:p>
        </p:txBody>
      </p:sp>
      <p:sp>
        <p:nvSpPr>
          <p:cNvPr id="3" name="مستطيل مستدير الزوايا 2"/>
          <p:cNvSpPr/>
          <p:nvPr/>
        </p:nvSpPr>
        <p:spPr>
          <a:xfrm>
            <a:off x="2555776" y="836712"/>
            <a:ext cx="3960440" cy="720080"/>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400" dirty="0" smtClean="0"/>
              <a:t>تحتوي على اغلب العناصر الغذائية مثل:</a:t>
            </a:r>
            <a:endParaRPr lang="ar-SA" sz="2400" dirty="0"/>
          </a:p>
        </p:txBody>
      </p:sp>
      <p:sp>
        <p:nvSpPr>
          <p:cNvPr id="4" name="شكل بيضاوي 3"/>
          <p:cNvSpPr/>
          <p:nvPr/>
        </p:nvSpPr>
        <p:spPr>
          <a:xfrm>
            <a:off x="7380312" y="2132856"/>
            <a:ext cx="1296144" cy="936104"/>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b="1" dirty="0" smtClean="0"/>
              <a:t>الماء</a:t>
            </a:r>
            <a:endParaRPr lang="ar-SA" b="1" dirty="0"/>
          </a:p>
        </p:txBody>
      </p:sp>
      <p:sp>
        <p:nvSpPr>
          <p:cNvPr id="5" name="شكل بيضاوي 4"/>
          <p:cNvSpPr/>
          <p:nvPr/>
        </p:nvSpPr>
        <p:spPr>
          <a:xfrm>
            <a:off x="5724128" y="2132856"/>
            <a:ext cx="1296144" cy="936104"/>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b="1" dirty="0" smtClean="0"/>
              <a:t>الاملاح المعدنية</a:t>
            </a:r>
            <a:endParaRPr lang="ar-SA" b="1" dirty="0"/>
          </a:p>
        </p:txBody>
      </p:sp>
      <p:sp>
        <p:nvSpPr>
          <p:cNvPr id="6" name="شكل بيضاوي 5"/>
          <p:cNvSpPr/>
          <p:nvPr/>
        </p:nvSpPr>
        <p:spPr>
          <a:xfrm>
            <a:off x="3923928" y="2132856"/>
            <a:ext cx="1296144" cy="936104"/>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b="1" dirty="0" smtClean="0"/>
              <a:t>البروتين</a:t>
            </a:r>
            <a:endParaRPr lang="ar-SA" b="1" dirty="0"/>
          </a:p>
        </p:txBody>
      </p:sp>
      <p:sp>
        <p:nvSpPr>
          <p:cNvPr id="7" name="شكل بيضاوي 6"/>
          <p:cNvSpPr/>
          <p:nvPr/>
        </p:nvSpPr>
        <p:spPr>
          <a:xfrm>
            <a:off x="2051720" y="2132856"/>
            <a:ext cx="1368152" cy="936104"/>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b="1" dirty="0" smtClean="0"/>
              <a:t>الفيتامينات</a:t>
            </a:r>
            <a:endParaRPr lang="ar-SA" b="1" dirty="0"/>
          </a:p>
        </p:txBody>
      </p:sp>
      <p:sp>
        <p:nvSpPr>
          <p:cNvPr id="8" name="شكل بيضاوي 7"/>
          <p:cNvSpPr/>
          <p:nvPr/>
        </p:nvSpPr>
        <p:spPr>
          <a:xfrm>
            <a:off x="395536" y="2132856"/>
            <a:ext cx="1296144" cy="936104"/>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b="1" dirty="0" smtClean="0"/>
              <a:t>الدهون</a:t>
            </a:r>
            <a:endParaRPr lang="ar-SA" b="1" dirty="0"/>
          </a:p>
        </p:txBody>
      </p:sp>
      <p:sp>
        <p:nvSpPr>
          <p:cNvPr id="9" name="مستطيل 8"/>
          <p:cNvSpPr/>
          <p:nvPr/>
        </p:nvSpPr>
        <p:spPr>
          <a:xfrm>
            <a:off x="5076056" y="3789040"/>
            <a:ext cx="1080120" cy="432048"/>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b="1" dirty="0" smtClean="0"/>
              <a:t>الفسفور</a:t>
            </a:r>
            <a:endParaRPr lang="ar-SA" b="1" dirty="0"/>
          </a:p>
        </p:txBody>
      </p:sp>
      <p:sp>
        <p:nvSpPr>
          <p:cNvPr id="10" name="مستطيل 9"/>
          <p:cNvSpPr/>
          <p:nvPr/>
        </p:nvSpPr>
        <p:spPr>
          <a:xfrm>
            <a:off x="3131840" y="3789040"/>
            <a:ext cx="1080120" cy="432048"/>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b="1" dirty="0" smtClean="0"/>
              <a:t>أ</a:t>
            </a:r>
            <a:endParaRPr lang="ar-SA" b="1" dirty="0"/>
          </a:p>
        </p:txBody>
      </p:sp>
      <p:sp>
        <p:nvSpPr>
          <p:cNvPr id="11" name="مستطيل 10"/>
          <p:cNvSpPr/>
          <p:nvPr/>
        </p:nvSpPr>
        <p:spPr>
          <a:xfrm>
            <a:off x="2339752" y="4437112"/>
            <a:ext cx="1080120" cy="432048"/>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b="1" dirty="0" smtClean="0"/>
              <a:t>ب المركب</a:t>
            </a:r>
            <a:endParaRPr lang="ar-SA" b="1" dirty="0"/>
          </a:p>
        </p:txBody>
      </p:sp>
      <p:sp>
        <p:nvSpPr>
          <p:cNvPr id="12" name="مستطيل 11"/>
          <p:cNvSpPr/>
          <p:nvPr/>
        </p:nvSpPr>
        <p:spPr>
          <a:xfrm>
            <a:off x="1547664" y="3789040"/>
            <a:ext cx="1080120" cy="432048"/>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b="1" dirty="0" smtClean="0"/>
              <a:t>د</a:t>
            </a:r>
            <a:endParaRPr lang="ar-SA" b="1" dirty="0"/>
          </a:p>
        </p:txBody>
      </p:sp>
      <p:sp>
        <p:nvSpPr>
          <p:cNvPr id="13" name="مستطيل 12"/>
          <p:cNvSpPr/>
          <p:nvPr/>
        </p:nvSpPr>
        <p:spPr>
          <a:xfrm>
            <a:off x="5436096" y="4509120"/>
            <a:ext cx="1080120" cy="432048"/>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b="1" dirty="0" smtClean="0"/>
              <a:t>الكبريت</a:t>
            </a:r>
            <a:endParaRPr lang="ar-SA" b="1" dirty="0"/>
          </a:p>
        </p:txBody>
      </p:sp>
      <p:sp>
        <p:nvSpPr>
          <p:cNvPr id="14" name="مستطيل 13"/>
          <p:cNvSpPr/>
          <p:nvPr/>
        </p:nvSpPr>
        <p:spPr>
          <a:xfrm>
            <a:off x="7092280" y="3789040"/>
            <a:ext cx="1080120" cy="432048"/>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b="1" dirty="0" smtClean="0"/>
              <a:t>الكالسيوم</a:t>
            </a:r>
            <a:endParaRPr lang="ar-SA" b="1" dirty="0"/>
          </a:p>
        </p:txBody>
      </p:sp>
      <p:sp>
        <p:nvSpPr>
          <p:cNvPr id="15" name="مستطيل 14"/>
          <p:cNvSpPr/>
          <p:nvPr/>
        </p:nvSpPr>
        <p:spPr>
          <a:xfrm>
            <a:off x="6876256" y="4437112"/>
            <a:ext cx="1080120" cy="432048"/>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b="1" dirty="0" smtClean="0"/>
              <a:t>الحديد</a:t>
            </a:r>
            <a:endParaRPr lang="ar-SA" b="1" dirty="0"/>
          </a:p>
        </p:txBody>
      </p:sp>
      <p:cxnSp>
        <p:nvCxnSpPr>
          <p:cNvPr id="17" name="رابط كسهم مستقيم 16"/>
          <p:cNvCxnSpPr/>
          <p:nvPr/>
        </p:nvCxnSpPr>
        <p:spPr>
          <a:xfrm flipH="1">
            <a:off x="2123728" y="3068960"/>
            <a:ext cx="288032" cy="57606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9" name="رابط كسهم مستقيم 18"/>
          <p:cNvCxnSpPr/>
          <p:nvPr/>
        </p:nvCxnSpPr>
        <p:spPr>
          <a:xfrm>
            <a:off x="3131840" y="3068960"/>
            <a:ext cx="432048" cy="57606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1" name="رابط كسهم مستقيم 20"/>
          <p:cNvCxnSpPr/>
          <p:nvPr/>
        </p:nvCxnSpPr>
        <p:spPr>
          <a:xfrm>
            <a:off x="2771800" y="3140968"/>
            <a:ext cx="72008" cy="115212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3" name="رابط كسهم مستقيم 22"/>
          <p:cNvCxnSpPr/>
          <p:nvPr/>
        </p:nvCxnSpPr>
        <p:spPr>
          <a:xfrm flipH="1">
            <a:off x="5724128" y="3068960"/>
            <a:ext cx="360040" cy="57606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5" name="رابط كسهم مستقيم 24"/>
          <p:cNvCxnSpPr/>
          <p:nvPr/>
        </p:nvCxnSpPr>
        <p:spPr>
          <a:xfrm>
            <a:off x="6876256" y="3068960"/>
            <a:ext cx="504056" cy="57606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7" name="رابط كسهم مستقيم 26"/>
          <p:cNvCxnSpPr/>
          <p:nvPr/>
        </p:nvCxnSpPr>
        <p:spPr>
          <a:xfrm flipH="1">
            <a:off x="6300192" y="3140968"/>
            <a:ext cx="144016" cy="129614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9" name="رابط كسهم مستقيم 28"/>
          <p:cNvCxnSpPr/>
          <p:nvPr/>
        </p:nvCxnSpPr>
        <p:spPr>
          <a:xfrm>
            <a:off x="6588224" y="3140968"/>
            <a:ext cx="432048" cy="129614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1" name="رابط كسهم مستقيم 30"/>
          <p:cNvCxnSpPr/>
          <p:nvPr/>
        </p:nvCxnSpPr>
        <p:spPr>
          <a:xfrm flipH="1">
            <a:off x="1403648" y="1484784"/>
            <a:ext cx="1080120" cy="64807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3" name="رابط كسهم مستقيم 32"/>
          <p:cNvCxnSpPr/>
          <p:nvPr/>
        </p:nvCxnSpPr>
        <p:spPr>
          <a:xfrm flipH="1">
            <a:off x="3131840" y="1700808"/>
            <a:ext cx="288032" cy="36004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5" name="رابط كسهم مستقيم 34"/>
          <p:cNvCxnSpPr/>
          <p:nvPr/>
        </p:nvCxnSpPr>
        <p:spPr>
          <a:xfrm>
            <a:off x="4644008" y="1628800"/>
            <a:ext cx="0" cy="43204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7" name="رابط كسهم مستقيم 36"/>
          <p:cNvCxnSpPr/>
          <p:nvPr/>
        </p:nvCxnSpPr>
        <p:spPr>
          <a:xfrm>
            <a:off x="5796136" y="1628800"/>
            <a:ext cx="360040" cy="43204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9" name="رابط كسهم مستقيم 38"/>
          <p:cNvCxnSpPr/>
          <p:nvPr/>
        </p:nvCxnSpPr>
        <p:spPr>
          <a:xfrm>
            <a:off x="6660232" y="1484784"/>
            <a:ext cx="1080120" cy="50405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strips(downLeft)">
                                      <p:cBhvr>
                                        <p:cTn id="19" dur="500"/>
                                        <p:tgtEl>
                                          <p:spTgt spid="3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dissolv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nodeType="click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strips(downLeft)">
                                      <p:cBhvr>
                                        <p:cTn id="29" dur="500"/>
                                        <p:tgtEl>
                                          <p:spTgt spid="37"/>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dissolve">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nodeType="click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strips(downLeft)">
                                      <p:cBhvr>
                                        <p:cTn id="39" dur="500"/>
                                        <p:tgtEl>
                                          <p:spTgt spid="35"/>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dissolve">
                                      <p:cBhvr>
                                        <p:cTn id="44" dur="5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nodeType="click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strips(downLeft)">
                                      <p:cBhvr>
                                        <p:cTn id="49" dur="500"/>
                                        <p:tgtEl>
                                          <p:spTgt spid="33"/>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dissolve">
                                      <p:cBhvr>
                                        <p:cTn id="54" dur="500"/>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12" fill="hold"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strips(downLeft)">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dissolve">
                                      <p:cBhvr>
                                        <p:cTn id="64" dur="500"/>
                                        <p:tgtEl>
                                          <p:spTgt spid="8"/>
                                        </p:tgtEl>
                                      </p:cBhvr>
                                    </p:animEffect>
                                  </p:childTnLst>
                                </p:cTn>
                              </p:par>
                            </p:childTnLst>
                          </p:cTn>
                        </p:par>
                      </p:childTnLst>
                    </p:cTn>
                  </p:par>
                  <p:par>
                    <p:cTn id="65" fill="hold">
                      <p:stCondLst>
                        <p:cond delay="indefinite"/>
                      </p:stCondLst>
                      <p:childTnLst>
                        <p:par>
                          <p:cTn id="66" fill="hold">
                            <p:stCondLst>
                              <p:cond delay="0"/>
                            </p:stCondLst>
                            <p:childTnLst>
                              <p:par>
                                <p:cTn id="67" presetID="18" presetClass="entr" presetSubtype="12" fill="hold" nodeType="click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strips(downLeft)">
                                      <p:cBhvr>
                                        <p:cTn id="69" dur="500"/>
                                        <p:tgtEl>
                                          <p:spTgt spid="25"/>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dissolve">
                                      <p:cBhvr>
                                        <p:cTn id="74" dur="500"/>
                                        <p:tgtEl>
                                          <p:spTgt spid="14"/>
                                        </p:tgtEl>
                                      </p:cBhvr>
                                    </p:animEffect>
                                  </p:childTnLst>
                                </p:cTn>
                              </p:par>
                            </p:childTnLst>
                          </p:cTn>
                        </p:par>
                      </p:childTnLst>
                    </p:cTn>
                  </p:par>
                  <p:par>
                    <p:cTn id="75" fill="hold">
                      <p:stCondLst>
                        <p:cond delay="indefinite"/>
                      </p:stCondLst>
                      <p:childTnLst>
                        <p:par>
                          <p:cTn id="76" fill="hold">
                            <p:stCondLst>
                              <p:cond delay="0"/>
                            </p:stCondLst>
                            <p:childTnLst>
                              <p:par>
                                <p:cTn id="77" presetID="18" presetClass="entr" presetSubtype="12" fill="hold" nodeType="click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strips(downLeft)">
                                      <p:cBhvr>
                                        <p:cTn id="79" dur="500"/>
                                        <p:tgtEl>
                                          <p:spTgt spid="29"/>
                                        </p:tgtEl>
                                      </p:cBhvr>
                                    </p:animEffect>
                                  </p:childTnLst>
                                </p:cTn>
                              </p:par>
                            </p:childTnLst>
                          </p:cTn>
                        </p:par>
                      </p:childTnLst>
                    </p:cTn>
                  </p:par>
                  <p:par>
                    <p:cTn id="80" fill="hold">
                      <p:stCondLst>
                        <p:cond delay="indefinite"/>
                      </p:stCondLst>
                      <p:childTnLst>
                        <p:par>
                          <p:cTn id="81" fill="hold">
                            <p:stCondLst>
                              <p:cond delay="0"/>
                            </p:stCondLst>
                            <p:childTnLst>
                              <p:par>
                                <p:cTn id="82" presetID="9" presetClass="entr" presetSubtype="0" fill="hold" grpId="0" nodeType="click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dissolve">
                                      <p:cBhvr>
                                        <p:cTn id="84" dur="500"/>
                                        <p:tgtEl>
                                          <p:spTgt spid="15"/>
                                        </p:tgtEl>
                                      </p:cBhvr>
                                    </p:animEffect>
                                  </p:childTnLst>
                                </p:cTn>
                              </p:par>
                            </p:childTnLst>
                          </p:cTn>
                        </p:par>
                      </p:childTnLst>
                    </p:cTn>
                  </p:par>
                  <p:par>
                    <p:cTn id="85" fill="hold">
                      <p:stCondLst>
                        <p:cond delay="indefinite"/>
                      </p:stCondLst>
                      <p:childTnLst>
                        <p:par>
                          <p:cTn id="86" fill="hold">
                            <p:stCondLst>
                              <p:cond delay="0"/>
                            </p:stCondLst>
                            <p:childTnLst>
                              <p:par>
                                <p:cTn id="87" presetID="18" presetClass="entr" presetSubtype="12" fill="hold" nodeType="click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strips(downLeft)">
                                      <p:cBhvr>
                                        <p:cTn id="89" dur="500"/>
                                        <p:tgtEl>
                                          <p:spTgt spid="27"/>
                                        </p:tgtEl>
                                      </p:cBhvr>
                                    </p:animEffect>
                                  </p:childTnLst>
                                </p:cTn>
                              </p:par>
                            </p:childTnLst>
                          </p:cTn>
                        </p:par>
                      </p:childTnLst>
                    </p:cTn>
                  </p:par>
                  <p:par>
                    <p:cTn id="90" fill="hold">
                      <p:stCondLst>
                        <p:cond delay="indefinite"/>
                      </p:stCondLst>
                      <p:childTnLst>
                        <p:par>
                          <p:cTn id="91" fill="hold">
                            <p:stCondLst>
                              <p:cond delay="0"/>
                            </p:stCondLst>
                            <p:childTnLst>
                              <p:par>
                                <p:cTn id="92" presetID="9" presetClass="entr" presetSubtype="0" fill="hold" grpId="0" nodeType="clickEffect">
                                  <p:stCondLst>
                                    <p:cond delay="0"/>
                                  </p:stCondLst>
                                  <p:childTnLst>
                                    <p:set>
                                      <p:cBhvr>
                                        <p:cTn id="93" dur="1" fill="hold">
                                          <p:stCondLst>
                                            <p:cond delay="0"/>
                                          </p:stCondLst>
                                        </p:cTn>
                                        <p:tgtEl>
                                          <p:spTgt spid="13"/>
                                        </p:tgtEl>
                                        <p:attrNameLst>
                                          <p:attrName>style.visibility</p:attrName>
                                        </p:attrNameLst>
                                      </p:cBhvr>
                                      <p:to>
                                        <p:strVal val="visible"/>
                                      </p:to>
                                    </p:set>
                                    <p:animEffect transition="in" filter="dissolve">
                                      <p:cBhvr>
                                        <p:cTn id="94" dur="500"/>
                                        <p:tgtEl>
                                          <p:spTgt spid="13"/>
                                        </p:tgtEl>
                                      </p:cBhvr>
                                    </p:animEffect>
                                  </p:childTnLst>
                                </p:cTn>
                              </p:par>
                            </p:childTnLst>
                          </p:cTn>
                        </p:par>
                      </p:childTnLst>
                    </p:cTn>
                  </p:par>
                  <p:par>
                    <p:cTn id="95" fill="hold">
                      <p:stCondLst>
                        <p:cond delay="indefinite"/>
                      </p:stCondLst>
                      <p:childTnLst>
                        <p:par>
                          <p:cTn id="96" fill="hold">
                            <p:stCondLst>
                              <p:cond delay="0"/>
                            </p:stCondLst>
                            <p:childTnLst>
                              <p:par>
                                <p:cTn id="97" presetID="18" presetClass="entr" presetSubtype="12" fill="hold" nodeType="click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strips(downLeft)">
                                      <p:cBhvr>
                                        <p:cTn id="99" dur="500"/>
                                        <p:tgtEl>
                                          <p:spTgt spid="23"/>
                                        </p:tgtEl>
                                      </p:cBhvr>
                                    </p:animEffect>
                                  </p:childTnLst>
                                </p:cTn>
                              </p:par>
                            </p:childTnLst>
                          </p:cTn>
                        </p:par>
                      </p:childTnLst>
                    </p:cTn>
                  </p:par>
                  <p:par>
                    <p:cTn id="100" fill="hold">
                      <p:stCondLst>
                        <p:cond delay="indefinite"/>
                      </p:stCondLst>
                      <p:childTnLst>
                        <p:par>
                          <p:cTn id="101" fill="hold">
                            <p:stCondLst>
                              <p:cond delay="0"/>
                            </p:stCondLst>
                            <p:childTnLst>
                              <p:par>
                                <p:cTn id="102" presetID="9" presetClass="entr" presetSubtype="0" fill="hold" grpId="0" nodeType="clickEffect">
                                  <p:stCondLst>
                                    <p:cond delay="0"/>
                                  </p:stCondLst>
                                  <p:childTnLst>
                                    <p:set>
                                      <p:cBhvr>
                                        <p:cTn id="103" dur="1" fill="hold">
                                          <p:stCondLst>
                                            <p:cond delay="0"/>
                                          </p:stCondLst>
                                        </p:cTn>
                                        <p:tgtEl>
                                          <p:spTgt spid="9"/>
                                        </p:tgtEl>
                                        <p:attrNameLst>
                                          <p:attrName>style.visibility</p:attrName>
                                        </p:attrNameLst>
                                      </p:cBhvr>
                                      <p:to>
                                        <p:strVal val="visible"/>
                                      </p:to>
                                    </p:set>
                                    <p:animEffect transition="in" filter="dissolve">
                                      <p:cBhvr>
                                        <p:cTn id="104" dur="500"/>
                                        <p:tgtEl>
                                          <p:spTgt spid="9"/>
                                        </p:tgtEl>
                                      </p:cBhvr>
                                    </p:animEffect>
                                  </p:childTnLst>
                                </p:cTn>
                              </p:par>
                            </p:childTnLst>
                          </p:cTn>
                        </p:par>
                      </p:childTnLst>
                    </p:cTn>
                  </p:par>
                  <p:par>
                    <p:cTn id="105" fill="hold">
                      <p:stCondLst>
                        <p:cond delay="indefinite"/>
                      </p:stCondLst>
                      <p:childTnLst>
                        <p:par>
                          <p:cTn id="106" fill="hold">
                            <p:stCondLst>
                              <p:cond delay="0"/>
                            </p:stCondLst>
                            <p:childTnLst>
                              <p:par>
                                <p:cTn id="107" presetID="18" presetClass="entr" presetSubtype="12" fill="hold" nodeType="clickEffect">
                                  <p:stCondLst>
                                    <p:cond delay="0"/>
                                  </p:stCondLst>
                                  <p:childTnLst>
                                    <p:set>
                                      <p:cBhvr>
                                        <p:cTn id="108" dur="1" fill="hold">
                                          <p:stCondLst>
                                            <p:cond delay="0"/>
                                          </p:stCondLst>
                                        </p:cTn>
                                        <p:tgtEl>
                                          <p:spTgt spid="19"/>
                                        </p:tgtEl>
                                        <p:attrNameLst>
                                          <p:attrName>style.visibility</p:attrName>
                                        </p:attrNameLst>
                                      </p:cBhvr>
                                      <p:to>
                                        <p:strVal val="visible"/>
                                      </p:to>
                                    </p:set>
                                    <p:animEffect transition="in" filter="strips(downLeft)">
                                      <p:cBhvr>
                                        <p:cTn id="109" dur="500"/>
                                        <p:tgtEl>
                                          <p:spTgt spid="19"/>
                                        </p:tgtEl>
                                      </p:cBhvr>
                                    </p:animEffect>
                                  </p:childTnLst>
                                </p:cTn>
                              </p:par>
                            </p:childTnLst>
                          </p:cTn>
                        </p:par>
                      </p:childTnLst>
                    </p:cTn>
                  </p:par>
                  <p:par>
                    <p:cTn id="110" fill="hold">
                      <p:stCondLst>
                        <p:cond delay="indefinite"/>
                      </p:stCondLst>
                      <p:childTnLst>
                        <p:par>
                          <p:cTn id="111" fill="hold">
                            <p:stCondLst>
                              <p:cond delay="0"/>
                            </p:stCondLst>
                            <p:childTnLst>
                              <p:par>
                                <p:cTn id="112" presetID="9" presetClass="entr" presetSubtype="0" fill="hold" grpId="0" nodeType="clickEffect">
                                  <p:stCondLst>
                                    <p:cond delay="0"/>
                                  </p:stCondLst>
                                  <p:childTnLst>
                                    <p:set>
                                      <p:cBhvr>
                                        <p:cTn id="113" dur="1" fill="hold">
                                          <p:stCondLst>
                                            <p:cond delay="0"/>
                                          </p:stCondLst>
                                        </p:cTn>
                                        <p:tgtEl>
                                          <p:spTgt spid="10"/>
                                        </p:tgtEl>
                                        <p:attrNameLst>
                                          <p:attrName>style.visibility</p:attrName>
                                        </p:attrNameLst>
                                      </p:cBhvr>
                                      <p:to>
                                        <p:strVal val="visible"/>
                                      </p:to>
                                    </p:set>
                                    <p:animEffect transition="in" filter="dissolve">
                                      <p:cBhvr>
                                        <p:cTn id="114" dur="500"/>
                                        <p:tgtEl>
                                          <p:spTgt spid="10"/>
                                        </p:tgtEl>
                                      </p:cBhvr>
                                    </p:animEffect>
                                  </p:childTnLst>
                                </p:cTn>
                              </p:par>
                            </p:childTnLst>
                          </p:cTn>
                        </p:par>
                      </p:childTnLst>
                    </p:cTn>
                  </p:par>
                  <p:par>
                    <p:cTn id="115" fill="hold">
                      <p:stCondLst>
                        <p:cond delay="indefinite"/>
                      </p:stCondLst>
                      <p:childTnLst>
                        <p:par>
                          <p:cTn id="116" fill="hold">
                            <p:stCondLst>
                              <p:cond delay="0"/>
                            </p:stCondLst>
                            <p:childTnLst>
                              <p:par>
                                <p:cTn id="117" presetID="18" presetClass="entr" presetSubtype="12" fill="hold" nodeType="clickEffect">
                                  <p:stCondLst>
                                    <p:cond delay="0"/>
                                  </p:stCondLst>
                                  <p:childTnLst>
                                    <p:set>
                                      <p:cBhvr>
                                        <p:cTn id="118" dur="1" fill="hold">
                                          <p:stCondLst>
                                            <p:cond delay="0"/>
                                          </p:stCondLst>
                                        </p:cTn>
                                        <p:tgtEl>
                                          <p:spTgt spid="21"/>
                                        </p:tgtEl>
                                        <p:attrNameLst>
                                          <p:attrName>style.visibility</p:attrName>
                                        </p:attrNameLst>
                                      </p:cBhvr>
                                      <p:to>
                                        <p:strVal val="visible"/>
                                      </p:to>
                                    </p:set>
                                    <p:animEffect transition="in" filter="strips(downLeft)">
                                      <p:cBhvr>
                                        <p:cTn id="119" dur="500"/>
                                        <p:tgtEl>
                                          <p:spTgt spid="21"/>
                                        </p:tgtEl>
                                      </p:cBhvr>
                                    </p:animEffect>
                                  </p:childTnLst>
                                </p:cTn>
                              </p:par>
                            </p:childTnLst>
                          </p:cTn>
                        </p:par>
                      </p:childTnLst>
                    </p:cTn>
                  </p:par>
                  <p:par>
                    <p:cTn id="120" fill="hold">
                      <p:stCondLst>
                        <p:cond delay="indefinite"/>
                      </p:stCondLst>
                      <p:childTnLst>
                        <p:par>
                          <p:cTn id="121" fill="hold">
                            <p:stCondLst>
                              <p:cond delay="0"/>
                            </p:stCondLst>
                            <p:childTnLst>
                              <p:par>
                                <p:cTn id="122" presetID="9" presetClass="entr" presetSubtype="0" fill="hold" grpId="0" nodeType="clickEffect">
                                  <p:stCondLst>
                                    <p:cond delay="0"/>
                                  </p:stCondLst>
                                  <p:childTnLst>
                                    <p:set>
                                      <p:cBhvr>
                                        <p:cTn id="123" dur="1" fill="hold">
                                          <p:stCondLst>
                                            <p:cond delay="0"/>
                                          </p:stCondLst>
                                        </p:cTn>
                                        <p:tgtEl>
                                          <p:spTgt spid="11"/>
                                        </p:tgtEl>
                                        <p:attrNameLst>
                                          <p:attrName>style.visibility</p:attrName>
                                        </p:attrNameLst>
                                      </p:cBhvr>
                                      <p:to>
                                        <p:strVal val="visible"/>
                                      </p:to>
                                    </p:set>
                                    <p:animEffect transition="in" filter="dissolve">
                                      <p:cBhvr>
                                        <p:cTn id="124" dur="500"/>
                                        <p:tgtEl>
                                          <p:spTgt spid="11"/>
                                        </p:tgtEl>
                                      </p:cBhvr>
                                    </p:animEffect>
                                  </p:childTnLst>
                                </p:cTn>
                              </p:par>
                            </p:childTnLst>
                          </p:cTn>
                        </p:par>
                      </p:childTnLst>
                    </p:cTn>
                  </p:par>
                  <p:par>
                    <p:cTn id="125" fill="hold">
                      <p:stCondLst>
                        <p:cond delay="indefinite"/>
                      </p:stCondLst>
                      <p:childTnLst>
                        <p:par>
                          <p:cTn id="126" fill="hold">
                            <p:stCondLst>
                              <p:cond delay="0"/>
                            </p:stCondLst>
                            <p:childTnLst>
                              <p:par>
                                <p:cTn id="127" presetID="18" presetClass="entr" presetSubtype="12" fill="hold" nodeType="clickEffect">
                                  <p:stCondLst>
                                    <p:cond delay="0"/>
                                  </p:stCondLst>
                                  <p:childTnLst>
                                    <p:set>
                                      <p:cBhvr>
                                        <p:cTn id="128" dur="1" fill="hold">
                                          <p:stCondLst>
                                            <p:cond delay="0"/>
                                          </p:stCondLst>
                                        </p:cTn>
                                        <p:tgtEl>
                                          <p:spTgt spid="17"/>
                                        </p:tgtEl>
                                        <p:attrNameLst>
                                          <p:attrName>style.visibility</p:attrName>
                                        </p:attrNameLst>
                                      </p:cBhvr>
                                      <p:to>
                                        <p:strVal val="visible"/>
                                      </p:to>
                                    </p:set>
                                    <p:animEffect transition="in" filter="strips(downLeft)">
                                      <p:cBhvr>
                                        <p:cTn id="129" dur="500"/>
                                        <p:tgtEl>
                                          <p:spTgt spid="17"/>
                                        </p:tgtEl>
                                      </p:cBhvr>
                                    </p:animEffect>
                                  </p:childTnLst>
                                </p:cTn>
                              </p:par>
                            </p:childTnLst>
                          </p:cTn>
                        </p:par>
                      </p:childTnLst>
                    </p:cTn>
                  </p:par>
                  <p:par>
                    <p:cTn id="130" fill="hold">
                      <p:stCondLst>
                        <p:cond delay="indefinite"/>
                      </p:stCondLst>
                      <p:childTnLst>
                        <p:par>
                          <p:cTn id="131" fill="hold">
                            <p:stCondLst>
                              <p:cond delay="0"/>
                            </p:stCondLst>
                            <p:childTnLst>
                              <p:par>
                                <p:cTn id="132" presetID="9" presetClass="entr" presetSubtype="0" fill="hold" grpId="0" nodeType="clickEffect">
                                  <p:stCondLst>
                                    <p:cond delay="0"/>
                                  </p:stCondLst>
                                  <p:childTnLst>
                                    <p:set>
                                      <p:cBhvr>
                                        <p:cTn id="133" dur="1" fill="hold">
                                          <p:stCondLst>
                                            <p:cond delay="0"/>
                                          </p:stCondLst>
                                        </p:cTn>
                                        <p:tgtEl>
                                          <p:spTgt spid="12"/>
                                        </p:tgtEl>
                                        <p:attrNameLst>
                                          <p:attrName>style.visibility</p:attrName>
                                        </p:attrNameLst>
                                      </p:cBhvr>
                                      <p:to>
                                        <p:strVal val="visible"/>
                                      </p:to>
                                    </p:set>
                                    <p:animEffect transition="in" filter="dissolve">
                                      <p:cBhvr>
                                        <p:cTn id="1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1259632" y="2132856"/>
            <a:ext cx="3456384" cy="1224136"/>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r>
              <a:rPr lang="ar-SA" sz="2000" b="1" dirty="0" smtClean="0"/>
              <a:t>2- تطفو على السطح</a:t>
            </a:r>
          </a:p>
          <a:p>
            <a:r>
              <a:rPr lang="ar-SA" sz="2000" b="1" dirty="0" smtClean="0"/>
              <a:t> فيدل ذلك على فسادها.</a:t>
            </a:r>
            <a:endParaRPr lang="ar-SA" sz="2000" b="1" dirty="0"/>
          </a:p>
        </p:txBody>
      </p:sp>
      <p:sp>
        <p:nvSpPr>
          <p:cNvPr id="2" name="شريط إلى الأعلى 1"/>
          <p:cNvSpPr/>
          <p:nvPr/>
        </p:nvSpPr>
        <p:spPr>
          <a:xfrm>
            <a:off x="4644008" y="260648"/>
            <a:ext cx="4248472" cy="648072"/>
          </a:xfrm>
          <a:prstGeom prst="ribbon2">
            <a:avLst>
              <a:gd name="adj1" fmla="val 16667"/>
              <a:gd name="adj2" fmla="val 75000"/>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2400" dirty="0" smtClean="0"/>
              <a:t>طريقة اختبار البيض الطازج</a:t>
            </a:r>
            <a:endParaRPr lang="ar-SA" sz="2400" dirty="0"/>
          </a:p>
        </p:txBody>
      </p:sp>
      <p:sp>
        <p:nvSpPr>
          <p:cNvPr id="3" name="مربع نص 2"/>
          <p:cNvSpPr txBox="1"/>
          <p:nvPr/>
        </p:nvSpPr>
        <p:spPr>
          <a:xfrm>
            <a:off x="1115616" y="1052736"/>
            <a:ext cx="7488832" cy="830997"/>
          </a:xfrm>
          <a:prstGeom prst="rect">
            <a:avLst/>
          </a:prstGeom>
          <a:noFill/>
        </p:spPr>
        <p:txBody>
          <a:bodyPr wrap="square" rtlCol="1">
            <a:spAutoFit/>
          </a:bodyPr>
          <a:lstStyle/>
          <a:p>
            <a:r>
              <a:rPr lang="ar-SA" sz="2400" dirty="0" smtClean="0"/>
              <a:t>توضع البيضة في كوب ماء وملعقة كبيرة من الملح ويلاحظ على البيضة بعد ذلك احد الامرين التاليين:</a:t>
            </a:r>
            <a:endParaRPr lang="ar-SA" sz="2400" dirty="0"/>
          </a:p>
        </p:txBody>
      </p:sp>
      <p:pic>
        <p:nvPicPr>
          <p:cNvPr id="5" name="صورة 4" descr="images (43).jpg"/>
          <p:cNvPicPr>
            <a:picLocks noChangeAspect="1"/>
          </p:cNvPicPr>
          <p:nvPr/>
        </p:nvPicPr>
        <p:blipFill>
          <a:blip r:embed="rId2" cstate="print"/>
          <a:stretch>
            <a:fillRect/>
          </a:stretch>
        </p:blipFill>
        <p:spPr>
          <a:xfrm>
            <a:off x="1403648" y="2132856"/>
            <a:ext cx="1217228" cy="1224136"/>
          </a:xfrm>
          <a:prstGeom prst="rect">
            <a:avLst/>
          </a:prstGeom>
        </p:spPr>
      </p:pic>
      <p:sp>
        <p:nvSpPr>
          <p:cNvPr id="6" name="مستطيل 5"/>
          <p:cNvSpPr/>
          <p:nvPr/>
        </p:nvSpPr>
        <p:spPr>
          <a:xfrm>
            <a:off x="5148064" y="2132856"/>
            <a:ext cx="3456384" cy="122413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2000" b="1" dirty="0" smtClean="0"/>
              <a:t>1- تستقر في القاع فيدل</a:t>
            </a:r>
          </a:p>
          <a:p>
            <a:r>
              <a:rPr lang="ar-SA" sz="2000" b="1" dirty="0" smtClean="0"/>
              <a:t> ذلك على صلاحيتها.</a:t>
            </a:r>
            <a:endParaRPr lang="ar-SA" sz="2000" b="1" dirty="0"/>
          </a:p>
        </p:txBody>
      </p:sp>
      <p:pic>
        <p:nvPicPr>
          <p:cNvPr id="4" name="صورة 3" descr="images (62).jpg"/>
          <p:cNvPicPr>
            <a:picLocks noChangeAspect="1"/>
          </p:cNvPicPr>
          <p:nvPr/>
        </p:nvPicPr>
        <p:blipFill>
          <a:blip r:embed="rId3" cstate="print"/>
          <a:stretch>
            <a:fillRect/>
          </a:stretch>
        </p:blipFill>
        <p:spPr>
          <a:xfrm>
            <a:off x="5364088" y="2132856"/>
            <a:ext cx="936104" cy="1255415"/>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3" presetClass="entr" presetSubtype="16"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plus(in)">
                                      <p:cBhvr>
                                        <p:cTn id="16" dur="2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6"/>
                                        </p:tgtEl>
                                        <p:attrNameLst>
                                          <p:attrName>ppt_y</p:attrName>
                                        </p:attrNameLst>
                                      </p:cBhvr>
                                      <p:tavLst>
                                        <p:tav tm="0">
                                          <p:val>
                                            <p:strVal val="#ppt_y"/>
                                          </p:val>
                                        </p:tav>
                                        <p:tav tm="100000">
                                          <p:val>
                                            <p:strVal val="#ppt_y"/>
                                          </p:val>
                                        </p:tav>
                                      </p:tavLst>
                                    </p:anim>
                                    <p:anim calcmode="lin" valueType="num">
                                      <p:cBhvr>
                                        <p:cTn id="23"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strips(downLeft)">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41" presetClass="entr" presetSubtype="0" fill="hold" grpId="0" nodeType="clickEffect">
                                  <p:stCondLst>
                                    <p:cond delay="0"/>
                                  </p:stCondLst>
                                  <p:iterate type="lt">
                                    <p:tmPct val="10000"/>
                                  </p:iterate>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7"/>
                                        </p:tgtEl>
                                        <p:attrNameLst>
                                          <p:attrName>ppt_y</p:attrName>
                                        </p:attrNameLst>
                                      </p:cBhvr>
                                      <p:tavLst>
                                        <p:tav tm="0">
                                          <p:val>
                                            <p:strVal val="#ppt_y"/>
                                          </p:val>
                                        </p:tav>
                                        <p:tav tm="100000">
                                          <p:val>
                                            <p:strVal val="#ppt_y"/>
                                          </p:val>
                                        </p:tav>
                                      </p:tavLst>
                                    </p:anim>
                                    <p:anim calcmode="lin" valueType="num">
                                      <p:cBhvr>
                                        <p:cTn id="37"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strips(downLeft)">
                                      <p:cBhvr>
                                        <p:cTn id="4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843808" y="260648"/>
            <a:ext cx="3312368" cy="504056"/>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3200" dirty="0" smtClean="0"/>
              <a:t>أصناف من البيض</a:t>
            </a:r>
            <a:endParaRPr lang="ar-SA" sz="3200" dirty="0"/>
          </a:p>
        </p:txBody>
      </p:sp>
      <p:sp>
        <p:nvSpPr>
          <p:cNvPr id="3" name="مستطيل 2"/>
          <p:cNvSpPr/>
          <p:nvPr/>
        </p:nvSpPr>
        <p:spPr>
          <a:xfrm>
            <a:off x="6732240" y="836712"/>
            <a:ext cx="2016224" cy="50405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dirty="0" smtClean="0"/>
              <a:t>البيض المسلوق</a:t>
            </a:r>
            <a:endParaRPr lang="ar-SA" sz="2800" dirty="0"/>
          </a:p>
        </p:txBody>
      </p:sp>
      <p:sp>
        <p:nvSpPr>
          <p:cNvPr id="4" name="شكل بيضاوي 3"/>
          <p:cNvSpPr/>
          <p:nvPr/>
        </p:nvSpPr>
        <p:spPr>
          <a:xfrm>
            <a:off x="7092280" y="1412776"/>
            <a:ext cx="1656184" cy="504056"/>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400" dirty="0" smtClean="0"/>
              <a:t>المقادير:</a:t>
            </a:r>
            <a:endParaRPr lang="ar-SA" sz="2400" dirty="0"/>
          </a:p>
        </p:txBody>
      </p:sp>
      <p:sp>
        <p:nvSpPr>
          <p:cNvPr id="6" name="مستطيل مستدير الزوايا 5"/>
          <p:cNvSpPr/>
          <p:nvPr/>
        </p:nvSpPr>
        <p:spPr>
          <a:xfrm>
            <a:off x="4572000" y="1988840"/>
            <a:ext cx="4176464" cy="1512168"/>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buFont typeface="Arial" pitchFamily="34" charset="0"/>
              <a:buChar char="•"/>
            </a:pPr>
            <a:r>
              <a:rPr lang="ar-SA" sz="2000" dirty="0" smtClean="0"/>
              <a:t> اربع بيضات طازجة.</a:t>
            </a:r>
          </a:p>
          <a:p>
            <a:pPr>
              <a:buFont typeface="Arial" pitchFamily="34" charset="0"/>
              <a:buChar char="•"/>
            </a:pPr>
            <a:r>
              <a:rPr lang="ar-SA" sz="2000" dirty="0" smtClean="0"/>
              <a:t> ملح.</a:t>
            </a:r>
          </a:p>
          <a:p>
            <a:pPr>
              <a:buFont typeface="Arial" pitchFamily="34" charset="0"/>
              <a:buChar char="•"/>
            </a:pPr>
            <a:r>
              <a:rPr lang="ar-SA" sz="2000" dirty="0" smtClean="0"/>
              <a:t> فلفل اسود.</a:t>
            </a:r>
          </a:p>
          <a:p>
            <a:pPr>
              <a:buFont typeface="Arial" pitchFamily="34" charset="0"/>
              <a:buChar char="•"/>
            </a:pPr>
            <a:r>
              <a:rPr lang="ar-SA" sz="2000" dirty="0" smtClean="0"/>
              <a:t> طماطم.</a:t>
            </a:r>
          </a:p>
          <a:p>
            <a:pPr>
              <a:buFont typeface="Arial" pitchFamily="34" charset="0"/>
              <a:buChar char="•"/>
            </a:pPr>
            <a:r>
              <a:rPr lang="ar-SA" sz="2000" dirty="0" smtClean="0"/>
              <a:t> فليفلة.</a:t>
            </a:r>
            <a:endParaRPr lang="ar-SA" sz="2000" dirty="0"/>
          </a:p>
        </p:txBody>
      </p:sp>
      <p:sp>
        <p:nvSpPr>
          <p:cNvPr id="7" name="شكل بيضاوي 6"/>
          <p:cNvSpPr/>
          <p:nvPr/>
        </p:nvSpPr>
        <p:spPr>
          <a:xfrm>
            <a:off x="7092280" y="3645024"/>
            <a:ext cx="1656184" cy="504056"/>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400" dirty="0" smtClean="0"/>
              <a:t>الطريقة:</a:t>
            </a:r>
            <a:endParaRPr lang="ar-SA" sz="2400" dirty="0"/>
          </a:p>
        </p:txBody>
      </p:sp>
      <p:sp>
        <p:nvSpPr>
          <p:cNvPr id="8" name="مستطيل مستدير الزوايا 7"/>
          <p:cNvSpPr/>
          <p:nvPr/>
        </p:nvSpPr>
        <p:spPr>
          <a:xfrm>
            <a:off x="1979712" y="4293096"/>
            <a:ext cx="6768752" cy="230425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ar-SA" sz="2000" dirty="0" smtClean="0"/>
              <a:t>1- يوضع البيض في اناء ويغمر بالماء البارد.</a:t>
            </a:r>
          </a:p>
          <a:p>
            <a:r>
              <a:rPr lang="ar-SA" sz="2000" dirty="0" smtClean="0"/>
              <a:t>2- يوضع على نار هادئة ويترك يغلي من (10) الى (12) دقيقة.</a:t>
            </a:r>
          </a:p>
          <a:p>
            <a:r>
              <a:rPr lang="ar-SA" sz="2000" dirty="0" smtClean="0"/>
              <a:t>3- يرفع البيض عن النار ويصب عليه ماء بارد ليسهل تقشيره.</a:t>
            </a:r>
          </a:p>
          <a:p>
            <a:r>
              <a:rPr lang="ar-SA" sz="2000" dirty="0" smtClean="0"/>
              <a:t>يقشر و يقدم ساخنا ويضاف له الملح والفلفل مع حلقات الطماطم والفليفلة. </a:t>
            </a:r>
            <a:endParaRPr lang="ar-SA" sz="2000" dirty="0"/>
          </a:p>
        </p:txBody>
      </p:sp>
      <p:pic>
        <p:nvPicPr>
          <p:cNvPr id="9" name="صورة 8" descr="M3N4NET-103303-1.jpg"/>
          <p:cNvPicPr>
            <a:picLocks noChangeAspect="1"/>
          </p:cNvPicPr>
          <p:nvPr/>
        </p:nvPicPr>
        <p:blipFill>
          <a:blip r:embed="rId2" cstate="print"/>
          <a:stretch>
            <a:fillRect/>
          </a:stretch>
        </p:blipFill>
        <p:spPr>
          <a:xfrm>
            <a:off x="395536" y="1124744"/>
            <a:ext cx="3009745" cy="2207146"/>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plus(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6" presetClass="entr" presetSubtype="0" fill="hold" grpId="0" nodeType="clickEffect">
                                  <p:stCondLst>
                                    <p:cond delay="0"/>
                                  </p:stCondLst>
                                  <p:iterate type="lt">
                                    <p:tmPct val="10000"/>
                                  </p:iterate>
                                  <p:childTnLst>
                                    <p:set>
                                      <p:cBhvr>
                                        <p:cTn id="26" dur="1" fill="hold">
                                          <p:stCondLst>
                                            <p:cond delay="0"/>
                                          </p:stCondLst>
                                        </p:cTn>
                                        <p:tgtEl>
                                          <p:spTgt spid="6"/>
                                        </p:tgtEl>
                                        <p:attrNameLst>
                                          <p:attrName>style.visibility</p:attrName>
                                        </p:attrNameLst>
                                      </p:cBhvr>
                                      <p:to>
                                        <p:strVal val="visible"/>
                                      </p:to>
                                    </p:set>
                                    <p:anim by="(-#ppt_w*2)" calcmode="lin" valueType="num">
                                      <p:cBhvr rctx="PPT">
                                        <p:cTn id="27" dur="500" autoRev="1" fill="hold">
                                          <p:stCondLst>
                                            <p:cond delay="0"/>
                                          </p:stCondLst>
                                        </p:cTn>
                                        <p:tgtEl>
                                          <p:spTgt spid="6"/>
                                        </p:tgtEl>
                                        <p:attrNameLst>
                                          <p:attrName>ppt_w</p:attrName>
                                        </p:attrNameLst>
                                      </p:cBhvr>
                                    </p:anim>
                                    <p:anim by="(#ppt_w*0.50)" calcmode="lin" valueType="num">
                                      <p:cBhvr>
                                        <p:cTn id="28" dur="500" decel="50000" autoRev="1" fill="hold">
                                          <p:stCondLst>
                                            <p:cond delay="0"/>
                                          </p:stCondLst>
                                        </p:cTn>
                                        <p:tgtEl>
                                          <p:spTgt spid="6"/>
                                        </p:tgtEl>
                                        <p:attrNameLst>
                                          <p:attrName>ppt_x</p:attrName>
                                        </p:attrNameLst>
                                      </p:cBhvr>
                                    </p:anim>
                                    <p:anim from="(-#ppt_h/2)" to="(#ppt_y)" calcmode="lin" valueType="num">
                                      <p:cBhvr>
                                        <p:cTn id="29" dur="1000" fill="hold">
                                          <p:stCondLst>
                                            <p:cond delay="0"/>
                                          </p:stCondLst>
                                        </p:cTn>
                                        <p:tgtEl>
                                          <p:spTgt spid="6"/>
                                        </p:tgtEl>
                                        <p:attrNameLst>
                                          <p:attrName>ppt_y</p:attrName>
                                        </p:attrNameLst>
                                      </p:cBhvr>
                                    </p:anim>
                                    <p:animRot by="21600000">
                                      <p:cBhvr>
                                        <p:cTn id="30" dur="1000" fill="hold">
                                          <p:stCondLst>
                                            <p:cond delay="0"/>
                                          </p:stCondLst>
                                        </p:cTn>
                                        <p:tgtEl>
                                          <p:spTgt spid="6"/>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circle(in)">
                                      <p:cBhvr>
                                        <p:cTn id="35" dur="20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linds(horizontal)">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908720"/>
            <a:ext cx="7848872" cy="1224136"/>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800" dirty="0" smtClean="0"/>
              <a:t>تذكري: </a:t>
            </a:r>
            <a:r>
              <a:rPr lang="ar-SA" sz="2400" dirty="0" smtClean="0"/>
              <a:t>اخراج البيض من الثلاجة قبل السلق بربع ساعة.</a:t>
            </a:r>
          </a:p>
        </p:txBody>
      </p:sp>
      <p:sp>
        <p:nvSpPr>
          <p:cNvPr id="4" name="تمرير أفقي 3"/>
          <p:cNvSpPr/>
          <p:nvPr/>
        </p:nvSpPr>
        <p:spPr>
          <a:xfrm>
            <a:off x="539552" y="2492896"/>
            <a:ext cx="7920880" cy="1512168"/>
          </a:xfrm>
          <a:prstGeom prst="horizontalScroll">
            <a:avLst>
              <a:gd name="adj" fmla="val 7690"/>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dirty="0" smtClean="0"/>
              <a:t>فائدة: </a:t>
            </a:r>
            <a:r>
              <a:rPr lang="ar-SA" sz="2400" dirty="0" smtClean="0"/>
              <a:t>إضافة ملعقة كبيرة من الخل للماء يمنع خروج الزلال إلى ماء السلق عند حدوث شرخ بالبيضة.</a:t>
            </a:r>
            <a:endParaRPr lang="ar-SA" sz="2400" dirty="0"/>
          </a:p>
        </p:txBody>
      </p:sp>
      <p:sp>
        <p:nvSpPr>
          <p:cNvPr id="5" name="مستطيل مستدير الزوايا 4"/>
          <p:cNvSpPr/>
          <p:nvPr/>
        </p:nvSpPr>
        <p:spPr>
          <a:xfrm>
            <a:off x="539552" y="4293096"/>
            <a:ext cx="7920880" cy="1152128"/>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400" dirty="0" smtClean="0"/>
              <a:t>فكري ما السلق؟</a:t>
            </a:r>
          </a:p>
          <a:p>
            <a:pPr algn="ctr"/>
            <a:r>
              <a:rPr lang="ar-SA" dirty="0" smtClean="0"/>
              <a:t>.....................................................................</a:t>
            </a:r>
            <a:endParaRPr lang="ar-SA"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in)">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652120" y="332656"/>
            <a:ext cx="3096344" cy="50405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dirty="0" smtClean="0"/>
              <a:t>بيض مع الطماطم (شكشوكة)</a:t>
            </a:r>
            <a:endParaRPr lang="ar-SA" sz="2400" dirty="0"/>
          </a:p>
        </p:txBody>
      </p:sp>
      <p:sp>
        <p:nvSpPr>
          <p:cNvPr id="3" name="شكل بيضاوي 2"/>
          <p:cNvSpPr/>
          <p:nvPr/>
        </p:nvSpPr>
        <p:spPr>
          <a:xfrm>
            <a:off x="7092280" y="908720"/>
            <a:ext cx="1656184" cy="504056"/>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400" dirty="0" smtClean="0"/>
              <a:t>المقادير:</a:t>
            </a:r>
            <a:endParaRPr lang="ar-SA" sz="2400" dirty="0"/>
          </a:p>
        </p:txBody>
      </p:sp>
      <p:sp>
        <p:nvSpPr>
          <p:cNvPr id="4" name="مستطيل مستدير الزوايا 3"/>
          <p:cNvSpPr/>
          <p:nvPr/>
        </p:nvSpPr>
        <p:spPr>
          <a:xfrm>
            <a:off x="4572000" y="1484784"/>
            <a:ext cx="4176464" cy="1728192"/>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buFont typeface="Arial" pitchFamily="34" charset="0"/>
              <a:buChar char="•"/>
            </a:pPr>
            <a:r>
              <a:rPr lang="ar-SA" b="1" dirty="0" smtClean="0"/>
              <a:t> خمس بيضات طازجة.</a:t>
            </a:r>
          </a:p>
          <a:p>
            <a:pPr>
              <a:buFont typeface="Arial" pitchFamily="34" charset="0"/>
              <a:buChar char="•"/>
            </a:pPr>
            <a:r>
              <a:rPr lang="ar-SA" b="1" dirty="0" smtClean="0"/>
              <a:t> بصلة متوسطة.</a:t>
            </a:r>
          </a:p>
          <a:p>
            <a:pPr>
              <a:buFont typeface="Arial" pitchFamily="34" charset="0"/>
              <a:buChar char="•"/>
            </a:pPr>
            <a:r>
              <a:rPr lang="ar-SA" b="1" dirty="0" smtClean="0"/>
              <a:t> حبتان من الطماطم.</a:t>
            </a:r>
          </a:p>
          <a:p>
            <a:pPr>
              <a:buFont typeface="Arial" pitchFamily="34" charset="0"/>
              <a:buChar char="•"/>
            </a:pPr>
            <a:r>
              <a:rPr lang="ar-SA" b="1" dirty="0" smtClean="0"/>
              <a:t> ملعقتان كبيرتان من الزيت.</a:t>
            </a:r>
          </a:p>
          <a:p>
            <a:pPr>
              <a:buFont typeface="Arial" pitchFamily="34" charset="0"/>
              <a:buChar char="•"/>
            </a:pPr>
            <a:r>
              <a:rPr lang="ar-SA" b="1" dirty="0" smtClean="0"/>
              <a:t> ملح.</a:t>
            </a:r>
          </a:p>
          <a:p>
            <a:pPr>
              <a:buFont typeface="Arial" pitchFamily="34" charset="0"/>
              <a:buChar char="•"/>
            </a:pPr>
            <a:r>
              <a:rPr lang="ar-SA" b="1" dirty="0" smtClean="0"/>
              <a:t> ملعقة صغيرة فلفل اسود.</a:t>
            </a:r>
            <a:endParaRPr lang="ar-SA" b="1" dirty="0"/>
          </a:p>
        </p:txBody>
      </p:sp>
      <p:sp>
        <p:nvSpPr>
          <p:cNvPr id="5" name="شكل بيضاوي 4"/>
          <p:cNvSpPr/>
          <p:nvPr/>
        </p:nvSpPr>
        <p:spPr>
          <a:xfrm>
            <a:off x="7092280" y="3356992"/>
            <a:ext cx="1656184" cy="504056"/>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400" dirty="0" smtClean="0"/>
              <a:t>الطريقة:</a:t>
            </a:r>
            <a:endParaRPr lang="ar-SA" sz="2400" dirty="0"/>
          </a:p>
        </p:txBody>
      </p:sp>
      <p:sp>
        <p:nvSpPr>
          <p:cNvPr id="6" name="مستطيل مستدير الزوايا 5"/>
          <p:cNvSpPr/>
          <p:nvPr/>
        </p:nvSpPr>
        <p:spPr>
          <a:xfrm>
            <a:off x="1979712" y="3933056"/>
            <a:ext cx="6768752" cy="2232248"/>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ar-SA" b="1" dirty="0" smtClean="0"/>
              <a:t>1- تقطع البصلة قطعا صغيرة وتوضع في القدر ويضاف اليها الزيت ثم يرفع على النار وتقلب الى ان يصفر لونها.</a:t>
            </a:r>
          </a:p>
          <a:p>
            <a:r>
              <a:rPr lang="ar-SA" b="1" dirty="0" smtClean="0"/>
              <a:t>2- يضاف اليها الطماطم المقطع قطعا صغيرة حتى يذوب الطماطم ثم يضاف اليها الملح والفلفل الاسود.</a:t>
            </a:r>
          </a:p>
          <a:p>
            <a:r>
              <a:rPr lang="ar-SA" b="1" dirty="0" smtClean="0"/>
              <a:t>3- يكسر البيض (كل بيضة على حدة) ... لماذا؟ ثم يضاف للخلطة السابقة بعد خفقه.</a:t>
            </a:r>
          </a:p>
          <a:p>
            <a:r>
              <a:rPr lang="ar-SA" b="1" dirty="0" smtClean="0"/>
              <a:t>4- تترك الخلطة على نار هادئة مع التقليب بين فترة وأخرى.</a:t>
            </a:r>
          </a:p>
          <a:p>
            <a:r>
              <a:rPr lang="ar-SA" b="1" dirty="0" smtClean="0"/>
              <a:t>5- يرفع الاناء من على النار ويقدم.</a:t>
            </a:r>
            <a:endParaRPr lang="ar-SA" b="1" dirty="0"/>
          </a:p>
        </p:txBody>
      </p:sp>
      <p:pic>
        <p:nvPicPr>
          <p:cNvPr id="7" name="صورة 6" descr="6142025378_548dfcb00e_z.jpg"/>
          <p:cNvPicPr>
            <a:picLocks noChangeAspect="1"/>
          </p:cNvPicPr>
          <p:nvPr/>
        </p:nvPicPr>
        <p:blipFill>
          <a:blip r:embed="rId2" cstate="print"/>
          <a:stretch>
            <a:fillRect/>
          </a:stretch>
        </p:blipFill>
        <p:spPr>
          <a:xfrm>
            <a:off x="539552" y="332656"/>
            <a:ext cx="2438400" cy="3251200"/>
          </a:xfrm>
          <a:prstGeom prst="rect">
            <a:avLst/>
          </a:prstGeom>
        </p:spPr>
      </p:pic>
      <p:sp>
        <p:nvSpPr>
          <p:cNvPr id="8" name="مستطيل 7"/>
          <p:cNvSpPr/>
          <p:nvPr/>
        </p:nvSpPr>
        <p:spPr>
          <a:xfrm>
            <a:off x="2267744" y="6309320"/>
            <a:ext cx="6480720" cy="432048"/>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400" dirty="0" smtClean="0"/>
              <a:t>لرفع القيمة الغذائية يمكن اضافة المقدونس او الفليفلة.</a:t>
            </a:r>
            <a:endParaRPr lang="ar-SA" sz="2400"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strips(downLeft)">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4"/>
                                        </p:tgtEl>
                                        <p:attrNameLst>
                                          <p:attrName>style.visibility</p:attrName>
                                        </p:attrNameLst>
                                      </p:cBhvr>
                                      <p:to>
                                        <p:strVal val="visible"/>
                                      </p:to>
                                    </p:set>
                                    <p:anim calcmode="lin" valueType="num">
                                      <p:cBhvr>
                                        <p:cTn id="29"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4"/>
                                        </p:tgtEl>
                                        <p:attrNameLst>
                                          <p:attrName>ppt_y</p:attrName>
                                        </p:attrNameLst>
                                      </p:cBhvr>
                                      <p:tavLst>
                                        <p:tav tm="0">
                                          <p:val>
                                            <p:strVal val="#ppt_y"/>
                                          </p:val>
                                        </p:tav>
                                        <p:tav tm="100000">
                                          <p:val>
                                            <p:strVal val="#ppt_y"/>
                                          </p:val>
                                        </p:tav>
                                      </p:tavLst>
                                    </p:anim>
                                    <p:anim calcmode="lin" valueType="num">
                                      <p:cBhvr>
                                        <p:cTn id="31"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strips(downLeft)">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13" presetClass="entr" presetSubtype="16"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plus(in)">
                                      <p:cBhvr>
                                        <p:cTn id="43" dur="20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56" presetClass="entr" presetSubtype="0" fill="hold" grpId="0" nodeType="clickEffect">
                                  <p:stCondLst>
                                    <p:cond delay="0"/>
                                  </p:stCondLst>
                                  <p:iterate type="lt">
                                    <p:tmPct val="10000"/>
                                  </p:iterate>
                                  <p:childTnLst>
                                    <p:set>
                                      <p:cBhvr>
                                        <p:cTn id="47" dur="1" fill="hold">
                                          <p:stCondLst>
                                            <p:cond delay="0"/>
                                          </p:stCondLst>
                                        </p:cTn>
                                        <p:tgtEl>
                                          <p:spTgt spid="8"/>
                                        </p:tgtEl>
                                        <p:attrNameLst>
                                          <p:attrName>style.visibility</p:attrName>
                                        </p:attrNameLst>
                                      </p:cBhvr>
                                      <p:to>
                                        <p:strVal val="visible"/>
                                      </p:to>
                                    </p:set>
                                    <p:anim by="(-#ppt_w*2)" calcmode="lin" valueType="num">
                                      <p:cBhvr rctx="PPT">
                                        <p:cTn id="48" dur="500" autoRev="1" fill="hold">
                                          <p:stCondLst>
                                            <p:cond delay="0"/>
                                          </p:stCondLst>
                                        </p:cTn>
                                        <p:tgtEl>
                                          <p:spTgt spid="8"/>
                                        </p:tgtEl>
                                        <p:attrNameLst>
                                          <p:attrName>ppt_w</p:attrName>
                                        </p:attrNameLst>
                                      </p:cBhvr>
                                    </p:anim>
                                    <p:anim by="(#ppt_w*0.50)" calcmode="lin" valueType="num">
                                      <p:cBhvr>
                                        <p:cTn id="49" dur="500" decel="50000" autoRev="1" fill="hold">
                                          <p:stCondLst>
                                            <p:cond delay="0"/>
                                          </p:stCondLst>
                                        </p:cTn>
                                        <p:tgtEl>
                                          <p:spTgt spid="8"/>
                                        </p:tgtEl>
                                        <p:attrNameLst>
                                          <p:attrName>ppt_x</p:attrName>
                                        </p:attrNameLst>
                                      </p:cBhvr>
                                    </p:anim>
                                    <p:anim from="(-#ppt_h/2)" to="(#ppt_y)" calcmode="lin" valueType="num">
                                      <p:cBhvr>
                                        <p:cTn id="50" dur="1000" fill="hold">
                                          <p:stCondLst>
                                            <p:cond delay="0"/>
                                          </p:stCondLst>
                                        </p:cTn>
                                        <p:tgtEl>
                                          <p:spTgt spid="8"/>
                                        </p:tgtEl>
                                        <p:attrNameLst>
                                          <p:attrName>ppt_y</p:attrName>
                                        </p:attrNameLst>
                                      </p:cBhvr>
                                    </p:anim>
                                    <p:animRot by="21600000">
                                      <p:cBhvr>
                                        <p:cTn id="51" dur="1000" fill="hold">
                                          <p:stCondLst>
                                            <p:cond delay="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652120" y="332656"/>
            <a:ext cx="2880320" cy="50405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dirty="0" smtClean="0"/>
              <a:t>قرص البيض (امليت)</a:t>
            </a:r>
            <a:endParaRPr lang="ar-SA" sz="2800" dirty="0"/>
          </a:p>
        </p:txBody>
      </p:sp>
      <p:sp>
        <p:nvSpPr>
          <p:cNvPr id="3" name="شكل بيضاوي 2"/>
          <p:cNvSpPr/>
          <p:nvPr/>
        </p:nvSpPr>
        <p:spPr>
          <a:xfrm>
            <a:off x="7092280" y="908720"/>
            <a:ext cx="1656184" cy="504056"/>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400" dirty="0" smtClean="0"/>
              <a:t>المقادير:</a:t>
            </a:r>
            <a:endParaRPr lang="ar-SA" sz="2400" dirty="0"/>
          </a:p>
        </p:txBody>
      </p:sp>
      <p:sp>
        <p:nvSpPr>
          <p:cNvPr id="4" name="مستطيل مستدير الزوايا 3"/>
          <p:cNvSpPr/>
          <p:nvPr/>
        </p:nvSpPr>
        <p:spPr>
          <a:xfrm>
            <a:off x="4572000" y="1484784"/>
            <a:ext cx="4176464" cy="1728192"/>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buFont typeface="Arial" pitchFamily="34" charset="0"/>
              <a:buChar char="•"/>
            </a:pPr>
            <a:r>
              <a:rPr lang="ar-SA" b="1" dirty="0" smtClean="0"/>
              <a:t> بيضتان طازجتان.</a:t>
            </a:r>
          </a:p>
          <a:p>
            <a:pPr>
              <a:buFont typeface="Arial" pitchFamily="34" charset="0"/>
              <a:buChar char="•"/>
            </a:pPr>
            <a:r>
              <a:rPr lang="ar-SA" b="1" dirty="0" smtClean="0"/>
              <a:t> ملعقتان كبيرتان من الحليب السائل.</a:t>
            </a:r>
          </a:p>
          <a:p>
            <a:pPr>
              <a:buFont typeface="Arial" pitchFamily="34" charset="0"/>
              <a:buChar char="•"/>
            </a:pPr>
            <a:r>
              <a:rPr lang="ar-SA" b="1" dirty="0" smtClean="0"/>
              <a:t> ملعقة كبيرة من الزيت.</a:t>
            </a:r>
          </a:p>
          <a:p>
            <a:pPr>
              <a:buFont typeface="Arial" pitchFamily="34" charset="0"/>
              <a:buChar char="•"/>
            </a:pPr>
            <a:r>
              <a:rPr lang="ar-SA" b="1" dirty="0" smtClean="0"/>
              <a:t> ملح.</a:t>
            </a:r>
          </a:p>
          <a:p>
            <a:pPr>
              <a:buFont typeface="Arial" pitchFamily="34" charset="0"/>
              <a:buChar char="•"/>
            </a:pPr>
            <a:r>
              <a:rPr lang="ar-SA" b="1" dirty="0" smtClean="0"/>
              <a:t> فلفل ابيض.</a:t>
            </a:r>
            <a:endParaRPr lang="ar-SA" b="1" dirty="0"/>
          </a:p>
        </p:txBody>
      </p:sp>
      <p:sp>
        <p:nvSpPr>
          <p:cNvPr id="5" name="شكل بيضاوي 4"/>
          <p:cNvSpPr/>
          <p:nvPr/>
        </p:nvSpPr>
        <p:spPr>
          <a:xfrm>
            <a:off x="7092280" y="3356992"/>
            <a:ext cx="1656184" cy="504056"/>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400" dirty="0" smtClean="0"/>
              <a:t>الطريقة:</a:t>
            </a:r>
            <a:endParaRPr lang="ar-SA" sz="2400" dirty="0"/>
          </a:p>
        </p:txBody>
      </p:sp>
      <p:sp>
        <p:nvSpPr>
          <p:cNvPr id="6" name="مستطيل مستدير الزوايا 5"/>
          <p:cNvSpPr/>
          <p:nvPr/>
        </p:nvSpPr>
        <p:spPr>
          <a:xfrm>
            <a:off x="1979712" y="3933056"/>
            <a:ext cx="6768752" cy="2232248"/>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ar-SA" b="1" dirty="0" smtClean="0"/>
              <a:t>1- يكسر البيض في اناء ويخفق بالشوكة جيدا.</a:t>
            </a:r>
          </a:p>
          <a:p>
            <a:r>
              <a:rPr lang="ar-SA" b="1" dirty="0" smtClean="0"/>
              <a:t>2- تضاف باقي المقادير عدا الزيت ويخلط الجميع.</a:t>
            </a:r>
          </a:p>
          <a:p>
            <a:r>
              <a:rPr lang="ar-SA" b="1" dirty="0" smtClean="0"/>
              <a:t>3- يوضع الزيت في المقلاة ويسخن ثم يصب عليه البيض المخفوق ويترك على النار حتى تتماسك اطرافه.</a:t>
            </a:r>
          </a:p>
          <a:p>
            <a:r>
              <a:rPr lang="ar-SA" b="1" dirty="0" smtClean="0"/>
              <a:t>4- تستخدم ملعقة خشب لرفع اطراف قرص البيض والسماح للبيض السائل بالنزول لقاع المقلاة للنضج ثم يقدم في طبق بعد تزيينه.</a:t>
            </a:r>
            <a:endParaRPr lang="ar-SA" b="1" dirty="0"/>
          </a:p>
        </p:txBody>
      </p:sp>
      <p:pic>
        <p:nvPicPr>
          <p:cNvPr id="7" name="صورة 6" descr="get-8-2009-yvfu9xcu.jpg"/>
          <p:cNvPicPr>
            <a:picLocks noChangeAspect="1"/>
          </p:cNvPicPr>
          <p:nvPr/>
        </p:nvPicPr>
        <p:blipFill>
          <a:blip r:embed="rId2" cstate="print"/>
          <a:stretch>
            <a:fillRect/>
          </a:stretch>
        </p:blipFill>
        <p:spPr>
          <a:xfrm>
            <a:off x="395536" y="548680"/>
            <a:ext cx="3782944" cy="2867372"/>
          </a:xfrm>
          <a:prstGeom prst="rect">
            <a:avLst/>
          </a:prstGeom>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strips(downLeft)">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40" presetClass="entr" presetSubtype="0" fill="hold" grpId="0" nodeType="clickEffect">
                                  <p:stCondLst>
                                    <p:cond delay="0"/>
                                  </p:stCondLst>
                                  <p:iterate type="lt">
                                    <p:tmPct val="10000"/>
                                  </p:iterate>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1"/>
                                          </p:val>
                                        </p:tav>
                                        <p:tav tm="100000">
                                          <p:val>
                                            <p:strVal val="#ppt_x"/>
                                          </p:val>
                                        </p:tav>
                                      </p:tavLst>
                                    </p:anim>
                                    <p:anim calcmode="lin" valueType="num">
                                      <p:cBhvr>
                                        <p:cTn id="27"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strips(downLeft)">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5"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0" dur="1000" fill="hold"/>
                                        <p:tgtEl>
                                          <p:spTgt spid="6"/>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300192" y="332656"/>
            <a:ext cx="2448272" cy="50405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dirty="0" smtClean="0"/>
              <a:t>البيض مع المايونيز</a:t>
            </a:r>
            <a:endParaRPr lang="ar-SA" sz="2800" dirty="0"/>
          </a:p>
        </p:txBody>
      </p:sp>
      <p:sp>
        <p:nvSpPr>
          <p:cNvPr id="3" name="شكل بيضاوي 2"/>
          <p:cNvSpPr/>
          <p:nvPr/>
        </p:nvSpPr>
        <p:spPr>
          <a:xfrm>
            <a:off x="7092280" y="908720"/>
            <a:ext cx="1656184" cy="504056"/>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400" dirty="0" smtClean="0"/>
              <a:t>المقادير:</a:t>
            </a:r>
            <a:endParaRPr lang="ar-SA" sz="2400" dirty="0"/>
          </a:p>
        </p:txBody>
      </p:sp>
      <p:sp>
        <p:nvSpPr>
          <p:cNvPr id="4" name="مستطيل مستدير الزوايا 3"/>
          <p:cNvSpPr/>
          <p:nvPr/>
        </p:nvSpPr>
        <p:spPr>
          <a:xfrm>
            <a:off x="4572000" y="1484784"/>
            <a:ext cx="4176464" cy="1944216"/>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buFont typeface="Arial" pitchFamily="34" charset="0"/>
              <a:buChar char="•"/>
            </a:pPr>
            <a:r>
              <a:rPr lang="ar-SA" b="1" dirty="0" smtClean="0"/>
              <a:t> ثلاث بيضات مسلوقة.</a:t>
            </a:r>
          </a:p>
          <a:p>
            <a:pPr>
              <a:buFont typeface="Arial" pitchFamily="34" charset="0"/>
              <a:buChar char="•"/>
            </a:pPr>
            <a:r>
              <a:rPr lang="ar-SA" b="1" dirty="0" smtClean="0"/>
              <a:t> ملعقة صغيرة من صلصة الخردل.</a:t>
            </a:r>
          </a:p>
          <a:p>
            <a:pPr>
              <a:buFont typeface="Arial" pitchFamily="34" charset="0"/>
              <a:buChar char="•"/>
            </a:pPr>
            <a:r>
              <a:rPr lang="ar-SA" b="1" dirty="0" smtClean="0"/>
              <a:t> ملعقة كبيرة من عصير الليمون الحامض.</a:t>
            </a:r>
          </a:p>
          <a:p>
            <a:pPr>
              <a:buFont typeface="Arial" pitchFamily="34" charset="0"/>
              <a:buChar char="•"/>
            </a:pPr>
            <a:r>
              <a:rPr lang="ar-SA" b="1" dirty="0" smtClean="0"/>
              <a:t> ملعقة من المايونيز.</a:t>
            </a:r>
          </a:p>
          <a:p>
            <a:pPr>
              <a:buFont typeface="Arial" pitchFamily="34" charset="0"/>
              <a:buChar char="•"/>
            </a:pPr>
            <a:r>
              <a:rPr lang="ar-SA" b="1" dirty="0" smtClean="0"/>
              <a:t> ملعقة صغيرة من الملح.</a:t>
            </a:r>
          </a:p>
          <a:p>
            <a:pPr>
              <a:buFont typeface="Arial" pitchFamily="34" charset="0"/>
              <a:buChar char="•"/>
            </a:pPr>
            <a:r>
              <a:rPr lang="ar-SA" b="1" dirty="0" smtClean="0"/>
              <a:t> حبات من الزيتون.</a:t>
            </a:r>
          </a:p>
          <a:p>
            <a:pPr>
              <a:buFont typeface="Arial" pitchFamily="34" charset="0"/>
              <a:buChar char="•"/>
            </a:pPr>
            <a:r>
              <a:rPr lang="ar-SA" b="1" dirty="0" smtClean="0"/>
              <a:t> نعناع للزينة.</a:t>
            </a:r>
            <a:endParaRPr lang="ar-SA" b="1" dirty="0"/>
          </a:p>
        </p:txBody>
      </p:sp>
      <p:sp>
        <p:nvSpPr>
          <p:cNvPr id="5" name="شكل بيضاوي 4"/>
          <p:cNvSpPr/>
          <p:nvPr/>
        </p:nvSpPr>
        <p:spPr>
          <a:xfrm>
            <a:off x="7092280" y="3501008"/>
            <a:ext cx="1656184" cy="504056"/>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400" dirty="0" smtClean="0"/>
              <a:t>الطريقة:</a:t>
            </a:r>
            <a:endParaRPr lang="ar-SA" sz="2400" dirty="0"/>
          </a:p>
        </p:txBody>
      </p:sp>
      <p:sp>
        <p:nvSpPr>
          <p:cNvPr id="6" name="مستطيل مستدير الزوايا 5"/>
          <p:cNvSpPr/>
          <p:nvPr/>
        </p:nvSpPr>
        <p:spPr>
          <a:xfrm>
            <a:off x="1979712" y="4149080"/>
            <a:ext cx="6768752" cy="2232248"/>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ar-SA" b="1" dirty="0" smtClean="0"/>
              <a:t>1- يقشر البيض ويقطع عرضيا الى نصفين متساويين ثم ينزع منه الصفار بحذر.</a:t>
            </a:r>
          </a:p>
          <a:p>
            <a:r>
              <a:rPr lang="ar-SA" b="1" dirty="0" smtClean="0"/>
              <a:t>2- يهرس صفار البيض جيدا بشوكة ويخلط مع المايونيز والخردل وعصير الليمون والملح.</a:t>
            </a:r>
          </a:p>
          <a:p>
            <a:r>
              <a:rPr lang="ar-SA" b="1" dirty="0" smtClean="0"/>
              <a:t>3- يعاد حشو بياض البيض بالخليط ثم يزين بأوراق النعناع وحبات الزيتون.</a:t>
            </a:r>
            <a:endParaRPr lang="ar-SA" b="1" dirty="0"/>
          </a:p>
        </p:txBody>
      </p:sp>
      <p:pic>
        <p:nvPicPr>
          <p:cNvPr id="7" name="صورة 6" descr="3012-white-salad-with-the-mayonnaise-and-onions.jpg"/>
          <p:cNvPicPr>
            <a:picLocks noChangeAspect="1"/>
          </p:cNvPicPr>
          <p:nvPr/>
        </p:nvPicPr>
        <p:blipFill>
          <a:blip r:embed="rId2" cstate="print"/>
          <a:stretch>
            <a:fillRect/>
          </a:stretch>
        </p:blipFill>
        <p:spPr>
          <a:xfrm>
            <a:off x="539552" y="332656"/>
            <a:ext cx="2910849" cy="2448272"/>
          </a:xfrm>
          <a:prstGeom prst="rect">
            <a:avLst/>
          </a:prstGeom>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1"/>
                                          </p:val>
                                        </p:tav>
                                        <p:tav tm="100000">
                                          <p:val>
                                            <p:strVal val="#ppt_x"/>
                                          </p:val>
                                        </p:tav>
                                      </p:tavLst>
                                    </p:anim>
                                    <p:anim calcmode="lin" valueType="num">
                                      <p:cBhvr>
                                        <p:cTn id="22"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40" presetClass="entr" presetSubtype="0" fill="hold" grpId="0" nodeType="clickEffect">
                                  <p:stCondLst>
                                    <p:cond delay="0"/>
                                  </p:stCondLst>
                                  <p:iterate type="lt">
                                    <p:tmPct val="10000"/>
                                  </p:iterate>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1"/>
                                          </p:val>
                                        </p:tav>
                                        <p:tav tm="100000">
                                          <p:val>
                                            <p:strVal val="#ppt_x"/>
                                          </p:val>
                                        </p:tav>
                                      </p:tavLst>
                                    </p:anim>
                                    <p:anim calcmode="lin" valueType="num">
                                      <p:cBhvr>
                                        <p:cTn id="34"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linds(horizontal)">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565</Words>
  <Application>Microsoft Office PowerPoint</Application>
  <PresentationFormat>عرض على الشاشة (3:4)‏</PresentationFormat>
  <Paragraphs>93</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 </dc:creator>
  <cp:lastModifiedBy>mady</cp:lastModifiedBy>
  <cp:revision>19</cp:revision>
  <dcterms:created xsi:type="dcterms:W3CDTF">2013-06-19T12:20:10Z</dcterms:created>
  <dcterms:modified xsi:type="dcterms:W3CDTF">2013-06-29T19:49:50Z</dcterms:modified>
</cp:coreProperties>
</file>