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howGuides="1">
      <p:cViewPr varScale="1">
        <p:scale>
          <a:sx n="62" d="100"/>
          <a:sy n="62" d="100"/>
        </p:scale>
        <p:origin x="-954" y="-78"/>
      </p:cViewPr>
      <p:guideLst>
        <p:guide orient="horz" pos="4319"/>
        <p:guide/>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C4B716-E0AE-472A-A1BE-936A333CCB84}" type="datetimeFigureOut">
              <a:rPr lang="ar-SA" smtClean="0"/>
              <a:pPr/>
              <a:t>21/08/34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D1E04F2F-6710-446D-826F-A4F259858DF4}"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C4B716-E0AE-472A-A1BE-936A333CCB84}" type="datetimeFigureOut">
              <a:rPr lang="ar-SA" smtClean="0"/>
              <a:pPr/>
              <a:t>21/08/34</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E04F2F-6710-446D-826F-A4F259858DF4}"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915816" y="1412776"/>
            <a:ext cx="3816424" cy="792088"/>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dirty="0" smtClean="0"/>
              <a:t>أ</a:t>
            </a:r>
            <a:r>
              <a:rPr lang="ar-SA" sz="3200" dirty="0" smtClean="0"/>
              <a:t>دوات </a:t>
            </a:r>
            <a:r>
              <a:rPr lang="ar-SA" sz="3200" dirty="0" smtClean="0"/>
              <a:t>وخامات التطريز</a:t>
            </a:r>
            <a:endParaRPr lang="ar-SA" sz="3200" dirty="0"/>
          </a:p>
        </p:txBody>
      </p:sp>
      <p:sp>
        <p:nvSpPr>
          <p:cNvPr id="3" name="مستطيل ذو زوايا قطرية مستديرة 2"/>
          <p:cNvSpPr/>
          <p:nvPr/>
        </p:nvSpPr>
        <p:spPr>
          <a:xfrm>
            <a:off x="1331640" y="2924944"/>
            <a:ext cx="6480720" cy="2304256"/>
          </a:xfrm>
          <a:prstGeom prst="round2Diag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dirty="0" smtClean="0"/>
              <a:t>تلميذتنا لقد تعرفت على ادوات التطريز في الصف الرابع وسوف نستكمل معك في هذه الوحدة بعض الادوات الاخرى واختيار المناسب منها لتنفيذ الغرز بطريقة سهلة .</a:t>
            </a:r>
            <a:endParaRPr lang="ar-SA"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3768" y="332656"/>
            <a:ext cx="6264696" cy="461665"/>
          </a:xfrm>
          <a:prstGeom prst="rect">
            <a:avLst/>
          </a:prstGeom>
          <a:noFill/>
        </p:spPr>
        <p:txBody>
          <a:bodyPr wrap="square" rtlCol="1">
            <a:spAutoFit/>
          </a:bodyPr>
          <a:lstStyle/>
          <a:p>
            <a:r>
              <a:rPr lang="ar-SA" sz="2400" dirty="0" smtClean="0"/>
              <a:t>ساعدي هند في استرجاع مسميات ادوات التطريز التالية:</a:t>
            </a:r>
            <a:endParaRPr lang="ar-SA" sz="2400" dirty="0"/>
          </a:p>
        </p:txBody>
      </p:sp>
      <p:pic>
        <p:nvPicPr>
          <p:cNvPr id="3" name="صورة 2" descr="25500540120091008.jpg"/>
          <p:cNvPicPr>
            <a:picLocks noChangeAspect="1"/>
          </p:cNvPicPr>
          <p:nvPr/>
        </p:nvPicPr>
        <p:blipFill>
          <a:blip r:embed="rId2" cstate="print"/>
          <a:stretch>
            <a:fillRect/>
          </a:stretch>
        </p:blipFill>
        <p:spPr>
          <a:xfrm>
            <a:off x="2987824" y="4221088"/>
            <a:ext cx="1114425" cy="1428750"/>
          </a:xfrm>
          <a:prstGeom prst="rect">
            <a:avLst/>
          </a:prstGeom>
        </p:spPr>
      </p:pic>
      <p:pic>
        <p:nvPicPr>
          <p:cNvPr id="4" name="صورة 3" descr="scissors.png"/>
          <p:cNvPicPr>
            <a:picLocks noChangeAspect="1"/>
          </p:cNvPicPr>
          <p:nvPr/>
        </p:nvPicPr>
        <p:blipFill>
          <a:blip r:embed="rId3" cstate="print"/>
          <a:stretch>
            <a:fillRect/>
          </a:stretch>
        </p:blipFill>
        <p:spPr>
          <a:xfrm>
            <a:off x="7308304" y="4221088"/>
            <a:ext cx="1302395" cy="1302395"/>
          </a:xfrm>
          <a:prstGeom prst="rect">
            <a:avLst/>
          </a:prstGeom>
        </p:spPr>
      </p:pic>
      <p:pic>
        <p:nvPicPr>
          <p:cNvPr id="5" name="صورة 4" descr="Needle &amp; Thread_PST844.gif"/>
          <p:cNvPicPr>
            <a:picLocks noChangeAspect="1"/>
          </p:cNvPicPr>
          <p:nvPr/>
        </p:nvPicPr>
        <p:blipFill>
          <a:blip r:embed="rId4" cstate="print"/>
          <a:stretch>
            <a:fillRect/>
          </a:stretch>
        </p:blipFill>
        <p:spPr>
          <a:xfrm>
            <a:off x="4860032" y="1484784"/>
            <a:ext cx="1481708" cy="1501731"/>
          </a:xfrm>
          <a:prstGeom prst="rect">
            <a:avLst/>
          </a:prstGeom>
        </p:spPr>
      </p:pic>
      <p:pic>
        <p:nvPicPr>
          <p:cNvPr id="6" name="صورة 5" descr="images (19).jpg"/>
          <p:cNvPicPr>
            <a:picLocks noChangeAspect="1"/>
          </p:cNvPicPr>
          <p:nvPr/>
        </p:nvPicPr>
        <p:blipFill>
          <a:blip r:embed="rId5" cstate="print"/>
          <a:stretch>
            <a:fillRect/>
          </a:stretch>
        </p:blipFill>
        <p:spPr>
          <a:xfrm>
            <a:off x="539552" y="4221088"/>
            <a:ext cx="1520411" cy="1144711"/>
          </a:xfrm>
          <a:prstGeom prst="rect">
            <a:avLst/>
          </a:prstGeom>
        </p:spPr>
      </p:pic>
      <p:pic>
        <p:nvPicPr>
          <p:cNvPr id="7" name="صورة 6" descr="a43ea8a1c5.gif"/>
          <p:cNvPicPr>
            <a:picLocks noChangeAspect="1"/>
          </p:cNvPicPr>
          <p:nvPr/>
        </p:nvPicPr>
        <p:blipFill>
          <a:blip r:embed="rId6" cstate="print"/>
          <a:stretch>
            <a:fillRect/>
          </a:stretch>
        </p:blipFill>
        <p:spPr>
          <a:xfrm>
            <a:off x="6732240" y="1124744"/>
            <a:ext cx="2047875" cy="1981200"/>
          </a:xfrm>
          <a:prstGeom prst="rect">
            <a:avLst/>
          </a:prstGeom>
        </p:spPr>
      </p:pic>
      <p:pic>
        <p:nvPicPr>
          <p:cNvPr id="8" name="صورة 7" descr="images (20).jpg"/>
          <p:cNvPicPr>
            <a:picLocks noChangeAspect="1"/>
          </p:cNvPicPr>
          <p:nvPr/>
        </p:nvPicPr>
        <p:blipFill>
          <a:blip r:embed="rId7" cstate="print"/>
          <a:stretch>
            <a:fillRect/>
          </a:stretch>
        </p:blipFill>
        <p:spPr>
          <a:xfrm>
            <a:off x="395536" y="1556792"/>
            <a:ext cx="1795834" cy="1492754"/>
          </a:xfrm>
          <a:prstGeom prst="rect">
            <a:avLst/>
          </a:prstGeom>
        </p:spPr>
      </p:pic>
      <p:pic>
        <p:nvPicPr>
          <p:cNvPr id="9" name="صورة 8" descr="Freeshipping-NEW-Plastic-Tape-Measure-Dieting-Tailor-Sewing-Cloth-Ruler-150cm-60inch.jpg"/>
          <p:cNvPicPr>
            <a:picLocks noChangeAspect="1"/>
          </p:cNvPicPr>
          <p:nvPr/>
        </p:nvPicPr>
        <p:blipFill>
          <a:blip r:embed="rId8" cstate="print"/>
          <a:stretch>
            <a:fillRect/>
          </a:stretch>
        </p:blipFill>
        <p:spPr>
          <a:xfrm>
            <a:off x="2771800" y="1556792"/>
            <a:ext cx="1620391" cy="1620391"/>
          </a:xfrm>
          <a:prstGeom prst="rect">
            <a:avLst/>
          </a:prstGeom>
        </p:spPr>
      </p:pic>
      <p:sp>
        <p:nvSpPr>
          <p:cNvPr id="10" name="مستطيل 9"/>
          <p:cNvSpPr/>
          <p:nvPr/>
        </p:nvSpPr>
        <p:spPr>
          <a:xfrm>
            <a:off x="7092280" y="3429000"/>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endParaRPr lang="ar-SA" dirty="0">
              <a:solidFill>
                <a:schemeClr val="tx1"/>
              </a:solidFill>
            </a:endParaRPr>
          </a:p>
        </p:txBody>
      </p:sp>
      <p:sp>
        <p:nvSpPr>
          <p:cNvPr id="11" name="مستطيل 10"/>
          <p:cNvSpPr/>
          <p:nvPr/>
        </p:nvSpPr>
        <p:spPr>
          <a:xfrm>
            <a:off x="4860032" y="3429000"/>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2" name="مستطيل 11"/>
          <p:cNvSpPr/>
          <p:nvPr/>
        </p:nvSpPr>
        <p:spPr>
          <a:xfrm>
            <a:off x="2771800" y="3429000"/>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3" name="مستطيل 12"/>
          <p:cNvSpPr/>
          <p:nvPr/>
        </p:nvSpPr>
        <p:spPr>
          <a:xfrm>
            <a:off x="179512" y="3429000"/>
            <a:ext cx="223224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4" name="مستطيل 13"/>
          <p:cNvSpPr/>
          <p:nvPr/>
        </p:nvSpPr>
        <p:spPr>
          <a:xfrm>
            <a:off x="7020272" y="5877272"/>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5" name="مستطيل 14"/>
          <p:cNvSpPr/>
          <p:nvPr/>
        </p:nvSpPr>
        <p:spPr>
          <a:xfrm>
            <a:off x="4860032" y="5877272"/>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6" name="مستطيل 15"/>
          <p:cNvSpPr/>
          <p:nvPr/>
        </p:nvSpPr>
        <p:spPr>
          <a:xfrm>
            <a:off x="2699792" y="5877272"/>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7" name="مستطيل 16"/>
          <p:cNvSpPr/>
          <p:nvPr/>
        </p:nvSpPr>
        <p:spPr>
          <a:xfrm>
            <a:off x="467544" y="5877272"/>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a:t>
            </a:r>
          </a:p>
        </p:txBody>
      </p:sp>
      <p:sp>
        <p:nvSpPr>
          <p:cNvPr id="18" name="مربع نص 17"/>
          <p:cNvSpPr txBox="1"/>
          <p:nvPr/>
        </p:nvSpPr>
        <p:spPr>
          <a:xfrm>
            <a:off x="7236296" y="3501008"/>
            <a:ext cx="1296144" cy="400110"/>
          </a:xfrm>
          <a:prstGeom prst="rect">
            <a:avLst/>
          </a:prstGeom>
          <a:noFill/>
        </p:spPr>
        <p:txBody>
          <a:bodyPr wrap="square" rtlCol="1">
            <a:spAutoFit/>
          </a:bodyPr>
          <a:lstStyle/>
          <a:p>
            <a:r>
              <a:rPr lang="ar-SA" sz="2000" dirty="0" smtClean="0">
                <a:solidFill>
                  <a:schemeClr val="bg1"/>
                </a:solidFill>
              </a:rPr>
              <a:t>حاملة دبابيس</a:t>
            </a:r>
            <a:endParaRPr lang="ar-SA" sz="2000" dirty="0">
              <a:solidFill>
                <a:schemeClr val="bg1"/>
              </a:solidFill>
            </a:endParaRPr>
          </a:p>
        </p:txBody>
      </p:sp>
      <p:sp>
        <p:nvSpPr>
          <p:cNvPr id="19" name="مربع نص 18"/>
          <p:cNvSpPr txBox="1"/>
          <p:nvPr/>
        </p:nvSpPr>
        <p:spPr>
          <a:xfrm>
            <a:off x="395536" y="3501008"/>
            <a:ext cx="1872208" cy="400110"/>
          </a:xfrm>
          <a:prstGeom prst="rect">
            <a:avLst/>
          </a:prstGeom>
          <a:noFill/>
        </p:spPr>
        <p:txBody>
          <a:bodyPr wrap="square" rtlCol="1">
            <a:spAutoFit/>
          </a:bodyPr>
          <a:lstStyle/>
          <a:p>
            <a:pPr algn="ctr"/>
            <a:r>
              <a:rPr lang="ar-SA" sz="2000" dirty="0" smtClean="0">
                <a:solidFill>
                  <a:schemeClr val="bg1"/>
                </a:solidFill>
              </a:rPr>
              <a:t>حقيبة أدوات التطريز</a:t>
            </a:r>
            <a:endParaRPr lang="ar-SA" sz="2000" dirty="0">
              <a:solidFill>
                <a:schemeClr val="bg1"/>
              </a:solidFill>
            </a:endParaRPr>
          </a:p>
        </p:txBody>
      </p:sp>
      <p:sp>
        <p:nvSpPr>
          <p:cNvPr id="20" name="مربع نص 19"/>
          <p:cNvSpPr txBox="1"/>
          <p:nvPr/>
        </p:nvSpPr>
        <p:spPr>
          <a:xfrm>
            <a:off x="2915816" y="3501008"/>
            <a:ext cx="1296144" cy="400110"/>
          </a:xfrm>
          <a:prstGeom prst="rect">
            <a:avLst/>
          </a:prstGeom>
          <a:noFill/>
        </p:spPr>
        <p:txBody>
          <a:bodyPr wrap="square" rtlCol="1">
            <a:spAutoFit/>
          </a:bodyPr>
          <a:lstStyle/>
          <a:p>
            <a:pPr algn="ctr"/>
            <a:r>
              <a:rPr lang="ar-SA" sz="2000" dirty="0" smtClean="0">
                <a:solidFill>
                  <a:schemeClr val="bg1"/>
                </a:solidFill>
              </a:rPr>
              <a:t>شريط القياس</a:t>
            </a:r>
            <a:endParaRPr lang="ar-SA" sz="2000" dirty="0">
              <a:solidFill>
                <a:schemeClr val="bg1"/>
              </a:solidFill>
            </a:endParaRPr>
          </a:p>
        </p:txBody>
      </p:sp>
      <p:sp>
        <p:nvSpPr>
          <p:cNvPr id="21" name="مربع نص 20"/>
          <p:cNvSpPr txBox="1"/>
          <p:nvPr/>
        </p:nvSpPr>
        <p:spPr>
          <a:xfrm>
            <a:off x="5076056" y="3501008"/>
            <a:ext cx="1296144" cy="400110"/>
          </a:xfrm>
          <a:prstGeom prst="rect">
            <a:avLst/>
          </a:prstGeom>
          <a:noFill/>
        </p:spPr>
        <p:txBody>
          <a:bodyPr wrap="square" rtlCol="1">
            <a:spAutoFit/>
          </a:bodyPr>
          <a:lstStyle/>
          <a:p>
            <a:pPr algn="ctr"/>
            <a:r>
              <a:rPr lang="ar-SA" sz="2000" dirty="0" smtClean="0">
                <a:solidFill>
                  <a:schemeClr val="bg1"/>
                </a:solidFill>
              </a:rPr>
              <a:t>الإبرة</a:t>
            </a:r>
            <a:endParaRPr lang="ar-SA" sz="2000" dirty="0">
              <a:solidFill>
                <a:schemeClr val="bg1"/>
              </a:solidFill>
            </a:endParaRPr>
          </a:p>
        </p:txBody>
      </p:sp>
      <p:sp>
        <p:nvSpPr>
          <p:cNvPr id="22" name="مربع نص 21"/>
          <p:cNvSpPr txBox="1"/>
          <p:nvPr/>
        </p:nvSpPr>
        <p:spPr>
          <a:xfrm>
            <a:off x="7236296" y="5949280"/>
            <a:ext cx="1296144" cy="400110"/>
          </a:xfrm>
          <a:prstGeom prst="rect">
            <a:avLst/>
          </a:prstGeom>
          <a:noFill/>
        </p:spPr>
        <p:txBody>
          <a:bodyPr wrap="square" rtlCol="1">
            <a:spAutoFit/>
          </a:bodyPr>
          <a:lstStyle/>
          <a:p>
            <a:pPr algn="ctr"/>
            <a:r>
              <a:rPr lang="ar-SA" sz="2000" dirty="0" smtClean="0">
                <a:solidFill>
                  <a:schemeClr val="bg1"/>
                </a:solidFill>
              </a:rPr>
              <a:t>المقص</a:t>
            </a:r>
            <a:endParaRPr lang="ar-SA" sz="2000" dirty="0">
              <a:solidFill>
                <a:schemeClr val="bg1"/>
              </a:solidFill>
            </a:endParaRPr>
          </a:p>
        </p:txBody>
      </p:sp>
      <p:sp>
        <p:nvSpPr>
          <p:cNvPr id="23" name="مربع نص 22"/>
          <p:cNvSpPr txBox="1"/>
          <p:nvPr/>
        </p:nvSpPr>
        <p:spPr>
          <a:xfrm>
            <a:off x="2843808" y="5949280"/>
            <a:ext cx="1296144" cy="400110"/>
          </a:xfrm>
          <a:prstGeom prst="rect">
            <a:avLst/>
          </a:prstGeom>
          <a:noFill/>
        </p:spPr>
        <p:txBody>
          <a:bodyPr wrap="square" rtlCol="1">
            <a:spAutoFit/>
          </a:bodyPr>
          <a:lstStyle/>
          <a:p>
            <a:pPr algn="ctr"/>
            <a:r>
              <a:rPr lang="ar-SA" sz="2000" dirty="0" smtClean="0">
                <a:solidFill>
                  <a:schemeClr val="bg1"/>
                </a:solidFill>
              </a:rPr>
              <a:t>الكثبان</a:t>
            </a:r>
            <a:endParaRPr lang="ar-SA" sz="2000" dirty="0">
              <a:solidFill>
                <a:schemeClr val="bg1"/>
              </a:solidFill>
            </a:endParaRPr>
          </a:p>
        </p:txBody>
      </p:sp>
      <p:sp>
        <p:nvSpPr>
          <p:cNvPr id="24" name="مربع نص 23"/>
          <p:cNvSpPr txBox="1"/>
          <p:nvPr/>
        </p:nvSpPr>
        <p:spPr>
          <a:xfrm>
            <a:off x="611560" y="5949280"/>
            <a:ext cx="1296144" cy="400110"/>
          </a:xfrm>
          <a:prstGeom prst="rect">
            <a:avLst/>
          </a:prstGeom>
          <a:noFill/>
        </p:spPr>
        <p:txBody>
          <a:bodyPr wrap="square" rtlCol="1">
            <a:spAutoFit/>
          </a:bodyPr>
          <a:lstStyle/>
          <a:p>
            <a:pPr algn="ctr"/>
            <a:r>
              <a:rPr lang="ar-SA" sz="2000" dirty="0" smtClean="0">
                <a:solidFill>
                  <a:schemeClr val="bg1"/>
                </a:solidFill>
              </a:rPr>
              <a:t>الخيوط</a:t>
            </a:r>
            <a:endParaRPr lang="ar-SA" sz="2000" dirty="0">
              <a:solidFill>
                <a:schemeClr val="bg1"/>
              </a:solidFill>
            </a:endParaRPr>
          </a:p>
        </p:txBody>
      </p:sp>
      <p:sp>
        <p:nvSpPr>
          <p:cNvPr id="25" name="مربع نص 24"/>
          <p:cNvSpPr txBox="1"/>
          <p:nvPr/>
        </p:nvSpPr>
        <p:spPr>
          <a:xfrm>
            <a:off x="5004048" y="5949280"/>
            <a:ext cx="1296144" cy="400110"/>
          </a:xfrm>
          <a:prstGeom prst="rect">
            <a:avLst/>
          </a:prstGeom>
          <a:noFill/>
        </p:spPr>
        <p:txBody>
          <a:bodyPr wrap="square" rtlCol="1">
            <a:spAutoFit/>
          </a:bodyPr>
          <a:lstStyle/>
          <a:p>
            <a:pPr algn="ctr"/>
            <a:r>
              <a:rPr lang="ar-SA" sz="2000" dirty="0" smtClean="0">
                <a:solidFill>
                  <a:schemeClr val="bg1"/>
                </a:solidFill>
              </a:rPr>
              <a:t>الناظم</a:t>
            </a:r>
            <a:endParaRPr lang="ar-SA" sz="2000" dirty="0">
              <a:solidFill>
                <a:schemeClr val="bg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strips(down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dissolv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strips(downLeft)">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strips(downLef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12"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strips(downLef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strips(downLeft)">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18" presetClass="entr" presetSubtype="12" fill="hold" nodeType="click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strips(downLeft)">
                                      <p:cBhvr>
                                        <p:cTn id="74" dur="500"/>
                                        <p:tgtEl>
                                          <p:spTgt spid="4"/>
                                        </p:tgtEl>
                                      </p:cBhvr>
                                    </p:animEffect>
                                  </p:childTnLst>
                                </p:cTn>
                              </p:par>
                            </p:childTnLst>
                          </p:cTn>
                        </p:par>
                      </p:childTnLst>
                    </p:cTn>
                  </p:par>
                  <p:par>
                    <p:cTn id="75" fill="hold">
                      <p:stCondLst>
                        <p:cond delay="indefinite"/>
                      </p:stCondLst>
                      <p:childTnLst>
                        <p:par>
                          <p:cTn id="76" fill="hold">
                            <p:stCondLst>
                              <p:cond delay="0"/>
                            </p:stCondLst>
                            <p:childTnLst>
                              <p:par>
                                <p:cTn id="77" presetID="18" presetClass="entr" presetSubtype="12" fill="hold"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strips(downLeft)">
                                      <p:cBhvr>
                                        <p:cTn id="79" dur="500"/>
                                        <p:tgtEl>
                                          <p:spTgt spid="3"/>
                                        </p:tgtEl>
                                      </p:cBhvr>
                                    </p:animEffect>
                                  </p:childTnLst>
                                </p:cTn>
                              </p:par>
                            </p:childTnLst>
                          </p:cTn>
                        </p:par>
                      </p:childTnLst>
                    </p:cTn>
                  </p:par>
                  <p:par>
                    <p:cTn id="80" fill="hold">
                      <p:stCondLst>
                        <p:cond delay="indefinite"/>
                      </p:stCondLst>
                      <p:childTnLst>
                        <p:par>
                          <p:cTn id="81" fill="hold">
                            <p:stCondLst>
                              <p:cond delay="0"/>
                            </p:stCondLst>
                            <p:childTnLst>
                              <p:par>
                                <p:cTn id="82" presetID="18" presetClass="entr" presetSubtype="12" fill="hold" nodeType="clickEffect">
                                  <p:stCondLst>
                                    <p:cond delay="0"/>
                                  </p:stCondLst>
                                  <p:childTnLst>
                                    <p:set>
                                      <p:cBhvr>
                                        <p:cTn id="83" dur="1" fill="hold">
                                          <p:stCondLst>
                                            <p:cond delay="0"/>
                                          </p:stCondLst>
                                        </p:cTn>
                                        <p:tgtEl>
                                          <p:spTgt spid="6"/>
                                        </p:tgtEl>
                                        <p:attrNameLst>
                                          <p:attrName>style.visibility</p:attrName>
                                        </p:attrNameLst>
                                      </p:cBhvr>
                                      <p:to>
                                        <p:strVal val="visible"/>
                                      </p:to>
                                    </p:set>
                                    <p:animEffect transition="in" filter="strips(downLeft)">
                                      <p:cBhvr>
                                        <p:cTn id="84" dur="500"/>
                                        <p:tgtEl>
                                          <p:spTgt spid="6"/>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dissolve">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dissolve">
                                      <p:cBhvr>
                                        <p:cTn id="94" dur="500"/>
                                        <p:tgtEl>
                                          <p:spTgt spid="15"/>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grpId="0" nodeType="clickEffect">
                                  <p:stCondLst>
                                    <p:cond delay="0"/>
                                  </p:stCondLst>
                                  <p:childTnLst>
                                    <p:set>
                                      <p:cBhvr>
                                        <p:cTn id="98" dur="1" fill="hold">
                                          <p:stCondLst>
                                            <p:cond delay="0"/>
                                          </p:stCondLst>
                                        </p:cTn>
                                        <p:tgtEl>
                                          <p:spTgt spid="16"/>
                                        </p:tgtEl>
                                        <p:attrNameLst>
                                          <p:attrName>style.visibility</p:attrName>
                                        </p:attrNameLst>
                                      </p:cBhvr>
                                      <p:to>
                                        <p:strVal val="visible"/>
                                      </p:to>
                                    </p:set>
                                    <p:animEffect transition="in" filter="dissolve">
                                      <p:cBhvr>
                                        <p:cTn id="99" dur="500"/>
                                        <p:tgtEl>
                                          <p:spTgt spid="16"/>
                                        </p:tgtEl>
                                      </p:cBhvr>
                                    </p:animEffect>
                                  </p:childTnLst>
                                </p:cTn>
                              </p:par>
                            </p:childTnLst>
                          </p:cTn>
                        </p:par>
                      </p:childTnLst>
                    </p:cTn>
                  </p:par>
                  <p:par>
                    <p:cTn id="100" fill="hold">
                      <p:stCondLst>
                        <p:cond delay="indefinite"/>
                      </p:stCondLst>
                      <p:childTnLst>
                        <p:par>
                          <p:cTn id="101" fill="hold">
                            <p:stCondLst>
                              <p:cond delay="0"/>
                            </p:stCondLst>
                            <p:childTnLst>
                              <p:par>
                                <p:cTn id="102" presetID="9" presetClass="entr" presetSubtype="0" fill="hold" grpId="0" nodeType="click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dissolve">
                                      <p:cBhvr>
                                        <p:cTn id="104" dur="500"/>
                                        <p:tgtEl>
                                          <p:spTgt spid="17"/>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strips(downLeft)">
                                      <p:cBhvr>
                                        <p:cTn id="109" dur="500"/>
                                        <p:tgtEl>
                                          <p:spTgt spid="22"/>
                                        </p:tgtEl>
                                      </p:cBhvr>
                                    </p:animEffect>
                                  </p:childTnLst>
                                </p:cTn>
                              </p:par>
                            </p:childTnLst>
                          </p:cTn>
                        </p:par>
                      </p:childTnLst>
                    </p:cTn>
                  </p:par>
                  <p:par>
                    <p:cTn id="110" fill="hold">
                      <p:stCondLst>
                        <p:cond delay="indefinite"/>
                      </p:stCondLst>
                      <p:childTnLst>
                        <p:par>
                          <p:cTn id="111" fill="hold">
                            <p:stCondLst>
                              <p:cond delay="0"/>
                            </p:stCondLst>
                            <p:childTnLst>
                              <p:par>
                                <p:cTn id="112" presetID="18" presetClass="entr" presetSubtype="12" fill="hold" grpId="0" nodeType="clickEffect">
                                  <p:stCondLst>
                                    <p:cond delay="0"/>
                                  </p:stCondLst>
                                  <p:childTnLst>
                                    <p:set>
                                      <p:cBhvr>
                                        <p:cTn id="113" dur="1" fill="hold">
                                          <p:stCondLst>
                                            <p:cond delay="0"/>
                                          </p:stCondLst>
                                        </p:cTn>
                                        <p:tgtEl>
                                          <p:spTgt spid="25"/>
                                        </p:tgtEl>
                                        <p:attrNameLst>
                                          <p:attrName>style.visibility</p:attrName>
                                        </p:attrNameLst>
                                      </p:cBhvr>
                                      <p:to>
                                        <p:strVal val="visible"/>
                                      </p:to>
                                    </p:set>
                                    <p:animEffect transition="in" filter="strips(downLeft)">
                                      <p:cBhvr>
                                        <p:cTn id="114" dur="500"/>
                                        <p:tgtEl>
                                          <p:spTgt spid="25"/>
                                        </p:tgtEl>
                                      </p:cBhvr>
                                    </p:animEffect>
                                  </p:childTnLst>
                                </p:cTn>
                              </p:par>
                            </p:childTnLst>
                          </p:cTn>
                        </p:par>
                      </p:childTnLst>
                    </p:cTn>
                  </p:par>
                  <p:par>
                    <p:cTn id="115" fill="hold">
                      <p:stCondLst>
                        <p:cond delay="indefinite"/>
                      </p:stCondLst>
                      <p:childTnLst>
                        <p:par>
                          <p:cTn id="116" fill="hold">
                            <p:stCondLst>
                              <p:cond delay="0"/>
                            </p:stCondLst>
                            <p:childTnLst>
                              <p:par>
                                <p:cTn id="117" presetID="18" presetClass="entr" presetSubtype="12"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Left)">
                                      <p:cBhvr>
                                        <p:cTn id="119" dur="500"/>
                                        <p:tgtEl>
                                          <p:spTgt spid="23"/>
                                        </p:tgtEl>
                                      </p:cBhvr>
                                    </p:animEffect>
                                  </p:childTnLst>
                                </p:cTn>
                              </p:par>
                            </p:childTnLst>
                          </p:cTn>
                        </p:par>
                      </p:childTnLst>
                    </p:cTn>
                  </p:par>
                  <p:par>
                    <p:cTn id="120" fill="hold">
                      <p:stCondLst>
                        <p:cond delay="indefinite"/>
                      </p:stCondLst>
                      <p:childTnLst>
                        <p:par>
                          <p:cTn id="121" fill="hold">
                            <p:stCondLst>
                              <p:cond delay="0"/>
                            </p:stCondLst>
                            <p:childTnLst>
                              <p:par>
                                <p:cTn id="122" presetID="18" presetClass="entr" presetSubtype="12" fill="hold" grpId="0" nodeType="clickEffect">
                                  <p:stCondLst>
                                    <p:cond delay="0"/>
                                  </p:stCondLst>
                                  <p:childTnLst>
                                    <p:set>
                                      <p:cBhvr>
                                        <p:cTn id="123" dur="1" fill="hold">
                                          <p:stCondLst>
                                            <p:cond delay="0"/>
                                          </p:stCondLst>
                                        </p:cTn>
                                        <p:tgtEl>
                                          <p:spTgt spid="24"/>
                                        </p:tgtEl>
                                        <p:attrNameLst>
                                          <p:attrName>style.visibility</p:attrName>
                                        </p:attrNameLst>
                                      </p:cBhvr>
                                      <p:to>
                                        <p:strVal val="visible"/>
                                      </p:to>
                                    </p:set>
                                    <p:animEffect transition="in" filter="strips(downLeft)">
                                      <p:cBhvr>
                                        <p:cTn id="1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3768" y="188640"/>
            <a:ext cx="6408712" cy="461665"/>
          </a:xfrm>
          <a:prstGeom prst="rect">
            <a:avLst/>
          </a:prstGeom>
          <a:noFill/>
        </p:spPr>
        <p:txBody>
          <a:bodyPr wrap="square" rtlCol="1">
            <a:spAutoFit/>
          </a:bodyPr>
          <a:lstStyle/>
          <a:p>
            <a:r>
              <a:rPr lang="ar-SA" sz="2400" dirty="0" smtClean="0"/>
              <a:t>ما ينبغي مراعاته عند اختيار ادوات وخامات التطريز:</a:t>
            </a:r>
            <a:endParaRPr lang="ar-SA" sz="2400" dirty="0"/>
          </a:p>
        </p:txBody>
      </p:sp>
      <p:sp>
        <p:nvSpPr>
          <p:cNvPr id="3" name="شريط إلى الأعلى 2"/>
          <p:cNvSpPr/>
          <p:nvPr/>
        </p:nvSpPr>
        <p:spPr>
          <a:xfrm>
            <a:off x="6156176" y="692696"/>
            <a:ext cx="2664296" cy="648072"/>
          </a:xfrm>
          <a:prstGeom prst="ribbon2">
            <a:avLst>
              <a:gd name="adj1" fmla="val 16667"/>
              <a:gd name="adj2" fmla="val 75000"/>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800" dirty="0" smtClean="0"/>
              <a:t>أ</a:t>
            </a:r>
            <a:r>
              <a:rPr lang="ar-SA" sz="2800" dirty="0" smtClean="0"/>
              <a:t>ولا </a:t>
            </a:r>
            <a:r>
              <a:rPr lang="ar-SA" sz="2800" dirty="0" smtClean="0"/>
              <a:t>القماش:</a:t>
            </a:r>
            <a:endParaRPr lang="ar-SA" sz="2800" dirty="0"/>
          </a:p>
        </p:txBody>
      </p:sp>
      <p:sp>
        <p:nvSpPr>
          <p:cNvPr id="4" name="مستطيل ذو زوايا قطرية مستديرة 3"/>
          <p:cNvSpPr/>
          <p:nvPr/>
        </p:nvSpPr>
        <p:spPr>
          <a:xfrm>
            <a:off x="1115616" y="1412776"/>
            <a:ext cx="7704856" cy="1008112"/>
          </a:xfrm>
          <a:prstGeom prst="round2Diag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400" dirty="0" smtClean="0"/>
              <a:t>يمكن استخدام معظم </a:t>
            </a:r>
            <a:r>
              <a:rPr lang="ar-SA" sz="2400" dirty="0" smtClean="0"/>
              <a:t>أنواع </a:t>
            </a:r>
            <a:r>
              <a:rPr lang="ar-SA" sz="2400" dirty="0" smtClean="0"/>
              <a:t>الاقمشة في التطريز سواء الخفيف منها </a:t>
            </a:r>
            <a:r>
              <a:rPr lang="ar-SA" sz="2400" dirty="0" smtClean="0"/>
              <a:t>أو </a:t>
            </a:r>
            <a:r>
              <a:rPr lang="ar-SA" sz="2400" dirty="0" smtClean="0"/>
              <a:t>السميك</a:t>
            </a:r>
          </a:p>
          <a:p>
            <a:r>
              <a:rPr lang="ar-SA" sz="2400" dirty="0" smtClean="0"/>
              <a:t>ويعتمد اختيار القماش على الغرض المستخدم له.</a:t>
            </a:r>
            <a:endParaRPr lang="ar-SA" sz="2400" dirty="0"/>
          </a:p>
        </p:txBody>
      </p:sp>
      <p:sp>
        <p:nvSpPr>
          <p:cNvPr id="5" name="مستطيل 4"/>
          <p:cNvSpPr/>
          <p:nvPr/>
        </p:nvSpPr>
        <p:spPr>
          <a:xfrm>
            <a:off x="1979712" y="2564904"/>
            <a:ext cx="5040560" cy="504056"/>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t>تصنع الاقمشة عموما من الياف يمكن تقسيمها </a:t>
            </a:r>
            <a:r>
              <a:rPr lang="ar-SA" sz="2400" dirty="0" smtClean="0"/>
              <a:t>إلي:</a:t>
            </a:r>
            <a:endParaRPr lang="ar-SA" sz="2400" dirty="0"/>
          </a:p>
        </p:txBody>
      </p:sp>
      <p:cxnSp>
        <p:nvCxnSpPr>
          <p:cNvPr id="7" name="رابط كسهم مستقيم 6"/>
          <p:cNvCxnSpPr/>
          <p:nvPr/>
        </p:nvCxnSpPr>
        <p:spPr>
          <a:xfrm>
            <a:off x="4499992" y="3140968"/>
            <a:ext cx="0" cy="50405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رابط مستقيم 8"/>
          <p:cNvCxnSpPr/>
          <p:nvPr/>
        </p:nvCxnSpPr>
        <p:spPr>
          <a:xfrm>
            <a:off x="4499992" y="3284984"/>
            <a:ext cx="324036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رابط كسهم مستقيم 10"/>
          <p:cNvCxnSpPr/>
          <p:nvPr/>
        </p:nvCxnSpPr>
        <p:spPr>
          <a:xfrm>
            <a:off x="7740352" y="3284984"/>
            <a:ext cx="0"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رابط مستقيم 12"/>
          <p:cNvCxnSpPr/>
          <p:nvPr/>
        </p:nvCxnSpPr>
        <p:spPr>
          <a:xfrm flipH="1">
            <a:off x="1619672" y="3284984"/>
            <a:ext cx="288032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رابط كسهم مستقيم 14"/>
          <p:cNvCxnSpPr/>
          <p:nvPr/>
        </p:nvCxnSpPr>
        <p:spPr>
          <a:xfrm>
            <a:off x="1619672" y="3284984"/>
            <a:ext cx="0"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مستطيل مستدير الزوايا 15"/>
          <p:cNvSpPr/>
          <p:nvPr/>
        </p:nvSpPr>
        <p:spPr>
          <a:xfrm>
            <a:off x="6588224" y="3717032"/>
            <a:ext cx="2088232" cy="4320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t>1- </a:t>
            </a:r>
            <a:r>
              <a:rPr lang="ar-SA" sz="2000" dirty="0" smtClean="0"/>
              <a:t>ألياف </a:t>
            </a:r>
            <a:r>
              <a:rPr lang="ar-SA" sz="2000" dirty="0" smtClean="0"/>
              <a:t>طبيعية مثل:</a:t>
            </a:r>
            <a:endParaRPr lang="ar-SA" sz="2000" dirty="0"/>
          </a:p>
        </p:txBody>
      </p:sp>
      <p:sp>
        <p:nvSpPr>
          <p:cNvPr id="17" name="مستطيل مستدير الزوايا 16"/>
          <p:cNvSpPr/>
          <p:nvPr/>
        </p:nvSpPr>
        <p:spPr>
          <a:xfrm>
            <a:off x="3347864" y="3717032"/>
            <a:ext cx="2232248" cy="4320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t>2- </a:t>
            </a:r>
            <a:r>
              <a:rPr lang="ar-SA" sz="2000" dirty="0" smtClean="0"/>
              <a:t>ألياف </a:t>
            </a:r>
            <a:r>
              <a:rPr lang="ar-SA" sz="2000" dirty="0" smtClean="0"/>
              <a:t>مخلوطة مثل:</a:t>
            </a:r>
            <a:endParaRPr lang="ar-SA" sz="2000" dirty="0"/>
          </a:p>
        </p:txBody>
      </p:sp>
      <p:sp>
        <p:nvSpPr>
          <p:cNvPr id="18" name="مستطيل مستدير الزوايا 17"/>
          <p:cNvSpPr/>
          <p:nvPr/>
        </p:nvSpPr>
        <p:spPr>
          <a:xfrm>
            <a:off x="539552" y="3717032"/>
            <a:ext cx="2088232" cy="432048"/>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t>3- </a:t>
            </a:r>
            <a:r>
              <a:rPr lang="ar-SA" sz="2000" dirty="0" smtClean="0"/>
              <a:t>أ</a:t>
            </a:r>
            <a:r>
              <a:rPr lang="ar-SA" sz="2000" dirty="0" smtClean="0"/>
              <a:t>لياف </a:t>
            </a:r>
            <a:r>
              <a:rPr lang="ar-SA" sz="2000" dirty="0" smtClean="0"/>
              <a:t>صناعية مثل:</a:t>
            </a:r>
            <a:endParaRPr lang="ar-SA" sz="2000" dirty="0"/>
          </a:p>
        </p:txBody>
      </p:sp>
      <p:cxnSp>
        <p:nvCxnSpPr>
          <p:cNvPr id="24" name="رابط كسهم مستقيم 23"/>
          <p:cNvCxnSpPr/>
          <p:nvPr/>
        </p:nvCxnSpPr>
        <p:spPr>
          <a:xfrm rot="5400000">
            <a:off x="6876256" y="4149080"/>
            <a:ext cx="432048" cy="43204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6" name="رابط كسهم مستقيم 25"/>
          <p:cNvCxnSpPr/>
          <p:nvPr/>
        </p:nvCxnSpPr>
        <p:spPr>
          <a:xfrm rot="16200000" flipH="1">
            <a:off x="7776356" y="4185084"/>
            <a:ext cx="432048"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رابط كسهم مستقيم 27"/>
          <p:cNvCxnSpPr/>
          <p:nvPr/>
        </p:nvCxnSpPr>
        <p:spPr>
          <a:xfrm rot="5400000">
            <a:off x="4175956" y="4401108"/>
            <a:ext cx="50405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رابط كسهم مستقيم 29"/>
          <p:cNvCxnSpPr/>
          <p:nvPr/>
        </p:nvCxnSpPr>
        <p:spPr>
          <a:xfrm>
            <a:off x="1619672" y="4221088"/>
            <a:ext cx="0" cy="36004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 name="شكل بيضاوي 30"/>
          <p:cNvSpPr/>
          <p:nvPr/>
        </p:nvSpPr>
        <p:spPr>
          <a:xfrm>
            <a:off x="7452320" y="4581128"/>
            <a:ext cx="1512168" cy="864096"/>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buFont typeface="Arial" pitchFamily="34" charset="0"/>
              <a:buChar char="•"/>
            </a:pPr>
            <a:r>
              <a:rPr lang="ar-SA" sz="2000" dirty="0" smtClean="0"/>
              <a:t>الصوف</a:t>
            </a:r>
          </a:p>
          <a:p>
            <a:pPr algn="ctr">
              <a:buFont typeface="Arial" pitchFamily="34" charset="0"/>
              <a:buChar char="•"/>
            </a:pPr>
            <a:r>
              <a:rPr lang="ar-SA" sz="2000" dirty="0" smtClean="0"/>
              <a:t>الحرير</a:t>
            </a:r>
            <a:endParaRPr lang="ar-SA" sz="2000" dirty="0"/>
          </a:p>
        </p:txBody>
      </p:sp>
      <p:sp>
        <p:nvSpPr>
          <p:cNvPr id="32" name="شكل بيضاوي 31"/>
          <p:cNvSpPr/>
          <p:nvPr/>
        </p:nvSpPr>
        <p:spPr>
          <a:xfrm>
            <a:off x="6084168" y="4581128"/>
            <a:ext cx="1224136" cy="864096"/>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buFont typeface="Arial" pitchFamily="34" charset="0"/>
              <a:buChar char="•"/>
            </a:pPr>
            <a:r>
              <a:rPr lang="ar-SA" sz="2000" dirty="0" smtClean="0"/>
              <a:t>القطن</a:t>
            </a:r>
          </a:p>
          <a:p>
            <a:pPr algn="ctr">
              <a:buFont typeface="Arial" pitchFamily="34" charset="0"/>
              <a:buChar char="•"/>
            </a:pPr>
            <a:r>
              <a:rPr lang="ar-SA" sz="2000" dirty="0" smtClean="0"/>
              <a:t>الكتان </a:t>
            </a:r>
            <a:endParaRPr lang="ar-SA" sz="2000" dirty="0"/>
          </a:p>
        </p:txBody>
      </p:sp>
      <p:sp>
        <p:nvSpPr>
          <p:cNvPr id="33" name="شكل بيضاوي 32"/>
          <p:cNvSpPr/>
          <p:nvPr/>
        </p:nvSpPr>
        <p:spPr>
          <a:xfrm>
            <a:off x="3779912" y="4653136"/>
            <a:ext cx="1296144" cy="1152128"/>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buFont typeface="Arial" pitchFamily="34" charset="0"/>
              <a:buChar char="•"/>
            </a:pPr>
            <a:r>
              <a:rPr lang="ar-SA" sz="2000" dirty="0" smtClean="0"/>
              <a:t>الحرير الصناعي</a:t>
            </a:r>
          </a:p>
        </p:txBody>
      </p:sp>
      <p:sp>
        <p:nvSpPr>
          <p:cNvPr id="34" name="شكل بيضاوي 33"/>
          <p:cNvSpPr/>
          <p:nvPr/>
        </p:nvSpPr>
        <p:spPr>
          <a:xfrm>
            <a:off x="1043608" y="4653136"/>
            <a:ext cx="1152128" cy="864096"/>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buFont typeface="Arial" pitchFamily="34" charset="0"/>
              <a:buChar char="•"/>
            </a:pPr>
            <a:r>
              <a:rPr lang="ar-SA" sz="2000" dirty="0" smtClean="0"/>
              <a:t>الستان</a:t>
            </a:r>
            <a:endParaRPr lang="ar-SA" sz="20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strVal val="#ppt_w*0.05"/>
                                          </p:val>
                                        </p:tav>
                                        <p:tav tm="100000">
                                          <p:val>
                                            <p:strVal val="#ppt_w"/>
                                          </p:val>
                                        </p:tav>
                                      </p:tavLst>
                                    </p:anim>
                                    <p:anim calcmode="lin" valueType="num">
                                      <p:cBhvr>
                                        <p:cTn id="15" dur="500" fill="hold"/>
                                        <p:tgtEl>
                                          <p:spTgt spid="3"/>
                                        </p:tgtEl>
                                        <p:attrNameLst>
                                          <p:attrName>ppt_h</p:attrName>
                                        </p:attrNameLst>
                                      </p:cBhvr>
                                      <p:tavLst>
                                        <p:tav tm="0">
                                          <p:val>
                                            <p:strVal val="#ppt_h"/>
                                          </p:val>
                                        </p:tav>
                                        <p:tav tm="100000">
                                          <p:val>
                                            <p:strVal val="#ppt_h"/>
                                          </p:val>
                                        </p:tav>
                                      </p:tavLst>
                                    </p:anim>
                                    <p:anim calcmode="lin" valueType="num">
                                      <p:cBhvr>
                                        <p:cTn id="16" dur="500" fill="hold"/>
                                        <p:tgtEl>
                                          <p:spTgt spid="3"/>
                                        </p:tgtEl>
                                        <p:attrNameLst>
                                          <p:attrName>ppt_x</p:attrName>
                                        </p:attrNameLst>
                                      </p:cBhvr>
                                      <p:tavLst>
                                        <p:tav tm="0">
                                          <p:val>
                                            <p:strVal val="#ppt_x-.2"/>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Effect transition="in" filter="fade">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1"/>
                                          </p:val>
                                        </p:tav>
                                        <p:tav tm="100000">
                                          <p:val>
                                            <p:strVal val="#ppt_x"/>
                                          </p:val>
                                        </p:tav>
                                      </p:tavLst>
                                    </p:anim>
                                    <p:anim calcmode="lin" valueType="num">
                                      <p:cBhvr>
                                        <p:cTn id="25"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strVal val="#ppt_w*0.05"/>
                                          </p:val>
                                        </p:tav>
                                        <p:tav tm="100000">
                                          <p:val>
                                            <p:strVal val="#ppt_w"/>
                                          </p:val>
                                        </p:tav>
                                      </p:tavLst>
                                    </p:anim>
                                    <p:anim calcmode="lin" valueType="num">
                                      <p:cBhvr>
                                        <p:cTn id="31" dur="500" fill="hold"/>
                                        <p:tgtEl>
                                          <p:spTgt spid="5"/>
                                        </p:tgtEl>
                                        <p:attrNameLst>
                                          <p:attrName>ppt_h</p:attrName>
                                        </p:attrNameLst>
                                      </p:cBhvr>
                                      <p:tavLst>
                                        <p:tav tm="0">
                                          <p:val>
                                            <p:strVal val="#ppt_h"/>
                                          </p:val>
                                        </p:tav>
                                        <p:tav tm="100000">
                                          <p:val>
                                            <p:strVal val="#ppt_h"/>
                                          </p:val>
                                        </p:tav>
                                      </p:tavLst>
                                    </p:anim>
                                    <p:anim calcmode="lin" valueType="num">
                                      <p:cBhvr>
                                        <p:cTn id="32" dur="500" fill="hold"/>
                                        <p:tgtEl>
                                          <p:spTgt spid="5"/>
                                        </p:tgtEl>
                                        <p:attrNameLst>
                                          <p:attrName>ppt_x</p:attrName>
                                        </p:attrNameLst>
                                      </p:cBhvr>
                                      <p:tavLst>
                                        <p:tav tm="0">
                                          <p:val>
                                            <p:strVal val="#ppt_x-.2"/>
                                          </p:val>
                                        </p:tav>
                                        <p:tav tm="100000">
                                          <p:val>
                                            <p:strVal val="#ppt_x"/>
                                          </p:val>
                                        </p:tav>
                                      </p:tavLst>
                                    </p:anim>
                                    <p:anim calcmode="lin" valueType="num">
                                      <p:cBhvr>
                                        <p:cTn id="33" dur="500" fill="hold"/>
                                        <p:tgtEl>
                                          <p:spTgt spid="5"/>
                                        </p:tgtEl>
                                        <p:attrNameLst>
                                          <p:attrName>ppt_y</p:attrName>
                                        </p:attrNameLst>
                                      </p:cBhvr>
                                      <p:tavLst>
                                        <p:tav tm="0">
                                          <p:val>
                                            <p:strVal val="#ppt_y"/>
                                          </p:val>
                                        </p:tav>
                                        <p:tav tm="100000">
                                          <p:val>
                                            <p:strVal val="#ppt_y"/>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strips(downLeft)">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strips(downLeft)">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strips(downLeft)">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16"/>
                                        </p:tgtEl>
                                        <p:attrNameLst>
                                          <p:attrName>ppt_y</p:attrName>
                                        </p:attrNameLst>
                                      </p:cBhvr>
                                      <p:tavLst>
                                        <p:tav tm="0">
                                          <p:val>
                                            <p:strVal val="#ppt_y"/>
                                          </p:val>
                                        </p:tav>
                                        <p:tav tm="100000">
                                          <p:val>
                                            <p:strVal val="#ppt_y"/>
                                          </p:val>
                                        </p:tav>
                                      </p:tavLst>
                                    </p:anim>
                                    <p:anim calcmode="lin" valueType="num">
                                      <p:cBhvr>
                                        <p:cTn id="56"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strips(downLeft)">
                                      <p:cBhvr>
                                        <p:cTn id="63" dur="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blinds(horizontal)">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strips(downLeft)">
                                      <p:cBhvr>
                                        <p:cTn id="73" dur="500"/>
                                        <p:tgtEl>
                                          <p:spTgt spid="13"/>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12" fill="hold" nodeType="click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strips(downLeft)">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blinds(horizontal)">
                                      <p:cBhvr>
                                        <p:cTn id="83" dur="500"/>
                                        <p:tgtEl>
                                          <p:spTgt spid="18"/>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strips(downLeft)">
                                      <p:cBhvr>
                                        <p:cTn id="88" dur="500"/>
                                        <p:tgtEl>
                                          <p:spTgt spid="26"/>
                                        </p:tgtEl>
                                      </p:cBhvr>
                                    </p:animEffect>
                                  </p:childTnLst>
                                </p:cTn>
                              </p:par>
                            </p:childTnLst>
                          </p:cTn>
                        </p:par>
                      </p:childTnLst>
                    </p:cTn>
                  </p:par>
                  <p:par>
                    <p:cTn id="89" fill="hold">
                      <p:stCondLst>
                        <p:cond delay="indefinite"/>
                      </p:stCondLst>
                      <p:childTnLst>
                        <p:par>
                          <p:cTn id="90" fill="hold">
                            <p:stCondLst>
                              <p:cond delay="0"/>
                            </p:stCondLst>
                            <p:childTnLst>
                              <p:par>
                                <p:cTn id="91" presetID="18" presetClass="entr" presetSubtype="12" fill="hold" nodeType="click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strips(downLeft)">
                                      <p:cBhvr>
                                        <p:cTn id="93" dur="500"/>
                                        <p:tgtEl>
                                          <p:spTgt spid="24"/>
                                        </p:tgtEl>
                                      </p:cBhvr>
                                    </p:animEffect>
                                  </p:childTnLst>
                                </p:cTn>
                              </p:par>
                            </p:childTnLst>
                          </p:cTn>
                        </p:par>
                      </p:childTnLst>
                    </p:cTn>
                  </p:par>
                  <p:par>
                    <p:cTn id="94" fill="hold">
                      <p:stCondLst>
                        <p:cond delay="indefinite"/>
                      </p:stCondLst>
                      <p:childTnLst>
                        <p:par>
                          <p:cTn id="95" fill="hold">
                            <p:stCondLst>
                              <p:cond delay="0"/>
                            </p:stCondLst>
                            <p:childTnLst>
                              <p:par>
                                <p:cTn id="96" presetID="41" presetClass="entr" presetSubtype="0" fill="hold" grpId="0" nodeType="clickEffect">
                                  <p:stCondLst>
                                    <p:cond delay="0"/>
                                  </p:stCondLst>
                                  <p:iterate type="lt">
                                    <p:tmPct val="10000"/>
                                  </p:iterate>
                                  <p:childTnLst>
                                    <p:set>
                                      <p:cBhvr>
                                        <p:cTn id="97" dur="1" fill="hold">
                                          <p:stCondLst>
                                            <p:cond delay="0"/>
                                          </p:stCondLst>
                                        </p:cTn>
                                        <p:tgtEl>
                                          <p:spTgt spid="31"/>
                                        </p:tgtEl>
                                        <p:attrNameLst>
                                          <p:attrName>style.visibility</p:attrName>
                                        </p:attrNameLst>
                                      </p:cBhvr>
                                      <p:to>
                                        <p:strVal val="visible"/>
                                      </p:to>
                                    </p:set>
                                    <p:anim calcmode="lin" valueType="num">
                                      <p:cBhvr>
                                        <p:cTn id="98"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99" dur="500" fill="hold"/>
                                        <p:tgtEl>
                                          <p:spTgt spid="31"/>
                                        </p:tgtEl>
                                        <p:attrNameLst>
                                          <p:attrName>ppt_y</p:attrName>
                                        </p:attrNameLst>
                                      </p:cBhvr>
                                      <p:tavLst>
                                        <p:tav tm="0">
                                          <p:val>
                                            <p:strVal val="#ppt_y"/>
                                          </p:val>
                                        </p:tav>
                                        <p:tav tm="100000">
                                          <p:val>
                                            <p:strVal val="#ppt_y"/>
                                          </p:val>
                                        </p:tav>
                                      </p:tavLst>
                                    </p:anim>
                                    <p:anim calcmode="lin" valueType="num">
                                      <p:cBhvr>
                                        <p:cTn id="100"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1"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02" dur="500" tmFilter="0,0; .5, 1; 1, 1"/>
                                        <p:tgtEl>
                                          <p:spTgt spid="31"/>
                                        </p:tgtEl>
                                      </p:cBhvr>
                                    </p:animEffect>
                                  </p:childTnLst>
                                </p:cTn>
                              </p:par>
                            </p:childTnLst>
                          </p:cTn>
                        </p:par>
                      </p:childTnLst>
                    </p:cTn>
                  </p:par>
                  <p:par>
                    <p:cTn id="103" fill="hold">
                      <p:stCondLst>
                        <p:cond delay="indefinite"/>
                      </p:stCondLst>
                      <p:childTnLst>
                        <p:par>
                          <p:cTn id="104" fill="hold">
                            <p:stCondLst>
                              <p:cond delay="0"/>
                            </p:stCondLst>
                            <p:childTnLst>
                              <p:par>
                                <p:cTn id="105" presetID="41" presetClass="entr" presetSubtype="0" fill="hold" grpId="0" nodeType="clickEffect">
                                  <p:stCondLst>
                                    <p:cond delay="0"/>
                                  </p:stCondLst>
                                  <p:iterate type="lt">
                                    <p:tmPct val="10000"/>
                                  </p:iterate>
                                  <p:childTnLst>
                                    <p:set>
                                      <p:cBhvr>
                                        <p:cTn id="106" dur="1" fill="hold">
                                          <p:stCondLst>
                                            <p:cond delay="0"/>
                                          </p:stCondLst>
                                        </p:cTn>
                                        <p:tgtEl>
                                          <p:spTgt spid="32"/>
                                        </p:tgtEl>
                                        <p:attrNameLst>
                                          <p:attrName>style.visibility</p:attrName>
                                        </p:attrNameLst>
                                      </p:cBhvr>
                                      <p:to>
                                        <p:strVal val="visible"/>
                                      </p:to>
                                    </p:set>
                                    <p:anim calcmode="lin" valueType="num">
                                      <p:cBhvr>
                                        <p:cTn id="10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108" dur="500" fill="hold"/>
                                        <p:tgtEl>
                                          <p:spTgt spid="32"/>
                                        </p:tgtEl>
                                        <p:attrNameLst>
                                          <p:attrName>ppt_y</p:attrName>
                                        </p:attrNameLst>
                                      </p:cBhvr>
                                      <p:tavLst>
                                        <p:tav tm="0">
                                          <p:val>
                                            <p:strVal val="#ppt_y"/>
                                          </p:val>
                                        </p:tav>
                                        <p:tav tm="100000">
                                          <p:val>
                                            <p:strVal val="#ppt_y"/>
                                          </p:val>
                                        </p:tav>
                                      </p:tavLst>
                                    </p:anim>
                                    <p:anim calcmode="lin" valueType="num">
                                      <p:cBhvr>
                                        <p:cTn id="10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1" dur="500" tmFilter="0,0; .5, 1; 1, 1"/>
                                        <p:tgtEl>
                                          <p:spTgt spid="32"/>
                                        </p:tgtEl>
                                      </p:cBhvr>
                                    </p:animEffect>
                                  </p:childTnLst>
                                </p:cTn>
                              </p:par>
                            </p:childTnLst>
                          </p:cTn>
                        </p:par>
                      </p:childTnLst>
                    </p:cTn>
                  </p:par>
                  <p:par>
                    <p:cTn id="112" fill="hold">
                      <p:stCondLst>
                        <p:cond delay="indefinite"/>
                      </p:stCondLst>
                      <p:childTnLst>
                        <p:par>
                          <p:cTn id="113" fill="hold">
                            <p:stCondLst>
                              <p:cond delay="0"/>
                            </p:stCondLst>
                            <p:childTnLst>
                              <p:par>
                                <p:cTn id="114" presetID="18" presetClass="entr" presetSubtype="12" fill="hold"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strips(downLeft)">
                                      <p:cBhvr>
                                        <p:cTn id="116" dur="500"/>
                                        <p:tgtEl>
                                          <p:spTgt spid="28"/>
                                        </p:tgtEl>
                                      </p:cBhvr>
                                    </p:animEffect>
                                  </p:childTnLst>
                                </p:cTn>
                              </p:par>
                            </p:childTnLst>
                          </p:cTn>
                        </p:par>
                      </p:childTnLst>
                    </p:cTn>
                  </p:par>
                  <p:par>
                    <p:cTn id="117" fill="hold">
                      <p:stCondLst>
                        <p:cond delay="indefinite"/>
                      </p:stCondLst>
                      <p:childTnLst>
                        <p:par>
                          <p:cTn id="118" fill="hold">
                            <p:stCondLst>
                              <p:cond delay="0"/>
                            </p:stCondLst>
                            <p:childTnLst>
                              <p:par>
                                <p:cTn id="119" presetID="41" presetClass="entr" presetSubtype="0" fill="hold" grpId="0" nodeType="clickEffect">
                                  <p:stCondLst>
                                    <p:cond delay="0"/>
                                  </p:stCondLst>
                                  <p:iterate type="lt">
                                    <p:tmPct val="10000"/>
                                  </p:iterate>
                                  <p:childTnLst>
                                    <p:set>
                                      <p:cBhvr>
                                        <p:cTn id="120" dur="1" fill="hold">
                                          <p:stCondLst>
                                            <p:cond delay="0"/>
                                          </p:stCondLst>
                                        </p:cTn>
                                        <p:tgtEl>
                                          <p:spTgt spid="33"/>
                                        </p:tgtEl>
                                        <p:attrNameLst>
                                          <p:attrName>style.visibility</p:attrName>
                                        </p:attrNameLst>
                                      </p:cBhvr>
                                      <p:to>
                                        <p:strVal val="visible"/>
                                      </p:to>
                                    </p:set>
                                    <p:anim calcmode="lin" valueType="num">
                                      <p:cBhvr>
                                        <p:cTn id="121"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22" dur="500" fill="hold"/>
                                        <p:tgtEl>
                                          <p:spTgt spid="33"/>
                                        </p:tgtEl>
                                        <p:attrNameLst>
                                          <p:attrName>ppt_y</p:attrName>
                                        </p:attrNameLst>
                                      </p:cBhvr>
                                      <p:tavLst>
                                        <p:tav tm="0">
                                          <p:val>
                                            <p:strVal val="#ppt_y"/>
                                          </p:val>
                                        </p:tav>
                                        <p:tav tm="100000">
                                          <p:val>
                                            <p:strVal val="#ppt_y"/>
                                          </p:val>
                                        </p:tav>
                                      </p:tavLst>
                                    </p:anim>
                                    <p:anim calcmode="lin" valueType="num">
                                      <p:cBhvr>
                                        <p:cTn id="123"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24"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25" dur="500" tmFilter="0,0; .5, 1; 1, 1"/>
                                        <p:tgtEl>
                                          <p:spTgt spid="33"/>
                                        </p:tgtEl>
                                      </p:cBhvr>
                                    </p:animEffect>
                                  </p:childTnLst>
                                </p:cTn>
                              </p:par>
                            </p:childTnLst>
                          </p:cTn>
                        </p:par>
                      </p:childTnLst>
                    </p:cTn>
                  </p:par>
                  <p:par>
                    <p:cTn id="126" fill="hold">
                      <p:stCondLst>
                        <p:cond delay="indefinite"/>
                      </p:stCondLst>
                      <p:childTnLst>
                        <p:par>
                          <p:cTn id="127" fill="hold">
                            <p:stCondLst>
                              <p:cond delay="0"/>
                            </p:stCondLst>
                            <p:childTnLst>
                              <p:par>
                                <p:cTn id="128" presetID="18" presetClass="entr" presetSubtype="12" fill="hold" nodeType="clickEffect">
                                  <p:stCondLst>
                                    <p:cond delay="0"/>
                                  </p:stCondLst>
                                  <p:childTnLst>
                                    <p:set>
                                      <p:cBhvr>
                                        <p:cTn id="129" dur="1" fill="hold">
                                          <p:stCondLst>
                                            <p:cond delay="0"/>
                                          </p:stCondLst>
                                        </p:cTn>
                                        <p:tgtEl>
                                          <p:spTgt spid="30"/>
                                        </p:tgtEl>
                                        <p:attrNameLst>
                                          <p:attrName>style.visibility</p:attrName>
                                        </p:attrNameLst>
                                      </p:cBhvr>
                                      <p:to>
                                        <p:strVal val="visible"/>
                                      </p:to>
                                    </p:set>
                                    <p:animEffect transition="in" filter="strips(downLeft)">
                                      <p:cBhvr>
                                        <p:cTn id="130" dur="500"/>
                                        <p:tgtEl>
                                          <p:spTgt spid="30"/>
                                        </p:tgtEl>
                                      </p:cBhvr>
                                    </p:animEffect>
                                  </p:childTnLst>
                                </p:cTn>
                              </p:par>
                            </p:childTnLst>
                          </p:cTn>
                        </p:par>
                      </p:childTnLst>
                    </p:cTn>
                  </p:par>
                  <p:par>
                    <p:cTn id="131" fill="hold">
                      <p:stCondLst>
                        <p:cond delay="indefinite"/>
                      </p:stCondLst>
                      <p:childTnLst>
                        <p:par>
                          <p:cTn id="132" fill="hold">
                            <p:stCondLst>
                              <p:cond delay="0"/>
                            </p:stCondLst>
                            <p:childTnLst>
                              <p:par>
                                <p:cTn id="133" presetID="41" presetClass="entr" presetSubtype="0" fill="hold" grpId="0" nodeType="clickEffect">
                                  <p:stCondLst>
                                    <p:cond delay="0"/>
                                  </p:stCondLst>
                                  <p:iterate type="lt">
                                    <p:tmPct val="10000"/>
                                  </p:iterate>
                                  <p:childTnLst>
                                    <p:set>
                                      <p:cBhvr>
                                        <p:cTn id="134" dur="1" fill="hold">
                                          <p:stCondLst>
                                            <p:cond delay="0"/>
                                          </p:stCondLst>
                                        </p:cTn>
                                        <p:tgtEl>
                                          <p:spTgt spid="34"/>
                                        </p:tgtEl>
                                        <p:attrNameLst>
                                          <p:attrName>style.visibility</p:attrName>
                                        </p:attrNameLst>
                                      </p:cBhvr>
                                      <p:to>
                                        <p:strVal val="visible"/>
                                      </p:to>
                                    </p:set>
                                    <p:anim calcmode="lin" valueType="num">
                                      <p:cBhvr>
                                        <p:cTn id="135"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136" dur="500" fill="hold"/>
                                        <p:tgtEl>
                                          <p:spTgt spid="34"/>
                                        </p:tgtEl>
                                        <p:attrNameLst>
                                          <p:attrName>ppt_y</p:attrName>
                                        </p:attrNameLst>
                                      </p:cBhvr>
                                      <p:tavLst>
                                        <p:tav tm="0">
                                          <p:val>
                                            <p:strVal val="#ppt_y"/>
                                          </p:val>
                                        </p:tav>
                                        <p:tav tm="100000">
                                          <p:val>
                                            <p:strVal val="#ppt_y"/>
                                          </p:val>
                                        </p:tav>
                                      </p:tavLst>
                                    </p:anim>
                                    <p:anim calcmode="lin" valueType="num">
                                      <p:cBhvr>
                                        <p:cTn id="137"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38"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39" dur="500" tmFilter="0,0; .5, 1; 1, 1"/>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16" grpId="0" animBg="1"/>
      <p:bldP spid="17" grpId="0" animBg="1"/>
      <p:bldP spid="18" grpId="0" animBg="1"/>
      <p:bldP spid="31" grpId="0" animBg="1"/>
      <p:bldP spid="32" grpId="0" animBg="1"/>
      <p:bldP spid="33"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683568" y="332656"/>
            <a:ext cx="7704856" cy="1080120"/>
          </a:xfrm>
          <a:prstGeom prst="round2Diag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400" dirty="0" smtClean="0"/>
              <a:t>فائدة : يعتبر قماش الايتامين المصنوع من القطن افضل الاقمشة لتتعلمي به فن التطريز نظرا لوضوح خيوط النسيج الطولية والعرضية فيه وبالتالي سهولة غرز الابرة خلال التطريز.</a:t>
            </a:r>
            <a:endParaRPr lang="ar-SA" sz="2400" dirty="0"/>
          </a:p>
        </p:txBody>
      </p:sp>
      <p:sp>
        <p:nvSpPr>
          <p:cNvPr id="3" name="شريط إلى الأعلى 2"/>
          <p:cNvSpPr/>
          <p:nvPr/>
        </p:nvSpPr>
        <p:spPr>
          <a:xfrm>
            <a:off x="6084168" y="1628800"/>
            <a:ext cx="2664296" cy="648072"/>
          </a:xfrm>
          <a:prstGeom prst="ribbon2">
            <a:avLst>
              <a:gd name="adj1" fmla="val 16667"/>
              <a:gd name="adj2" fmla="val 75000"/>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ar-SA" sz="2800" dirty="0" smtClean="0"/>
              <a:t>ثانيا:الخيوط</a:t>
            </a:r>
            <a:endParaRPr lang="ar-SA" sz="2800" dirty="0"/>
          </a:p>
        </p:txBody>
      </p:sp>
      <p:sp>
        <p:nvSpPr>
          <p:cNvPr id="4" name="مربع نص 3"/>
          <p:cNvSpPr txBox="1"/>
          <p:nvPr/>
        </p:nvSpPr>
        <p:spPr>
          <a:xfrm>
            <a:off x="2195736" y="2348880"/>
            <a:ext cx="6480720" cy="1077218"/>
          </a:xfrm>
          <a:prstGeom prst="rect">
            <a:avLst/>
          </a:prstGeom>
          <a:noFill/>
        </p:spPr>
        <p:txBody>
          <a:bodyPr wrap="square" rtlCol="1">
            <a:spAutoFit/>
          </a:bodyPr>
          <a:lstStyle/>
          <a:p>
            <a:r>
              <a:rPr lang="ar-SA" sz="2000" dirty="0" smtClean="0"/>
              <a:t>تتوفر خيوط التطريز في </a:t>
            </a:r>
            <a:r>
              <a:rPr lang="ar-SA" sz="2000" dirty="0" smtClean="0"/>
              <a:t>الأسواق بألوان </a:t>
            </a:r>
            <a:r>
              <a:rPr lang="ar-SA" sz="2000" dirty="0" smtClean="0"/>
              <a:t>وخامات </a:t>
            </a:r>
            <a:r>
              <a:rPr lang="ar-SA" sz="2000" dirty="0" smtClean="0"/>
              <a:t>وأشكال </a:t>
            </a:r>
            <a:r>
              <a:rPr lang="ar-SA" sz="2000" dirty="0" smtClean="0"/>
              <a:t>متعددة ويجب شراء النوع الجيد من الخيوط والذي يتميز بثبات لونه ..........لماذا؟</a:t>
            </a:r>
          </a:p>
          <a:p>
            <a:r>
              <a:rPr lang="ar-SA" sz="2400" dirty="0" smtClean="0">
                <a:solidFill>
                  <a:srgbClr val="C00000"/>
                </a:solidFill>
              </a:rPr>
              <a:t>ومن </a:t>
            </a:r>
            <a:r>
              <a:rPr lang="ar-SA" sz="2400" dirty="0" smtClean="0">
                <a:solidFill>
                  <a:srgbClr val="C00000"/>
                </a:solidFill>
              </a:rPr>
              <a:t>أهم </a:t>
            </a:r>
            <a:r>
              <a:rPr lang="ar-SA" sz="2400" dirty="0" smtClean="0">
                <a:solidFill>
                  <a:srgbClr val="C00000"/>
                </a:solidFill>
              </a:rPr>
              <a:t>أ</a:t>
            </a:r>
            <a:r>
              <a:rPr lang="ar-SA" sz="2400" dirty="0" smtClean="0">
                <a:solidFill>
                  <a:srgbClr val="C00000"/>
                </a:solidFill>
              </a:rPr>
              <a:t>نواع </a:t>
            </a:r>
            <a:r>
              <a:rPr lang="ar-SA" sz="2400" dirty="0" smtClean="0">
                <a:solidFill>
                  <a:srgbClr val="C00000"/>
                </a:solidFill>
              </a:rPr>
              <a:t>الخيوط:</a:t>
            </a:r>
            <a:endParaRPr lang="ar-SA" sz="2400" dirty="0">
              <a:solidFill>
                <a:srgbClr val="C00000"/>
              </a:solidFill>
            </a:endParaRPr>
          </a:p>
        </p:txBody>
      </p:sp>
      <p:sp>
        <p:nvSpPr>
          <p:cNvPr id="5" name="مستطيل 4"/>
          <p:cNvSpPr/>
          <p:nvPr/>
        </p:nvSpPr>
        <p:spPr>
          <a:xfrm>
            <a:off x="6300192" y="3789040"/>
            <a:ext cx="2232248" cy="432048"/>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2800" dirty="0" smtClean="0"/>
              <a:t>1- القطنية مثل:</a:t>
            </a:r>
            <a:endParaRPr lang="ar-SA" sz="2800" dirty="0"/>
          </a:p>
        </p:txBody>
      </p:sp>
      <p:sp>
        <p:nvSpPr>
          <p:cNvPr id="6" name="تمرير أفقي 5"/>
          <p:cNvSpPr/>
          <p:nvPr/>
        </p:nvSpPr>
        <p:spPr>
          <a:xfrm>
            <a:off x="1979712" y="4581128"/>
            <a:ext cx="6696744" cy="1584176"/>
          </a:xfrm>
          <a:prstGeom prst="horizontalScroll">
            <a:avLst>
              <a:gd name="adj" fmla="val 8002"/>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2400" dirty="0" smtClean="0">
                <a:solidFill>
                  <a:srgbClr val="C00000"/>
                </a:solidFill>
              </a:rPr>
              <a:t>أ- خيوط المالونية: </a:t>
            </a:r>
            <a:r>
              <a:rPr lang="ar-SA" sz="2000" dirty="0" smtClean="0"/>
              <a:t>شلل مكونة من خيط من القطن يحتوي على ست فتلات يمكن فصلها عن بعض واستعمالها بالعدد المرغوب.</a:t>
            </a:r>
            <a:endParaRPr lang="ar-SA" sz="2000" dirty="0"/>
          </a:p>
        </p:txBody>
      </p:sp>
      <p:pic>
        <p:nvPicPr>
          <p:cNvPr id="7" name="صورة 6" descr="images (18).jpg"/>
          <p:cNvPicPr>
            <a:picLocks noChangeAspect="1"/>
          </p:cNvPicPr>
          <p:nvPr/>
        </p:nvPicPr>
        <p:blipFill>
          <a:blip r:embed="rId2" cstate="print"/>
          <a:stretch>
            <a:fillRect/>
          </a:stretch>
        </p:blipFill>
        <p:spPr>
          <a:xfrm>
            <a:off x="251520" y="4581128"/>
            <a:ext cx="1487611" cy="1341060"/>
          </a:xfrm>
          <a:prstGeom prst="rect">
            <a:avLst/>
          </a:prstGeom>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dissolv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54" presetClass="entr" presetSubtype="0" accel="10000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500" fill="hold"/>
                                        <p:tgtEl>
                                          <p:spTgt spid="6"/>
                                        </p:tgtEl>
                                        <p:attrNameLst>
                                          <p:attrName>ppt_w</p:attrName>
                                        </p:attrNameLst>
                                      </p:cBhvr>
                                      <p:tavLst>
                                        <p:tav tm="0">
                                          <p:val>
                                            <p:strVal val="#ppt_w*0.05"/>
                                          </p:val>
                                        </p:tav>
                                        <p:tav tm="100000">
                                          <p:val>
                                            <p:strVal val="#ppt_w"/>
                                          </p:val>
                                        </p:tav>
                                      </p:tavLst>
                                    </p:anim>
                                    <p:anim calcmode="lin" valueType="num">
                                      <p:cBhvr>
                                        <p:cTn id="46" dur="500" fill="hold"/>
                                        <p:tgtEl>
                                          <p:spTgt spid="6"/>
                                        </p:tgtEl>
                                        <p:attrNameLst>
                                          <p:attrName>ppt_h</p:attrName>
                                        </p:attrNameLst>
                                      </p:cBhvr>
                                      <p:tavLst>
                                        <p:tav tm="0">
                                          <p:val>
                                            <p:strVal val="#ppt_h"/>
                                          </p:val>
                                        </p:tav>
                                        <p:tav tm="100000">
                                          <p:val>
                                            <p:strVal val="#ppt_h"/>
                                          </p:val>
                                        </p:tav>
                                      </p:tavLst>
                                    </p:anim>
                                    <p:anim calcmode="lin" valueType="num">
                                      <p:cBhvr>
                                        <p:cTn id="47" dur="500" fill="hold"/>
                                        <p:tgtEl>
                                          <p:spTgt spid="6"/>
                                        </p:tgtEl>
                                        <p:attrNameLst>
                                          <p:attrName>ppt_x</p:attrName>
                                        </p:attrNameLst>
                                      </p:cBhvr>
                                      <p:tavLst>
                                        <p:tav tm="0">
                                          <p:val>
                                            <p:strVal val="#ppt_x-.2"/>
                                          </p:val>
                                        </p:tav>
                                        <p:tav tm="100000">
                                          <p:val>
                                            <p:strVal val="#ppt_x"/>
                                          </p:val>
                                        </p:tav>
                                      </p:tavLst>
                                    </p:anim>
                                    <p:anim calcmode="lin" valueType="num">
                                      <p:cBhvr>
                                        <p:cTn id="48" dur="500" fill="hold"/>
                                        <p:tgtEl>
                                          <p:spTgt spid="6"/>
                                        </p:tgtEl>
                                        <p:attrNameLst>
                                          <p:attrName>ppt_y</p:attrName>
                                        </p:attrNameLst>
                                      </p:cBhvr>
                                      <p:tavLst>
                                        <p:tav tm="0">
                                          <p:val>
                                            <p:strVal val="#ppt_y"/>
                                          </p:val>
                                        </p:tav>
                                        <p:tav tm="100000">
                                          <p:val>
                                            <p:strVal val="#ppt_y"/>
                                          </p:val>
                                        </p:tav>
                                      </p:tavLst>
                                    </p:anim>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300192" y="2276872"/>
            <a:ext cx="2232248" cy="432048"/>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dirty="0" smtClean="0"/>
              <a:t>2- الصوفية.</a:t>
            </a:r>
            <a:endParaRPr lang="ar-SA" sz="2000" dirty="0"/>
          </a:p>
        </p:txBody>
      </p:sp>
      <p:sp>
        <p:nvSpPr>
          <p:cNvPr id="3" name="تمرير أفقي 2"/>
          <p:cNvSpPr/>
          <p:nvPr/>
        </p:nvSpPr>
        <p:spPr>
          <a:xfrm>
            <a:off x="1835696" y="260648"/>
            <a:ext cx="6696744" cy="1584176"/>
          </a:xfrm>
          <a:prstGeom prst="horizontalScroll">
            <a:avLst>
              <a:gd name="adj" fmla="val 800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dirty="0" smtClean="0">
                <a:solidFill>
                  <a:srgbClr val="C00000"/>
                </a:solidFill>
              </a:rPr>
              <a:t>ب- الكتن برليه: </a:t>
            </a:r>
            <a:r>
              <a:rPr lang="ar-SA" sz="2000" dirty="0" smtClean="0"/>
              <a:t>كور من خيوط القطن تحتوي على خيط واحد مبروم وهي على ارقام مختلفة تدل على سمك الخيط فكلما قل الرقم زاد السمك. </a:t>
            </a:r>
            <a:endParaRPr lang="ar-SA" sz="2000" dirty="0"/>
          </a:p>
        </p:txBody>
      </p:sp>
      <p:pic>
        <p:nvPicPr>
          <p:cNvPr id="4" name="صورة 3" descr="images (19).jpg"/>
          <p:cNvPicPr>
            <a:picLocks noChangeAspect="1"/>
          </p:cNvPicPr>
          <p:nvPr/>
        </p:nvPicPr>
        <p:blipFill>
          <a:blip r:embed="rId2" cstate="print"/>
          <a:stretch>
            <a:fillRect/>
          </a:stretch>
        </p:blipFill>
        <p:spPr>
          <a:xfrm>
            <a:off x="179512" y="548680"/>
            <a:ext cx="1522627" cy="1146379"/>
          </a:xfrm>
          <a:prstGeom prst="rect">
            <a:avLst/>
          </a:prstGeom>
        </p:spPr>
      </p:pic>
      <p:pic>
        <p:nvPicPr>
          <p:cNvPr id="5" name="صورة 4" descr="467417women.gif"/>
          <p:cNvPicPr>
            <a:picLocks noChangeAspect="1"/>
          </p:cNvPicPr>
          <p:nvPr/>
        </p:nvPicPr>
        <p:blipFill>
          <a:blip r:embed="rId3" cstate="print"/>
          <a:stretch>
            <a:fillRect/>
          </a:stretch>
        </p:blipFill>
        <p:spPr>
          <a:xfrm>
            <a:off x="5004048" y="2060848"/>
            <a:ext cx="1189484" cy="892113"/>
          </a:xfrm>
          <a:prstGeom prst="rect">
            <a:avLst/>
          </a:prstGeom>
        </p:spPr>
      </p:pic>
      <p:sp>
        <p:nvSpPr>
          <p:cNvPr id="6" name="مستطيل 5"/>
          <p:cNvSpPr/>
          <p:nvPr/>
        </p:nvSpPr>
        <p:spPr>
          <a:xfrm>
            <a:off x="2411760" y="2276872"/>
            <a:ext cx="2232248" cy="432048"/>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dirty="0" smtClean="0"/>
              <a:t>3- الحريرية.</a:t>
            </a:r>
            <a:endParaRPr lang="ar-SA" sz="2000" dirty="0"/>
          </a:p>
        </p:txBody>
      </p:sp>
      <p:sp>
        <p:nvSpPr>
          <p:cNvPr id="7" name="مستطيل 6"/>
          <p:cNvSpPr/>
          <p:nvPr/>
        </p:nvSpPr>
        <p:spPr>
          <a:xfrm>
            <a:off x="3779912" y="3356992"/>
            <a:ext cx="4176464" cy="43204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r>
              <a:rPr lang="ar-SA" sz="2000" dirty="0" smtClean="0"/>
              <a:t>4- المعدنية الملونة او النحاسية او المقصبة..الخ.</a:t>
            </a:r>
            <a:endParaRPr lang="ar-SA" sz="2000" dirty="0"/>
          </a:p>
        </p:txBody>
      </p:sp>
      <p:pic>
        <p:nvPicPr>
          <p:cNvPr id="8" name="صورة 7" descr="4031.gif"/>
          <p:cNvPicPr>
            <a:picLocks noChangeAspect="1"/>
          </p:cNvPicPr>
          <p:nvPr/>
        </p:nvPicPr>
        <p:blipFill>
          <a:blip r:embed="rId4" cstate="print"/>
          <a:stretch>
            <a:fillRect/>
          </a:stretch>
        </p:blipFill>
        <p:spPr>
          <a:xfrm>
            <a:off x="1043608" y="2060848"/>
            <a:ext cx="1343690" cy="936104"/>
          </a:xfrm>
          <a:prstGeom prst="rect">
            <a:avLst/>
          </a:prstGeom>
        </p:spPr>
      </p:pic>
      <p:pic>
        <p:nvPicPr>
          <p:cNvPr id="9" name="صورة 8" descr="silk thread (spin)139.jpg"/>
          <p:cNvPicPr>
            <a:picLocks noChangeAspect="1"/>
          </p:cNvPicPr>
          <p:nvPr/>
        </p:nvPicPr>
        <p:blipFill>
          <a:blip r:embed="rId5" cstate="print"/>
          <a:stretch>
            <a:fillRect/>
          </a:stretch>
        </p:blipFill>
        <p:spPr>
          <a:xfrm>
            <a:off x="2339752" y="3068960"/>
            <a:ext cx="1403648" cy="1052736"/>
          </a:xfrm>
          <a:prstGeom prst="rect">
            <a:avLst/>
          </a:prstGeom>
        </p:spPr>
      </p:pic>
      <p:sp>
        <p:nvSpPr>
          <p:cNvPr id="10" name="شريط إلى الأعلى 9"/>
          <p:cNvSpPr/>
          <p:nvPr/>
        </p:nvSpPr>
        <p:spPr>
          <a:xfrm>
            <a:off x="2915816" y="4365104"/>
            <a:ext cx="5688632" cy="648072"/>
          </a:xfrm>
          <a:prstGeom prst="ribbon2">
            <a:avLst>
              <a:gd name="adj1" fmla="val 16667"/>
              <a:gd name="adj2" fmla="val 75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t>مواصفات الخيوط المستخدمة في التطريز:</a:t>
            </a:r>
            <a:endParaRPr lang="ar-SA" sz="2400" dirty="0"/>
          </a:p>
        </p:txBody>
      </p:sp>
      <p:sp>
        <p:nvSpPr>
          <p:cNvPr id="11" name="مستطيل مستدير الزوايا 10"/>
          <p:cNvSpPr/>
          <p:nvPr/>
        </p:nvSpPr>
        <p:spPr>
          <a:xfrm>
            <a:off x="1691680" y="5157192"/>
            <a:ext cx="5472608" cy="144016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000" dirty="0" smtClean="0"/>
              <a:t>1- ان يكون الخيط ثابت اللون ذو نوعية جيدة.</a:t>
            </a:r>
          </a:p>
          <a:p>
            <a:r>
              <a:rPr lang="ar-SA" sz="2000" dirty="0" smtClean="0"/>
              <a:t>2- ان يكون مناسبا للقماش من حيث سمكه ولونه.</a:t>
            </a:r>
          </a:p>
          <a:p>
            <a:r>
              <a:rPr lang="ar-SA" sz="2000" dirty="0" smtClean="0"/>
              <a:t>3- ان يكون الخيط متوسط الطول (45 سم تقريبا)..لماذا؟</a:t>
            </a:r>
            <a:endParaRPr lang="ar-SA"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1"/>
                                          </p:val>
                                        </p:tav>
                                        <p:tav tm="100000">
                                          <p:val>
                                            <p:strVal val="#ppt_x"/>
                                          </p:val>
                                        </p:tav>
                                      </p:tavLst>
                                    </p:anim>
                                    <p:anim calcmode="lin" valueType="num">
                                      <p:cBhvr>
                                        <p:cTn id="21"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1"/>
                                          </p:val>
                                        </p:tav>
                                        <p:tav tm="100000">
                                          <p:val>
                                            <p:strVal val="#ppt_x"/>
                                          </p:val>
                                        </p:tav>
                                      </p:tavLst>
                                    </p:anim>
                                    <p:anim calcmode="lin" valueType="num">
                                      <p:cBhvr>
                                        <p:cTn id="33"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1"/>
                                          </p:val>
                                        </p:tav>
                                        <p:tav tm="100000">
                                          <p:val>
                                            <p:strVal val="#ppt_x"/>
                                          </p:val>
                                        </p:tav>
                                      </p:tavLst>
                                    </p:anim>
                                    <p:anim calcmode="lin" valueType="num">
                                      <p:cBhvr>
                                        <p:cTn id="45"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dissolve">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diamond(in)">
                                      <p:cBhvr>
                                        <p:cTn id="55" dur="20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54" presetClass="entr" presetSubtype="0" accel="10000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strVal val="#ppt_w*0.05"/>
                                          </p:val>
                                        </p:tav>
                                        <p:tav tm="100000">
                                          <p:val>
                                            <p:strVal val="#ppt_w"/>
                                          </p:val>
                                        </p:tav>
                                      </p:tavLst>
                                    </p:anim>
                                    <p:anim calcmode="lin" valueType="num">
                                      <p:cBhvr>
                                        <p:cTn id="61" dur="500" fill="hold"/>
                                        <p:tgtEl>
                                          <p:spTgt spid="11"/>
                                        </p:tgtEl>
                                        <p:attrNameLst>
                                          <p:attrName>ppt_h</p:attrName>
                                        </p:attrNameLst>
                                      </p:cBhvr>
                                      <p:tavLst>
                                        <p:tav tm="0">
                                          <p:val>
                                            <p:strVal val="#ppt_h"/>
                                          </p:val>
                                        </p:tav>
                                        <p:tav tm="100000">
                                          <p:val>
                                            <p:strVal val="#ppt_h"/>
                                          </p:val>
                                        </p:tav>
                                      </p:tavLst>
                                    </p:anim>
                                    <p:anim calcmode="lin" valueType="num">
                                      <p:cBhvr>
                                        <p:cTn id="62" dur="500" fill="hold"/>
                                        <p:tgtEl>
                                          <p:spTgt spid="11"/>
                                        </p:tgtEl>
                                        <p:attrNameLst>
                                          <p:attrName>ppt_x</p:attrName>
                                        </p:attrNameLst>
                                      </p:cBhvr>
                                      <p:tavLst>
                                        <p:tav tm="0">
                                          <p:val>
                                            <p:strVal val="#ppt_x-.2"/>
                                          </p:val>
                                        </p:tav>
                                        <p:tav tm="100000">
                                          <p:val>
                                            <p:strVal val="#ppt_x"/>
                                          </p:val>
                                        </p:tav>
                                      </p:tavLst>
                                    </p:anim>
                                    <p:anim calcmode="lin" valueType="num">
                                      <p:cBhvr>
                                        <p:cTn id="63" dur="500" fill="hold"/>
                                        <p:tgtEl>
                                          <p:spTgt spid="11"/>
                                        </p:tgtEl>
                                        <p:attrNameLst>
                                          <p:attrName>ppt_y</p:attrName>
                                        </p:attrNameLst>
                                      </p:cBhvr>
                                      <p:tavLst>
                                        <p:tav tm="0">
                                          <p:val>
                                            <p:strVal val="#ppt_y"/>
                                          </p:val>
                                        </p:tav>
                                        <p:tav tm="100000">
                                          <p:val>
                                            <p:strVal val="#ppt_y"/>
                                          </p:val>
                                        </p:tav>
                                      </p:tavLst>
                                    </p:anim>
                                    <p:animEffect transition="in" filter="fade">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6084168" y="188640"/>
            <a:ext cx="2664296" cy="648072"/>
          </a:xfrm>
          <a:prstGeom prst="ribbon2">
            <a:avLst>
              <a:gd name="adj1" fmla="val 16667"/>
              <a:gd name="adj2" fmla="val 7500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dirty="0" smtClean="0"/>
              <a:t>ثالثا: </a:t>
            </a:r>
            <a:r>
              <a:rPr lang="ar-SA" sz="2400" dirty="0" smtClean="0"/>
              <a:t>الإبر:</a:t>
            </a:r>
            <a:endParaRPr lang="ar-SA" sz="2400" dirty="0"/>
          </a:p>
        </p:txBody>
      </p:sp>
      <p:sp>
        <p:nvSpPr>
          <p:cNvPr id="3" name="تمرير أفقي 2"/>
          <p:cNvSpPr/>
          <p:nvPr/>
        </p:nvSpPr>
        <p:spPr>
          <a:xfrm>
            <a:off x="1259632" y="908720"/>
            <a:ext cx="7344816" cy="1440160"/>
          </a:xfrm>
          <a:prstGeom prst="horizontalScroll">
            <a:avLst>
              <a:gd name="adj" fmla="val 8519"/>
            </a:avLst>
          </a:prstGeom>
        </p:spPr>
        <p:style>
          <a:lnRef idx="1">
            <a:schemeClr val="accent4"/>
          </a:lnRef>
          <a:fillRef idx="2">
            <a:schemeClr val="accent4"/>
          </a:fillRef>
          <a:effectRef idx="1">
            <a:schemeClr val="accent4"/>
          </a:effectRef>
          <a:fontRef idx="minor">
            <a:schemeClr val="dk1"/>
          </a:fontRef>
        </p:style>
        <p:txBody>
          <a:bodyPr rtlCol="1" anchor="ctr"/>
          <a:lstStyle/>
          <a:p>
            <a:r>
              <a:rPr lang="ar-SA" sz="2000" dirty="0" smtClean="0"/>
              <a:t>أ</a:t>
            </a:r>
            <a:r>
              <a:rPr lang="ar-SA" sz="2000" dirty="0" smtClean="0"/>
              <a:t>داة </a:t>
            </a:r>
            <a:r>
              <a:rPr lang="ar-SA" sz="2000" dirty="0" smtClean="0"/>
              <a:t>تصنع من مادة فولاذية غير قابلة للصدأ ذات رأس حاد ليسهل نفاذها في النسيج.</a:t>
            </a:r>
          </a:p>
          <a:p>
            <a:r>
              <a:rPr lang="ar-SA" sz="2000" dirty="0" smtClean="0"/>
              <a:t>وهناك انواع متعددة من الابر والتي تختلف باختلاف الغرض من استخدامها مثل:</a:t>
            </a:r>
            <a:endParaRPr lang="ar-SA" sz="2000" dirty="0"/>
          </a:p>
        </p:txBody>
      </p:sp>
      <p:sp>
        <p:nvSpPr>
          <p:cNvPr id="4" name="مستطيل 3"/>
          <p:cNvSpPr/>
          <p:nvPr/>
        </p:nvSpPr>
        <p:spPr>
          <a:xfrm>
            <a:off x="6084168" y="2708920"/>
            <a:ext cx="2088232" cy="50405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smtClean="0"/>
              <a:t>إ</a:t>
            </a:r>
            <a:r>
              <a:rPr lang="ar-SA" sz="2000" b="1" dirty="0" smtClean="0"/>
              <a:t>بر </a:t>
            </a:r>
            <a:r>
              <a:rPr lang="ar-SA" sz="2000" b="1" dirty="0" smtClean="0"/>
              <a:t>التطريز.</a:t>
            </a:r>
            <a:endParaRPr lang="ar-SA" sz="2000" b="1" dirty="0"/>
          </a:p>
        </p:txBody>
      </p:sp>
      <p:pic>
        <p:nvPicPr>
          <p:cNvPr id="5" name="صورة 4" descr="get-3-2009-0giiqti7.jpg"/>
          <p:cNvPicPr>
            <a:picLocks noChangeAspect="1"/>
          </p:cNvPicPr>
          <p:nvPr/>
        </p:nvPicPr>
        <p:blipFill>
          <a:blip r:embed="rId2" cstate="print"/>
          <a:stretch>
            <a:fillRect/>
          </a:stretch>
        </p:blipFill>
        <p:spPr>
          <a:xfrm>
            <a:off x="5004048" y="2492896"/>
            <a:ext cx="946514" cy="946514"/>
          </a:xfrm>
          <a:prstGeom prst="rect">
            <a:avLst/>
          </a:prstGeom>
        </p:spPr>
      </p:pic>
      <p:sp>
        <p:nvSpPr>
          <p:cNvPr id="6" name="مستطيل 5"/>
          <p:cNvSpPr/>
          <p:nvPr/>
        </p:nvSpPr>
        <p:spPr>
          <a:xfrm>
            <a:off x="1835696" y="2708920"/>
            <a:ext cx="2808312" cy="50405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000" b="1" dirty="0" smtClean="0"/>
              <a:t>إ</a:t>
            </a:r>
            <a:r>
              <a:rPr lang="ar-SA" sz="2000" b="1" dirty="0" smtClean="0"/>
              <a:t>بر </a:t>
            </a:r>
            <a:r>
              <a:rPr lang="ar-SA" sz="2000" b="1" dirty="0" smtClean="0"/>
              <a:t>الكنفاه.</a:t>
            </a:r>
            <a:endParaRPr lang="ar-SA" sz="2000" b="1" dirty="0"/>
          </a:p>
        </p:txBody>
      </p:sp>
      <p:sp>
        <p:nvSpPr>
          <p:cNvPr id="7" name="مستطيل 6"/>
          <p:cNvSpPr/>
          <p:nvPr/>
        </p:nvSpPr>
        <p:spPr>
          <a:xfrm>
            <a:off x="6084168" y="3933056"/>
            <a:ext cx="2088232" cy="504056"/>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000" b="1" dirty="0" smtClean="0"/>
              <a:t>إبر </a:t>
            </a:r>
            <a:r>
              <a:rPr lang="ar-SA" sz="2000" b="1" dirty="0" smtClean="0"/>
              <a:t>الخياطة اليدوية.</a:t>
            </a:r>
            <a:endParaRPr lang="ar-SA" sz="2000" b="1" dirty="0"/>
          </a:p>
        </p:txBody>
      </p:sp>
      <p:sp>
        <p:nvSpPr>
          <p:cNvPr id="8" name="مستطيل 7"/>
          <p:cNvSpPr/>
          <p:nvPr/>
        </p:nvSpPr>
        <p:spPr>
          <a:xfrm>
            <a:off x="1835696" y="3933056"/>
            <a:ext cx="2808312" cy="504056"/>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000" b="1" dirty="0" smtClean="0"/>
              <a:t>إبر </a:t>
            </a:r>
            <a:r>
              <a:rPr lang="ar-SA" sz="2000" b="1" dirty="0" smtClean="0"/>
              <a:t>الخياطة اليدوية</a:t>
            </a:r>
            <a:endParaRPr lang="ar-SA" sz="2000" b="1" dirty="0"/>
          </a:p>
        </p:txBody>
      </p:sp>
      <p:pic>
        <p:nvPicPr>
          <p:cNvPr id="9" name="صورة 8" descr="13152408555155.jpg"/>
          <p:cNvPicPr>
            <a:picLocks noChangeAspect="1"/>
          </p:cNvPicPr>
          <p:nvPr/>
        </p:nvPicPr>
        <p:blipFill>
          <a:blip r:embed="rId3" cstate="print"/>
          <a:stretch>
            <a:fillRect/>
          </a:stretch>
        </p:blipFill>
        <p:spPr>
          <a:xfrm>
            <a:off x="755576" y="2420888"/>
            <a:ext cx="864096" cy="926976"/>
          </a:xfrm>
          <a:prstGeom prst="rect">
            <a:avLst/>
          </a:prstGeom>
        </p:spPr>
      </p:pic>
      <p:pic>
        <p:nvPicPr>
          <p:cNvPr id="10" name="صورة 9" descr="Needles_(for_sewing).jpg"/>
          <p:cNvPicPr>
            <a:picLocks noChangeAspect="1"/>
          </p:cNvPicPr>
          <p:nvPr/>
        </p:nvPicPr>
        <p:blipFill>
          <a:blip r:embed="rId4" cstate="print"/>
          <a:stretch>
            <a:fillRect/>
          </a:stretch>
        </p:blipFill>
        <p:spPr>
          <a:xfrm>
            <a:off x="539552" y="3789040"/>
            <a:ext cx="1152128" cy="762000"/>
          </a:xfrm>
          <a:prstGeom prst="rect">
            <a:avLst/>
          </a:prstGeom>
        </p:spPr>
      </p:pic>
      <p:pic>
        <p:nvPicPr>
          <p:cNvPr id="11" name="صورة 10" descr="images (44).jpg"/>
          <p:cNvPicPr>
            <a:picLocks noChangeAspect="1"/>
          </p:cNvPicPr>
          <p:nvPr/>
        </p:nvPicPr>
        <p:blipFill>
          <a:blip r:embed="rId5" cstate="print"/>
          <a:stretch>
            <a:fillRect/>
          </a:stretch>
        </p:blipFill>
        <p:spPr>
          <a:xfrm>
            <a:off x="5004048" y="3789040"/>
            <a:ext cx="969838" cy="790671"/>
          </a:xfrm>
          <a:prstGeom prst="rect">
            <a:avLst/>
          </a:prstGeom>
        </p:spPr>
      </p:pic>
      <p:sp>
        <p:nvSpPr>
          <p:cNvPr id="12" name="مستطيل مستدير الزوايا 11"/>
          <p:cNvSpPr/>
          <p:nvPr/>
        </p:nvSpPr>
        <p:spPr>
          <a:xfrm>
            <a:off x="1259632" y="4941168"/>
            <a:ext cx="6912768" cy="1152128"/>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t>فكري: </a:t>
            </a:r>
            <a:r>
              <a:rPr lang="ar-SA" sz="2000" dirty="0" smtClean="0"/>
              <a:t>يفضل استخدام ابرة التطريز القصيرة ذات العين البيضاوية الواسعة لماذا؟</a:t>
            </a:r>
            <a:endParaRPr lang="ar-SA" sz="2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1"/>
                                          </p:val>
                                        </p:tav>
                                        <p:tav tm="100000">
                                          <p:val>
                                            <p:strVal val="#ppt_x"/>
                                          </p:val>
                                        </p:tav>
                                      </p:tavLst>
                                    </p:anim>
                                    <p:anim calcmode="lin" valueType="num">
                                      <p:cBhvr>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down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trips(down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trips(downLeft)">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dissolve">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strips(downLeft)">
                                      <p:cBhvr>
                                        <p:cTn id="49" dur="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dissolve">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dissolve">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P spid="8"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اويتين مستديرتين في نفس الجانب 1"/>
          <p:cNvSpPr/>
          <p:nvPr/>
        </p:nvSpPr>
        <p:spPr>
          <a:xfrm>
            <a:off x="323528" y="188640"/>
            <a:ext cx="8280920" cy="792088"/>
          </a:xfrm>
          <a:prstGeom prst="round2SameRect">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dirty="0" smtClean="0">
                <a:solidFill>
                  <a:srgbClr val="C00000"/>
                </a:solidFill>
              </a:rPr>
              <a:t>هل تعلمين؟ </a:t>
            </a:r>
            <a:r>
              <a:rPr lang="ar-SA" sz="2000" dirty="0" smtClean="0"/>
              <a:t>ان الابر تختلف في السمك حسب رقمها فكلما زاد رقمها قل سمكها وكلما قل رقمها زاد سمكها</a:t>
            </a:r>
            <a:endParaRPr lang="ar-SA" sz="2000" dirty="0"/>
          </a:p>
        </p:txBody>
      </p:sp>
      <p:sp>
        <p:nvSpPr>
          <p:cNvPr id="3" name="مستطيل ذو زاوية واحدة مستديرة 2"/>
          <p:cNvSpPr/>
          <p:nvPr/>
        </p:nvSpPr>
        <p:spPr>
          <a:xfrm>
            <a:off x="611560" y="1196752"/>
            <a:ext cx="7992888" cy="792088"/>
          </a:xfrm>
          <a:prstGeom prst="round1Rect">
            <a:avLst>
              <a:gd name="adj" fmla="val 50000"/>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dirty="0" smtClean="0">
                <a:solidFill>
                  <a:srgbClr val="C00000"/>
                </a:solidFill>
              </a:rPr>
              <a:t>انتبهي</a:t>
            </a:r>
            <a:r>
              <a:rPr lang="ar-SA" sz="2800" dirty="0" smtClean="0"/>
              <a:t> </a:t>
            </a:r>
            <a:r>
              <a:rPr lang="ar-SA" sz="2000" dirty="0" smtClean="0"/>
              <a:t>عند اختيار الابر ان تكون مناسبة لسمك القماش والخيط المستخدم ونوع الغرزة.</a:t>
            </a:r>
            <a:endParaRPr lang="ar-SA" sz="2000" dirty="0"/>
          </a:p>
        </p:txBody>
      </p:sp>
      <p:sp>
        <p:nvSpPr>
          <p:cNvPr id="4" name="شريط إلى الأعلى 3"/>
          <p:cNvSpPr/>
          <p:nvPr/>
        </p:nvSpPr>
        <p:spPr>
          <a:xfrm>
            <a:off x="5436096" y="2060848"/>
            <a:ext cx="3168352" cy="648072"/>
          </a:xfrm>
          <a:prstGeom prst="ribbon2">
            <a:avLst>
              <a:gd name="adj1" fmla="val 16667"/>
              <a:gd name="adj2" fmla="val 7500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dirty="0" smtClean="0"/>
              <a:t>رابعا:شريط القياس:</a:t>
            </a:r>
            <a:endParaRPr lang="ar-SA" sz="2400" dirty="0"/>
          </a:p>
        </p:txBody>
      </p:sp>
      <p:sp>
        <p:nvSpPr>
          <p:cNvPr id="5" name="تمرير أفقي 4"/>
          <p:cNvSpPr/>
          <p:nvPr/>
        </p:nvSpPr>
        <p:spPr>
          <a:xfrm>
            <a:off x="2123728" y="2780928"/>
            <a:ext cx="6480720" cy="1080120"/>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sz="2000" dirty="0" smtClean="0"/>
              <a:t>يصنع من قماش بلاستيك سهل الانثناء غير قابل للمط وفي طرفيه قطعتا معدن لماذا؟</a:t>
            </a:r>
          </a:p>
          <a:p>
            <a:r>
              <a:rPr lang="ar-SA" sz="2000" dirty="0" smtClean="0"/>
              <a:t>ومن استخداماته تحديد طول القماش المراد استعماله.</a:t>
            </a:r>
            <a:endParaRPr lang="ar-SA" sz="2000" dirty="0"/>
          </a:p>
        </p:txBody>
      </p:sp>
      <p:pic>
        <p:nvPicPr>
          <p:cNvPr id="6" name="صورة 5" descr="Freeshipping-NEW-Plastic-Tape-Measure-Dieting-Tailor-Sewing-Cloth-Ruler-150cm-60inch.jpg"/>
          <p:cNvPicPr>
            <a:picLocks noChangeAspect="1"/>
          </p:cNvPicPr>
          <p:nvPr/>
        </p:nvPicPr>
        <p:blipFill>
          <a:blip r:embed="rId2" cstate="print"/>
          <a:stretch>
            <a:fillRect/>
          </a:stretch>
        </p:blipFill>
        <p:spPr>
          <a:xfrm>
            <a:off x="323528" y="2492896"/>
            <a:ext cx="1620391" cy="1620391"/>
          </a:xfrm>
          <a:prstGeom prst="rect">
            <a:avLst/>
          </a:prstGeom>
        </p:spPr>
      </p:pic>
      <p:pic>
        <p:nvPicPr>
          <p:cNvPr id="7" name="صورة 6" descr="images (45).jpg"/>
          <p:cNvPicPr>
            <a:picLocks noChangeAspect="1"/>
          </p:cNvPicPr>
          <p:nvPr/>
        </p:nvPicPr>
        <p:blipFill>
          <a:blip r:embed="rId3" cstate="print"/>
          <a:stretch>
            <a:fillRect/>
          </a:stretch>
        </p:blipFill>
        <p:spPr>
          <a:xfrm>
            <a:off x="323528" y="4293096"/>
            <a:ext cx="1723138" cy="1555205"/>
          </a:xfrm>
          <a:prstGeom prst="rect">
            <a:avLst/>
          </a:prstGeom>
        </p:spPr>
      </p:pic>
      <p:sp>
        <p:nvSpPr>
          <p:cNvPr id="8" name="شريط إلى الأعلى 7"/>
          <p:cNvSpPr/>
          <p:nvPr/>
        </p:nvSpPr>
        <p:spPr>
          <a:xfrm>
            <a:off x="3995936" y="3933056"/>
            <a:ext cx="4608512" cy="504056"/>
          </a:xfrm>
          <a:prstGeom prst="ribbon2">
            <a:avLst>
              <a:gd name="adj1" fmla="val 16667"/>
              <a:gd name="adj2" fmla="val 75000"/>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2400" dirty="0" smtClean="0"/>
              <a:t>خامسا: الطارة (طوق التطريز):</a:t>
            </a:r>
            <a:endParaRPr lang="ar-SA" sz="2400" dirty="0"/>
          </a:p>
        </p:txBody>
      </p:sp>
      <p:sp>
        <p:nvSpPr>
          <p:cNvPr id="9" name="تمرير أفقي 8"/>
          <p:cNvSpPr/>
          <p:nvPr/>
        </p:nvSpPr>
        <p:spPr>
          <a:xfrm>
            <a:off x="2123728" y="4581128"/>
            <a:ext cx="6480720" cy="936104"/>
          </a:xfrm>
          <a:prstGeom prst="horizontalScroll">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2000" dirty="0" smtClean="0"/>
              <a:t>طوقان من الخشب او البلاستيك بمقاسات متعددة وتستعمل لشد القماش اثناء التطريز وتفيد في توحيد شد القماش مما يجعل الغرز متساوية.</a:t>
            </a:r>
            <a:endParaRPr lang="ar-SA" sz="2000" dirty="0"/>
          </a:p>
        </p:txBody>
      </p:sp>
      <p:sp>
        <p:nvSpPr>
          <p:cNvPr id="10" name="مستطيل ذو زاوية واحدة مخدوشة 9"/>
          <p:cNvSpPr/>
          <p:nvPr/>
        </p:nvSpPr>
        <p:spPr>
          <a:xfrm>
            <a:off x="2483768" y="5733256"/>
            <a:ext cx="6120680" cy="720080"/>
          </a:xfrm>
          <a:prstGeom prst="snip1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400" dirty="0" smtClean="0">
                <a:solidFill>
                  <a:srgbClr val="C00000"/>
                </a:solidFill>
              </a:rPr>
              <a:t>هل تعلمين؟ </a:t>
            </a:r>
            <a:r>
              <a:rPr lang="ar-SA" sz="2000" dirty="0" smtClean="0"/>
              <a:t>ان العمل يكون </a:t>
            </a:r>
            <a:r>
              <a:rPr lang="ar-SA" sz="2000" dirty="0" smtClean="0"/>
              <a:t>أسهل وأكثر </a:t>
            </a:r>
            <a:r>
              <a:rPr lang="ar-SA" sz="2000" dirty="0" smtClean="0"/>
              <a:t>انتظاما باستخدام الطارة.</a:t>
            </a:r>
            <a:endParaRPr lang="ar-SA" sz="2000"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trips(downLeft)">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5"/>
                                        </p:tgtEl>
                                        <p:attrNameLst>
                                          <p:attrName>ppt_y</p:attrName>
                                        </p:attrNameLst>
                                      </p:cBhvr>
                                      <p:tavLst>
                                        <p:tav tm="0">
                                          <p:val>
                                            <p:strVal val="#ppt_y"/>
                                          </p:val>
                                        </p:tav>
                                        <p:tav tm="100000">
                                          <p:val>
                                            <p:strVal val="#ppt_y"/>
                                          </p:val>
                                        </p:tav>
                                      </p:tavLst>
                                    </p:anim>
                                    <p:anim calcmode="lin" valueType="num">
                                      <p:cBhvr>
                                        <p:cTn id="28"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plus(in)">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50" presetClass="entr" presetSubtype="0" decel="10000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strVal val="#ppt_w+.3"/>
                                          </p:val>
                                        </p:tav>
                                        <p:tav tm="100000">
                                          <p:val>
                                            <p:strVal val="#ppt_w"/>
                                          </p:val>
                                        </p:tav>
                                      </p:tavLst>
                                    </p:anim>
                                    <p:anim calcmode="lin" valueType="num">
                                      <p:cBhvr>
                                        <p:cTn id="46" dur="1000" fill="hold"/>
                                        <p:tgtEl>
                                          <p:spTgt spid="9"/>
                                        </p:tgtEl>
                                        <p:attrNameLst>
                                          <p:attrName>ppt_h</p:attrName>
                                        </p:attrNameLst>
                                      </p:cBhvr>
                                      <p:tavLst>
                                        <p:tav tm="0">
                                          <p:val>
                                            <p:strVal val="#ppt_h"/>
                                          </p:val>
                                        </p:tav>
                                        <p:tav tm="100000">
                                          <p:val>
                                            <p:strVal val="#ppt_h"/>
                                          </p:val>
                                        </p:tav>
                                      </p:tavLst>
                                    </p:anim>
                                    <p:animEffect transition="in" filter="fade">
                                      <p:cBhvr>
                                        <p:cTn id="47" dur="1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dissolv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5"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60" dur="1000" fill="hold"/>
                                        <p:tgtEl>
                                          <p:spTgt spid="10"/>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611560" y="1772816"/>
            <a:ext cx="7776864" cy="936104"/>
          </a:xfrm>
          <a:prstGeom prst="horizontalScrol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dirty="0" smtClean="0"/>
              <a:t>خفيف الملمس و يستخدم في نقل التصميم او الرسوم من مجلات التطريز الى القماش المراد تطريزه ويراعى عند اختياره ان يكون من النوع الجيد حتى لا يتمزق بسهولة اثناء الاستعمال.</a:t>
            </a:r>
            <a:endParaRPr lang="ar-SA" sz="2000" dirty="0"/>
          </a:p>
        </p:txBody>
      </p:sp>
      <p:sp>
        <p:nvSpPr>
          <p:cNvPr id="3" name="شريط إلى الأعلى 2"/>
          <p:cNvSpPr/>
          <p:nvPr/>
        </p:nvSpPr>
        <p:spPr>
          <a:xfrm>
            <a:off x="5292080" y="764704"/>
            <a:ext cx="3384376" cy="648072"/>
          </a:xfrm>
          <a:prstGeom prst="ribbon2">
            <a:avLst>
              <a:gd name="adj1" fmla="val 16667"/>
              <a:gd name="adj2" fmla="val 75000"/>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dirty="0" smtClean="0"/>
              <a:t>سادسا: ورق الشفاف:</a:t>
            </a:r>
            <a:endParaRPr lang="ar-SA" sz="2400" dirty="0"/>
          </a:p>
        </p:txBody>
      </p:sp>
      <p:sp>
        <p:nvSpPr>
          <p:cNvPr id="4" name="مستطيل ذو زاوية واحدة مخدوشة 3"/>
          <p:cNvSpPr/>
          <p:nvPr/>
        </p:nvSpPr>
        <p:spPr>
          <a:xfrm>
            <a:off x="683568" y="2924944"/>
            <a:ext cx="7704856" cy="792088"/>
          </a:xfrm>
          <a:prstGeom prst="snip1Rect">
            <a:avLst>
              <a:gd name="adj" fmla="val 29011"/>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dirty="0" smtClean="0"/>
              <a:t>تذكري: </a:t>
            </a:r>
            <a:r>
              <a:rPr lang="ar-SA" sz="2000" dirty="0" smtClean="0"/>
              <a:t>ان </a:t>
            </a:r>
            <a:r>
              <a:rPr lang="ar-SA" sz="2000" dirty="0" smtClean="0"/>
              <a:t>تأخذي</a:t>
            </a:r>
            <a:r>
              <a:rPr lang="ar-SA" sz="2000" dirty="0" smtClean="0"/>
              <a:t> ورق الشفاف بقدر حاجتك فقط </a:t>
            </a:r>
            <a:r>
              <a:rPr lang="ar-SA" sz="2000" dirty="0" smtClean="0"/>
              <a:t>وتحتفظي</a:t>
            </a:r>
            <a:r>
              <a:rPr lang="ar-SA" sz="2000" dirty="0" smtClean="0"/>
              <a:t> بالمتبقي منه لاستعمال آخر</a:t>
            </a:r>
            <a:r>
              <a:rPr lang="ar-SA" dirty="0" smtClean="0"/>
              <a:t>.</a:t>
            </a:r>
            <a:endParaRPr lang="ar-SA" dirty="0"/>
          </a:p>
        </p:txBody>
      </p:sp>
      <p:sp>
        <p:nvSpPr>
          <p:cNvPr id="5" name="شريط إلى الأعلى 4"/>
          <p:cNvSpPr/>
          <p:nvPr/>
        </p:nvSpPr>
        <p:spPr>
          <a:xfrm>
            <a:off x="5436096" y="4221088"/>
            <a:ext cx="3024336" cy="648072"/>
          </a:xfrm>
          <a:prstGeom prst="ribbon2">
            <a:avLst>
              <a:gd name="adj1" fmla="val 16667"/>
              <a:gd name="adj2" fmla="val 75000"/>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2400" dirty="0" smtClean="0"/>
              <a:t>سابعا: قلم الرصاص:</a:t>
            </a:r>
            <a:endParaRPr lang="ar-SA" sz="2400" dirty="0"/>
          </a:p>
        </p:txBody>
      </p:sp>
      <p:sp>
        <p:nvSpPr>
          <p:cNvPr id="7" name="تمرير أفقي 6"/>
          <p:cNvSpPr/>
          <p:nvPr/>
        </p:nvSpPr>
        <p:spPr>
          <a:xfrm>
            <a:off x="899592" y="5085184"/>
            <a:ext cx="7416824" cy="1080120"/>
          </a:xfrm>
          <a:prstGeom prst="horizontalScroll">
            <a:avLst/>
          </a:prstGeom>
        </p:spPr>
        <p:style>
          <a:lnRef idx="1">
            <a:schemeClr val="dk1"/>
          </a:lnRef>
          <a:fillRef idx="2">
            <a:schemeClr val="dk1"/>
          </a:fillRef>
          <a:effectRef idx="1">
            <a:schemeClr val="dk1"/>
          </a:effectRef>
          <a:fontRef idx="minor">
            <a:schemeClr val="dk1"/>
          </a:fontRef>
        </p:style>
        <p:txBody>
          <a:bodyPr rtlCol="1" anchor="ctr"/>
          <a:lstStyle/>
          <a:p>
            <a:r>
              <a:rPr lang="ar-SA" sz="2000" dirty="0" smtClean="0"/>
              <a:t>يستخدم في نقل التصاميم او الوحدات الزخرفية على ورق الشفاف ويجب ان يبرى حتى يرسم خطوطا جيدة ودقيقة و واضحة في الوقت نفسه.</a:t>
            </a:r>
            <a:endParaRPr lang="ar-SA" sz="2000"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strVal val="#ppt_w*0.05"/>
                                          </p:val>
                                        </p:tav>
                                        <p:tav tm="100000">
                                          <p:val>
                                            <p:strVal val="#ppt_w"/>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anim calcmode="lin" valueType="num">
                                      <p:cBhvr>
                                        <p:cTn id="14" dur="500" fill="hold"/>
                                        <p:tgtEl>
                                          <p:spTgt spid="2"/>
                                        </p:tgtEl>
                                        <p:attrNameLst>
                                          <p:attrName>ppt_x</p:attrName>
                                        </p:attrNameLst>
                                      </p:cBhvr>
                                      <p:tavLst>
                                        <p:tav tm="0">
                                          <p:val>
                                            <p:strVal val="#ppt_x-.2"/>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strVal val="#ppt_w*0.05"/>
                                          </p:val>
                                        </p:tav>
                                        <p:tav tm="100000">
                                          <p:val>
                                            <p:strVal val="#ppt_w"/>
                                          </p:val>
                                        </p:tav>
                                      </p:tavLst>
                                    </p:anim>
                                    <p:anim calcmode="lin" valueType="num">
                                      <p:cBhvr>
                                        <p:cTn id="22" dur="500" fill="hold"/>
                                        <p:tgtEl>
                                          <p:spTgt spid="4"/>
                                        </p:tgtEl>
                                        <p:attrNameLst>
                                          <p:attrName>ppt_h</p:attrName>
                                        </p:attrNameLst>
                                      </p:cBhvr>
                                      <p:tavLst>
                                        <p:tav tm="0">
                                          <p:val>
                                            <p:strVal val="#ppt_h"/>
                                          </p:val>
                                        </p:tav>
                                        <p:tav tm="100000">
                                          <p:val>
                                            <p:strVal val="#ppt_h"/>
                                          </p:val>
                                        </p:tav>
                                      </p:tavLst>
                                    </p:anim>
                                    <p:anim calcmode="lin" valueType="num">
                                      <p:cBhvr>
                                        <p:cTn id="23" dur="500" fill="hold"/>
                                        <p:tgtEl>
                                          <p:spTgt spid="4"/>
                                        </p:tgtEl>
                                        <p:attrNameLst>
                                          <p:attrName>ppt_x</p:attrName>
                                        </p:attrNameLst>
                                      </p:cBhvr>
                                      <p:tavLst>
                                        <p:tav tm="0">
                                          <p:val>
                                            <p:strVal val="#ppt_x-.2"/>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plus(in)">
                                      <p:cBhvr>
                                        <p:cTn id="30" dur="2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strVal val="#ppt_w*0.05"/>
                                          </p:val>
                                        </p:tav>
                                        <p:tav tm="100000">
                                          <p:val>
                                            <p:strVal val="#ppt_w"/>
                                          </p:val>
                                        </p:tav>
                                      </p:tavLst>
                                    </p:anim>
                                    <p:anim calcmode="lin" valueType="num">
                                      <p:cBhvr>
                                        <p:cTn id="36" dur="500" fill="hold"/>
                                        <p:tgtEl>
                                          <p:spTgt spid="7"/>
                                        </p:tgtEl>
                                        <p:attrNameLst>
                                          <p:attrName>ppt_h</p:attrName>
                                        </p:attrNameLst>
                                      </p:cBhvr>
                                      <p:tavLst>
                                        <p:tav tm="0">
                                          <p:val>
                                            <p:strVal val="#ppt_h"/>
                                          </p:val>
                                        </p:tav>
                                        <p:tav tm="100000">
                                          <p:val>
                                            <p:strVal val="#ppt_h"/>
                                          </p:val>
                                        </p:tav>
                                      </p:tavLst>
                                    </p:anim>
                                    <p:anim calcmode="lin" valueType="num">
                                      <p:cBhvr>
                                        <p:cTn id="37" dur="500" fill="hold"/>
                                        <p:tgtEl>
                                          <p:spTgt spid="7"/>
                                        </p:tgtEl>
                                        <p:attrNameLst>
                                          <p:attrName>ppt_x</p:attrName>
                                        </p:attrNameLst>
                                      </p:cBhvr>
                                      <p:tavLst>
                                        <p:tav tm="0">
                                          <p:val>
                                            <p:strVal val="#ppt_x-.2"/>
                                          </p:val>
                                        </p:tav>
                                        <p:tav tm="100000">
                                          <p:val>
                                            <p:strVal val="#ppt_x"/>
                                          </p:val>
                                        </p:tav>
                                      </p:tavLst>
                                    </p:anim>
                                    <p:anim calcmode="lin" valueType="num">
                                      <p:cBhvr>
                                        <p:cTn id="38" dur="500" fill="hold"/>
                                        <p:tgtEl>
                                          <p:spTgt spid="7"/>
                                        </p:tgtEl>
                                        <p:attrNameLst>
                                          <p:attrName>ppt_y</p:attrName>
                                        </p:attrNameLst>
                                      </p:cBhvr>
                                      <p:tavLst>
                                        <p:tav tm="0">
                                          <p:val>
                                            <p:strVal val="#ppt_y"/>
                                          </p:val>
                                        </p:tav>
                                        <p:tav tm="100000">
                                          <p:val>
                                            <p:strVal val="#ppt_y"/>
                                          </p:val>
                                        </p:tav>
                                      </p:tavLst>
                                    </p:anim>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عمودي 1"/>
          <p:cNvSpPr/>
          <p:nvPr/>
        </p:nvSpPr>
        <p:spPr>
          <a:xfrm>
            <a:off x="1043608" y="4221088"/>
            <a:ext cx="7128792" cy="2232248"/>
          </a:xfrm>
          <a:prstGeom prst="verticalScrol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dirty="0" smtClean="0"/>
              <a:t>و يستخدم النوع الثاني في اغراض التطريز والخياطة لنقل الرسومات والتصاميم على القماش وهو ورق شمعي متعدد الالوان ويراعى عند اختياره تناسب اللون مع القماش بحيث يكون واضحا اثناء العمل مع ملاحظة عدم الضغط عليه بشدة اثناء نقل الرسومات حتى لا يترك اثرا يصعب ازالته بعد الانتهاء من العمل.</a:t>
            </a:r>
            <a:endParaRPr lang="ar-SA" sz="2000" dirty="0"/>
          </a:p>
        </p:txBody>
      </p:sp>
      <p:sp>
        <p:nvSpPr>
          <p:cNvPr id="3" name="شريط إلى الأعلى 2"/>
          <p:cNvSpPr/>
          <p:nvPr/>
        </p:nvSpPr>
        <p:spPr>
          <a:xfrm>
            <a:off x="5436096" y="260648"/>
            <a:ext cx="3240360" cy="648072"/>
          </a:xfrm>
          <a:prstGeom prst="ribbon2">
            <a:avLst>
              <a:gd name="adj1" fmla="val 16667"/>
              <a:gd name="adj2" fmla="val 75000"/>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400" dirty="0" smtClean="0"/>
              <a:t>ثامنا: ورق الكربون:</a:t>
            </a:r>
            <a:endParaRPr lang="ar-SA" sz="2400" dirty="0"/>
          </a:p>
        </p:txBody>
      </p:sp>
      <p:sp>
        <p:nvSpPr>
          <p:cNvPr id="4" name="مربع نص 3"/>
          <p:cNvSpPr txBox="1"/>
          <p:nvPr/>
        </p:nvSpPr>
        <p:spPr>
          <a:xfrm>
            <a:off x="3779912" y="404664"/>
            <a:ext cx="1584176" cy="461665"/>
          </a:xfrm>
          <a:prstGeom prst="rect">
            <a:avLst/>
          </a:prstGeom>
          <a:noFill/>
        </p:spPr>
        <p:txBody>
          <a:bodyPr wrap="square" rtlCol="1">
            <a:spAutoFit/>
          </a:bodyPr>
          <a:lstStyle/>
          <a:p>
            <a:r>
              <a:rPr lang="ar-SA" sz="2400" dirty="0" smtClean="0"/>
              <a:t>نوعان وهما:</a:t>
            </a:r>
            <a:endParaRPr lang="ar-SA" sz="2400" dirty="0"/>
          </a:p>
        </p:txBody>
      </p:sp>
      <p:pic>
        <p:nvPicPr>
          <p:cNvPr id="5" name="صورة 4" descr="carbon.jpg"/>
          <p:cNvPicPr>
            <a:picLocks noChangeAspect="1"/>
          </p:cNvPicPr>
          <p:nvPr/>
        </p:nvPicPr>
        <p:blipFill>
          <a:blip r:embed="rId2" cstate="print"/>
          <a:stretch>
            <a:fillRect/>
          </a:stretch>
        </p:blipFill>
        <p:spPr>
          <a:xfrm>
            <a:off x="3851920" y="980728"/>
            <a:ext cx="1505752" cy="1411486"/>
          </a:xfrm>
          <a:prstGeom prst="rect">
            <a:avLst/>
          </a:prstGeom>
        </p:spPr>
      </p:pic>
      <p:sp>
        <p:nvSpPr>
          <p:cNvPr id="6" name="مستطيل مستدير الزوايا 5"/>
          <p:cNvSpPr/>
          <p:nvPr/>
        </p:nvSpPr>
        <p:spPr>
          <a:xfrm>
            <a:off x="5508104" y="1340768"/>
            <a:ext cx="3024336" cy="576064"/>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2000" dirty="0" smtClean="0"/>
              <a:t>1- خاص بالطباعة على الورق.</a:t>
            </a:r>
            <a:endParaRPr lang="ar-SA" sz="2000" dirty="0"/>
          </a:p>
        </p:txBody>
      </p:sp>
      <p:sp>
        <p:nvSpPr>
          <p:cNvPr id="7" name="مستطيل مستدير الزوايا 6"/>
          <p:cNvSpPr/>
          <p:nvPr/>
        </p:nvSpPr>
        <p:spPr>
          <a:xfrm>
            <a:off x="2267744" y="2708920"/>
            <a:ext cx="2880320" cy="57606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000" dirty="0" smtClean="0"/>
              <a:t>2- خاص بالطباعة على القماش.</a:t>
            </a:r>
            <a:endParaRPr lang="ar-SA" sz="2000" dirty="0"/>
          </a:p>
        </p:txBody>
      </p:sp>
      <p:pic>
        <p:nvPicPr>
          <p:cNvPr id="8" name="صورة 7" descr="349753.gif"/>
          <p:cNvPicPr>
            <a:picLocks noChangeAspect="1"/>
          </p:cNvPicPr>
          <p:nvPr/>
        </p:nvPicPr>
        <p:blipFill>
          <a:blip r:embed="rId3" cstate="print"/>
          <a:stretch>
            <a:fillRect/>
          </a:stretch>
        </p:blipFill>
        <p:spPr>
          <a:xfrm>
            <a:off x="611560" y="2204864"/>
            <a:ext cx="1566064" cy="1334641"/>
          </a:xfrm>
          <a:prstGeom prst="rect">
            <a:avLst/>
          </a:prstGeo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3"/>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0" presetClass="entr" presetSubtype="0" decel="10000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strVal val="#ppt_w+.3"/>
                                          </p:val>
                                        </p:tav>
                                        <p:tav tm="100000">
                                          <p:val>
                                            <p:strVal val="#ppt_w"/>
                                          </p:val>
                                        </p:tav>
                                      </p:tavLst>
                                    </p:anim>
                                    <p:anim calcmode="lin" valueType="num">
                                      <p:cBhvr>
                                        <p:cTn id="30" dur="1000" fill="hold"/>
                                        <p:tgtEl>
                                          <p:spTgt spid="7"/>
                                        </p:tgtEl>
                                        <p:attrNameLst>
                                          <p:attrName>ppt_h</p:attrName>
                                        </p:attrNameLst>
                                      </p:cBhvr>
                                      <p:tavLst>
                                        <p:tav tm="0">
                                          <p:val>
                                            <p:strVal val="#ppt_h"/>
                                          </p:val>
                                        </p:tav>
                                        <p:tav tm="100000">
                                          <p:val>
                                            <p:strVal val="#ppt_h"/>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circle(in)">
                                      <p:cBhvr>
                                        <p:cTn id="4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6" grpId="0" animBg="1"/>
      <p:bldP spid="7"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595</Words>
  <Application>Microsoft Office PowerPoint</Application>
  <PresentationFormat>عرض على الشاشة (3:4)‏</PresentationFormat>
  <Paragraphs>73</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 </dc:creator>
  <cp:lastModifiedBy>mady</cp:lastModifiedBy>
  <cp:revision>22</cp:revision>
  <dcterms:created xsi:type="dcterms:W3CDTF">2013-06-19T12:21:27Z</dcterms:created>
  <dcterms:modified xsi:type="dcterms:W3CDTF">2013-06-29T18:33:05Z</dcterms:modified>
</cp:coreProperties>
</file>