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0"/>
  </p:notesMasterIdLst>
  <p:sldIdLst>
    <p:sldId id="257" r:id="rId2"/>
    <p:sldId id="258" r:id="rId3"/>
    <p:sldId id="259" r:id="rId4"/>
    <p:sldId id="260" r:id="rId5"/>
    <p:sldId id="446" r:id="rId6"/>
    <p:sldId id="622" r:id="rId7"/>
    <p:sldId id="290" r:id="rId8"/>
    <p:sldId id="261" r:id="rId9"/>
    <p:sldId id="262" r:id="rId10"/>
    <p:sldId id="263" r:id="rId11"/>
    <p:sldId id="623" r:id="rId12"/>
    <p:sldId id="447" r:id="rId13"/>
    <p:sldId id="264" r:id="rId14"/>
    <p:sldId id="265" r:id="rId15"/>
    <p:sldId id="292" r:id="rId16"/>
    <p:sldId id="293" r:id="rId17"/>
    <p:sldId id="624" r:id="rId18"/>
    <p:sldId id="296" r:id="rId19"/>
    <p:sldId id="625" r:id="rId20"/>
    <p:sldId id="448" r:id="rId21"/>
    <p:sldId id="626" r:id="rId22"/>
    <p:sldId id="309" r:id="rId23"/>
    <p:sldId id="310" r:id="rId24"/>
    <p:sldId id="311" r:id="rId25"/>
    <p:sldId id="627" r:id="rId26"/>
    <p:sldId id="314" r:id="rId27"/>
    <p:sldId id="315" r:id="rId28"/>
    <p:sldId id="316" r:id="rId29"/>
    <p:sldId id="317" r:id="rId30"/>
    <p:sldId id="450" r:id="rId31"/>
    <p:sldId id="449" r:id="rId32"/>
    <p:sldId id="451" r:id="rId33"/>
    <p:sldId id="318" r:id="rId34"/>
    <p:sldId id="628" r:id="rId35"/>
    <p:sldId id="452" r:id="rId36"/>
    <p:sldId id="630" r:id="rId37"/>
    <p:sldId id="629" r:id="rId38"/>
    <p:sldId id="319" r:id="rId39"/>
  </p:sldIdLst>
  <p:sldSz cx="7620000" cy="5715000"/>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7" algn="l" defTabSz="457145" rtl="0" eaLnBrk="1" latinLnBrk="0" hangingPunct="1">
      <a:defRPr sz="1800" kern="1200">
        <a:solidFill>
          <a:schemeClr val="tx1"/>
        </a:solidFill>
        <a:latin typeface="+mn-lt"/>
        <a:ea typeface="+mn-ea"/>
        <a:cs typeface="+mn-cs"/>
      </a:defRPr>
    </a:lvl6pPr>
    <a:lvl7pPr marL="2742870"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2" algn="l" defTabSz="4571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0" autoAdjust="0"/>
    <p:restoredTop sz="94660"/>
  </p:normalViewPr>
  <p:slideViewPr>
    <p:cSldViewPr snapToGrid="0">
      <p:cViewPr varScale="1">
        <p:scale>
          <a:sx n="83" d="100"/>
          <a:sy n="83" d="100"/>
        </p:scale>
        <p:origin x="-1506" y="-78"/>
      </p:cViewPr>
      <p:guideLst>
        <p:guide orient="horz" pos="180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63D57-4278-4D37-AE09-D5F3AC9A78F5}" type="datetimeFigureOut">
              <a:rPr lang="en-US" smtClean="0"/>
              <a:t>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1BE7F-0C88-42A2-982B-FC6F5C0A45C9}" type="slidenum">
              <a:rPr lang="en-US" smtClean="0"/>
              <a:t>‹#›</a:t>
            </a:fld>
            <a:endParaRPr lang="en-US"/>
          </a:p>
        </p:txBody>
      </p:sp>
    </p:spTree>
    <p:extLst>
      <p:ext uri="{BB962C8B-B14F-4D97-AF65-F5344CB8AC3E}">
        <p14:creationId xmlns:p14="http://schemas.microsoft.com/office/powerpoint/2010/main" val="2624982613"/>
      </p:ext>
    </p:extLst>
  </p:cSld>
  <p:clrMap bg1="lt1" tx1="dk1" bg2="lt2" tx2="dk2" accent1="accent1" accent2="accent2" accent3="accent3" accent4="accent4" accent5="accent5" accent6="accent6" hlink="hlink" folHlink="folHlink"/>
  <p:notesStyle>
    <a:lvl1pPr marL="0" algn="l" defTabSz="713146" rtl="0" eaLnBrk="1" latinLnBrk="0" hangingPunct="1">
      <a:defRPr sz="900" kern="1200">
        <a:solidFill>
          <a:schemeClr val="tx1"/>
        </a:solidFill>
        <a:latin typeface="+mn-lt"/>
        <a:ea typeface="+mn-ea"/>
        <a:cs typeface="+mn-cs"/>
      </a:defRPr>
    </a:lvl1pPr>
    <a:lvl2pPr marL="356572" algn="l" defTabSz="713146" rtl="0" eaLnBrk="1" latinLnBrk="0" hangingPunct="1">
      <a:defRPr sz="900" kern="1200">
        <a:solidFill>
          <a:schemeClr val="tx1"/>
        </a:solidFill>
        <a:latin typeface="+mn-lt"/>
        <a:ea typeface="+mn-ea"/>
        <a:cs typeface="+mn-cs"/>
      </a:defRPr>
    </a:lvl2pPr>
    <a:lvl3pPr marL="713146" algn="l" defTabSz="713146" rtl="0" eaLnBrk="1" latinLnBrk="0" hangingPunct="1">
      <a:defRPr sz="900" kern="1200">
        <a:solidFill>
          <a:schemeClr val="tx1"/>
        </a:solidFill>
        <a:latin typeface="+mn-lt"/>
        <a:ea typeface="+mn-ea"/>
        <a:cs typeface="+mn-cs"/>
      </a:defRPr>
    </a:lvl3pPr>
    <a:lvl4pPr marL="1069721" algn="l" defTabSz="713146" rtl="0" eaLnBrk="1" latinLnBrk="0" hangingPunct="1">
      <a:defRPr sz="900" kern="1200">
        <a:solidFill>
          <a:schemeClr val="tx1"/>
        </a:solidFill>
        <a:latin typeface="+mn-lt"/>
        <a:ea typeface="+mn-ea"/>
        <a:cs typeface="+mn-cs"/>
      </a:defRPr>
    </a:lvl4pPr>
    <a:lvl5pPr marL="1426293" algn="l" defTabSz="713146" rtl="0" eaLnBrk="1" latinLnBrk="0" hangingPunct="1">
      <a:defRPr sz="900" kern="1200">
        <a:solidFill>
          <a:schemeClr val="tx1"/>
        </a:solidFill>
        <a:latin typeface="+mn-lt"/>
        <a:ea typeface="+mn-ea"/>
        <a:cs typeface="+mn-cs"/>
      </a:defRPr>
    </a:lvl5pPr>
    <a:lvl6pPr marL="1782867" algn="l" defTabSz="713146" rtl="0" eaLnBrk="1" latinLnBrk="0" hangingPunct="1">
      <a:defRPr sz="900" kern="1200">
        <a:solidFill>
          <a:schemeClr val="tx1"/>
        </a:solidFill>
        <a:latin typeface="+mn-lt"/>
        <a:ea typeface="+mn-ea"/>
        <a:cs typeface="+mn-cs"/>
      </a:defRPr>
    </a:lvl6pPr>
    <a:lvl7pPr marL="2139439" algn="l" defTabSz="713146" rtl="0" eaLnBrk="1" latinLnBrk="0" hangingPunct="1">
      <a:defRPr sz="900" kern="1200">
        <a:solidFill>
          <a:schemeClr val="tx1"/>
        </a:solidFill>
        <a:latin typeface="+mn-lt"/>
        <a:ea typeface="+mn-ea"/>
        <a:cs typeface="+mn-cs"/>
      </a:defRPr>
    </a:lvl7pPr>
    <a:lvl8pPr marL="2496012" algn="l" defTabSz="713146" rtl="0" eaLnBrk="1" latinLnBrk="0" hangingPunct="1">
      <a:defRPr sz="900" kern="1200">
        <a:solidFill>
          <a:schemeClr val="tx1"/>
        </a:solidFill>
        <a:latin typeface="+mn-lt"/>
        <a:ea typeface="+mn-ea"/>
        <a:cs typeface="+mn-cs"/>
      </a:defRPr>
    </a:lvl8pPr>
    <a:lvl9pPr marL="2852586" algn="l" defTabSz="7131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a:t>
            </a:fld>
            <a:endParaRPr lang="en-US"/>
          </a:p>
        </p:txBody>
      </p:sp>
    </p:spTree>
    <p:extLst>
      <p:ext uri="{BB962C8B-B14F-4D97-AF65-F5344CB8AC3E}">
        <p14:creationId xmlns:p14="http://schemas.microsoft.com/office/powerpoint/2010/main" val="358866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10</a:t>
            </a:fld>
            <a:endParaRPr lang="en-US"/>
          </a:p>
        </p:txBody>
      </p:sp>
    </p:spTree>
    <p:extLst>
      <p:ext uri="{BB962C8B-B14F-4D97-AF65-F5344CB8AC3E}">
        <p14:creationId xmlns:p14="http://schemas.microsoft.com/office/powerpoint/2010/main" val="275549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11</a:t>
            </a:fld>
            <a:endParaRPr lang="en-US"/>
          </a:p>
        </p:txBody>
      </p:sp>
    </p:spTree>
    <p:extLst>
      <p:ext uri="{BB962C8B-B14F-4D97-AF65-F5344CB8AC3E}">
        <p14:creationId xmlns:p14="http://schemas.microsoft.com/office/powerpoint/2010/main" val="15408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12</a:t>
            </a:fld>
            <a:endParaRPr lang="en-US"/>
          </a:p>
        </p:txBody>
      </p:sp>
    </p:spTree>
    <p:extLst>
      <p:ext uri="{BB962C8B-B14F-4D97-AF65-F5344CB8AC3E}">
        <p14:creationId xmlns:p14="http://schemas.microsoft.com/office/powerpoint/2010/main" val="2219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13</a:t>
            </a:fld>
            <a:endParaRPr lang="en-US"/>
          </a:p>
        </p:txBody>
      </p:sp>
    </p:spTree>
    <p:extLst>
      <p:ext uri="{BB962C8B-B14F-4D97-AF65-F5344CB8AC3E}">
        <p14:creationId xmlns:p14="http://schemas.microsoft.com/office/powerpoint/2010/main" val="414618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14</a:t>
            </a:fld>
            <a:endParaRPr lang="en-US"/>
          </a:p>
        </p:txBody>
      </p:sp>
    </p:spTree>
    <p:extLst>
      <p:ext uri="{BB962C8B-B14F-4D97-AF65-F5344CB8AC3E}">
        <p14:creationId xmlns:p14="http://schemas.microsoft.com/office/powerpoint/2010/main" val="148884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15</a:t>
            </a:fld>
            <a:endParaRPr lang="en-US"/>
          </a:p>
        </p:txBody>
      </p:sp>
    </p:spTree>
    <p:extLst>
      <p:ext uri="{BB962C8B-B14F-4D97-AF65-F5344CB8AC3E}">
        <p14:creationId xmlns:p14="http://schemas.microsoft.com/office/powerpoint/2010/main" val="2754683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16</a:t>
            </a:fld>
            <a:endParaRPr lang="en-US"/>
          </a:p>
        </p:txBody>
      </p:sp>
    </p:spTree>
    <p:extLst>
      <p:ext uri="{BB962C8B-B14F-4D97-AF65-F5344CB8AC3E}">
        <p14:creationId xmlns:p14="http://schemas.microsoft.com/office/powerpoint/2010/main" val="404305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17</a:t>
            </a:fld>
            <a:endParaRPr lang="en-US"/>
          </a:p>
        </p:txBody>
      </p:sp>
    </p:spTree>
    <p:extLst>
      <p:ext uri="{BB962C8B-B14F-4D97-AF65-F5344CB8AC3E}">
        <p14:creationId xmlns:p14="http://schemas.microsoft.com/office/powerpoint/2010/main" val="44031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18</a:t>
            </a:fld>
            <a:endParaRPr lang="en-US"/>
          </a:p>
        </p:txBody>
      </p:sp>
    </p:spTree>
    <p:extLst>
      <p:ext uri="{BB962C8B-B14F-4D97-AF65-F5344CB8AC3E}">
        <p14:creationId xmlns:p14="http://schemas.microsoft.com/office/powerpoint/2010/main" val="3731750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19</a:t>
            </a:fld>
            <a:endParaRPr lang="en-US"/>
          </a:p>
        </p:txBody>
      </p:sp>
    </p:spTree>
    <p:extLst>
      <p:ext uri="{BB962C8B-B14F-4D97-AF65-F5344CB8AC3E}">
        <p14:creationId xmlns:p14="http://schemas.microsoft.com/office/powerpoint/2010/main" val="193161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a:t>
            </a:fld>
            <a:endParaRPr lang="en-US"/>
          </a:p>
        </p:txBody>
      </p:sp>
    </p:spTree>
    <p:extLst>
      <p:ext uri="{BB962C8B-B14F-4D97-AF65-F5344CB8AC3E}">
        <p14:creationId xmlns:p14="http://schemas.microsoft.com/office/powerpoint/2010/main" val="367653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20</a:t>
            </a:fld>
            <a:endParaRPr lang="en-US"/>
          </a:p>
        </p:txBody>
      </p:sp>
    </p:spTree>
    <p:extLst>
      <p:ext uri="{BB962C8B-B14F-4D97-AF65-F5344CB8AC3E}">
        <p14:creationId xmlns:p14="http://schemas.microsoft.com/office/powerpoint/2010/main" val="3530595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21</a:t>
            </a:fld>
            <a:endParaRPr lang="en-US"/>
          </a:p>
        </p:txBody>
      </p:sp>
    </p:spTree>
    <p:extLst>
      <p:ext uri="{BB962C8B-B14F-4D97-AF65-F5344CB8AC3E}">
        <p14:creationId xmlns:p14="http://schemas.microsoft.com/office/powerpoint/2010/main" val="261679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22</a:t>
            </a:fld>
            <a:endParaRPr lang="en-US"/>
          </a:p>
        </p:txBody>
      </p:sp>
    </p:spTree>
    <p:extLst>
      <p:ext uri="{BB962C8B-B14F-4D97-AF65-F5344CB8AC3E}">
        <p14:creationId xmlns:p14="http://schemas.microsoft.com/office/powerpoint/2010/main" val="322347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23</a:t>
            </a:fld>
            <a:endParaRPr lang="en-US"/>
          </a:p>
        </p:txBody>
      </p:sp>
    </p:spTree>
    <p:extLst>
      <p:ext uri="{BB962C8B-B14F-4D97-AF65-F5344CB8AC3E}">
        <p14:creationId xmlns:p14="http://schemas.microsoft.com/office/powerpoint/2010/main" val="83560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24</a:t>
            </a:fld>
            <a:endParaRPr lang="en-US"/>
          </a:p>
        </p:txBody>
      </p:sp>
    </p:spTree>
    <p:extLst>
      <p:ext uri="{BB962C8B-B14F-4D97-AF65-F5344CB8AC3E}">
        <p14:creationId xmlns:p14="http://schemas.microsoft.com/office/powerpoint/2010/main" val="326230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25</a:t>
            </a:fld>
            <a:endParaRPr lang="en-US"/>
          </a:p>
        </p:txBody>
      </p:sp>
    </p:spTree>
    <p:extLst>
      <p:ext uri="{BB962C8B-B14F-4D97-AF65-F5344CB8AC3E}">
        <p14:creationId xmlns:p14="http://schemas.microsoft.com/office/powerpoint/2010/main" val="34714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26</a:t>
            </a:fld>
            <a:endParaRPr lang="en-US"/>
          </a:p>
        </p:txBody>
      </p:sp>
    </p:spTree>
    <p:extLst>
      <p:ext uri="{BB962C8B-B14F-4D97-AF65-F5344CB8AC3E}">
        <p14:creationId xmlns:p14="http://schemas.microsoft.com/office/powerpoint/2010/main" val="294330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27</a:t>
            </a:fld>
            <a:endParaRPr lang="en-US"/>
          </a:p>
        </p:txBody>
      </p:sp>
    </p:spTree>
    <p:extLst>
      <p:ext uri="{BB962C8B-B14F-4D97-AF65-F5344CB8AC3E}">
        <p14:creationId xmlns:p14="http://schemas.microsoft.com/office/powerpoint/2010/main" val="216661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28</a:t>
            </a:fld>
            <a:endParaRPr lang="en-US"/>
          </a:p>
        </p:txBody>
      </p:sp>
    </p:spTree>
    <p:extLst>
      <p:ext uri="{BB962C8B-B14F-4D97-AF65-F5344CB8AC3E}">
        <p14:creationId xmlns:p14="http://schemas.microsoft.com/office/powerpoint/2010/main" val="3262989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29</a:t>
            </a:fld>
            <a:endParaRPr lang="en-US"/>
          </a:p>
        </p:txBody>
      </p:sp>
    </p:spTree>
    <p:extLst>
      <p:ext uri="{BB962C8B-B14F-4D97-AF65-F5344CB8AC3E}">
        <p14:creationId xmlns:p14="http://schemas.microsoft.com/office/powerpoint/2010/main" val="241683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a:t>
            </a:fld>
            <a:endParaRPr lang="en-US"/>
          </a:p>
        </p:txBody>
      </p:sp>
    </p:spTree>
    <p:extLst>
      <p:ext uri="{BB962C8B-B14F-4D97-AF65-F5344CB8AC3E}">
        <p14:creationId xmlns:p14="http://schemas.microsoft.com/office/powerpoint/2010/main" val="4185226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30</a:t>
            </a:fld>
            <a:endParaRPr lang="en-US"/>
          </a:p>
        </p:txBody>
      </p:sp>
    </p:spTree>
    <p:extLst>
      <p:ext uri="{BB962C8B-B14F-4D97-AF65-F5344CB8AC3E}">
        <p14:creationId xmlns:p14="http://schemas.microsoft.com/office/powerpoint/2010/main" val="71587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31</a:t>
            </a:fld>
            <a:endParaRPr lang="en-US"/>
          </a:p>
        </p:txBody>
      </p:sp>
    </p:spTree>
    <p:extLst>
      <p:ext uri="{BB962C8B-B14F-4D97-AF65-F5344CB8AC3E}">
        <p14:creationId xmlns:p14="http://schemas.microsoft.com/office/powerpoint/2010/main" val="495702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32</a:t>
            </a:fld>
            <a:endParaRPr lang="en-US"/>
          </a:p>
        </p:txBody>
      </p:sp>
    </p:spTree>
    <p:extLst>
      <p:ext uri="{BB962C8B-B14F-4D97-AF65-F5344CB8AC3E}">
        <p14:creationId xmlns:p14="http://schemas.microsoft.com/office/powerpoint/2010/main" val="1159134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33</a:t>
            </a:fld>
            <a:endParaRPr lang="en-US"/>
          </a:p>
        </p:txBody>
      </p:sp>
    </p:spTree>
    <p:extLst>
      <p:ext uri="{BB962C8B-B14F-4D97-AF65-F5344CB8AC3E}">
        <p14:creationId xmlns:p14="http://schemas.microsoft.com/office/powerpoint/2010/main" val="1214960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34</a:t>
            </a:fld>
            <a:endParaRPr lang="en-US"/>
          </a:p>
        </p:txBody>
      </p:sp>
    </p:spTree>
    <p:extLst>
      <p:ext uri="{BB962C8B-B14F-4D97-AF65-F5344CB8AC3E}">
        <p14:creationId xmlns:p14="http://schemas.microsoft.com/office/powerpoint/2010/main" val="1139027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35</a:t>
            </a:fld>
            <a:endParaRPr lang="en-US"/>
          </a:p>
        </p:txBody>
      </p:sp>
    </p:spTree>
    <p:extLst>
      <p:ext uri="{BB962C8B-B14F-4D97-AF65-F5344CB8AC3E}">
        <p14:creationId xmlns:p14="http://schemas.microsoft.com/office/powerpoint/2010/main" val="3910952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36</a:t>
            </a:fld>
            <a:endParaRPr lang="en-US"/>
          </a:p>
        </p:txBody>
      </p:sp>
    </p:spTree>
    <p:extLst>
      <p:ext uri="{BB962C8B-B14F-4D97-AF65-F5344CB8AC3E}">
        <p14:creationId xmlns:p14="http://schemas.microsoft.com/office/powerpoint/2010/main" val="2549387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37</a:t>
            </a:fld>
            <a:endParaRPr lang="en-US"/>
          </a:p>
        </p:txBody>
      </p:sp>
    </p:spTree>
    <p:extLst>
      <p:ext uri="{BB962C8B-B14F-4D97-AF65-F5344CB8AC3E}">
        <p14:creationId xmlns:p14="http://schemas.microsoft.com/office/powerpoint/2010/main" val="3732890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38</a:t>
            </a:fld>
            <a:endParaRPr lang="en-US"/>
          </a:p>
        </p:txBody>
      </p:sp>
    </p:spTree>
    <p:extLst>
      <p:ext uri="{BB962C8B-B14F-4D97-AF65-F5344CB8AC3E}">
        <p14:creationId xmlns:p14="http://schemas.microsoft.com/office/powerpoint/2010/main" val="302501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a:t>
            </a:fld>
            <a:endParaRPr lang="en-US"/>
          </a:p>
        </p:txBody>
      </p:sp>
    </p:spTree>
    <p:extLst>
      <p:ext uri="{BB962C8B-B14F-4D97-AF65-F5344CB8AC3E}">
        <p14:creationId xmlns:p14="http://schemas.microsoft.com/office/powerpoint/2010/main" val="195063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a:t>
            </a:fld>
            <a:endParaRPr lang="en-US"/>
          </a:p>
        </p:txBody>
      </p:sp>
    </p:spTree>
    <p:extLst>
      <p:ext uri="{BB962C8B-B14F-4D97-AF65-F5344CB8AC3E}">
        <p14:creationId xmlns:p14="http://schemas.microsoft.com/office/powerpoint/2010/main" val="193264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6</a:t>
            </a:fld>
            <a:endParaRPr lang="en-US"/>
          </a:p>
        </p:txBody>
      </p:sp>
    </p:spTree>
    <p:extLst>
      <p:ext uri="{BB962C8B-B14F-4D97-AF65-F5344CB8AC3E}">
        <p14:creationId xmlns:p14="http://schemas.microsoft.com/office/powerpoint/2010/main" val="279087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7</a:t>
            </a:fld>
            <a:endParaRPr lang="en-US"/>
          </a:p>
        </p:txBody>
      </p:sp>
    </p:spTree>
    <p:extLst>
      <p:ext uri="{BB962C8B-B14F-4D97-AF65-F5344CB8AC3E}">
        <p14:creationId xmlns:p14="http://schemas.microsoft.com/office/powerpoint/2010/main" val="44497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8</a:t>
            </a:fld>
            <a:endParaRPr lang="en-US"/>
          </a:p>
        </p:txBody>
      </p:sp>
    </p:spTree>
    <p:extLst>
      <p:ext uri="{BB962C8B-B14F-4D97-AF65-F5344CB8AC3E}">
        <p14:creationId xmlns:p14="http://schemas.microsoft.com/office/powerpoint/2010/main" val="174145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9</a:t>
            </a:fld>
            <a:endParaRPr lang="en-US"/>
          </a:p>
        </p:txBody>
      </p:sp>
    </p:spTree>
    <p:extLst>
      <p:ext uri="{BB962C8B-B14F-4D97-AF65-F5344CB8AC3E}">
        <p14:creationId xmlns:p14="http://schemas.microsoft.com/office/powerpoint/2010/main" val="29831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6295294" y="4378569"/>
            <a:ext cx="1577458" cy="107852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6197" tIns="38098" rIns="76197" bIns="38098" anchor="ctr"/>
          <a:lstStyle/>
          <a:p>
            <a:pPr algn="ctr" eaLnBrk="1" latinLnBrk="0" hangingPunct="1"/>
            <a:endParaRPr kumimoji="0" lang="en-US"/>
          </a:p>
        </p:txBody>
      </p:sp>
      <p:sp>
        <p:nvSpPr>
          <p:cNvPr id="8" name="عنوان 7"/>
          <p:cNvSpPr>
            <a:spLocks noGrp="1"/>
          </p:cNvSpPr>
          <p:nvPr>
            <p:ph type="ctrTitle"/>
          </p:nvPr>
        </p:nvSpPr>
        <p:spPr>
          <a:xfrm>
            <a:off x="450454" y="646907"/>
            <a:ext cx="6719093" cy="1225021"/>
          </a:xfrm>
        </p:spPr>
        <p:txBody>
          <a:bodyPr anchor="b">
            <a:normAutofit/>
          </a:bodyPr>
          <a:lstStyle>
            <a:lvl1pPr algn="r">
              <a:defRPr sz="37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0454" y="1875233"/>
            <a:ext cx="6719093" cy="1460500"/>
          </a:xfrm>
        </p:spPr>
        <p:txBody>
          <a:bodyPr/>
          <a:lstStyle>
            <a:lvl1pPr marL="0" marR="30479" indent="0" algn="r">
              <a:spcBef>
                <a:spcPts val="0"/>
              </a:spcBef>
              <a:buNone/>
              <a:defRPr>
                <a:ln>
                  <a:solidFill>
                    <a:schemeClr val="bg2"/>
                  </a:solidFill>
                </a:ln>
                <a:solidFill>
                  <a:schemeClr val="tx1">
                    <a:tint val="75000"/>
                  </a:schemeClr>
                </a:solidFill>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143000" y="5010547"/>
            <a:ext cx="4826000" cy="304271"/>
          </a:xfrm>
        </p:spPr>
        <p:txBody>
          <a:bodyPr tIns="0" bIns="0" anchor="t"/>
          <a:lstStyle>
            <a:lvl1pPr algn="r">
              <a:defRPr sz="800"/>
            </a:lvl1pPr>
          </a:lstStyle>
          <a:p>
            <a:fld id="{E0A94BA5-BA49-47B8-9315-B697F2B6BB71}" type="datetimeFigureOut">
              <a:rPr lang="en-US" smtClean="0"/>
              <a:t>1/10/2018</a:t>
            </a:fld>
            <a:endParaRPr lang="en-US"/>
          </a:p>
        </p:txBody>
      </p:sp>
      <p:sp>
        <p:nvSpPr>
          <p:cNvPr id="17" name="عنصر نائب للتذييل 16"/>
          <p:cNvSpPr>
            <a:spLocks noGrp="1"/>
          </p:cNvSpPr>
          <p:nvPr>
            <p:ph type="ftr" sz="quarter" idx="11"/>
          </p:nvPr>
        </p:nvSpPr>
        <p:spPr>
          <a:xfrm>
            <a:off x="1143000" y="4708920"/>
            <a:ext cx="4826000" cy="304271"/>
          </a:xfrm>
        </p:spPr>
        <p:txBody>
          <a:bodyPr tIns="0" bIns="0" anchor="b"/>
          <a:lstStyle>
            <a:lvl1pPr algn="r">
              <a:defRPr sz="900"/>
            </a:lvl1pPr>
          </a:lstStyle>
          <a:p>
            <a:endParaRPr lang="en-US"/>
          </a:p>
        </p:txBody>
      </p:sp>
      <p:sp>
        <p:nvSpPr>
          <p:cNvPr id="29" name="عنصر نائب لرقم الشريحة 28"/>
          <p:cNvSpPr>
            <a:spLocks noGrp="1"/>
          </p:cNvSpPr>
          <p:nvPr>
            <p:ph type="sldNum" sz="quarter" idx="12"/>
          </p:nvPr>
        </p:nvSpPr>
        <p:spPr>
          <a:xfrm>
            <a:off x="6993539" y="4793590"/>
            <a:ext cx="419100" cy="304271"/>
          </a:xfrm>
        </p:spPr>
        <p:txBody>
          <a:bodyPr anchor="ctr"/>
          <a:lstStyle>
            <a:lvl1pPr algn="ctr">
              <a:defRPr sz="1100">
                <a:solidFill>
                  <a:srgbClr val="FFFFFF"/>
                </a:solidFill>
              </a:defRPr>
            </a:lvl1pPr>
          </a:lstStyle>
          <a:p>
            <a:fld id="{5FDD512D-94C2-47B2-9A88-7346DB61D6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0A94BA5-BA49-47B8-9315-B697F2B6BB71}" type="datetimeFigureOut">
              <a:rPr lang="en-US" smtClean="0"/>
              <a:t>1/10/2018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DD512D-94C2-47B2-9A88-7346DB61D6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5651500" y="317500"/>
            <a:ext cx="1587500" cy="45720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381000" y="317500"/>
            <a:ext cx="5207000" cy="45720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0A94BA5-BA49-47B8-9315-B697F2B6BB71}" type="datetimeFigureOut">
              <a:rPr lang="en-US" smtClean="0"/>
              <a:t>1/10/2018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DD512D-94C2-47B2-9A88-7346DB61D6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2912"/>
            <a:ext cx="6858000" cy="116586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81000" y="1569007"/>
            <a:ext cx="6858000" cy="3810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3992880" y="5400040"/>
            <a:ext cx="1778000" cy="251460"/>
          </a:xfrm>
        </p:spPr>
        <p:txBody>
          <a:bodyPr/>
          <a:lstStyle/>
          <a:p>
            <a:fld id="{E0A94BA5-BA49-47B8-9315-B697F2B6BB71}" type="datetimeFigureOut">
              <a:rPr lang="en-US" smtClean="0"/>
              <a:t>1/10/2018</a:t>
            </a:fld>
            <a:endParaRPr lang="en-US"/>
          </a:p>
        </p:txBody>
      </p:sp>
      <p:sp>
        <p:nvSpPr>
          <p:cNvPr id="5" name="عنصر نائب للتذييل 4"/>
          <p:cNvSpPr>
            <a:spLocks noGrp="1"/>
          </p:cNvSpPr>
          <p:nvPr>
            <p:ph type="ftr" sz="quarter" idx="11"/>
          </p:nvPr>
        </p:nvSpPr>
        <p:spPr>
          <a:xfrm>
            <a:off x="381000" y="5400808"/>
            <a:ext cx="3550047" cy="250693"/>
          </a:xfrm>
        </p:spPr>
        <p:txBody>
          <a:bodyPr/>
          <a:lstStyle/>
          <a:p>
            <a:endParaRPr lang="en-US"/>
          </a:p>
        </p:txBody>
      </p:sp>
      <p:sp>
        <p:nvSpPr>
          <p:cNvPr id="6" name="عنصر نائب لرقم الشريحة 5"/>
          <p:cNvSpPr>
            <a:spLocks noGrp="1"/>
          </p:cNvSpPr>
          <p:nvPr>
            <p:ph type="sldNum" sz="quarter" idx="12"/>
          </p:nvPr>
        </p:nvSpPr>
        <p:spPr/>
        <p:txBody>
          <a:bodyPr/>
          <a:lstStyle/>
          <a:p>
            <a:fld id="{5FDD512D-94C2-47B2-9A88-7346DB61D6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5862" y="5862"/>
            <a:ext cx="7608277" cy="569741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6197" tIns="38098" rIns="76197" bIns="38098" anchor="ctr"/>
          <a:lstStyle/>
          <a:p>
            <a:pPr marL="0" algn="ctr" defTabSz="761970" rtl="0" eaLnBrk="1" latinLnBrk="0" hangingPunct="1"/>
            <a:endParaRPr kumimoji="0" lang="en-US" sz="1500" kern="1200">
              <a:solidFill>
                <a:schemeClr val="lt1"/>
              </a:solidFill>
              <a:latin typeface="+mn-lt"/>
              <a:ea typeface="+mn-ea"/>
              <a:cs typeface="+mn-cs"/>
            </a:endParaRPr>
          </a:p>
        </p:txBody>
      </p:sp>
      <p:sp>
        <p:nvSpPr>
          <p:cNvPr id="8" name="مثلث متساوي الساقين 7"/>
          <p:cNvSpPr/>
          <p:nvPr/>
        </p:nvSpPr>
        <p:spPr>
          <a:xfrm rot="5400000" flipV="1">
            <a:off x="6295294" y="257909"/>
            <a:ext cx="1577458" cy="107852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6197" tIns="38098" rIns="76197" bIns="38098" anchor="ctr"/>
          <a:lstStyle/>
          <a:p>
            <a:pPr algn="ctr" eaLnBrk="1" latinLnBrk="0" hangingPunct="1"/>
            <a:endParaRPr kumimoji="0" lang="en-US"/>
          </a:p>
        </p:txBody>
      </p:sp>
      <p:sp>
        <p:nvSpPr>
          <p:cNvPr id="4" name="عنصر نائب للتاريخ 3"/>
          <p:cNvSpPr>
            <a:spLocks noGrp="1"/>
          </p:cNvSpPr>
          <p:nvPr>
            <p:ph type="dt" sz="half" idx="10"/>
          </p:nvPr>
        </p:nvSpPr>
        <p:spPr>
          <a:xfrm>
            <a:off x="5796360" y="5397500"/>
            <a:ext cx="1778000" cy="254000"/>
          </a:xfrm>
        </p:spPr>
        <p:txBody>
          <a:bodyPr/>
          <a:lstStyle/>
          <a:p>
            <a:fld id="{E0A94BA5-BA49-47B8-9315-B697F2B6BB71}" type="datetimeFigureOut">
              <a:rPr lang="en-US" smtClean="0"/>
              <a:t>1/10/2018</a:t>
            </a:fld>
            <a:endParaRPr lang="en-US"/>
          </a:p>
        </p:txBody>
      </p:sp>
      <p:sp>
        <p:nvSpPr>
          <p:cNvPr id="5" name="عنصر نائب للتذييل 4"/>
          <p:cNvSpPr>
            <a:spLocks noGrp="1"/>
          </p:cNvSpPr>
          <p:nvPr>
            <p:ph type="ftr" sz="quarter" idx="11"/>
          </p:nvPr>
        </p:nvSpPr>
        <p:spPr>
          <a:xfrm>
            <a:off x="2182813" y="5400808"/>
            <a:ext cx="3550047" cy="250693"/>
          </a:xfrm>
        </p:spPr>
        <p:txBody>
          <a:bodyPr/>
          <a:lstStyle/>
          <a:p>
            <a:endParaRPr lang="en-US"/>
          </a:p>
        </p:txBody>
      </p:sp>
      <p:sp>
        <p:nvSpPr>
          <p:cNvPr id="6" name="عنصر نائب لرقم الشريحة 5"/>
          <p:cNvSpPr>
            <a:spLocks noGrp="1"/>
          </p:cNvSpPr>
          <p:nvPr>
            <p:ph type="sldNum" sz="quarter" idx="12"/>
          </p:nvPr>
        </p:nvSpPr>
        <p:spPr>
          <a:xfrm>
            <a:off x="7042547" y="674687"/>
            <a:ext cx="419100" cy="250693"/>
          </a:xfrm>
        </p:spPr>
        <p:txBody>
          <a:bodyPr/>
          <a:lstStyle/>
          <a:p>
            <a:fld id="{5FDD512D-94C2-47B2-9A88-7346DB61D6EA}" type="slidenum">
              <a:rPr lang="en-US" smtClean="0"/>
              <a:t>‹#›</a:t>
            </a:fld>
            <a:endParaRPr lang="en-US"/>
          </a:p>
        </p:txBody>
      </p:sp>
      <p:cxnSp>
        <p:nvCxnSpPr>
          <p:cNvPr id="11" name="رابط مستقيم 10"/>
          <p:cNvCxnSpPr/>
          <p:nvPr/>
        </p:nvCxnSpPr>
        <p:spPr>
          <a:xfrm rot="10800000">
            <a:off x="5390662" y="7818"/>
            <a:ext cx="2227384" cy="158350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5862"/>
            <a:ext cx="7614138" cy="5703278"/>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17500" y="226220"/>
            <a:ext cx="6032500" cy="1135063"/>
          </a:xfrm>
        </p:spPr>
        <p:txBody>
          <a:bodyPr anchor="ctr"/>
          <a:lstStyle>
            <a:lvl1pPr marL="0" algn="l">
              <a:buNone/>
              <a:defRPr sz="30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17500" y="1361280"/>
            <a:ext cx="3238500" cy="1905000"/>
          </a:xfrm>
        </p:spPr>
        <p:txBody>
          <a:bodyPr anchor="t"/>
          <a:lstStyle>
            <a:lvl1pPr marL="45718" indent="0" algn="l">
              <a:buNone/>
              <a:defRPr sz="1700">
                <a:solidFill>
                  <a:schemeClr val="tx1">
                    <a:tint val="75000"/>
                  </a:schemeClr>
                </a:solidFill>
              </a:defRPr>
            </a:lvl1pPr>
            <a:lvl2pPr>
              <a:buNone/>
              <a:defRPr sz="1500">
                <a:solidFill>
                  <a:schemeClr val="tx1">
                    <a:tint val="75000"/>
                  </a:schemeClr>
                </a:solidFill>
              </a:defRPr>
            </a:lvl2pPr>
            <a:lvl3pPr>
              <a:buNone/>
              <a:defRPr sz="13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381000" y="1435365"/>
            <a:ext cx="3365500" cy="3771636"/>
          </a:xfrm>
        </p:spPr>
        <p:txBody>
          <a:bodyPr/>
          <a:lstStyle>
            <a:lvl1pPr>
              <a:defRPr sz="2200"/>
            </a:lvl1pPr>
            <a:lvl2pPr>
              <a:defRPr sz="2000"/>
            </a:lvl2pPr>
            <a:lvl3pPr>
              <a:defRPr sz="1700"/>
            </a:lvl3pPr>
            <a:lvl4pPr>
              <a:defRPr sz="1500"/>
            </a:lvl4pPr>
            <a:lvl5pPr>
              <a:defRPr sz="15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3873500" y="1435365"/>
            <a:ext cx="3365500" cy="3771636"/>
          </a:xfrm>
        </p:spPr>
        <p:txBody>
          <a:bodyPr/>
          <a:lstStyle>
            <a:lvl1pPr>
              <a:defRPr sz="2200"/>
            </a:lvl1pPr>
            <a:lvl2pPr>
              <a:defRPr sz="2000"/>
            </a:lvl2pPr>
            <a:lvl3pPr>
              <a:defRPr sz="1700"/>
            </a:lvl3pPr>
            <a:lvl4pPr>
              <a:defRPr sz="1500"/>
            </a:lvl4pPr>
            <a:lvl5pPr>
              <a:defRPr sz="15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3992880" y="5400808"/>
            <a:ext cx="1778000" cy="251460"/>
          </a:xfrm>
        </p:spPr>
        <p:txBody>
          <a:bodyPr/>
          <a:lstStyle/>
          <a:p>
            <a:fld id="{E0A94BA5-BA49-47B8-9315-B697F2B6BB71}" type="datetimeFigureOut">
              <a:rPr lang="en-US" smtClean="0"/>
              <a:t>1/10/2018</a:t>
            </a:fld>
            <a:endParaRPr lang="en-US"/>
          </a:p>
        </p:txBody>
      </p:sp>
      <p:sp>
        <p:nvSpPr>
          <p:cNvPr id="6" name="عنصر نائب للتذييل 5"/>
          <p:cNvSpPr>
            <a:spLocks noGrp="1"/>
          </p:cNvSpPr>
          <p:nvPr>
            <p:ph type="ftr" sz="quarter" idx="11"/>
          </p:nvPr>
        </p:nvSpPr>
        <p:spPr>
          <a:xfrm>
            <a:off x="381000" y="5400808"/>
            <a:ext cx="3550047" cy="251460"/>
          </a:xfrm>
        </p:spPr>
        <p:txBody>
          <a:bodyPr/>
          <a:lstStyle/>
          <a:p>
            <a:endParaRPr lang="en-US"/>
          </a:p>
        </p:txBody>
      </p:sp>
      <p:sp>
        <p:nvSpPr>
          <p:cNvPr id="7" name="عنصر نائب لرقم الشريحة 6"/>
          <p:cNvSpPr>
            <a:spLocks noGrp="1"/>
          </p:cNvSpPr>
          <p:nvPr>
            <p:ph type="sldNum" sz="quarter" idx="12"/>
          </p:nvPr>
        </p:nvSpPr>
        <p:spPr>
          <a:xfrm>
            <a:off x="6324600" y="5400808"/>
            <a:ext cx="419100" cy="251460"/>
          </a:xfrm>
        </p:spPr>
        <p:txBody>
          <a:bodyPr/>
          <a:lstStyle/>
          <a:p>
            <a:fld id="{5FDD512D-94C2-47B2-9A88-7346DB61D6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06832" y="242277"/>
            <a:ext cx="889000" cy="5128260"/>
          </a:xfrm>
        </p:spPr>
        <p:txBody>
          <a:bodyPr vert="vert270" anchor="b"/>
          <a:lstStyle>
            <a:lvl1pPr marL="0" algn="ctr">
              <a:defRPr sz="27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137505" y="242277"/>
            <a:ext cx="484187" cy="2514600"/>
          </a:xfrm>
          <a:solidFill>
            <a:schemeClr val="bg1"/>
          </a:solidFill>
          <a:ln w="12700">
            <a:noFill/>
          </a:ln>
        </p:spPr>
        <p:txBody>
          <a:bodyPr vert="vert270" anchor="ctr"/>
          <a:lstStyle>
            <a:lvl1pPr marL="0" indent="0" algn="ctr">
              <a:buNone/>
              <a:defRPr sz="1300" b="0">
                <a:solidFill>
                  <a:schemeClr val="tx1"/>
                </a:solidFill>
              </a:defRPr>
            </a:lvl1pPr>
            <a:lvl2pPr>
              <a:buNone/>
              <a:defRPr sz="1700" b="1"/>
            </a:lvl2pPr>
            <a:lvl3pPr>
              <a:buNone/>
              <a:defRPr sz="1500" b="1"/>
            </a:lvl3pPr>
            <a:lvl4pPr>
              <a:buNone/>
              <a:defRPr sz="1300" b="1"/>
            </a:lvl4pPr>
            <a:lvl5pPr>
              <a:buNone/>
              <a:defRPr sz="13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137505" y="2855937"/>
            <a:ext cx="484187" cy="2514600"/>
          </a:xfrm>
          <a:solidFill>
            <a:schemeClr val="bg1"/>
          </a:solidFill>
          <a:ln w="12700">
            <a:noFill/>
          </a:ln>
        </p:spPr>
        <p:txBody>
          <a:bodyPr vert="vert270" anchor="ctr"/>
          <a:lstStyle>
            <a:lvl1pPr marL="0" indent="0" algn="ctr">
              <a:buNone/>
              <a:defRPr sz="1300" b="0">
                <a:solidFill>
                  <a:schemeClr val="tx1"/>
                </a:solidFill>
              </a:defRPr>
            </a:lvl1pPr>
            <a:lvl2pPr>
              <a:buNone/>
              <a:defRPr sz="1700" b="1"/>
            </a:lvl2pPr>
            <a:lvl3pPr>
              <a:buNone/>
              <a:defRPr sz="1500" b="1"/>
            </a:lvl3pPr>
            <a:lvl4pPr>
              <a:buNone/>
              <a:defRPr sz="1300" b="1"/>
            </a:lvl4pPr>
            <a:lvl5pPr>
              <a:buNone/>
              <a:defRPr sz="13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1685192" y="242277"/>
            <a:ext cx="5715000" cy="2514600"/>
          </a:xfrm>
        </p:spPr>
        <p:txBody>
          <a:bodyPr/>
          <a:lstStyle>
            <a:lvl1pPr algn="l">
              <a:defRPr sz="2000"/>
            </a:lvl1pPr>
            <a:lvl2pPr algn="l">
              <a:defRPr sz="1700"/>
            </a:lvl2pPr>
            <a:lvl3pPr algn="l">
              <a:defRPr sz="1500"/>
            </a:lvl3pPr>
            <a:lvl4pPr algn="l">
              <a:defRPr sz="1300"/>
            </a:lvl4pPr>
            <a:lvl5pPr algn="l">
              <a:defRPr sz="13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1685192" y="2855937"/>
            <a:ext cx="5715000" cy="2514600"/>
          </a:xfrm>
        </p:spPr>
        <p:txBody>
          <a:bodyPr/>
          <a:lstStyle>
            <a:lvl1pPr>
              <a:defRPr sz="2000"/>
            </a:lvl1pPr>
            <a:lvl2pPr>
              <a:defRPr sz="1700"/>
            </a:lvl2pPr>
            <a:lvl3pPr>
              <a:defRPr sz="1500"/>
            </a:lvl3pPr>
            <a:lvl4pPr>
              <a:defRPr sz="1300"/>
            </a:lvl4pPr>
            <a:lvl5pPr>
              <a:defRPr sz="13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3992880" y="5400808"/>
            <a:ext cx="1775460" cy="251460"/>
          </a:xfrm>
        </p:spPr>
        <p:txBody>
          <a:bodyPr/>
          <a:lstStyle/>
          <a:p>
            <a:fld id="{E0A94BA5-BA49-47B8-9315-B697F2B6BB71}" type="datetimeFigureOut">
              <a:rPr lang="en-US" smtClean="0"/>
              <a:t>1/10/2018</a:t>
            </a:fld>
            <a:endParaRPr lang="en-US"/>
          </a:p>
        </p:txBody>
      </p:sp>
      <p:sp>
        <p:nvSpPr>
          <p:cNvPr id="8" name="عنصر نائب للتذييل 7"/>
          <p:cNvSpPr>
            <a:spLocks noGrp="1"/>
          </p:cNvSpPr>
          <p:nvPr>
            <p:ph type="ftr" sz="quarter" idx="11"/>
          </p:nvPr>
        </p:nvSpPr>
        <p:spPr>
          <a:xfrm>
            <a:off x="381000" y="5400808"/>
            <a:ext cx="3550920" cy="251460"/>
          </a:xfrm>
        </p:spPr>
        <p:txBody>
          <a:bodyPr/>
          <a:lstStyle/>
          <a:p>
            <a:endParaRPr lang="en-US"/>
          </a:p>
        </p:txBody>
      </p:sp>
      <p:sp>
        <p:nvSpPr>
          <p:cNvPr id="9" name="عنصر نائب لرقم الشريحة 8"/>
          <p:cNvSpPr>
            <a:spLocks noGrp="1"/>
          </p:cNvSpPr>
          <p:nvPr>
            <p:ph type="sldNum" sz="quarter" idx="12"/>
          </p:nvPr>
        </p:nvSpPr>
        <p:spPr>
          <a:xfrm>
            <a:off x="6324600" y="5402580"/>
            <a:ext cx="419100" cy="251460"/>
          </a:xfrm>
        </p:spPr>
        <p:txBody>
          <a:bodyPr/>
          <a:lstStyle>
            <a:lvl1pPr algn="ctr">
              <a:defRPr/>
            </a:lvl1pPr>
          </a:lstStyle>
          <a:p>
            <a:fld id="{5FDD512D-94C2-47B2-9A88-7346DB61D6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0A94BA5-BA49-47B8-9315-B697F2B6BB71}" type="datetimeFigureOut">
              <a:rPr lang="en-US" smtClean="0"/>
              <a:t>1/10/2018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DD512D-94C2-47B2-9A88-7346DB61D6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3992880" y="5400808"/>
            <a:ext cx="1778000" cy="251460"/>
          </a:xfrm>
        </p:spPr>
        <p:txBody>
          <a:bodyPr/>
          <a:lstStyle/>
          <a:p>
            <a:fld id="{E0A94BA5-BA49-47B8-9315-B697F2B6BB71}" type="datetimeFigureOut">
              <a:rPr lang="en-US" smtClean="0"/>
              <a:t>1/10/2018</a:t>
            </a:fld>
            <a:endParaRPr lang="en-US"/>
          </a:p>
        </p:txBody>
      </p:sp>
      <p:sp>
        <p:nvSpPr>
          <p:cNvPr id="3" name="عنصر نائب للتذييل 2"/>
          <p:cNvSpPr>
            <a:spLocks noGrp="1"/>
          </p:cNvSpPr>
          <p:nvPr>
            <p:ph type="ftr" sz="quarter" idx="11"/>
          </p:nvPr>
        </p:nvSpPr>
        <p:spPr>
          <a:xfrm>
            <a:off x="381000" y="5401575"/>
            <a:ext cx="3550047" cy="250693"/>
          </a:xfrm>
        </p:spPr>
        <p:txBody>
          <a:bodyPr/>
          <a:lstStyle/>
          <a:p>
            <a:endParaRPr lang="en-US"/>
          </a:p>
        </p:txBody>
      </p:sp>
      <p:sp>
        <p:nvSpPr>
          <p:cNvPr id="4" name="عنصر نائب لرقم الشريحة 3"/>
          <p:cNvSpPr>
            <a:spLocks noGrp="1"/>
          </p:cNvSpPr>
          <p:nvPr>
            <p:ph type="sldNum" sz="quarter" idx="12"/>
          </p:nvPr>
        </p:nvSpPr>
        <p:spPr>
          <a:xfrm>
            <a:off x="6324600" y="5400808"/>
            <a:ext cx="419100" cy="251460"/>
          </a:xfrm>
        </p:spPr>
        <p:txBody>
          <a:bodyPr/>
          <a:lstStyle/>
          <a:p>
            <a:fld id="{5FDD512D-94C2-47B2-9A88-7346DB61D6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 y="306387"/>
            <a:ext cx="762000" cy="4953000"/>
          </a:xfrm>
        </p:spPr>
        <p:txBody>
          <a:bodyPr vert="vert270" anchor="b"/>
          <a:lstStyle>
            <a:lvl1pPr marL="0" marR="15239" algn="r">
              <a:spcBef>
                <a:spcPts val="0"/>
              </a:spcBef>
              <a:buNone/>
              <a:defRPr sz="24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46547" y="306387"/>
            <a:ext cx="2032000" cy="4953000"/>
          </a:xfrm>
        </p:spPr>
        <p:txBody>
          <a:bodyPr anchor="t"/>
          <a:lstStyle>
            <a:lvl1pPr marL="0" indent="0">
              <a:spcBef>
                <a:spcPts val="0"/>
              </a:spcBef>
              <a:buNone/>
              <a:defRPr sz="1200"/>
            </a:lvl1pPr>
            <a:lvl2pPr>
              <a:buNone/>
              <a:defRPr sz="1000"/>
            </a:lvl2pPr>
            <a:lvl3pPr>
              <a:buNone/>
              <a:defRPr sz="800"/>
            </a:lvl3pPr>
            <a:lvl4pPr>
              <a:buNone/>
              <a:defRPr sz="700"/>
            </a:lvl4pPr>
            <a:lvl5pPr>
              <a:buNone/>
              <a:defRPr sz="7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042708" y="266700"/>
            <a:ext cx="4396740" cy="4991100"/>
          </a:xfrm>
        </p:spPr>
        <p:txBody>
          <a:bodyPr/>
          <a:lstStyle>
            <a:lvl1pPr>
              <a:spcBef>
                <a:spcPts val="0"/>
              </a:spcBef>
              <a:defRPr sz="2500"/>
            </a:lvl1pPr>
            <a:lvl2pPr>
              <a:defRPr sz="2200"/>
            </a:lvl2pPr>
            <a:lvl3pPr>
              <a:defRPr sz="2000"/>
            </a:lvl3pPr>
            <a:lvl4pPr>
              <a:defRPr sz="1700"/>
            </a:lvl4pPr>
            <a:lvl5pPr>
              <a:defRPr sz="17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5232480" y="5463540"/>
            <a:ext cx="1778000" cy="251460"/>
          </a:xfrm>
        </p:spPr>
        <p:txBody>
          <a:bodyPr/>
          <a:lstStyle>
            <a:lvl1pPr>
              <a:defRPr sz="700"/>
            </a:lvl1pPr>
          </a:lstStyle>
          <a:p>
            <a:fld id="{E0A94BA5-BA49-47B8-9315-B697F2B6BB71}" type="datetimeFigureOut">
              <a:rPr lang="en-US" smtClean="0"/>
              <a:t>1/10/2018</a:t>
            </a:fld>
            <a:endParaRPr lang="en-US"/>
          </a:p>
        </p:txBody>
      </p:sp>
      <p:sp>
        <p:nvSpPr>
          <p:cNvPr id="6" name="عنصر نائب للتذييل 5"/>
          <p:cNvSpPr>
            <a:spLocks noGrp="1"/>
          </p:cNvSpPr>
          <p:nvPr>
            <p:ph type="ftr" sz="quarter" idx="11"/>
          </p:nvPr>
        </p:nvSpPr>
        <p:spPr>
          <a:xfrm>
            <a:off x="946547" y="5463540"/>
            <a:ext cx="4285933" cy="251460"/>
          </a:xfrm>
        </p:spPr>
        <p:txBody>
          <a:bodyPr/>
          <a:lstStyle>
            <a:lvl1pPr>
              <a:defRPr sz="700"/>
            </a:lvl1pPr>
          </a:lstStyle>
          <a:p>
            <a:endParaRPr lang="en-US"/>
          </a:p>
        </p:txBody>
      </p:sp>
      <p:sp>
        <p:nvSpPr>
          <p:cNvPr id="7" name="عنصر نائب لرقم الشريحة 6"/>
          <p:cNvSpPr>
            <a:spLocks noGrp="1"/>
          </p:cNvSpPr>
          <p:nvPr>
            <p:ph type="sldNum" sz="quarter" idx="12"/>
          </p:nvPr>
        </p:nvSpPr>
        <p:spPr>
          <a:xfrm>
            <a:off x="7008813" y="5463540"/>
            <a:ext cx="419100" cy="251460"/>
          </a:xfrm>
        </p:spPr>
        <p:txBody>
          <a:bodyPr/>
          <a:lstStyle>
            <a:lvl1pPr>
              <a:defRPr sz="700"/>
            </a:lvl1pPr>
          </a:lstStyle>
          <a:p>
            <a:fld id="{5FDD512D-94C2-47B2-9A88-7346DB61D6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 y="125747"/>
            <a:ext cx="762000" cy="5334000"/>
          </a:xfrm>
        </p:spPr>
        <p:txBody>
          <a:bodyPr vert="vert270" anchor="b"/>
          <a:lstStyle>
            <a:lvl1pPr marL="0" algn="l">
              <a:buNone/>
              <a:defRPr sz="25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948531" y="311638"/>
            <a:ext cx="6111240" cy="4572000"/>
          </a:xfrm>
          <a:solidFill>
            <a:schemeClr val="bg2">
              <a:shade val="50000"/>
            </a:schemeClr>
          </a:solidFill>
        </p:spPr>
        <p:txBody>
          <a:bodyPr/>
          <a:lstStyle>
            <a:lvl1pPr marL="0" indent="0">
              <a:buNone/>
              <a:defRPr sz="27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952500" y="4889500"/>
            <a:ext cx="6111240" cy="571500"/>
          </a:xfrm>
          <a:solidFill>
            <a:schemeClr val="accent1">
              <a:alpha val="15000"/>
            </a:schemeClr>
          </a:solidFill>
          <a:ln>
            <a:solidFill>
              <a:schemeClr val="accent1"/>
            </a:solidFill>
            <a:miter lim="800000"/>
          </a:ln>
        </p:spPr>
        <p:txBody>
          <a:bodyPr/>
          <a:lstStyle>
            <a:lvl1pPr marL="0" indent="0">
              <a:spcBef>
                <a:spcPts val="0"/>
              </a:spcBef>
              <a:buNone/>
              <a:defRPr sz="1200"/>
            </a:lvl1pPr>
            <a:lvl2pPr>
              <a:defRPr sz="1000"/>
            </a:lvl2pPr>
            <a:lvl3pPr>
              <a:defRPr sz="800"/>
            </a:lvl3pPr>
            <a:lvl4pPr>
              <a:defRPr sz="700"/>
            </a:lvl4pPr>
            <a:lvl5pPr>
              <a:defRPr sz="7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5090160" y="5463540"/>
            <a:ext cx="1752600" cy="251460"/>
          </a:xfrm>
        </p:spPr>
        <p:txBody>
          <a:bodyPr/>
          <a:lstStyle>
            <a:lvl1pPr>
              <a:defRPr sz="700"/>
            </a:lvl1pPr>
          </a:lstStyle>
          <a:p>
            <a:fld id="{E0A94BA5-BA49-47B8-9315-B697F2B6BB71}" type="datetimeFigureOut">
              <a:rPr lang="en-US" smtClean="0"/>
              <a:t>1/10/2018</a:t>
            </a:fld>
            <a:endParaRPr lang="en-US"/>
          </a:p>
        </p:txBody>
      </p:sp>
      <p:sp>
        <p:nvSpPr>
          <p:cNvPr id="6" name="عنصر نائب للتذييل 5"/>
          <p:cNvSpPr>
            <a:spLocks noGrp="1"/>
          </p:cNvSpPr>
          <p:nvPr>
            <p:ph type="ftr" sz="quarter" idx="11"/>
          </p:nvPr>
        </p:nvSpPr>
        <p:spPr>
          <a:xfrm>
            <a:off x="975360" y="5464308"/>
            <a:ext cx="4123393" cy="251460"/>
          </a:xfrm>
        </p:spPr>
        <p:txBody>
          <a:bodyPr/>
          <a:lstStyle>
            <a:lvl1pPr>
              <a:defRPr sz="700"/>
            </a:lvl1pPr>
          </a:lstStyle>
          <a:p>
            <a:endParaRPr lang="en-US"/>
          </a:p>
        </p:txBody>
      </p:sp>
      <p:sp>
        <p:nvSpPr>
          <p:cNvPr id="7" name="عنصر نائب لرقم الشريحة 6"/>
          <p:cNvSpPr>
            <a:spLocks noGrp="1"/>
          </p:cNvSpPr>
          <p:nvPr>
            <p:ph type="sldNum" sz="quarter" idx="12"/>
          </p:nvPr>
        </p:nvSpPr>
        <p:spPr>
          <a:xfrm>
            <a:off x="6847660" y="5463540"/>
            <a:ext cx="304800" cy="251460"/>
          </a:xfrm>
        </p:spPr>
        <p:txBody>
          <a:bodyPr/>
          <a:lstStyle>
            <a:lvl1pPr algn="ctr">
              <a:defRPr sz="700"/>
            </a:lvl1pPr>
          </a:lstStyle>
          <a:p>
            <a:fld id="{5FDD512D-94C2-47B2-9A88-7346DB61D6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مثلث قائم الزاوية 10"/>
          <p:cNvSpPr/>
          <p:nvPr/>
        </p:nvSpPr>
        <p:spPr>
          <a:xfrm>
            <a:off x="5862" y="11724"/>
            <a:ext cx="7608277" cy="5697416"/>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76197" tIns="38098" rIns="76197" bIns="38098" anchor="ctr"/>
          <a:lstStyle/>
          <a:p>
            <a:pPr algn="ctr" eaLnBrk="1" latinLnBrk="0" hangingPunct="1"/>
            <a:endParaRPr kumimoji="0" lang="en-US"/>
          </a:p>
        </p:txBody>
      </p:sp>
      <p:cxnSp>
        <p:nvCxnSpPr>
          <p:cNvPr id="8" name="رابط مستقيم 7"/>
          <p:cNvCxnSpPr/>
          <p:nvPr/>
        </p:nvCxnSpPr>
        <p:spPr>
          <a:xfrm>
            <a:off x="0" y="5862"/>
            <a:ext cx="7614138" cy="5703278"/>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5390662" y="4123675"/>
            <a:ext cx="2227384" cy="158350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381000" y="222912"/>
            <a:ext cx="6858000" cy="1165860"/>
          </a:xfrm>
          <a:prstGeom prst="rect">
            <a:avLst/>
          </a:prstGeom>
        </p:spPr>
        <p:txBody>
          <a:bodyPr vert="horz" lIns="76197" tIns="38098" rIns="76197" bIns="38098"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81000" y="1569007"/>
            <a:ext cx="6858000" cy="3810000"/>
          </a:xfrm>
          <a:prstGeom prst="rect">
            <a:avLst/>
          </a:prstGeom>
        </p:spPr>
        <p:txBody>
          <a:bodyPr vert="horz" lIns="76197" tIns="38098" rIns="76197" bIns="38098"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3992880" y="5400808"/>
            <a:ext cx="1778000" cy="251460"/>
          </a:xfrm>
          <a:prstGeom prst="rect">
            <a:avLst/>
          </a:prstGeom>
        </p:spPr>
        <p:txBody>
          <a:bodyPr vert="horz" lIns="76197" tIns="38098" rIns="76197" bIns="38098" anchor="b"/>
          <a:lstStyle>
            <a:lvl1pPr algn="l" eaLnBrk="1" latinLnBrk="0" hangingPunct="1">
              <a:defRPr kumimoji="0" sz="800" b="0">
                <a:solidFill>
                  <a:schemeClr val="tx1"/>
                </a:solidFill>
              </a:defRPr>
            </a:lvl1pPr>
          </a:lstStyle>
          <a:p>
            <a:fld id="{E0A94BA5-BA49-47B8-9315-B697F2B6BB71}" type="datetimeFigureOut">
              <a:rPr lang="en-US" smtClean="0"/>
              <a:t>1/10/2018</a:t>
            </a:fld>
            <a:endParaRPr lang="en-US"/>
          </a:p>
        </p:txBody>
      </p:sp>
      <p:sp>
        <p:nvSpPr>
          <p:cNvPr id="3" name="عنصر نائب للتذييل 2"/>
          <p:cNvSpPr>
            <a:spLocks noGrp="1"/>
          </p:cNvSpPr>
          <p:nvPr>
            <p:ph type="ftr" sz="quarter" idx="3"/>
          </p:nvPr>
        </p:nvSpPr>
        <p:spPr>
          <a:xfrm>
            <a:off x="381000" y="5401575"/>
            <a:ext cx="3550047" cy="250693"/>
          </a:xfrm>
          <a:prstGeom prst="rect">
            <a:avLst/>
          </a:prstGeom>
        </p:spPr>
        <p:txBody>
          <a:bodyPr vert="horz" lIns="76197" tIns="38098" rIns="76197" bIns="38098" anchor="b"/>
          <a:lstStyle>
            <a:lvl1pPr algn="r" eaLnBrk="1" latinLnBrk="0" hangingPunct="1">
              <a:defRPr kumimoji="0" sz="800">
                <a:solidFill>
                  <a:schemeClr val="tx1"/>
                </a:solidFill>
              </a:defRPr>
            </a:lvl1pPr>
          </a:lstStyle>
          <a:p>
            <a:endParaRPr lang="en-US"/>
          </a:p>
        </p:txBody>
      </p:sp>
      <p:sp>
        <p:nvSpPr>
          <p:cNvPr id="23" name="عنصر نائب لرقم الشريحة 22"/>
          <p:cNvSpPr>
            <a:spLocks noGrp="1"/>
          </p:cNvSpPr>
          <p:nvPr>
            <p:ph type="sldNum" sz="quarter" idx="4"/>
          </p:nvPr>
        </p:nvSpPr>
        <p:spPr>
          <a:xfrm>
            <a:off x="6324600" y="5400808"/>
            <a:ext cx="419100" cy="251460"/>
          </a:xfrm>
          <a:prstGeom prst="rect">
            <a:avLst/>
          </a:prstGeom>
        </p:spPr>
        <p:txBody>
          <a:bodyPr vert="horz" lIns="76197" tIns="38098" rIns="76197" bIns="38098" anchor="b"/>
          <a:lstStyle>
            <a:lvl1pPr algn="ctr" eaLnBrk="1" latinLnBrk="0" hangingPunct="1">
              <a:defRPr kumimoji="0" sz="1000">
                <a:solidFill>
                  <a:schemeClr val="tx1"/>
                </a:solidFill>
              </a:defRPr>
            </a:lvl1pPr>
          </a:lstStyle>
          <a:p>
            <a:fld id="{5FDD512D-94C2-47B2-9A88-7346DB61D6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marL="403844" algn="l" rtl="1" eaLnBrk="1" latinLnBrk="0" hangingPunct="1">
        <a:spcBef>
          <a:spcPct val="0"/>
        </a:spcBef>
        <a:buNone/>
        <a:defRPr kumimoji="0" sz="35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373365" indent="-320027" algn="r" rtl="1" eaLnBrk="1" latinLnBrk="0" hangingPunct="1">
        <a:spcBef>
          <a:spcPct val="20000"/>
        </a:spcBef>
        <a:buClr>
          <a:schemeClr val="accent1"/>
        </a:buClr>
        <a:buSzPct val="80000"/>
        <a:buFont typeface="Wingdings 2"/>
        <a:buChar char=""/>
        <a:defRPr kumimoji="0" sz="2500" kern="1200">
          <a:solidFill>
            <a:schemeClr val="tx1"/>
          </a:solidFill>
          <a:latin typeface="+mn-lt"/>
          <a:ea typeface="+mn-ea"/>
          <a:cs typeface="+mn-cs"/>
        </a:defRPr>
      </a:lvl1pPr>
      <a:lvl2pPr marL="685773" indent="-238115" algn="r" rtl="1" eaLnBrk="1" latinLnBrk="0" hangingPunct="1">
        <a:spcBef>
          <a:spcPct val="20000"/>
        </a:spcBef>
        <a:buClr>
          <a:schemeClr val="accent1"/>
        </a:buClr>
        <a:buSzPct val="95000"/>
        <a:buFont typeface="Verdana"/>
        <a:buChar char="›"/>
        <a:defRPr kumimoji="0" sz="2200" kern="1200">
          <a:solidFill>
            <a:schemeClr val="tx1"/>
          </a:solidFill>
          <a:latin typeface="+mn-lt"/>
          <a:ea typeface="+mn-ea"/>
          <a:cs typeface="+mn-cs"/>
        </a:defRPr>
      </a:lvl2pPr>
      <a:lvl3pPr marL="921983" indent="-19049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3pPr>
      <a:lvl4pPr marL="1142954" indent="-175253" algn="r" rtl="1" eaLnBrk="1" latinLnBrk="0" hangingPunct="1">
        <a:spcBef>
          <a:spcPct val="20000"/>
        </a:spcBef>
        <a:buClr>
          <a:schemeClr val="accent1"/>
        </a:buClr>
        <a:buFont typeface="Wingdings 2"/>
        <a:buChar char=""/>
        <a:defRPr kumimoji="0" sz="1700" kern="1200">
          <a:solidFill>
            <a:schemeClr val="tx1"/>
          </a:solidFill>
          <a:latin typeface="+mn-lt"/>
          <a:ea typeface="+mn-ea"/>
          <a:cs typeface="+mn-cs"/>
        </a:defRPr>
      </a:lvl4pPr>
      <a:lvl5pPr marL="1333447" indent="-175253"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5pPr>
      <a:lvl6pPr marL="1523939" indent="-175253" algn="r" rtl="1" eaLnBrk="1" latinLnBrk="0" hangingPunct="1">
        <a:spcBef>
          <a:spcPct val="20000"/>
        </a:spcBef>
        <a:buClr>
          <a:schemeClr val="accent1">
            <a:tint val="75000"/>
          </a:schemeClr>
        </a:buClr>
        <a:buFont typeface="Wingdings 2"/>
        <a:buChar char=""/>
        <a:defRPr kumimoji="0" sz="1500" kern="1200">
          <a:solidFill>
            <a:schemeClr val="tx1"/>
          </a:solidFill>
          <a:latin typeface="+mn-lt"/>
          <a:ea typeface="+mn-ea"/>
          <a:cs typeface="+mn-cs"/>
        </a:defRPr>
      </a:lvl6pPr>
      <a:lvl7pPr marL="1737291" indent="-175253" algn="r" rtl="1" eaLnBrk="1" latinLnBrk="0" hangingPunct="1">
        <a:spcBef>
          <a:spcPct val="20000"/>
        </a:spcBef>
        <a:buClr>
          <a:schemeClr val="accent1">
            <a:tint val="75000"/>
          </a:schemeClr>
        </a:buClr>
        <a:buFont typeface="Wingdings 2"/>
        <a:buChar char=""/>
        <a:defRPr kumimoji="0" sz="1300" kern="1200">
          <a:solidFill>
            <a:schemeClr val="tx1"/>
          </a:solidFill>
          <a:latin typeface="+mn-lt"/>
          <a:ea typeface="+mn-ea"/>
          <a:cs typeface="+mn-cs"/>
        </a:defRPr>
      </a:lvl7pPr>
      <a:lvl8pPr marL="1904924" indent="-152394" algn="r" rtl="1" eaLnBrk="1" latinLnBrk="0" hangingPunct="1">
        <a:spcBef>
          <a:spcPct val="20000"/>
        </a:spcBef>
        <a:buClr>
          <a:schemeClr val="accent1">
            <a:tint val="75000"/>
          </a:schemeClr>
        </a:buClr>
        <a:buFont typeface="Wingdings 2"/>
        <a:buChar char=""/>
        <a:defRPr kumimoji="0" sz="1300" kern="1200">
          <a:solidFill>
            <a:schemeClr val="tx1"/>
          </a:solidFill>
          <a:latin typeface="+mn-lt"/>
          <a:ea typeface="+mn-ea"/>
          <a:cs typeface="+mn-cs"/>
        </a:defRPr>
      </a:lvl8pPr>
      <a:lvl9pPr marL="2095416" indent="-152394" algn="r" rtl="1" eaLnBrk="1" latinLnBrk="0" hangingPunct="1">
        <a:spcBef>
          <a:spcPct val="20000"/>
        </a:spcBef>
        <a:buClr>
          <a:schemeClr val="accent1">
            <a:tint val="75000"/>
          </a:schemeClr>
        </a:buClr>
        <a:buFont typeface="Wingdings 2"/>
        <a:buChar char=""/>
        <a:defRPr kumimoji="0" sz="13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80985" algn="r" rtl="1" eaLnBrk="1" latinLnBrk="0" hangingPunct="1">
        <a:defRPr kumimoji="0" kern="1200">
          <a:solidFill>
            <a:schemeClr val="tx1"/>
          </a:solidFill>
          <a:latin typeface="+mn-lt"/>
          <a:ea typeface="+mn-ea"/>
          <a:cs typeface="+mn-cs"/>
        </a:defRPr>
      </a:lvl2pPr>
      <a:lvl3pPr marL="761970" algn="r" rtl="1" eaLnBrk="1" latinLnBrk="0" hangingPunct="1">
        <a:defRPr kumimoji="0" kern="1200">
          <a:solidFill>
            <a:schemeClr val="tx1"/>
          </a:solidFill>
          <a:latin typeface="+mn-lt"/>
          <a:ea typeface="+mn-ea"/>
          <a:cs typeface="+mn-cs"/>
        </a:defRPr>
      </a:lvl3pPr>
      <a:lvl4pPr marL="1142954" algn="r" rtl="1" eaLnBrk="1" latinLnBrk="0" hangingPunct="1">
        <a:defRPr kumimoji="0" kern="1200">
          <a:solidFill>
            <a:schemeClr val="tx1"/>
          </a:solidFill>
          <a:latin typeface="+mn-lt"/>
          <a:ea typeface="+mn-ea"/>
          <a:cs typeface="+mn-cs"/>
        </a:defRPr>
      </a:lvl4pPr>
      <a:lvl5pPr marL="1523939" algn="r" rtl="1" eaLnBrk="1" latinLnBrk="0" hangingPunct="1">
        <a:defRPr kumimoji="0" kern="1200">
          <a:solidFill>
            <a:schemeClr val="tx1"/>
          </a:solidFill>
          <a:latin typeface="+mn-lt"/>
          <a:ea typeface="+mn-ea"/>
          <a:cs typeface="+mn-cs"/>
        </a:defRPr>
      </a:lvl5pPr>
      <a:lvl6pPr marL="1904924" algn="r" rtl="1" eaLnBrk="1" latinLnBrk="0" hangingPunct="1">
        <a:defRPr kumimoji="0" kern="1200">
          <a:solidFill>
            <a:schemeClr val="tx1"/>
          </a:solidFill>
          <a:latin typeface="+mn-lt"/>
          <a:ea typeface="+mn-ea"/>
          <a:cs typeface="+mn-cs"/>
        </a:defRPr>
      </a:lvl6pPr>
      <a:lvl7pPr marL="2285909" algn="r" rtl="1" eaLnBrk="1" latinLnBrk="0" hangingPunct="1">
        <a:defRPr kumimoji="0" kern="1200">
          <a:solidFill>
            <a:schemeClr val="tx1"/>
          </a:solidFill>
          <a:latin typeface="+mn-lt"/>
          <a:ea typeface="+mn-ea"/>
          <a:cs typeface="+mn-cs"/>
        </a:defRPr>
      </a:lvl7pPr>
      <a:lvl8pPr marL="2666893" algn="r" rtl="1" eaLnBrk="1" latinLnBrk="0" hangingPunct="1">
        <a:defRPr kumimoji="0" kern="1200">
          <a:solidFill>
            <a:schemeClr val="tx1"/>
          </a:solidFill>
          <a:latin typeface="+mn-lt"/>
          <a:ea typeface="+mn-ea"/>
          <a:cs typeface="+mn-cs"/>
        </a:defRPr>
      </a:lvl8pPr>
      <a:lvl9pPr marL="3047878"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الوحدة الثانية</a:t>
            </a:r>
          </a:p>
          <a:p>
            <a:pPr algn="ctr"/>
            <a:r>
              <a:rPr lang="ar-EG"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قضية فلسطين</a:t>
            </a:r>
            <a:endParaRPr lang="en-US"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37</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4028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4887"/>
            <a:ext cx="6695100" cy="36647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منطقة هضبية تقع في النصف الجنوبي من فلسطين، وهي تمثل امتداد لشبه جزيرة سيناء من الغرب، وتمتاز باتساع مساحتها إذ تشغل نصف مساحة فلسطين، وتمثل النقب منطقة صحراوية تجري فيها بعض الأودية، كما توجد فيها بعض المنخفضات في الأجزاء الوسطى والشمالية ومن أمثلتها منخفض بئر السبع.</a:t>
            </a:r>
          </a:p>
          <a:p>
            <a:pPr algn="just" rtl="1"/>
            <a:r>
              <a:rPr lang="ar-EG" sz="2400" b="1" dirty="0">
                <a:solidFill>
                  <a:srgbClr val="002060"/>
                </a:solidFill>
                <a:latin typeface="Sakkal Majalla" panose="02000000000000000000" pitchFamily="2" charset="-78"/>
                <a:cs typeface="Sakkal Majalla" panose="02000000000000000000" pitchFamily="2" charset="-78"/>
              </a:rPr>
              <a:t>تمثل هضبة النقب المعبر البري الوحيد بين مصر وشمالي شبه الجزيرة العربية ولأهمية موقعها أقام اليهود مستوطناتهم فيها.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0" name="Rectangle: Rounded Corners 2">
            <a:extLst>
              <a:ext uri="{FF2B5EF4-FFF2-40B4-BE49-F238E27FC236}">
                <a16:creationId xmlns:a16="http://schemas.microsoft.com/office/drawing/2014/main" xmlns="" id="{4B3F4E2A-5DD4-4525-8A53-2A2D6002B31C}"/>
              </a:ext>
            </a:extLst>
          </p:cNvPr>
          <p:cNvSpPr/>
          <p:nvPr/>
        </p:nvSpPr>
        <p:spPr>
          <a:xfrm>
            <a:off x="5215096" y="475014"/>
            <a:ext cx="203481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6- هضبة النقب:</a:t>
            </a:r>
            <a:endParaRPr lang="en-US" sz="2800" dirty="0"/>
          </a:p>
        </p:txBody>
      </p:sp>
    </p:spTree>
    <p:extLst>
      <p:ext uri="{BB962C8B-B14F-4D97-AF65-F5344CB8AC3E}">
        <p14:creationId xmlns:p14="http://schemas.microsoft.com/office/powerpoint/2010/main" val="305625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randombar(horizont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الثاني</a:t>
            </a:r>
          </a:p>
          <a:p>
            <a:pPr algn="just" rtl="1"/>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المناخ</a:t>
            </a:r>
          </a:p>
          <a:p>
            <a:pPr algn="just" rtl="1"/>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السكان</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44</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522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4888"/>
            <a:ext cx="6695100" cy="218049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fontScale="92500"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يتأثر مناخ فلسطين بعدد من العوامل منها:</a:t>
            </a:r>
          </a:p>
          <a:p>
            <a:pPr algn="just" rtl="1"/>
            <a:r>
              <a:rPr lang="ar-EG" sz="2400" b="1" dirty="0">
                <a:solidFill>
                  <a:srgbClr val="002060"/>
                </a:solidFill>
                <a:latin typeface="Sakkal Majalla" panose="02000000000000000000" pitchFamily="2" charset="-78"/>
                <a:cs typeface="Sakkal Majalla" panose="02000000000000000000" pitchFamily="2" charset="-78"/>
              </a:rPr>
              <a:t>1- الموقع الجغرافي</a:t>
            </a:r>
          </a:p>
          <a:p>
            <a:pPr algn="just" rtl="1"/>
            <a:r>
              <a:rPr lang="ar-EG" sz="2400" b="1" dirty="0">
                <a:solidFill>
                  <a:srgbClr val="002060"/>
                </a:solidFill>
                <a:latin typeface="Sakkal Majalla" panose="02000000000000000000" pitchFamily="2" charset="-78"/>
                <a:cs typeface="Sakkal Majalla" panose="02000000000000000000" pitchFamily="2" charset="-78"/>
              </a:rPr>
              <a:t>2- الموقع الفلكي</a:t>
            </a:r>
          </a:p>
          <a:p>
            <a:pPr algn="just" rtl="1"/>
            <a:r>
              <a:rPr lang="ar-EG" sz="2400" b="1" dirty="0">
                <a:solidFill>
                  <a:srgbClr val="002060"/>
                </a:solidFill>
                <a:latin typeface="Sakkal Majalla" panose="02000000000000000000" pitchFamily="2" charset="-78"/>
                <a:cs typeface="Sakkal Majalla" panose="02000000000000000000" pitchFamily="2" charset="-78"/>
              </a:rPr>
              <a:t>3- تباين التضاريس بين المرتفعات والمنخفضات.</a:t>
            </a:r>
          </a:p>
          <a:p>
            <a:pPr algn="just" rtl="1"/>
            <a:r>
              <a:rPr lang="ar-EG" sz="2400" b="1" dirty="0">
                <a:solidFill>
                  <a:srgbClr val="002060"/>
                </a:solidFill>
                <a:latin typeface="Sakkal Majalla" panose="02000000000000000000" pitchFamily="2" charset="-78"/>
                <a:cs typeface="Sakkal Majalla" panose="02000000000000000000" pitchFamily="2" charset="-78"/>
              </a:rPr>
              <a:t>4- هبوب الرياح المختلفة.</a:t>
            </a:r>
          </a:p>
          <a:p>
            <a:pPr algn="just" rtl="1"/>
            <a:r>
              <a:rPr lang="ar-EG" sz="2400" b="1" dirty="0">
                <a:solidFill>
                  <a:srgbClr val="002060"/>
                </a:solidFill>
                <a:latin typeface="Sakkal Majalla" panose="02000000000000000000" pitchFamily="2" charset="-78"/>
                <a:cs typeface="Sakkal Majalla" panose="02000000000000000000" pitchFamily="2" charset="-78"/>
              </a:rPr>
              <a:t>وقد أدت هذه العوامل إلى تنوع مناخ فلسطين وذلك على النحو التالي:</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44</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2">
            <a:extLst>
              <a:ext uri="{FF2B5EF4-FFF2-40B4-BE49-F238E27FC236}">
                <a16:creationId xmlns:a16="http://schemas.microsoft.com/office/drawing/2014/main" xmlns="" id="{D0DA5F90-D9D3-4153-95CD-3E9103AF5CD9}"/>
              </a:ext>
            </a:extLst>
          </p:cNvPr>
          <p:cNvSpPr/>
          <p:nvPr/>
        </p:nvSpPr>
        <p:spPr>
          <a:xfrm>
            <a:off x="6018965" y="475014"/>
            <a:ext cx="123094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المناخ:</a:t>
            </a:r>
            <a:endParaRPr lang="en-US" sz="2800" dirty="0"/>
          </a:p>
        </p:txBody>
      </p:sp>
      <p:sp>
        <p:nvSpPr>
          <p:cNvPr id="9" name="Rectangle: Rounded Corners 8">
            <a:extLst>
              <a:ext uri="{FF2B5EF4-FFF2-40B4-BE49-F238E27FC236}">
                <a16:creationId xmlns:a16="http://schemas.microsoft.com/office/drawing/2014/main" xmlns="" id="{0FBF5458-E3AE-45C5-90DC-B0C168FD312E}"/>
              </a:ext>
            </a:extLst>
          </p:cNvPr>
          <p:cNvSpPr/>
          <p:nvPr/>
        </p:nvSpPr>
        <p:spPr>
          <a:xfrm>
            <a:off x="474958" y="3781635"/>
            <a:ext cx="6695100" cy="962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يسودها مناخ البحر المتوسط غير أن تغرض عذع المناطق لتأثير الرياح صيفاً وشتاء جعلها تمتاز باعتدال درجة الحرارة معظم شهور السنة.</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10" name="Rectangle: Rounded Corners 2">
            <a:extLst>
              <a:ext uri="{FF2B5EF4-FFF2-40B4-BE49-F238E27FC236}">
                <a16:creationId xmlns:a16="http://schemas.microsoft.com/office/drawing/2014/main" xmlns="" id="{1AEA3189-2612-440C-B9DD-5052FC8E4A94}"/>
              </a:ext>
            </a:extLst>
          </p:cNvPr>
          <p:cNvSpPr/>
          <p:nvPr/>
        </p:nvSpPr>
        <p:spPr>
          <a:xfrm>
            <a:off x="4913644" y="3241762"/>
            <a:ext cx="2336265"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السهول الساحلية:</a:t>
            </a:r>
            <a:endParaRPr lang="en-US" sz="2800" dirty="0"/>
          </a:p>
        </p:txBody>
      </p:sp>
    </p:spTree>
    <p:extLst>
      <p:ext uri="{BB962C8B-B14F-4D97-AF65-F5344CB8AC3E}">
        <p14:creationId xmlns:p14="http://schemas.microsoft.com/office/powerpoint/2010/main" val="2963190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randombar(horizont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randombar(horizontal)">
                                      <p:cBhvr>
                                        <p:cTn id="32" dur="5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randombar(horizontal)">
                                      <p:cBhvr>
                                        <p:cTn id="37" dur="5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ppt_w</p:attrName>
                                        </p:attrNameLst>
                                      </p:cBhvr>
                                      <p:tavLst>
                                        <p:tav tm="0" fmla="#ppt_w*sin(2.5*pi*$)">
                                          <p:val>
                                            <p:fltVal val="0"/>
                                          </p:val>
                                        </p:tav>
                                        <p:tav tm="100000">
                                          <p:val>
                                            <p:fltVal val="1"/>
                                          </p:val>
                                        </p:tav>
                                      </p:tavLst>
                                    </p:anim>
                                    <p:anim calcmode="lin" valueType="num">
                                      <p:cBhvr>
                                        <p:cTn id="4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bg/>
                                          </p:spTgt>
                                        </p:tgtEl>
                                        <p:attrNameLst>
                                          <p:attrName>style.visibility</p:attrName>
                                        </p:attrNameLst>
                                      </p:cBhvr>
                                      <p:to>
                                        <p:strVal val="visible"/>
                                      </p:to>
                                    </p:set>
                                    <p:animEffect transition="in" filter="randombar(horizontal)">
                                      <p:cBhvr>
                                        <p:cTn id="49" dur="500"/>
                                        <p:tgtEl>
                                          <p:spTgt spid="9">
                                            <p:bg/>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anim calcmode="lin" valueType="num">
                                      <p:cBhvr>
                                        <p:cTn id="60" dur="2000" fill="hold"/>
                                        <p:tgtEl>
                                          <p:spTgt spid="10"/>
                                        </p:tgtEl>
                                        <p:attrNameLst>
                                          <p:attrName>ppt_w</p:attrName>
                                        </p:attrNameLst>
                                      </p:cBhvr>
                                      <p:tavLst>
                                        <p:tav tm="0" fmla="#ppt_w*sin(2.5*pi*$)">
                                          <p:val>
                                            <p:fltVal val="0"/>
                                          </p:val>
                                        </p:tav>
                                        <p:tav tm="100000">
                                          <p:val>
                                            <p:fltVal val="1"/>
                                          </p:val>
                                        </p:tav>
                                      </p:tavLst>
                                    </p:anim>
                                    <p:anim calcmode="lin" valueType="num">
                                      <p:cBhvr>
                                        <p:cTn id="6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7"/>
            <a:ext cx="6695100" cy="151840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مثل جبال الجليل ونابلس الخليل حيث تعتدل فيها الحرارة صيفا بسبب الارتفاع عن مستوى سطح البحر بينما تنخفض درجة الحرارة إلى ما دون درجة التجمد (الصفر المئوي) في أيام الشتاء، مما يؤدي إلى تساقط الثلوج أحياناً.</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44</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692580" y="527800"/>
            <a:ext cx="258094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المرتفعات الجبلية</a:t>
            </a:r>
            <a:endParaRPr lang="en-US" sz="2800" dirty="0"/>
          </a:p>
        </p:txBody>
      </p:sp>
      <p:sp>
        <p:nvSpPr>
          <p:cNvPr id="10" name="Rectangle: Rounded Corners 9">
            <a:extLst>
              <a:ext uri="{FF2B5EF4-FFF2-40B4-BE49-F238E27FC236}">
                <a16:creationId xmlns:a16="http://schemas.microsoft.com/office/drawing/2014/main" xmlns="" id="{0DBC3615-7494-4D09-86E1-7AD58430BA47}"/>
              </a:ext>
            </a:extLst>
          </p:cNvPr>
          <p:cNvSpPr/>
          <p:nvPr/>
        </p:nvSpPr>
        <p:spPr>
          <a:xfrm>
            <a:off x="480541" y="3193549"/>
            <a:ext cx="6695100" cy="151840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يسودها المناخ الصحراوي (شديد الحرارة صيفاً شديد البرودة شتاء) مع قلة الامطار.</a:t>
            </a:r>
          </a:p>
        </p:txBody>
      </p:sp>
      <p:sp>
        <p:nvSpPr>
          <p:cNvPr id="11" name="Rectangle: Rounded Corners 10">
            <a:extLst>
              <a:ext uri="{FF2B5EF4-FFF2-40B4-BE49-F238E27FC236}">
                <a16:creationId xmlns:a16="http://schemas.microsoft.com/office/drawing/2014/main" xmlns="" id="{43210A4B-3F61-42A3-B947-9515679A68A3}"/>
              </a:ext>
            </a:extLst>
          </p:cNvPr>
          <p:cNvSpPr/>
          <p:nvPr/>
        </p:nvSpPr>
        <p:spPr>
          <a:xfrm>
            <a:off x="5566790" y="2647272"/>
            <a:ext cx="171231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هضبة النقب:</a:t>
            </a:r>
            <a:endParaRPr lang="en-US" sz="2800" dirty="0"/>
          </a:p>
        </p:txBody>
      </p:sp>
    </p:spTree>
    <p:extLst>
      <p:ext uri="{BB962C8B-B14F-4D97-AF65-F5344CB8AC3E}">
        <p14:creationId xmlns:p14="http://schemas.microsoft.com/office/powerpoint/2010/main" val="2209395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bg/>
                                          </p:spTgt>
                                        </p:tgtEl>
                                        <p:attrNameLst>
                                          <p:attrName>style.visibility</p:attrName>
                                        </p:attrNameLst>
                                      </p:cBhvr>
                                      <p:to>
                                        <p:strVal val="visible"/>
                                      </p:to>
                                    </p:set>
                                    <p:animEffect transition="in" filter="wheel(1)">
                                      <p:cBhvr>
                                        <p:cTn id="12" dur="2000"/>
                                        <p:tgtEl>
                                          <p:spTgt spid="2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heel(1)">
                                      <p:cBhvr>
                                        <p:cTn id="17" dur="20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wheel(1)">
                                      <p:cBhvr>
                                        <p:cTn id="27" dur="2000"/>
                                        <p:tgtEl>
                                          <p:spTgt spid="10">
                                            <p:bg/>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heel(1)">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P spid="10" grpId="0" build="p"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3"/>
            <a:ext cx="6695100" cy="12069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وهي منطقة منخفضة أخفض منطقة في العالم ويسودها المناخ شبه الصحراوي (شديد الحرارة صيفاً، دافئ شتاء) والأمطار شتاء مما جعلها منطقة استجمام شتوي.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CA3E2157-C2C2-45AC-AD0E-1B220C9AAD0F}"/>
              </a:ext>
            </a:extLst>
          </p:cNvPr>
          <p:cNvSpPr/>
          <p:nvPr/>
        </p:nvSpPr>
        <p:spPr>
          <a:xfrm>
            <a:off x="5295481" y="527800"/>
            <a:ext cx="1978042"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منطقة الغور</a:t>
            </a:r>
            <a:endParaRPr lang="en-US" sz="2800" dirty="0"/>
          </a:p>
        </p:txBody>
      </p:sp>
      <p:sp>
        <p:nvSpPr>
          <p:cNvPr id="9" name="Rectangle: Rounded Corners 8">
            <a:extLst>
              <a:ext uri="{FF2B5EF4-FFF2-40B4-BE49-F238E27FC236}">
                <a16:creationId xmlns:a16="http://schemas.microsoft.com/office/drawing/2014/main" xmlns="" id="{E05A04E0-48AC-44A8-B0A9-8B89C1D5D9BD}"/>
              </a:ext>
            </a:extLst>
          </p:cNvPr>
          <p:cNvSpPr/>
          <p:nvPr/>
        </p:nvSpPr>
        <p:spPr>
          <a:xfrm>
            <a:off x="474958" y="2880038"/>
            <a:ext cx="6695100" cy="18643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fontScale="92500"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أما بالنسبة للرياح التي تهب على فلسطين فهي كالتالي:</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في فصل الشتاء تهب على فلسطين الرياح الغربية المحملة بالأعاصير والتي تسبب بإذن الله سقوط الأمطار على المناطق الساحلية والجبلية كما تهب الرياح الشمالية في اوقات متفاوتة وتكون باردة وتتسبب في انخفاض درجات الحرارة وخاصة على شمالي فلسطين والمناطق المرتفعة فيها.</a:t>
            </a:r>
          </a:p>
        </p:txBody>
      </p:sp>
      <p:sp>
        <p:nvSpPr>
          <p:cNvPr id="10" name="Rectangle: Rounded Corners 9">
            <a:extLst>
              <a:ext uri="{FF2B5EF4-FFF2-40B4-BE49-F238E27FC236}">
                <a16:creationId xmlns:a16="http://schemas.microsoft.com/office/drawing/2014/main" xmlns="" id="{34EA96B6-ECD9-4078-8D40-C98648A38235}"/>
              </a:ext>
            </a:extLst>
          </p:cNvPr>
          <p:cNvSpPr/>
          <p:nvPr/>
        </p:nvSpPr>
        <p:spPr>
          <a:xfrm>
            <a:off x="6099351" y="2333765"/>
            <a:ext cx="11741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الرياح</a:t>
            </a:r>
            <a:endParaRPr lang="en-US" sz="2800" dirty="0"/>
          </a:p>
        </p:txBody>
      </p:sp>
    </p:spTree>
    <p:extLst>
      <p:ext uri="{BB962C8B-B14F-4D97-AF65-F5344CB8AC3E}">
        <p14:creationId xmlns:p14="http://schemas.microsoft.com/office/powerpoint/2010/main" val="3481756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4)">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4)">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wheel(4)">
                                      <p:cBhvr>
                                        <p:cTn id="22" dur="20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heel(4)">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heel(4)">
                                      <p:cBhvr>
                                        <p:cTn id="32" dur="20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113272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في فصل الصيف: تهب الرياح الشمالية والشرقية الجافة.</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في أواخر فصل الربيع تهب رياح الخماسين الجافة المثيرة للأتربة والغبار.</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1645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6AA7D4A2-A908-432A-A3B9-7F0D27097797}"/>
              </a:ext>
            </a:extLst>
          </p:cNvPr>
          <p:cNvSpPr/>
          <p:nvPr/>
        </p:nvSpPr>
        <p:spPr>
          <a:xfrm>
            <a:off x="3054699" y="1672495"/>
            <a:ext cx="419521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النباتات الطبيعية في دولة فلسطين</a:t>
            </a:r>
            <a:endParaRPr lang="en-US" sz="2800" dirty="0"/>
          </a:p>
        </p:txBody>
      </p:sp>
      <p:sp>
        <p:nvSpPr>
          <p:cNvPr id="9" name="Rectangle: Rounded Corners 8">
            <a:extLst>
              <a:ext uri="{FF2B5EF4-FFF2-40B4-BE49-F238E27FC236}">
                <a16:creationId xmlns:a16="http://schemas.microsoft.com/office/drawing/2014/main" xmlns="" id="{BC616F1D-6809-4B06-A7C5-560019789BEC}"/>
              </a:ext>
            </a:extLst>
          </p:cNvPr>
          <p:cNvSpPr/>
          <p:nvPr/>
        </p:nvSpPr>
        <p:spPr>
          <a:xfrm>
            <a:off x="462450" y="2230736"/>
            <a:ext cx="6695100" cy="1975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عرفت فلسطين بكثرة نباتاتها الطبيعية، والتي تنتشر في مجموعات وتبدو متأقلمة مع الاقاليم المناخية المتعددة فيها وقد أدت الحروب التي مرت بها إلى تدهور معظم هذه الأنواع كما تدهورت معظم الغابات الطبيعية ولم يبق منها إلا بضع مناطق تظهر فيها أنواع من أشجار البحر المتوسط مثل البلوط والصنوبر.</a:t>
            </a:r>
          </a:p>
        </p:txBody>
      </p:sp>
    </p:spTree>
    <p:extLst>
      <p:ext uri="{BB962C8B-B14F-4D97-AF65-F5344CB8AC3E}">
        <p14:creationId xmlns:p14="http://schemas.microsoft.com/office/powerpoint/2010/main" val="18359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3)">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3)">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heel(3)">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wheel(3)">
                                      <p:cBhvr>
                                        <p:cTn id="27" dur="2000"/>
                                        <p:tgtEl>
                                          <p:spTgt spid="9">
                                            <p:bg/>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heel(3)">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45033"/>
            <a:ext cx="6695100" cy="200966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يبلغ عدد سكان فلسطين 11.9 مليون نسمة، منهم 6.6 مليون يهودي أي ما نسبته 55.5% أما الفلسطينيون فيصل عددهم إلى 5.3 مليون نسمة أي ما نسبته 44.5% يتركزون في الضفة الغربية وقطاع غزة حسب تقديرات عام 2011م وتعود زيادة أعداد السكان اليهود إلى استمرار الهجرات اليهودية.</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FFADCE0-9971-45AB-87AC-95B1F4F4A389}"/>
              </a:ext>
            </a:extLst>
          </p:cNvPr>
          <p:cNvSpPr/>
          <p:nvPr/>
        </p:nvSpPr>
        <p:spPr>
          <a:xfrm>
            <a:off x="5868237" y="489530"/>
            <a:ext cx="1381672"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السكان:</a:t>
            </a:r>
            <a:endParaRPr lang="en-US" sz="2800" dirty="0"/>
          </a:p>
        </p:txBody>
      </p:sp>
    </p:spTree>
    <p:extLst>
      <p:ext uri="{BB962C8B-B14F-4D97-AF65-F5344CB8AC3E}">
        <p14:creationId xmlns:p14="http://schemas.microsoft.com/office/powerpoint/2010/main" val="4026007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circle(out)">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circle(out)">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الثالث</a:t>
            </a:r>
          </a:p>
          <a:p>
            <a:pPr algn="just" rtl="1"/>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a:t>
            </a:r>
            <a:r>
              <a:rPr lang="ar-EG" sz="40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لمحة موجزة عن تاريخ دولة فلسطين</a:t>
            </a:r>
            <a:endParaRPr lang="ar-EG" sz="60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a:p>
            <a:pPr algn="just" rtl="1"/>
            <a:r>
              <a:rPr lang="ar-EG" sz="60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a:t>
            </a:r>
            <a:r>
              <a:rPr lang="ar-EG" sz="40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نشأة الحركة الصهيونية</a:t>
            </a:r>
            <a:endParaRPr lang="en-US" sz="60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46</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96480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سكن الكنعانيون العرب – منذ قديم الزمان – فلسطين، ثم دخلها نبي الله يوشع بن نون عليه السلام ببني إسرائيل وتوالى على حكمها أنبياء بني إسرائيل، كداوود ثم سليمان عليهما السلام ثم بعد وفاته تمزقت دولتهم وضعفت ثم تعاقب على السيطرة عليها الفرس ثم الاغريق فالانباط العرب وأخيراً الرومان، ثم فتحها المسلمون عام 15هـ وبقيت تحت حكمهم حتى عام 492هـ حيث احتلها الصليبيون مدة 91 عاماً ثم استطاع المسلمون استعادتها بعد معركة حطين عام 583هـ بقيادة صلاح الدين الأيوبي – رحمه الله – وبقيت اسلامية حتى سيطر عليها الاستعمار البريطاني ثم سلمها لليهود لقيموا دولتهم على ارضها.</a:t>
            </a:r>
            <a:endParaRPr lang="ar-EG" sz="2400" b="1" dirty="0">
              <a:solidFill>
                <a:srgbClr val="FF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46</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994411" y="527800"/>
            <a:ext cx="427911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لمحة موجزة عن تاريخ دولة فلسطين:</a:t>
            </a:r>
            <a:endParaRPr lang="en-US" sz="2800" dirty="0"/>
          </a:p>
        </p:txBody>
      </p:sp>
    </p:spTree>
    <p:extLst>
      <p:ext uri="{BB962C8B-B14F-4D97-AF65-F5344CB8AC3E}">
        <p14:creationId xmlns:p14="http://schemas.microsoft.com/office/powerpoint/2010/main" val="4955669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كانت فلسطين جزءاً من الدولة العثمانية خاضعة لنظامها، وفي أوائل القرن الرابع عشر الهجري (أواخر القرن التاسع عشر الميلادي) فكر جماعة من اليهود في إنشاء دولة خاصة لهم، وظهر على الساحة السياسية النمساوي اليهودي "ثيودور هرتزل" وأصدر كتابه "الدولة اليهودية" ودعا فيه إلى إقامة دولة لليهود في فلسطين، ولتحقيق هذه الغاية أعلن عقد أول مؤتمر صهيوني في مدينة "بال" في سويسرا برئاسته عام 1315هـ / 1897م. وقرر المجتمعون فيه تأسيس وطن قومي لهم في فلسطين والاتصال بالسلطان عبد الحميد الثاني للحصول على تأييده بجعل فلسطين وطناً قومياً لليهود، ولكنه رفض بشدة طلبهم، كما رفض المبالغ الطائلة التي قدموها مقابل موافقته.</a:t>
            </a:r>
            <a:endParaRPr lang="ar-EG" sz="2400" b="1" dirty="0">
              <a:solidFill>
                <a:srgbClr val="FF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47</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270551" y="527800"/>
            <a:ext cx="30029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نشأة الحركة الصهيونية:</a:t>
            </a:r>
            <a:endParaRPr lang="en-US" sz="2800" dirty="0"/>
          </a:p>
        </p:txBody>
      </p:sp>
    </p:spTree>
    <p:extLst>
      <p:ext uri="{BB962C8B-B14F-4D97-AF65-F5344CB8AC3E}">
        <p14:creationId xmlns:p14="http://schemas.microsoft.com/office/powerpoint/2010/main" val="38744374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الأول</a:t>
            </a:r>
          </a:p>
          <a:p>
            <a:pPr algn="just" rtl="1"/>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الموقع والحدود</a:t>
            </a:r>
          </a:p>
          <a:p>
            <a:pPr algn="just" rtl="1"/>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اشكال سطح الأرض</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40</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41714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14661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انضم اليهود إلى بريطانيا وحليفاتها خلال الحرب العالمية الاولى وقدموا لهم جميع امكاناتهم المادية والعلمية مقابل تأسيس وطن قومي لهم في فلسطين، وفي عام 1335هـ/1917م أصدرت برطانيا على لسان وزير خارجيتها آنذاك "بلفور" وعده الذي ينص على تأسيس وطن قومي لليهود في فلسطين.</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47</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A758866F-329A-4CA5-9D98-04F9CB6F93CB}"/>
              </a:ext>
            </a:extLst>
          </p:cNvPr>
          <p:cNvSpPr/>
          <p:nvPr/>
        </p:nvSpPr>
        <p:spPr>
          <a:xfrm>
            <a:off x="4246936" y="2005360"/>
            <a:ext cx="30029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خط زمني لتاريخ فلسطين:</a:t>
            </a:r>
            <a:endParaRPr lang="en-US" sz="2800" dirty="0"/>
          </a:p>
        </p:txBody>
      </p:sp>
      <p:sp>
        <p:nvSpPr>
          <p:cNvPr id="3" name="Rectangle: Rounded Corners 2">
            <a:extLst>
              <a:ext uri="{FF2B5EF4-FFF2-40B4-BE49-F238E27FC236}">
                <a16:creationId xmlns:a16="http://schemas.microsoft.com/office/drawing/2014/main" xmlns="" id="{5B774AEE-9464-4D3A-BF41-0D2296A0E6C9}"/>
              </a:ext>
            </a:extLst>
          </p:cNvPr>
          <p:cNvSpPr/>
          <p:nvPr/>
        </p:nvSpPr>
        <p:spPr>
          <a:xfrm>
            <a:off x="5928529" y="2664209"/>
            <a:ext cx="1096723" cy="701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العرب الكنعانيون</a:t>
            </a:r>
          </a:p>
        </p:txBody>
      </p:sp>
      <p:sp>
        <p:nvSpPr>
          <p:cNvPr id="16" name="Rectangle: Rounded Corners 15">
            <a:extLst>
              <a:ext uri="{FF2B5EF4-FFF2-40B4-BE49-F238E27FC236}">
                <a16:creationId xmlns:a16="http://schemas.microsoft.com/office/drawing/2014/main" xmlns="" id="{B8C67541-657C-4551-8C50-BDD83CA64541}"/>
              </a:ext>
            </a:extLst>
          </p:cNvPr>
          <p:cNvSpPr/>
          <p:nvPr/>
        </p:nvSpPr>
        <p:spPr>
          <a:xfrm>
            <a:off x="4638292" y="2664209"/>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بنو إسرائيل</a:t>
            </a:r>
          </a:p>
        </p:txBody>
      </p:sp>
      <p:sp>
        <p:nvSpPr>
          <p:cNvPr id="17" name="Rectangle: Rounded Corners 16">
            <a:extLst>
              <a:ext uri="{FF2B5EF4-FFF2-40B4-BE49-F238E27FC236}">
                <a16:creationId xmlns:a16="http://schemas.microsoft.com/office/drawing/2014/main" xmlns="" id="{633A3209-398E-4421-9E1B-73BB83D67E05}"/>
              </a:ext>
            </a:extLst>
          </p:cNvPr>
          <p:cNvSpPr/>
          <p:nvPr/>
        </p:nvSpPr>
        <p:spPr>
          <a:xfrm>
            <a:off x="3348060" y="2664209"/>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الفرس</a:t>
            </a:r>
          </a:p>
        </p:txBody>
      </p:sp>
      <p:sp>
        <p:nvSpPr>
          <p:cNvPr id="19" name="Rectangle: Rounded Corners 18">
            <a:extLst>
              <a:ext uri="{FF2B5EF4-FFF2-40B4-BE49-F238E27FC236}">
                <a16:creationId xmlns:a16="http://schemas.microsoft.com/office/drawing/2014/main" xmlns="" id="{0F073A42-8852-4589-B686-F62551B7D938}"/>
              </a:ext>
            </a:extLst>
          </p:cNvPr>
          <p:cNvSpPr/>
          <p:nvPr/>
        </p:nvSpPr>
        <p:spPr>
          <a:xfrm>
            <a:off x="2057826" y="2679287"/>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الإغريق</a:t>
            </a:r>
          </a:p>
        </p:txBody>
      </p:sp>
      <p:sp>
        <p:nvSpPr>
          <p:cNvPr id="22" name="Rectangle: Rounded Corners 21">
            <a:extLst>
              <a:ext uri="{FF2B5EF4-FFF2-40B4-BE49-F238E27FC236}">
                <a16:creationId xmlns:a16="http://schemas.microsoft.com/office/drawing/2014/main" xmlns="" id="{0FF2E5ED-726A-455A-AA4D-61F2C0890454}"/>
              </a:ext>
            </a:extLst>
          </p:cNvPr>
          <p:cNvSpPr/>
          <p:nvPr/>
        </p:nvSpPr>
        <p:spPr>
          <a:xfrm>
            <a:off x="767591" y="2679287"/>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العرب الأنباط</a:t>
            </a:r>
          </a:p>
        </p:txBody>
      </p:sp>
      <p:sp>
        <p:nvSpPr>
          <p:cNvPr id="23" name="Rectangle: Rounded Corners 22">
            <a:extLst>
              <a:ext uri="{FF2B5EF4-FFF2-40B4-BE49-F238E27FC236}">
                <a16:creationId xmlns:a16="http://schemas.microsoft.com/office/drawing/2014/main" xmlns="" id="{F9E02D8F-03AC-45C3-9DDB-D38771E90FBA}"/>
              </a:ext>
            </a:extLst>
          </p:cNvPr>
          <p:cNvSpPr/>
          <p:nvPr/>
        </p:nvSpPr>
        <p:spPr>
          <a:xfrm>
            <a:off x="5922779" y="3455225"/>
            <a:ext cx="1096723"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البريطانيون</a:t>
            </a:r>
          </a:p>
        </p:txBody>
      </p:sp>
      <p:sp>
        <p:nvSpPr>
          <p:cNvPr id="24" name="Rectangle: Rounded Corners 23">
            <a:extLst>
              <a:ext uri="{FF2B5EF4-FFF2-40B4-BE49-F238E27FC236}">
                <a16:creationId xmlns:a16="http://schemas.microsoft.com/office/drawing/2014/main" xmlns="" id="{38399B66-1761-4FB0-979B-67291B0F9DE2}"/>
              </a:ext>
            </a:extLst>
          </p:cNvPr>
          <p:cNvSpPr/>
          <p:nvPr/>
        </p:nvSpPr>
        <p:spPr>
          <a:xfrm>
            <a:off x="4632546" y="3455225"/>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المسلمون</a:t>
            </a:r>
          </a:p>
        </p:txBody>
      </p:sp>
      <p:sp>
        <p:nvSpPr>
          <p:cNvPr id="25" name="Rectangle: Rounded Corners 24">
            <a:extLst>
              <a:ext uri="{FF2B5EF4-FFF2-40B4-BE49-F238E27FC236}">
                <a16:creationId xmlns:a16="http://schemas.microsoft.com/office/drawing/2014/main" xmlns="" id="{EC40E3B2-EA60-4DF8-8C2C-CC8359C66835}"/>
              </a:ext>
            </a:extLst>
          </p:cNvPr>
          <p:cNvSpPr/>
          <p:nvPr/>
        </p:nvSpPr>
        <p:spPr>
          <a:xfrm>
            <a:off x="3342311" y="3455225"/>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الصليبيون</a:t>
            </a:r>
          </a:p>
        </p:txBody>
      </p:sp>
      <p:sp>
        <p:nvSpPr>
          <p:cNvPr id="26" name="Rectangle: Rounded Corners 25">
            <a:extLst>
              <a:ext uri="{FF2B5EF4-FFF2-40B4-BE49-F238E27FC236}">
                <a16:creationId xmlns:a16="http://schemas.microsoft.com/office/drawing/2014/main" xmlns="" id="{AD7BE27A-8461-4D0F-A71F-D05936EF24A1}"/>
              </a:ext>
            </a:extLst>
          </p:cNvPr>
          <p:cNvSpPr/>
          <p:nvPr/>
        </p:nvSpPr>
        <p:spPr>
          <a:xfrm>
            <a:off x="2052076" y="3470300"/>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المسلمون</a:t>
            </a:r>
          </a:p>
        </p:txBody>
      </p:sp>
      <p:sp>
        <p:nvSpPr>
          <p:cNvPr id="27" name="Rectangle: Rounded Corners 26">
            <a:extLst>
              <a:ext uri="{FF2B5EF4-FFF2-40B4-BE49-F238E27FC236}">
                <a16:creationId xmlns:a16="http://schemas.microsoft.com/office/drawing/2014/main" xmlns="" id="{3C1A6632-E871-485E-86A5-8B106895B98A}"/>
              </a:ext>
            </a:extLst>
          </p:cNvPr>
          <p:cNvSpPr/>
          <p:nvPr/>
        </p:nvSpPr>
        <p:spPr>
          <a:xfrm>
            <a:off x="761841" y="3470300"/>
            <a:ext cx="1096724"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الرومان</a:t>
            </a:r>
          </a:p>
        </p:txBody>
      </p:sp>
      <p:sp>
        <p:nvSpPr>
          <p:cNvPr id="28" name="Rectangle: Rounded Corners 27">
            <a:extLst>
              <a:ext uri="{FF2B5EF4-FFF2-40B4-BE49-F238E27FC236}">
                <a16:creationId xmlns:a16="http://schemas.microsoft.com/office/drawing/2014/main" xmlns="" id="{3DAC1A76-B1D6-4700-A805-C9ABEF246E47}"/>
              </a:ext>
            </a:extLst>
          </p:cNvPr>
          <p:cNvSpPr/>
          <p:nvPr/>
        </p:nvSpPr>
        <p:spPr>
          <a:xfrm>
            <a:off x="5922779" y="4246238"/>
            <a:ext cx="1096723" cy="701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1" anchor="ctr"/>
          <a:lstStyle/>
          <a:p>
            <a:pPr algn="ctr"/>
            <a:r>
              <a:rPr lang="ar-EG" sz="2000" b="1" dirty="0">
                <a:solidFill>
                  <a:srgbClr val="002060"/>
                </a:solidFill>
                <a:latin typeface="Sakkal Majalla" panose="02000000000000000000" pitchFamily="2" charset="-78"/>
                <a:cs typeface="Sakkal Majalla" panose="02000000000000000000" pitchFamily="2" charset="-78"/>
              </a:rPr>
              <a:t>اليهود</a:t>
            </a:r>
          </a:p>
        </p:txBody>
      </p:sp>
      <p:cxnSp>
        <p:nvCxnSpPr>
          <p:cNvPr id="7" name="Straight Arrow Connector 6">
            <a:extLst>
              <a:ext uri="{FF2B5EF4-FFF2-40B4-BE49-F238E27FC236}">
                <a16:creationId xmlns:a16="http://schemas.microsoft.com/office/drawing/2014/main" xmlns="" id="{70B83486-3E90-4A41-A4B3-EA10404ED0FA}"/>
              </a:ext>
            </a:extLst>
          </p:cNvPr>
          <p:cNvCxnSpPr>
            <a:cxnSpLocks/>
          </p:cNvCxnSpPr>
          <p:nvPr/>
        </p:nvCxnSpPr>
        <p:spPr>
          <a:xfrm flipH="1">
            <a:off x="7019500" y="4597230"/>
            <a:ext cx="1935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xmlns="" id="{ADCB6208-26E7-447D-85A7-07C46DE96B24}"/>
              </a:ext>
            </a:extLst>
          </p:cNvPr>
          <p:cNvCxnSpPr/>
          <p:nvPr/>
        </p:nvCxnSpPr>
        <p:spPr>
          <a:xfrm flipH="1">
            <a:off x="4439033" y="3035302"/>
            <a:ext cx="1935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xmlns="" id="{EEE067BE-A8FA-43DF-AB34-59E0801C3188}"/>
              </a:ext>
            </a:extLst>
          </p:cNvPr>
          <p:cNvCxnSpPr/>
          <p:nvPr/>
        </p:nvCxnSpPr>
        <p:spPr>
          <a:xfrm flipH="1">
            <a:off x="3148799" y="3015205"/>
            <a:ext cx="1935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xmlns="" id="{6C48D5C6-67AB-4C06-A465-665E54E70EBE}"/>
              </a:ext>
            </a:extLst>
          </p:cNvPr>
          <p:cNvCxnSpPr/>
          <p:nvPr/>
        </p:nvCxnSpPr>
        <p:spPr>
          <a:xfrm flipH="1">
            <a:off x="1858565" y="3035302"/>
            <a:ext cx="1935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xmlns="" id="{2498DB24-E02F-47FC-A07E-AA014BDBC645}"/>
              </a:ext>
            </a:extLst>
          </p:cNvPr>
          <p:cNvCxnSpPr/>
          <p:nvPr/>
        </p:nvCxnSpPr>
        <p:spPr>
          <a:xfrm flipH="1">
            <a:off x="577372" y="3035302"/>
            <a:ext cx="1935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CF732EEC-FF0A-49CF-A671-DF035FA3FA57}"/>
              </a:ext>
            </a:extLst>
          </p:cNvPr>
          <p:cNvCxnSpPr/>
          <p:nvPr/>
        </p:nvCxnSpPr>
        <p:spPr>
          <a:xfrm>
            <a:off x="577372" y="3035302"/>
            <a:ext cx="0" cy="783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D699E3A8-BF70-46AF-A499-0FFACC10F361}"/>
              </a:ext>
            </a:extLst>
          </p:cNvPr>
          <p:cNvCxnSpPr>
            <a:endCxn id="27" idx="1"/>
          </p:cNvCxnSpPr>
          <p:nvPr/>
        </p:nvCxnSpPr>
        <p:spPr>
          <a:xfrm>
            <a:off x="577375" y="3818377"/>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78A11689-17B8-4A0A-8327-82CAA2F575FC}"/>
              </a:ext>
            </a:extLst>
          </p:cNvPr>
          <p:cNvCxnSpPr/>
          <p:nvPr/>
        </p:nvCxnSpPr>
        <p:spPr>
          <a:xfrm>
            <a:off x="1867610" y="3826321"/>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C0715AE5-0E8C-4323-B84C-1A528B0CA0D8}"/>
              </a:ext>
            </a:extLst>
          </p:cNvPr>
          <p:cNvCxnSpPr/>
          <p:nvPr/>
        </p:nvCxnSpPr>
        <p:spPr>
          <a:xfrm>
            <a:off x="3157843" y="3826321"/>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100B599D-80E4-4B1D-BED4-6EFEA8BB4EC0}"/>
              </a:ext>
            </a:extLst>
          </p:cNvPr>
          <p:cNvCxnSpPr/>
          <p:nvPr/>
        </p:nvCxnSpPr>
        <p:spPr>
          <a:xfrm>
            <a:off x="4448077" y="3816917"/>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97AD5B1D-DA0F-45DD-842E-6B6B4EA6A99A}"/>
              </a:ext>
            </a:extLst>
          </p:cNvPr>
          <p:cNvCxnSpPr/>
          <p:nvPr/>
        </p:nvCxnSpPr>
        <p:spPr>
          <a:xfrm>
            <a:off x="5729269" y="3816917"/>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C7FDF0F8-3122-4D59-908A-B4F9B51F2245}"/>
              </a:ext>
            </a:extLst>
          </p:cNvPr>
          <p:cNvCxnSpPr/>
          <p:nvPr/>
        </p:nvCxnSpPr>
        <p:spPr>
          <a:xfrm>
            <a:off x="7028544" y="3826321"/>
            <a:ext cx="184469" cy="2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3D324D8-E29A-40EF-87BF-BBC20E552B38}"/>
              </a:ext>
            </a:extLst>
          </p:cNvPr>
          <p:cNvCxnSpPr/>
          <p:nvPr/>
        </p:nvCxnSpPr>
        <p:spPr>
          <a:xfrm>
            <a:off x="7213010" y="3826318"/>
            <a:ext cx="0" cy="770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380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heel(1)">
                                      <p:cBhvr>
                                        <p:cTn id="12" dur="20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heel(1)">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الرابع</a:t>
            </a:r>
          </a:p>
          <a:p>
            <a:pPr algn="just" rtl="1"/>
            <a:r>
              <a:rPr lang="ar-EG" sz="4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محاولة إنشاء الدولة اليهودية</a:t>
            </a:r>
          </a:p>
          <a:p>
            <a:pPr algn="just" rtl="1"/>
            <a:r>
              <a:rPr lang="ar-EG" sz="4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مقاومة الانتداب البريطاني</a:t>
            </a:r>
          </a:p>
          <a:p>
            <a:pPr algn="just" rtl="1"/>
            <a:r>
              <a:rPr lang="ar-EG" sz="4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3- مشروع التقسيم</a:t>
            </a:r>
            <a:endParaRPr lang="en-US" sz="48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48</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3391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fade">
                                      <p:cBhvr>
                                        <p:cTn id="2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بعد نهاية الحرب العالمية الأولى وخروج بريطانيا وحليفاتها منها منتصرين وقبول عصبة الأمم انتداب بريطانيا على فلسطين الذي أقر في مؤتمر سان ريمو عام 1338هـ/1920م أخذت بريطانيا تنفذ مخططاتها لتحقيق وعد بلفور بإنشاء وطن قومي لليهود في فلسطين.</a:t>
            </a:r>
          </a:p>
          <a:p>
            <a:pPr algn="just" rtl="1"/>
            <a:r>
              <a:rPr lang="ar-EG" sz="2400" b="1" dirty="0">
                <a:solidFill>
                  <a:srgbClr val="002060"/>
                </a:solidFill>
                <a:latin typeface="Sakkal Majalla" panose="02000000000000000000" pitchFamily="2" charset="-78"/>
                <a:cs typeface="Sakkal Majalla" panose="02000000000000000000" pitchFamily="2" charset="-78"/>
              </a:rPr>
              <a:t>ومن الأساليب التي اتبعتها بريطانيا لتحقيق ذلك ما يلي:</a:t>
            </a:r>
          </a:p>
          <a:p>
            <a:pPr algn="just" rtl="1"/>
            <a:r>
              <a:rPr lang="ar-EG" sz="2400" b="1" dirty="0">
                <a:solidFill>
                  <a:srgbClr val="002060"/>
                </a:solidFill>
                <a:latin typeface="Sakkal Majalla" panose="02000000000000000000" pitchFamily="2" charset="-78"/>
                <a:cs typeface="Sakkal Majalla" panose="02000000000000000000" pitchFamily="2" charset="-78"/>
              </a:rPr>
              <a:t>1- عينت البرطاني اليهودي (هيربرت صموئيل) كأول مندوب سامي بريطاني على فلسطين وقد بذل جهوداً عظيمة لمساندة اليهود من أجل تحقيق إنشاء وطن قومي لهم في فلسطين.</a:t>
            </a:r>
          </a:p>
          <a:p>
            <a:pPr algn="just" rtl="1"/>
            <a:r>
              <a:rPr lang="ar-EG" sz="2400" b="1" dirty="0">
                <a:solidFill>
                  <a:srgbClr val="002060"/>
                </a:solidFill>
                <a:latin typeface="Sakkal Majalla" panose="02000000000000000000" pitchFamily="2" charset="-78"/>
                <a:cs typeface="Sakkal Majalla" panose="02000000000000000000" pitchFamily="2" charset="-78"/>
              </a:rPr>
              <a:t>2- أنشأت وكالة يهودية تشارك في حكم فلسطين. وذلك عام 1340ه/1922م.</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48</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810000" y="527800"/>
            <a:ext cx="346352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محاولة إنشاء الدولة اليهودية:</a:t>
            </a:r>
            <a:endParaRPr lang="en-US" sz="2800" dirty="0"/>
          </a:p>
        </p:txBody>
      </p:sp>
    </p:spTree>
    <p:extLst>
      <p:ext uri="{BB962C8B-B14F-4D97-AF65-F5344CB8AC3E}">
        <p14:creationId xmlns:p14="http://schemas.microsoft.com/office/powerpoint/2010/main" val="35909184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5"/>
            <a:ext cx="6695100" cy="16652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3- عينت عدداً كبيراً من اليهود في المناصب الكبرى.</a:t>
            </a:r>
          </a:p>
          <a:p>
            <a:pPr algn="just" rtl="1"/>
            <a:r>
              <a:rPr lang="ar-EG" sz="2400" b="1" dirty="0">
                <a:solidFill>
                  <a:srgbClr val="002060"/>
                </a:solidFill>
                <a:latin typeface="Sakkal Majalla" panose="02000000000000000000" pitchFamily="2" charset="-78"/>
                <a:cs typeface="Sakkal Majalla" panose="02000000000000000000" pitchFamily="2" charset="-78"/>
              </a:rPr>
              <a:t>4- سهلت سبل الهجرة اليهودية إلى فلسطين من جميع أنحاء العالم.</a:t>
            </a:r>
          </a:p>
          <a:p>
            <a:pPr algn="just" rtl="1"/>
            <a:r>
              <a:rPr lang="ar-EG" sz="2400" b="1" dirty="0">
                <a:solidFill>
                  <a:srgbClr val="002060"/>
                </a:solidFill>
                <a:latin typeface="Sakkal Majalla" panose="02000000000000000000" pitchFamily="2" charset="-78"/>
                <a:cs typeface="Sakkal Majalla" panose="02000000000000000000" pitchFamily="2" charset="-78"/>
              </a:rPr>
              <a:t>5- هيأت الجو لليهود لتنظيم أنفسهم والتدرب على استعمال السلاح.</a:t>
            </a:r>
          </a:p>
          <a:p>
            <a:pPr algn="just" rtl="1"/>
            <a:r>
              <a:rPr lang="ar-EG" sz="2400" b="1" dirty="0">
                <a:solidFill>
                  <a:srgbClr val="002060"/>
                </a:solidFill>
                <a:latin typeface="Sakkal Majalla" panose="02000000000000000000" pitchFamily="2" charset="-78"/>
                <a:cs typeface="Sakkal Majalla" panose="02000000000000000000" pitchFamily="2" charset="-78"/>
              </a:rPr>
              <a:t>6- دعمت اليهود اقتصادياً.</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18</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6BCB0E00-7D55-44CD-B080-118BC458CF8F}"/>
              </a:ext>
            </a:extLst>
          </p:cNvPr>
          <p:cNvSpPr/>
          <p:nvPr/>
        </p:nvSpPr>
        <p:spPr>
          <a:xfrm>
            <a:off x="4246936" y="2186230"/>
            <a:ext cx="30029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مقاومة الانتداب البريطاني:</a:t>
            </a:r>
            <a:endParaRPr lang="en-US" sz="2800" dirty="0"/>
          </a:p>
        </p:txBody>
      </p:sp>
      <p:sp>
        <p:nvSpPr>
          <p:cNvPr id="10" name="Rectangle: Rounded Corners 9">
            <a:extLst>
              <a:ext uri="{FF2B5EF4-FFF2-40B4-BE49-F238E27FC236}">
                <a16:creationId xmlns:a16="http://schemas.microsoft.com/office/drawing/2014/main" xmlns="" id="{46F3ACEA-0A7B-48E1-9E9A-76FECF44F355}"/>
              </a:ext>
            </a:extLst>
          </p:cNvPr>
          <p:cNvSpPr/>
          <p:nvPr/>
        </p:nvSpPr>
        <p:spPr>
          <a:xfrm>
            <a:off x="474958" y="2720500"/>
            <a:ext cx="6695100" cy="20093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تبين للشعب الفلسطيني بصورة خاصة والعالم الإسلامي بصورة عامة نوايا بريطانيا ومخططاتها التي تستهدف تحويل فلسطين إلى دولة يهودية، لذلك قام الشعب الفلسطيني بحركات مقاومة كبرى متعددة منذ بدء الاحتلال البريطاني لفلسطين، فبدأت عام 1339ه/1921م في يافا، ثم شملت معظم فلسطين، </a:t>
            </a:r>
            <a:endParaRPr lang="en-US" sz="24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52686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heel(1)">
                                      <p:cBhvr>
                                        <p:cTn id="12" dur="20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heel(1)">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heel(1)">
                                      <p:cBhvr>
                                        <p:cTn id="22" dur="20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build="p" animBg="1"/>
      <p:bldP spid="10"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000" b="1" dirty="0">
                <a:solidFill>
                  <a:srgbClr val="002060"/>
                </a:solidFill>
                <a:latin typeface="Sakkal Majalla" panose="02000000000000000000" pitchFamily="2" charset="-78"/>
                <a:cs typeface="Sakkal Majalla" panose="02000000000000000000" pitchFamily="2" charset="-78"/>
              </a:rPr>
              <a:t>ثم تتابعت حركات المقاومة بقيادة الشيخ عز الدين القسام، تلتها المقاومة الكبرى التي امتدت ثلاث سنوات ونتج عنها تشكيل لجنة تسمى اللجنة العربية العليا، وأصدرت مجموعة من القرارات في أول بيان لها، حددت فيه ثلاث مطالب رئيسية هي:</a:t>
            </a:r>
          </a:p>
          <a:p>
            <a:pPr algn="just" rtl="1"/>
            <a:r>
              <a:rPr lang="ar-EG" sz="2000" b="1" dirty="0">
                <a:solidFill>
                  <a:srgbClr val="002060"/>
                </a:solidFill>
                <a:latin typeface="Sakkal Majalla" panose="02000000000000000000" pitchFamily="2" charset="-78"/>
                <a:cs typeface="Sakkal Majalla" panose="02000000000000000000" pitchFamily="2" charset="-78"/>
              </a:rPr>
              <a:t>أولاً: إيقاف الهجرة اليهودية إلى فلسطين ومنعها منعاً باتاً.</a:t>
            </a:r>
          </a:p>
          <a:p>
            <a:pPr algn="just" rtl="1"/>
            <a:r>
              <a:rPr lang="ar-EG" sz="2000" b="1" dirty="0">
                <a:solidFill>
                  <a:srgbClr val="002060"/>
                </a:solidFill>
                <a:latin typeface="Sakkal Majalla" panose="02000000000000000000" pitchFamily="2" charset="-78"/>
                <a:cs typeface="Sakkal Majalla" panose="02000000000000000000" pitchFamily="2" charset="-78"/>
              </a:rPr>
              <a:t>ثانيا: منع نقل الأراضي العربية إلى اليهود.</a:t>
            </a:r>
          </a:p>
          <a:p>
            <a:pPr algn="just" rtl="1"/>
            <a:r>
              <a:rPr lang="ar-EG" sz="2000" b="1" dirty="0">
                <a:solidFill>
                  <a:srgbClr val="002060"/>
                </a:solidFill>
                <a:latin typeface="Sakkal Majalla" panose="02000000000000000000" pitchFamily="2" charset="-78"/>
                <a:cs typeface="Sakkal Majalla" panose="02000000000000000000" pitchFamily="2" charset="-78"/>
              </a:rPr>
              <a:t>ثالثا: إنشاء حكومة وطنية فلسطينية مسئولة أمام برلمان فلسطيني منتخب.</a:t>
            </a:r>
          </a:p>
          <a:p>
            <a:pPr algn="just" rtl="1"/>
            <a:r>
              <a:rPr lang="ar-EG" sz="2000" b="1" dirty="0">
                <a:solidFill>
                  <a:srgbClr val="002060"/>
                </a:solidFill>
                <a:latin typeface="Sakkal Majalla" panose="02000000000000000000" pitchFamily="2" charset="-78"/>
                <a:cs typeface="Sakkal Majalla" panose="02000000000000000000" pitchFamily="2" charset="-78"/>
              </a:rPr>
              <a:t>لم تستجب بريطانيا لهذه المطالب فعادت حركات المقاومة المسلحة وانضم مجاهدون من مختلف البلاد العربية فأصدرت بريطانيا وثيقة أطلقت عليها اسم "الكتاب الأبيض" لاستمالة العرب إلى جانبها في الحرب العالمية الثانية ووعدتهم بإنشاء دولة فلسطينية موحدة ثم نشبت الحرب فأعلنت بريطانيا تراجعها عن كل ما ورد في الكتاب الأبيض.</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49</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49694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3336053" y="1024933"/>
            <a:ext cx="3834005" cy="3739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أصدرت هيئة الأمم المتحدة عام 1366ه / 1947م قرار تقسيم فلسطين إلى: دولة مستقلة عربية فلسطينية – دولة مستقلة يهودية – وتوضع منطقة القدس تحت إشراف دولي. وكان قراراً متحيزاً لليهود ومجحفاً بحق العرب في فلسطين. وأعلنت بريطانيا أنها ستنهي انتدابها على فلسطين عام 1948م.</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50</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332036" y="479864"/>
            <a:ext cx="398771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rtl="1"/>
            <a:r>
              <a:rPr lang="ar-EG" sz="25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مشروع التقسيم عام 1366ه / 1947م:</a:t>
            </a:r>
            <a:endParaRPr lang="en-US" sz="2500" dirty="0"/>
          </a:p>
        </p:txBody>
      </p:sp>
      <p:pic>
        <p:nvPicPr>
          <p:cNvPr id="5" name="Picture 4">
            <a:extLst>
              <a:ext uri="{FF2B5EF4-FFF2-40B4-BE49-F238E27FC236}">
                <a16:creationId xmlns:a16="http://schemas.microsoft.com/office/drawing/2014/main" xmlns="" id="{0B94BC4F-0D09-4994-A173-AA2C967D2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83" y="476044"/>
            <a:ext cx="3219199" cy="4253832"/>
          </a:xfrm>
          <a:prstGeom prst="rect">
            <a:avLst/>
          </a:prstGeom>
        </p:spPr>
      </p:pic>
    </p:spTree>
    <p:extLst>
      <p:ext uri="{BB962C8B-B14F-4D97-AF65-F5344CB8AC3E}">
        <p14:creationId xmlns:p14="http://schemas.microsoft.com/office/powerpoint/2010/main" val="36022792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rtl="1"/>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الخامس</a:t>
            </a:r>
          </a:p>
          <a:p>
            <a:pPr algn="just" rtl="1"/>
            <a:r>
              <a:rPr lang="ar-EG" sz="2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الحرب الفلسطينية عام 1367ه / 1948م.</a:t>
            </a:r>
          </a:p>
          <a:p>
            <a:pPr algn="just" rtl="1"/>
            <a:r>
              <a:rPr lang="ar-EG" sz="2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حرب السويس (العدوان الثلاثي على مصر) عام 1375ه / 1956م.</a:t>
            </a:r>
          </a:p>
          <a:p>
            <a:pPr algn="just" rtl="1"/>
            <a:r>
              <a:rPr lang="ar-EG" sz="2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3. حرب النكسة الكبرى عام 1387ه / حرب يونيو عام 1967م.</a:t>
            </a:r>
          </a:p>
          <a:p>
            <a:pPr algn="just" rtl="1"/>
            <a:r>
              <a:rPr lang="ar-EG" sz="2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4. حرب العاشر من رمضان عام 1393ه / 6 أكتوبر عام 1973م.</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51</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0163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fade">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fade">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32557"/>
            <a:ext cx="6695100" cy="37321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بعد قرار التقسيم لفلسطين عام 1366ه / 1947م جرت اصطدامات ومعارك دموية بين عرب فلسطين وبعض المتطوعين العرب من جهة وبين اليهود الصهاينة من جهة أخرى وفي 1948م انسحبت بريطانيا من فلسطين وأعلن اليهود عن قيام دولة إسرائيل.</a:t>
            </a:r>
          </a:p>
          <a:p>
            <a:pPr algn="just" rtl="1"/>
            <a:r>
              <a:rPr lang="ar-EG" sz="2400" b="1" dirty="0">
                <a:solidFill>
                  <a:srgbClr val="002060"/>
                </a:solidFill>
                <a:latin typeface="Sakkal Majalla" panose="02000000000000000000" pitchFamily="2" charset="-78"/>
                <a:cs typeface="Sakkal Majalla" panose="02000000000000000000" pitchFamily="2" charset="-78"/>
              </a:rPr>
              <a:t>وفي ذلك اليوم دخلت جيوش خمس دول عربية الحرب إلى جانب عرب فلسطين ضد اليهود. وكانت القوات المصرية في طليعة تلك الجيوش وتلتها القوات الأردنية واللبنانية والسورية والعراقية. واشتركت بعض القوات السعودية إلى جانب الجيش المصري.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421655" y="475014"/>
            <a:ext cx="482825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الحرب الفلسطينية عام 1367ه / 1948م :</a:t>
            </a:r>
            <a:endParaRPr lang="en-US" sz="2800" dirty="0"/>
          </a:p>
        </p:txBody>
      </p:sp>
    </p:spTree>
    <p:extLst>
      <p:ext uri="{BB962C8B-B14F-4D97-AF65-F5344CB8AC3E}">
        <p14:creationId xmlns:p14="http://schemas.microsoft.com/office/powerpoint/2010/main" val="5870829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barn(inVertic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حاربت تلك الجيوش العربية بكل بسالة ضد العدو. استنجد اليهود بأمريكا لإيقاف القتال وضغط مجلس الأمن والدول الكبرى على العرب لإيقاف القتال وقبول هدنة مدتها أربعة أسابيع استغلها اليهود في التدريب على أعلى المستويات وتزويد أنفسهم بالمعدات الحربية من أمريكا وأوروبا في حين لم تزدد عدد القوات والأسلحة العربية في الأرض الفلسطينية خلال فترة الهدنة.</a:t>
            </a:r>
          </a:p>
          <a:p>
            <a:pPr algn="just" rtl="1"/>
            <a:r>
              <a:rPr lang="ar-EG" sz="2400" b="1" dirty="0">
                <a:solidFill>
                  <a:srgbClr val="002060"/>
                </a:solidFill>
                <a:latin typeface="Sakkal Majalla" panose="02000000000000000000" pitchFamily="2" charset="-78"/>
                <a:cs typeface="Sakkal Majalla" panose="02000000000000000000" pitchFamily="2" charset="-78"/>
              </a:rPr>
              <a:t>وبعد انتهاء الهدنة تجدد القتال، وظهر اليهود بشكل أقوى بكثير مما كانوا عليه من قبل الهدنة، وسيطروا على 77% من الأرض الفلسطينية وهنا أصدر مجلس الأمن قرار الهدنة الدائمة.</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51</a:t>
            </a:r>
          </a:p>
        </p:txBody>
      </p:sp>
    </p:spTree>
    <p:extLst>
      <p:ext uri="{BB962C8B-B14F-4D97-AF65-F5344CB8AC3E}">
        <p14:creationId xmlns:p14="http://schemas.microsoft.com/office/powerpoint/2010/main" val="208460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p:cTn id="23"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لم يبق للعرب بموجب خط الهدنة الذي حدده مجلس الأمن سوى الضفة الغربية التي ضمت للأردن وقطاع غزة الذي وضع تحت اشراف مصر. وانتهت الحرب الفلسطينية عام 1948م بنكبة مروعة للشعب الفلسطيني إذ احتل اليهود أكثر من ثلاثة أرباع فلسطين، وبتشريد أكثر من مليون عرب فلسطين ليصبحوا لاجئين في البلاد المجاورة وفي المخيمات. وأخذ اليهود يستخدمون عدة أساليب ليحملوا العرب من سكان الأراضي على الهجرة خارج وطنهم.</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52</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0412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42602"/>
            <a:ext cx="6695100" cy="28662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وصف الله أرض فلطسين بالأرض المباركة وهي مسرى رسول الله صلى الله عليه وسلم ومنها به إلى السماوات العلا، قال تعالى: (سُبْحَانَ الَّذِي أَسْرَىٰ بِعَبْدِهِ لَيْلًا مِّنَ الْمَسْجِدِ الْحَرَامِ إِلَى الْمَسْجِدِ الْأَقْصَى الَّذِي بَارَكْنَا حَوْلَهُ لِنُرِيَهُ مِنْ آيَاتِنَا ۚ إِنَّهُ هُوَ السَّمِيعُ الْبَصِيرُ (1)</a:t>
            </a:r>
          </a:p>
          <a:p>
            <a:pPr algn="just" rtl="1"/>
            <a:r>
              <a:rPr lang="ar-EG" sz="2400" b="1" dirty="0">
                <a:solidFill>
                  <a:srgbClr val="002060"/>
                </a:solidFill>
                <a:latin typeface="Sakkal Majalla" panose="02000000000000000000" pitchFamily="2" charset="-78"/>
                <a:cs typeface="Sakkal Majalla" panose="02000000000000000000" pitchFamily="2" charset="-78"/>
              </a:rPr>
              <a:t>ومن بركات هذه الأرض أن المسجد الأقصى هو قبلة المسلمين الأولى وثالث المساجد التي تشد الرحال إليها.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40</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5908143" y="489530"/>
            <a:ext cx="134176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تمهيد</a:t>
            </a:r>
            <a:endParaRPr lang="en-US" sz="2800" dirty="0"/>
          </a:p>
        </p:txBody>
      </p:sp>
    </p:spTree>
    <p:extLst>
      <p:ext uri="{BB962C8B-B14F-4D97-AF65-F5344CB8AC3E}">
        <p14:creationId xmlns:p14="http://schemas.microsoft.com/office/powerpoint/2010/main" val="14569806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barn(inVertic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24934"/>
            <a:ext cx="6695100" cy="373980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اجتمعت مصالح إسرائيل وبريطانيا وفرنسا في التخطيط للعدوان على مصر بعد إعلانها تأميم قناة السويس لذلك تم عقد اتفاق سري بينهم للهجوم المشترك على مصر عام 1956م، وفي هذا الهجوم تم احتلال غزة وسيناء وشرم الشيخ وقناة السويس، وتحت ضغط المقاومة وانذار أمريكا التي طلبت من دول العدوان الثلاثي الانسحاب والعودة إلى المواقع التي كانت قبل هذا الاعتداء. اضطرت القوات الإسرائيلية والبريطانية والفرنسية للانسحاب عام 1957م لكن بعد ضمان حرية تحرك إسرائيل وبريطانيا وفرنسا في قناة السويس وخليج العقبة، وعادت سيناء وغزة إلى مصر مرة أخرى.</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52</a:t>
            </a:r>
          </a:p>
        </p:txBody>
      </p:sp>
      <p:sp>
        <p:nvSpPr>
          <p:cNvPr id="8" name="Rectangle: Rounded Corners 7">
            <a:extLst>
              <a:ext uri="{FF2B5EF4-FFF2-40B4-BE49-F238E27FC236}">
                <a16:creationId xmlns:a16="http://schemas.microsoft.com/office/drawing/2014/main" xmlns="" id="{639A006A-F486-4B37-841C-E0E06E34D2CC}"/>
              </a:ext>
            </a:extLst>
          </p:cNvPr>
          <p:cNvSpPr/>
          <p:nvPr/>
        </p:nvSpPr>
        <p:spPr>
          <a:xfrm>
            <a:off x="401935" y="475014"/>
            <a:ext cx="684797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حرب السويس (العدوان الثلاثي على مصر) 1375ه / 1956م:</a:t>
            </a:r>
            <a:endParaRPr lang="en-US" sz="2800" dirty="0"/>
          </a:p>
        </p:txBody>
      </p:sp>
    </p:spTree>
    <p:extLst>
      <p:ext uri="{BB962C8B-B14F-4D97-AF65-F5344CB8AC3E}">
        <p14:creationId xmlns:p14="http://schemas.microsoft.com/office/powerpoint/2010/main" val="27752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34983"/>
            <a:ext cx="6695100" cy="36948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أسبابها:</a:t>
            </a:r>
          </a:p>
          <a:p>
            <a:pPr algn="just" rtl="1"/>
            <a:r>
              <a:rPr lang="ar-EG" sz="2400" b="1" dirty="0">
                <a:solidFill>
                  <a:srgbClr val="002060"/>
                </a:solidFill>
                <a:latin typeface="Sakkal Majalla" panose="02000000000000000000" pitchFamily="2" charset="-78"/>
                <a:cs typeface="Sakkal Majalla" panose="02000000000000000000" pitchFamily="2" charset="-78"/>
              </a:rPr>
              <a:t>1. انزعاج اليهود من استمرار تسلل الفدائيين من الدول العربية تجاه فلسطين.</a:t>
            </a:r>
          </a:p>
          <a:p>
            <a:pPr algn="just" rtl="1"/>
            <a:r>
              <a:rPr lang="ar-EG" sz="2400" b="1" dirty="0">
                <a:solidFill>
                  <a:srgbClr val="002060"/>
                </a:solidFill>
                <a:latin typeface="Sakkal Majalla" panose="02000000000000000000" pitchFamily="2" charset="-78"/>
                <a:cs typeface="Sakkal Majalla" panose="02000000000000000000" pitchFamily="2" charset="-78"/>
              </a:rPr>
              <a:t>2. صرف الناس في إسرائيل عن التفكير في مشكلاتهم الداخلية ورفع روحهم المعنوية.</a:t>
            </a:r>
          </a:p>
          <a:p>
            <a:pPr algn="just" rtl="1"/>
            <a:r>
              <a:rPr lang="ar-EG" sz="2400" b="1" dirty="0">
                <a:solidFill>
                  <a:srgbClr val="002060"/>
                </a:solidFill>
                <a:latin typeface="Sakkal Majalla" panose="02000000000000000000" pitchFamily="2" charset="-78"/>
                <a:cs typeface="Sakkal Majalla" panose="02000000000000000000" pitchFamily="2" charset="-78"/>
              </a:rPr>
              <a:t>3. تحقيق الأهداف الأساسية للصهيونية وتوسع مساحة أرضها.</a:t>
            </a:r>
          </a:p>
          <a:p>
            <a:pPr algn="just" rtl="1"/>
            <a:r>
              <a:rPr lang="ar-EG" sz="2400" b="1" dirty="0">
                <a:solidFill>
                  <a:srgbClr val="002060"/>
                </a:solidFill>
                <a:latin typeface="Sakkal Majalla" panose="02000000000000000000" pitchFamily="2" charset="-78"/>
                <a:cs typeface="Sakkal Majalla" panose="02000000000000000000" pitchFamily="2" charset="-78"/>
              </a:rPr>
              <a:t>4. الاستيلاء على المقدسات في القدس، وعلى آبار النفط في سيناء.</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52</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843684" y="489530"/>
            <a:ext cx="4406225"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حرب النكسة الكبرى 1387ه / 1967م :</a:t>
            </a:r>
            <a:endParaRPr lang="en-US" sz="2800" dirty="0"/>
          </a:p>
        </p:txBody>
      </p:sp>
    </p:spTree>
    <p:extLst>
      <p:ext uri="{BB962C8B-B14F-4D97-AF65-F5344CB8AC3E}">
        <p14:creationId xmlns:p14="http://schemas.microsoft.com/office/powerpoint/2010/main" val="3964020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18763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وعندما اغلقت مصر مضيق ثيران أمام الملاحة الاسرائيلية اتخذت اسرائيل من ذلك ذريعة فهاجمت مصر وسوريا والأردن، واستخدمت أحدث الأسلحة الفتاكة، واحتلت الضفة الغربية التي كانت جزءاً من الاردن كما احتلت شبه جزيرة سيناء في مصر وقطاع غزة الذي كان يتبعها، وكذلك مرتفعات الجولان في سوريا.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5828EF1F-1987-44EA-A0E5-EDDCAF6857CA}"/>
              </a:ext>
            </a:extLst>
          </p:cNvPr>
          <p:cNvSpPr/>
          <p:nvPr/>
        </p:nvSpPr>
        <p:spPr>
          <a:xfrm>
            <a:off x="753629" y="2408760"/>
            <a:ext cx="649628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حرب العاشر من رمضان عام 1393ه / (6 اكتوبر) 1973م</a:t>
            </a:r>
            <a:r>
              <a:rPr lang="en-US"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 </a:t>
            </a: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a:t>
            </a:r>
            <a:endParaRPr lang="en-US" sz="2800" dirty="0"/>
          </a:p>
        </p:txBody>
      </p:sp>
      <p:sp>
        <p:nvSpPr>
          <p:cNvPr id="11" name="Rectangle: Rounded Corners 10">
            <a:extLst>
              <a:ext uri="{FF2B5EF4-FFF2-40B4-BE49-F238E27FC236}">
                <a16:creationId xmlns:a16="http://schemas.microsoft.com/office/drawing/2014/main" xmlns="" id="{E8B91B95-A9D6-40C8-B23B-742299C887F2}"/>
              </a:ext>
            </a:extLst>
          </p:cNvPr>
          <p:cNvSpPr/>
          <p:nvPr/>
        </p:nvSpPr>
        <p:spPr>
          <a:xfrm>
            <a:off x="462450" y="2959692"/>
            <a:ext cx="6695100" cy="18763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بدأ التخطيط للحرب من قبل مصر وسوريا لتحرير سيناء وغزة ومرتفعات الجولان وبعملية مفاجئة قامت مصر وسوريا في العاشر من رمضان عام 1393ه / 6 اكتوبر 1973 بمفاجأة اسرائيل.</a:t>
            </a:r>
            <a:endParaRPr lang="en-US"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6143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كانت المفاجأة أن تنشب الحرب على جبهتين في الوقت نفسه. فاندفعت القوات العربية لمواجهة المواقع الاسرائيلية وعبرت القوات المصرية خط بارليف، وتوغلت داخل سيناء.</a:t>
            </a:r>
          </a:p>
          <a:p>
            <a:pPr algn="just" rtl="1"/>
            <a:r>
              <a:rPr lang="ar-EG" sz="2400" b="1" dirty="0">
                <a:solidFill>
                  <a:srgbClr val="002060"/>
                </a:solidFill>
                <a:latin typeface="Sakkal Majalla" panose="02000000000000000000" pitchFamily="2" charset="-78"/>
                <a:cs typeface="Sakkal Majalla" panose="02000000000000000000" pitchFamily="2" charset="-78"/>
              </a:rPr>
              <a:t>وعلى الجبهة السورية دكت القوات السورية المواقع الإسرائيلية ودخلت الجولان بعملية مفاجئة.</a:t>
            </a:r>
          </a:p>
          <a:p>
            <a:pPr algn="just" rtl="1"/>
            <a:r>
              <a:rPr lang="ar-EG" sz="2400" b="1" dirty="0">
                <a:solidFill>
                  <a:srgbClr val="002060"/>
                </a:solidFill>
                <a:latin typeface="Sakkal Majalla" panose="02000000000000000000" pitchFamily="2" charset="-78"/>
                <a:cs typeface="Sakkal Majalla" panose="02000000000000000000" pitchFamily="2" charset="-78"/>
              </a:rPr>
              <a:t>وتحت هذه الظروف توالت صيحات الاستغاثة من زعماء اسرائيل مستنجدين بالدول الغربية، فسارعت وأمدت اسرائيل بجسر من الإمدادات العسرية، كما وفرت لإسرائيل أخبار تحركات القوات العربية من خلال الأقمار الصناعية ونظراً لتلك المساعدات استطاع اليهود تحقيق تقدم على كلا الجبهتين. وفي هذه الفترة أصدر مجلس الأمن قراراص بإيقاف الحرب وبدء المحادثات أمام الحلول السلمية. </a:t>
            </a:r>
            <a:endParaRPr lang="ar-EG" sz="2400"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53</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0278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2000"/>
                                        <p:tgtEl>
                                          <p:spTgt spid="21">
                                            <p:bg/>
                                          </p:spTgt>
                                        </p:tgtEl>
                                      </p:cBhvr>
                                    </p:animEffect>
                                    <p:anim calcmode="lin" valueType="num">
                                      <p:cBhvr>
                                        <p:cTn id="8" dur="2000" fill="hold"/>
                                        <p:tgtEl>
                                          <p:spTgt spid="21">
                                            <p:bg/>
                                          </p:spTgt>
                                        </p:tgtEl>
                                        <p:attrNameLst>
                                          <p:attrName>ppt_w</p:attrName>
                                        </p:attrNameLst>
                                      </p:cBhvr>
                                      <p:tavLst>
                                        <p:tav tm="0" fmla="#ppt_w*sin(2.5*pi*$)">
                                          <p:val>
                                            <p:fltVal val="0"/>
                                          </p:val>
                                        </p:tav>
                                        <p:tav tm="100000">
                                          <p:val>
                                            <p:fltVal val="1"/>
                                          </p:val>
                                        </p:tav>
                                      </p:tavLst>
                                    </p:anim>
                                    <p:anim calcmode="lin" valueType="num">
                                      <p:cBhvr>
                                        <p:cTn id="9"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0"/>
                                        <p:tgtEl>
                                          <p:spTgt spid="21">
                                            <p:txEl>
                                              <p:pRg st="0" end="0"/>
                                            </p:txEl>
                                          </p:spTgt>
                                        </p:tgtEl>
                                      </p:cBhvr>
                                    </p:animEffect>
                                    <p:anim calcmode="lin" valueType="num">
                                      <p:cBhvr>
                                        <p:cTn id="15"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fade">
                                      <p:cBhvr>
                                        <p:cTn id="21" dur="2000"/>
                                        <p:tgtEl>
                                          <p:spTgt spid="21">
                                            <p:txEl>
                                              <p:pRg st="1" end="1"/>
                                            </p:txEl>
                                          </p:spTgt>
                                        </p:tgtEl>
                                      </p:cBhvr>
                                    </p:animEffect>
                                    <p:anim calcmode="lin" valueType="num">
                                      <p:cBhvr>
                                        <p:cTn id="22"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2000"/>
                                        <p:tgtEl>
                                          <p:spTgt spid="21">
                                            <p:txEl>
                                              <p:pRg st="2" end="2"/>
                                            </p:txEl>
                                          </p:spTgt>
                                        </p:tgtEl>
                                      </p:cBhvr>
                                    </p:animEffect>
                                    <p:anim calcmode="lin" valueType="num">
                                      <p:cBhvr>
                                        <p:cTn id="29"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4"/>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rtl="1"/>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السادس</a:t>
            </a:r>
          </a:p>
          <a:p>
            <a:pPr algn="just"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موقف العالم الإسلامي من قضية فلسطين.</a:t>
            </a:r>
          </a:p>
          <a:p>
            <a:pPr algn="just"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جهود المملكة العربية السعودية في نصرة قضية فلسطين</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55</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0932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27980"/>
            <a:ext cx="6695100" cy="3736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اهتم العالم الإسلامي بقضية فلسطين منذ بدايتها اهتماماً كبيرا، وأعلنت الدول الإسلامية التصدي لليهود فعقد مؤتمر العالم الإسلامي في القدس عام 1350ه / 1931 ولتطور أحداث القضية الفلسطينية عقدت الدول الإسلامية مؤتمر القمة الإسلامي الأول في الرباط عام 1389ه / 1969م على إثر مهاجمة الصهاينة للمسجد الأقصى وإحراقه ونتج عنه إنشاء منظمة المؤتمر الإسلامي (منظمة التعاون الإسلامي حالياً) وأسند إليها متابعة أوضاع قضية فلسطين والمقدسات الإسلامية في القدس.</a:t>
            </a:r>
          </a:p>
          <a:p>
            <a:pPr algn="just" rtl="1"/>
            <a:r>
              <a:rPr lang="ar-EG" sz="2200" b="1" dirty="0">
                <a:solidFill>
                  <a:srgbClr val="002060"/>
                </a:solidFill>
                <a:latin typeface="Sakkal Majalla" panose="02000000000000000000" pitchFamily="2" charset="-78"/>
                <a:ea typeface="Calibri"/>
                <a:cs typeface="Sakkal Majalla" panose="02000000000000000000" pitchFamily="2" charset="-78"/>
              </a:rPr>
              <a:t>ومنذ ذلك الحين عقدت العديد من المؤتمرات على مستوى القمة أو على مستوى وزراء الخارجية، وكانت القضية الفلسطينية تحتل مكانة بارزة في مناقشات تلك المؤتمرات.</a:t>
            </a:r>
            <a:endParaRPr lang="en-US" sz="2200" dirty="0">
              <a:solidFill>
                <a:prstClr val="black"/>
              </a:solidFill>
              <a:ea typeface="Calibri"/>
              <a:cs typeface="Arial"/>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491991" y="475014"/>
            <a:ext cx="4757918"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موقف العالم الإسلامي من قضية فلسطين:</a:t>
            </a:r>
            <a:endParaRPr lang="en-US" sz="2800" dirty="0"/>
          </a:p>
        </p:txBody>
      </p:sp>
    </p:spTree>
    <p:extLst>
      <p:ext uri="{BB962C8B-B14F-4D97-AF65-F5344CB8AC3E}">
        <p14:creationId xmlns:p14="http://schemas.microsoft.com/office/powerpoint/2010/main" val="34629082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27980"/>
            <a:ext cx="6695100" cy="3736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للملكة دور إيجابي في دعم قضية فلسطين ونصرة الحق من خلال جهود معروفة ملموسة، وذلك منذ عهد مؤسسها الملك عبد العزيز – رحمه الله – وحتى الوقت الحاضر، وتتمثل أبرز جهودها فيما يأتي:</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1. رفت وعد بلفور، والانتداب على البلاد العربية والانضمام إلى عصبة الامم المتحدة، كما رفضت قرار هيئة الأمم المتحدة الخاص بتقسيم فلسطين.</a:t>
            </a:r>
            <a:endParaRPr lang="ar-EG" sz="2400" dirty="0">
              <a:solidFill>
                <a:prstClr val="black"/>
              </a:solidFill>
              <a:ea typeface="Calibri"/>
              <a:cs typeface="Arial"/>
            </a:endParaRP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2. ساهمت بجيشها عندما أقرت الجامعة العربية التدخل العسكري.</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3. رحبت بألوف الفلسطينيين ليعيشوا فيها بعد حرب 1967م.</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4. اهتمت ببحث القضية في المحافل الدولية وقامت بالتنديد بالصهيونية في جميع المؤتمرات العربية والإسلامية والدولية.</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834015" y="475014"/>
            <a:ext cx="641589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جهود المملكة العربية السعودية في نصرة قضية فلسطين :</a:t>
            </a:r>
            <a:endParaRPr lang="en-US" sz="2800" dirty="0"/>
          </a:p>
        </p:txBody>
      </p:sp>
    </p:spTree>
    <p:extLst>
      <p:ext uri="{BB962C8B-B14F-4D97-AF65-F5344CB8AC3E}">
        <p14:creationId xmlns:p14="http://schemas.microsoft.com/office/powerpoint/2010/main" val="3630962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2000"/>
                                        <p:tgtEl>
                                          <p:spTgt spid="21">
                                            <p:txEl>
                                              <p:pRg st="2" end="2"/>
                                            </p:txEl>
                                          </p:spTgt>
                                        </p:tgtEl>
                                      </p:cBhvr>
                                    </p:animEffect>
                                    <p:anim calcmode="lin" valueType="num">
                                      <p:cBhvr>
                                        <p:cTn id="36"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2000"/>
                                        <p:tgtEl>
                                          <p:spTgt spid="21">
                                            <p:txEl>
                                              <p:pRg st="3" end="3"/>
                                            </p:txEl>
                                          </p:spTgt>
                                        </p:tgtEl>
                                      </p:cBhvr>
                                    </p:animEffect>
                                    <p:anim calcmode="lin" valueType="num">
                                      <p:cBhvr>
                                        <p:cTn id="43"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Effect transition="in" filter="fade">
                                      <p:cBhvr>
                                        <p:cTn id="49" dur="2000"/>
                                        <p:tgtEl>
                                          <p:spTgt spid="21">
                                            <p:txEl>
                                              <p:pRg st="4" end="4"/>
                                            </p:txEl>
                                          </p:spTgt>
                                        </p:tgtEl>
                                      </p:cBhvr>
                                    </p:animEffect>
                                    <p:anim calcmode="lin" valueType="num">
                                      <p:cBhvr>
                                        <p:cTn id="50" dur="2000" fill="hold"/>
                                        <p:tgtEl>
                                          <p:spTgt spid="21">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428972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5. الدعوة إلى التضامن الإسلامي والمطالبة بوحدة المسلمين ضد الخطر الصهيوني.</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6. ساهمت بالدعم المادي والمعنوي والسياسي لدول المواجهة والمقاومة الفلسطينية واللاجئين الفلسطينيين.</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7. استخدمت النفط كسلاح فعال في المعركة ضد الدول التي تساند وتدعم إسرائيل معنوياً وسياسياً.</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8. حاولت رأب الصدع والخلافات بين الفئات الفلسطينية.</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9. أعادت تعمير بعض القرى الفلسطينية التي هدمها اليهود وقامت بترميم المساجد بمدينة القدس.</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55</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001017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2000"/>
                                        <p:tgtEl>
                                          <p:spTgt spid="21">
                                            <p:bg/>
                                          </p:spTgt>
                                        </p:tgtEl>
                                      </p:cBhvr>
                                    </p:animEffect>
                                    <p:anim calcmode="lin" valueType="num">
                                      <p:cBhvr>
                                        <p:cTn id="8" dur="2000" fill="hold"/>
                                        <p:tgtEl>
                                          <p:spTgt spid="21">
                                            <p:bg/>
                                          </p:spTgt>
                                        </p:tgtEl>
                                        <p:attrNameLst>
                                          <p:attrName>ppt_w</p:attrName>
                                        </p:attrNameLst>
                                      </p:cBhvr>
                                      <p:tavLst>
                                        <p:tav tm="0" fmla="#ppt_w*sin(2.5*pi*$)">
                                          <p:val>
                                            <p:fltVal val="0"/>
                                          </p:val>
                                        </p:tav>
                                        <p:tav tm="100000">
                                          <p:val>
                                            <p:fltVal val="1"/>
                                          </p:val>
                                        </p:tav>
                                      </p:tavLst>
                                    </p:anim>
                                    <p:anim calcmode="lin" valueType="num">
                                      <p:cBhvr>
                                        <p:cTn id="9"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0"/>
                                        <p:tgtEl>
                                          <p:spTgt spid="21">
                                            <p:txEl>
                                              <p:pRg st="0" end="0"/>
                                            </p:txEl>
                                          </p:spTgt>
                                        </p:tgtEl>
                                      </p:cBhvr>
                                    </p:animEffect>
                                    <p:anim calcmode="lin" valueType="num">
                                      <p:cBhvr>
                                        <p:cTn id="15"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fade">
                                      <p:cBhvr>
                                        <p:cTn id="21" dur="2000"/>
                                        <p:tgtEl>
                                          <p:spTgt spid="21">
                                            <p:txEl>
                                              <p:pRg st="1" end="1"/>
                                            </p:txEl>
                                          </p:spTgt>
                                        </p:tgtEl>
                                      </p:cBhvr>
                                    </p:animEffect>
                                    <p:anim calcmode="lin" valueType="num">
                                      <p:cBhvr>
                                        <p:cTn id="22"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2000"/>
                                        <p:tgtEl>
                                          <p:spTgt spid="21">
                                            <p:txEl>
                                              <p:pRg st="2" end="2"/>
                                            </p:txEl>
                                          </p:spTgt>
                                        </p:tgtEl>
                                      </p:cBhvr>
                                    </p:animEffect>
                                    <p:anim calcmode="lin" valueType="num">
                                      <p:cBhvr>
                                        <p:cTn id="29"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2000"/>
                                        <p:tgtEl>
                                          <p:spTgt spid="21">
                                            <p:txEl>
                                              <p:pRg st="3" end="3"/>
                                            </p:txEl>
                                          </p:spTgt>
                                        </p:tgtEl>
                                      </p:cBhvr>
                                    </p:animEffect>
                                    <p:anim calcmode="lin" valueType="num">
                                      <p:cBhvr>
                                        <p:cTn id="36"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fade">
                                      <p:cBhvr>
                                        <p:cTn id="42" dur="2000"/>
                                        <p:tgtEl>
                                          <p:spTgt spid="21">
                                            <p:txEl>
                                              <p:pRg st="4" end="4"/>
                                            </p:txEl>
                                          </p:spTgt>
                                        </p:tgtEl>
                                      </p:cBhvr>
                                    </p:animEffect>
                                    <p:anim calcmode="lin" valueType="num">
                                      <p:cBhvr>
                                        <p:cTn id="43" dur="2000" fill="hold"/>
                                        <p:tgtEl>
                                          <p:spTgt spid="21">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554809" y="550422"/>
            <a:ext cx="6695100" cy="214253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rmAutofit/>
          </a:bodyPr>
          <a:lstStyle/>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10. أطلقت المبادرة العربية التي عرفت باسم مشروع الملك عبد الله بن عبد العزيز</a:t>
            </a:r>
          </a:p>
          <a:p>
            <a:pPr algn="just" rtl="1"/>
            <a:r>
              <a:rPr lang="ar-EG" sz="2400" b="1" dirty="0">
                <a:solidFill>
                  <a:srgbClr val="002060"/>
                </a:solidFill>
                <a:latin typeface="Sakkal Majalla" panose="02000000000000000000" pitchFamily="2" charset="-78"/>
                <a:ea typeface="Calibri"/>
                <a:cs typeface="Sakkal Majalla" panose="02000000000000000000" pitchFamily="2" charset="-78"/>
              </a:rPr>
              <a:t>11. دعمت الانتفاضة الفلسطينية وذلك بإنشاء صندوق يحمل اسم انتفاضة القدس، وتمويل مشاريع المحافظة على الهوية الإسلامية العربية لمدينة القدس بإنشاء صندوق الأقصى.</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56</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12598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22192"/>
            <a:ext cx="6695100" cy="14195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يمكن التعرف على الموقع الجغرافي لفلسطين وحدودها من خلال الخريطتين شكل (2-1) وشكل (2-2):</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أين تقع فلسطين؟</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ما حدودها؟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40</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2">
            <a:extLst>
              <a:ext uri="{FF2B5EF4-FFF2-40B4-BE49-F238E27FC236}">
                <a16:creationId xmlns:a16="http://schemas.microsoft.com/office/drawing/2014/main" xmlns="" id="{7FB343E5-0AD9-4108-B4A9-4E491A12D57F}"/>
              </a:ext>
            </a:extLst>
          </p:cNvPr>
          <p:cNvSpPr/>
          <p:nvPr/>
        </p:nvSpPr>
        <p:spPr>
          <a:xfrm>
            <a:off x="1818752" y="2488611"/>
            <a:ext cx="5431157"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ولموقع فلسطين أهمية جغرافية تتمثل فيما يلي:</a:t>
            </a:r>
            <a:endParaRPr lang="en-US" sz="2800" dirty="0"/>
          </a:p>
        </p:txBody>
      </p:sp>
      <p:sp>
        <p:nvSpPr>
          <p:cNvPr id="10" name="Rectangle: Rounded Corners 20">
            <a:extLst>
              <a:ext uri="{FF2B5EF4-FFF2-40B4-BE49-F238E27FC236}">
                <a16:creationId xmlns:a16="http://schemas.microsoft.com/office/drawing/2014/main" xmlns="" id="{AFC0DFF3-F246-4A1A-8AD6-05150F1134C8}"/>
              </a:ext>
            </a:extLst>
          </p:cNvPr>
          <p:cNvSpPr/>
          <p:nvPr/>
        </p:nvSpPr>
        <p:spPr>
          <a:xfrm>
            <a:off x="526399" y="3028958"/>
            <a:ext cx="6695100" cy="17357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تربط بين قارتي آسيا وإفريقيا.</a:t>
            </a:r>
          </a:p>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تقع في قلب الوطن العربي وهي بمثابة الجسر بين جناحي الوطن العربي مشرقه ومغربه.</a:t>
            </a:r>
          </a:p>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تطل على البحر المتوسط وخليج العقبة، كما ازداد موقع فلسطين أهمية بعد افتتاح قناة السويس</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11" name="Rectangle: Rounded Corners 2">
            <a:extLst>
              <a:ext uri="{FF2B5EF4-FFF2-40B4-BE49-F238E27FC236}">
                <a16:creationId xmlns:a16="http://schemas.microsoft.com/office/drawing/2014/main" xmlns="" id="{A4A38B35-739D-4864-9285-EA4B4CCE60C0}"/>
              </a:ext>
            </a:extLst>
          </p:cNvPr>
          <p:cNvSpPr/>
          <p:nvPr/>
        </p:nvSpPr>
        <p:spPr>
          <a:xfrm>
            <a:off x="5034223" y="478041"/>
            <a:ext cx="2215685"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الموقع والحدود</a:t>
            </a:r>
            <a:endParaRPr lang="en-US" sz="2800" dirty="0"/>
          </a:p>
        </p:txBody>
      </p:sp>
    </p:spTree>
    <p:extLst>
      <p:ext uri="{BB962C8B-B14F-4D97-AF65-F5344CB8AC3E}">
        <p14:creationId xmlns:p14="http://schemas.microsoft.com/office/powerpoint/2010/main" val="1703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p:cTn id="23"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p:cTn id="31" dur="1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2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
                                            <p:bg/>
                                          </p:spTgt>
                                        </p:tgtEl>
                                        <p:attrNameLst>
                                          <p:attrName>style.visibility</p:attrName>
                                        </p:attrNameLst>
                                      </p:cBhvr>
                                      <p:to>
                                        <p:strVal val="visible"/>
                                      </p:to>
                                    </p:set>
                                    <p:anim calcmode="lin" valueType="num">
                                      <p:cBhvr>
                                        <p:cTn id="57" dur="1000" fill="hold"/>
                                        <p:tgtEl>
                                          <p:spTgt spid="10">
                                            <p:bg/>
                                          </p:spTgt>
                                        </p:tgtEl>
                                        <p:attrNameLst>
                                          <p:attrName>ppt_w</p:attrName>
                                        </p:attrNameLst>
                                      </p:cBhvr>
                                      <p:tavLst>
                                        <p:tav tm="0">
                                          <p:val>
                                            <p:fltVal val="0"/>
                                          </p:val>
                                        </p:tav>
                                        <p:tav tm="100000">
                                          <p:val>
                                            <p:strVal val="#ppt_w"/>
                                          </p:val>
                                        </p:tav>
                                      </p:tavLst>
                                    </p:anim>
                                    <p:anim calcmode="lin" valueType="num">
                                      <p:cBhvr>
                                        <p:cTn id="58" dur="1000" fill="hold"/>
                                        <p:tgtEl>
                                          <p:spTgt spid="10">
                                            <p:bg/>
                                          </p:spTgt>
                                        </p:tgtEl>
                                        <p:attrNameLst>
                                          <p:attrName>ppt_h</p:attrName>
                                        </p:attrNameLst>
                                      </p:cBhvr>
                                      <p:tavLst>
                                        <p:tav tm="0">
                                          <p:val>
                                            <p:fltVal val="0"/>
                                          </p:val>
                                        </p:tav>
                                        <p:tav tm="100000">
                                          <p:val>
                                            <p:strVal val="#ppt_h"/>
                                          </p:val>
                                        </p:tav>
                                      </p:tavLst>
                                    </p:anim>
                                    <p:anim calcmode="lin" valueType="num">
                                      <p:cBhvr>
                                        <p:cTn id="59" dur="1000" fill="hold"/>
                                        <p:tgtEl>
                                          <p:spTgt spid="10">
                                            <p:bg/>
                                          </p:spTgt>
                                        </p:tgtEl>
                                        <p:attrNameLst>
                                          <p:attrName>style.rotation</p:attrName>
                                        </p:attrNameLst>
                                      </p:cBhvr>
                                      <p:tavLst>
                                        <p:tav tm="0">
                                          <p:val>
                                            <p:fltVal val="90"/>
                                          </p:val>
                                        </p:tav>
                                        <p:tav tm="100000">
                                          <p:val>
                                            <p:fltVal val="0"/>
                                          </p:val>
                                        </p:tav>
                                      </p:tavLst>
                                    </p:anim>
                                    <p:animEffect transition="in" filter="fade">
                                      <p:cBhvr>
                                        <p:cTn id="60" dur="1000"/>
                                        <p:tgtEl>
                                          <p:spTgt spid="10">
                                            <p:bg/>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1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0">
                                            <p:txEl>
                                              <p:pRg st="1" end="1"/>
                                            </p:txEl>
                                          </p:spTgt>
                                        </p:tgtEl>
                                        <p:attrNameLst>
                                          <p:attrName>style.visibility</p:attrName>
                                        </p:attrNameLst>
                                      </p:cBhvr>
                                      <p:to>
                                        <p:strVal val="visible"/>
                                      </p:to>
                                    </p:set>
                                    <p:anim calcmode="lin" valueType="num">
                                      <p:cBhvr>
                                        <p:cTn id="7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74"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75"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76" dur="1000"/>
                                        <p:tgtEl>
                                          <p:spTgt spid="10">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0">
                                            <p:txEl>
                                              <p:pRg st="2" end="2"/>
                                            </p:txEl>
                                          </p:spTgt>
                                        </p:tgtEl>
                                        <p:attrNameLst>
                                          <p:attrName>style.visibility</p:attrName>
                                        </p:attrNameLst>
                                      </p:cBhvr>
                                      <p:to>
                                        <p:strVal val="visible"/>
                                      </p:to>
                                    </p:set>
                                    <p:anim calcmode="lin" valueType="num">
                                      <p:cBhvr>
                                        <p:cTn id="8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2"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83"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84" dur="1000"/>
                                        <p:tgtEl>
                                          <p:spTgt spid="10">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animBg="1"/>
      <p:bldP spid="10" grpId="0" build="p"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5"/>
            <a:ext cx="6695100" cy="42693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40</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67CFF168-8531-48E0-B854-ED84CA08A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48" y="970613"/>
            <a:ext cx="6599995" cy="3607359"/>
          </a:xfrm>
          <a:prstGeom prst="rect">
            <a:avLst/>
          </a:prstGeom>
        </p:spPr>
      </p:pic>
    </p:spTree>
    <p:extLst>
      <p:ext uri="{BB962C8B-B14F-4D97-AF65-F5344CB8AC3E}">
        <p14:creationId xmlns:p14="http://schemas.microsoft.com/office/powerpoint/2010/main" val="128390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24932"/>
            <a:ext cx="6695100" cy="5570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تقدر مساحة فلسطين بنحو 27000 كم</a:t>
            </a:r>
            <a:r>
              <a:rPr lang="ar-EG" sz="2400" b="1" baseline="30000" dirty="0">
                <a:solidFill>
                  <a:srgbClr val="002060"/>
                </a:solidFill>
                <a:latin typeface="Sakkal Majalla" panose="02000000000000000000" pitchFamily="2" charset="-78"/>
                <a:cs typeface="Sakkal Majalla" panose="02000000000000000000" pitchFamily="2" charset="-78"/>
              </a:rPr>
              <a:t>2</a:t>
            </a:r>
            <a:r>
              <a:rPr lang="ar-EG" sz="2400" b="1" dirty="0">
                <a:solidFill>
                  <a:srgbClr val="002060"/>
                </a:solidFill>
                <a:latin typeface="Sakkal Majalla" panose="02000000000000000000" pitchFamily="2" charset="-78"/>
                <a:cs typeface="Sakkal Majalla" panose="02000000000000000000" pitchFamily="2" charset="-78"/>
              </a:rPr>
              <a:t>.</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2">
            <a:extLst>
              <a:ext uri="{FF2B5EF4-FFF2-40B4-BE49-F238E27FC236}">
                <a16:creationId xmlns:a16="http://schemas.microsoft.com/office/drawing/2014/main" xmlns="" id="{8B721FFC-EF5D-493E-A52B-811E022D37C9}"/>
              </a:ext>
            </a:extLst>
          </p:cNvPr>
          <p:cNvSpPr/>
          <p:nvPr/>
        </p:nvSpPr>
        <p:spPr>
          <a:xfrm>
            <a:off x="5898385" y="478041"/>
            <a:ext cx="135152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المساحة:</a:t>
            </a:r>
            <a:endParaRPr lang="en-US" sz="2800" dirty="0"/>
          </a:p>
        </p:txBody>
      </p:sp>
      <p:sp>
        <p:nvSpPr>
          <p:cNvPr id="9" name="Rectangle: Rounded Corners 2">
            <a:extLst>
              <a:ext uri="{FF2B5EF4-FFF2-40B4-BE49-F238E27FC236}">
                <a16:creationId xmlns:a16="http://schemas.microsoft.com/office/drawing/2014/main" xmlns="" id="{40E1B3F4-5ABF-4739-A8B0-295744607D5A}"/>
              </a:ext>
            </a:extLst>
          </p:cNvPr>
          <p:cNvSpPr/>
          <p:nvPr/>
        </p:nvSpPr>
        <p:spPr>
          <a:xfrm>
            <a:off x="5385916" y="1635364"/>
            <a:ext cx="1863992"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أشكال السطح:</a:t>
            </a:r>
            <a:endParaRPr lang="en-US" sz="2800" dirty="0"/>
          </a:p>
        </p:txBody>
      </p:sp>
      <p:sp>
        <p:nvSpPr>
          <p:cNvPr id="10" name="Rectangle: Rounded Corners 9">
            <a:extLst>
              <a:ext uri="{FF2B5EF4-FFF2-40B4-BE49-F238E27FC236}">
                <a16:creationId xmlns:a16="http://schemas.microsoft.com/office/drawing/2014/main" xmlns="" id="{69CF0343-46D0-4400-9791-8343A697DD44}"/>
              </a:ext>
            </a:extLst>
          </p:cNvPr>
          <p:cNvSpPr/>
          <p:nvPr/>
        </p:nvSpPr>
        <p:spPr>
          <a:xfrm>
            <a:off x="2928305" y="2182255"/>
            <a:ext cx="4229246" cy="258248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تمثل فلسطين جزءاً من دول الهلال الخصيب، وتعد تضاريسها امتداداً لتضاريس بلاد الشام. ويمكن ملاحظة ذلك من خلال الخريطة الطبيعية لفلسطين شكل رقم (2-2) كما يلي:</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11" name="Rectangle: Rounded Corners 10">
            <a:extLst>
              <a:ext uri="{FF2B5EF4-FFF2-40B4-BE49-F238E27FC236}">
                <a16:creationId xmlns:a16="http://schemas.microsoft.com/office/drawing/2014/main" xmlns="" id="{1C8B92F2-8C64-4BE0-8E98-A31B95C7E2C2}"/>
              </a:ext>
            </a:extLst>
          </p:cNvPr>
          <p:cNvSpPr/>
          <p:nvPr/>
        </p:nvSpPr>
        <p:spPr>
          <a:xfrm>
            <a:off x="474961" y="1635366"/>
            <a:ext cx="2318484" cy="31293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noAutofit/>
          </a:bodyPr>
          <a:lstStyle/>
          <a:p>
            <a:pPr algn="just" rtl="1"/>
            <a:endParaRPr lang="en-US" sz="2400" b="1" dirty="0">
              <a:solidFill>
                <a:srgbClr val="002060"/>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9233527D-5707-4DC6-BD01-14CB34CA1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34" y="1683989"/>
            <a:ext cx="1873605" cy="3080745"/>
          </a:xfrm>
          <a:prstGeom prst="rect">
            <a:avLst/>
          </a:prstGeom>
        </p:spPr>
      </p:pic>
    </p:spTree>
    <p:extLst>
      <p:ext uri="{BB962C8B-B14F-4D97-AF65-F5344CB8AC3E}">
        <p14:creationId xmlns:p14="http://schemas.microsoft.com/office/powerpoint/2010/main" val="20363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0">
                                            <p:bg/>
                                          </p:spTgt>
                                        </p:tgtEl>
                                        <p:attrNameLst>
                                          <p:attrName>style.visibility</p:attrName>
                                        </p:attrNameLst>
                                      </p:cBhvr>
                                      <p:to>
                                        <p:strVal val="visible"/>
                                      </p:to>
                                    </p:set>
                                    <p:anim calcmode="lin" valueType="num">
                                      <p:cBhvr>
                                        <p:cTn id="59" dur="1000" fill="hold"/>
                                        <p:tgtEl>
                                          <p:spTgt spid="10">
                                            <p:bg/>
                                          </p:spTgt>
                                        </p:tgtEl>
                                        <p:attrNameLst>
                                          <p:attrName>ppt_w</p:attrName>
                                        </p:attrNameLst>
                                      </p:cBhvr>
                                      <p:tavLst>
                                        <p:tav tm="0">
                                          <p:val>
                                            <p:fltVal val="0"/>
                                          </p:val>
                                        </p:tav>
                                        <p:tav tm="100000">
                                          <p:val>
                                            <p:strVal val="#ppt_w"/>
                                          </p:val>
                                        </p:tav>
                                      </p:tavLst>
                                    </p:anim>
                                    <p:anim calcmode="lin" valueType="num">
                                      <p:cBhvr>
                                        <p:cTn id="60" dur="1000" fill="hold"/>
                                        <p:tgtEl>
                                          <p:spTgt spid="10">
                                            <p:bg/>
                                          </p:spTgt>
                                        </p:tgtEl>
                                        <p:attrNameLst>
                                          <p:attrName>ppt_h</p:attrName>
                                        </p:attrNameLst>
                                      </p:cBhvr>
                                      <p:tavLst>
                                        <p:tav tm="0">
                                          <p:val>
                                            <p:fltVal val="0"/>
                                          </p:val>
                                        </p:tav>
                                        <p:tav tm="100000">
                                          <p:val>
                                            <p:strVal val="#ppt_h"/>
                                          </p:val>
                                        </p:tav>
                                      </p:tavLst>
                                    </p:anim>
                                    <p:anim calcmode="lin" valueType="num">
                                      <p:cBhvr>
                                        <p:cTn id="61" dur="1000" fill="hold"/>
                                        <p:tgtEl>
                                          <p:spTgt spid="10">
                                            <p:bg/>
                                          </p:spTgt>
                                        </p:tgtEl>
                                        <p:attrNameLst>
                                          <p:attrName>style.rotation</p:attrName>
                                        </p:attrNameLst>
                                      </p:cBhvr>
                                      <p:tavLst>
                                        <p:tav tm="0">
                                          <p:val>
                                            <p:fltVal val="90"/>
                                          </p:val>
                                        </p:tav>
                                        <p:tav tm="100000">
                                          <p:val>
                                            <p:fltVal val="0"/>
                                          </p:val>
                                        </p:tav>
                                      </p:tavLst>
                                    </p:anim>
                                    <p:animEffect transition="in" filter="fade">
                                      <p:cBhvr>
                                        <p:cTn id="62" dur="1000"/>
                                        <p:tgtEl>
                                          <p:spTgt spid="10">
                                            <p:bg/>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 calcmode="lin" valueType="num">
                                      <p:cBhvr>
                                        <p:cTn id="6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1">
                                            <p:bg/>
                                          </p:spTgt>
                                        </p:tgtEl>
                                        <p:attrNameLst>
                                          <p:attrName>style.visibility</p:attrName>
                                        </p:attrNameLst>
                                      </p:cBhvr>
                                      <p:to>
                                        <p:strVal val="visible"/>
                                      </p:to>
                                    </p:set>
                                    <p:anim calcmode="lin" valueType="num">
                                      <p:cBhvr>
                                        <p:cTn id="75" dur="1000" fill="hold"/>
                                        <p:tgtEl>
                                          <p:spTgt spid="11">
                                            <p:bg/>
                                          </p:spTgt>
                                        </p:tgtEl>
                                        <p:attrNameLst>
                                          <p:attrName>ppt_w</p:attrName>
                                        </p:attrNameLst>
                                      </p:cBhvr>
                                      <p:tavLst>
                                        <p:tav tm="0">
                                          <p:val>
                                            <p:fltVal val="0"/>
                                          </p:val>
                                        </p:tav>
                                        <p:tav tm="100000">
                                          <p:val>
                                            <p:strVal val="#ppt_w"/>
                                          </p:val>
                                        </p:tav>
                                      </p:tavLst>
                                    </p:anim>
                                    <p:anim calcmode="lin" valueType="num">
                                      <p:cBhvr>
                                        <p:cTn id="76" dur="1000" fill="hold"/>
                                        <p:tgtEl>
                                          <p:spTgt spid="11">
                                            <p:bg/>
                                          </p:spTgt>
                                        </p:tgtEl>
                                        <p:attrNameLst>
                                          <p:attrName>ppt_h</p:attrName>
                                        </p:attrNameLst>
                                      </p:cBhvr>
                                      <p:tavLst>
                                        <p:tav tm="0">
                                          <p:val>
                                            <p:fltVal val="0"/>
                                          </p:val>
                                        </p:tav>
                                        <p:tav tm="100000">
                                          <p:val>
                                            <p:strVal val="#ppt_h"/>
                                          </p:val>
                                        </p:tav>
                                      </p:tavLst>
                                    </p:anim>
                                    <p:anim calcmode="lin" valueType="num">
                                      <p:cBhvr>
                                        <p:cTn id="77" dur="1000" fill="hold"/>
                                        <p:tgtEl>
                                          <p:spTgt spid="11">
                                            <p:bg/>
                                          </p:spTgt>
                                        </p:tgtEl>
                                        <p:attrNameLst>
                                          <p:attrName>style.rotation</p:attrName>
                                        </p:attrNameLst>
                                      </p:cBhvr>
                                      <p:tavLst>
                                        <p:tav tm="0">
                                          <p:val>
                                            <p:fltVal val="90"/>
                                          </p:val>
                                        </p:tav>
                                        <p:tav tm="100000">
                                          <p:val>
                                            <p:fltVal val="0"/>
                                          </p:val>
                                        </p:tav>
                                      </p:tavLst>
                                    </p:anim>
                                    <p:animEffect transition="in" filter="fade">
                                      <p:cBhvr>
                                        <p:cTn id="78" dur="1000"/>
                                        <p:tgtEl>
                                          <p:spTgt spid="11">
                                            <p:bg/>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nodePh="1">
                                  <p:stCondLst>
                                    <p:cond delay="0"/>
                                  </p:stCondLst>
                                  <p:endCondLst>
                                    <p:cond evt="begin" delay="0">
                                      <p:tn val="81"/>
                                    </p:cond>
                                  </p:end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p:cTn id="8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8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86"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animBg="1"/>
      <p:bldP spid="10" grpId="0" build="p" animBg="1"/>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34983"/>
            <a:ext cx="6695100" cy="36948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t">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تمتد هذه السهول على طول ساحل البحر المتوسط من الحدود اللبنانية حتى الحدود المصرية، وتتسع في بعض الجهات وتضيق في جهات أخرى، وتنقسم إلى قسمين:</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سهل عكا في الشمال.</a:t>
            </a:r>
          </a:p>
          <a:p>
            <a:pPr marL="342858" indent="-342858"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سهل غزة في الجنوب.</a:t>
            </a:r>
          </a:p>
          <a:p>
            <a:pPr algn="just" rtl="1"/>
            <a:r>
              <a:rPr lang="ar-EG" sz="2400" b="1" dirty="0">
                <a:solidFill>
                  <a:srgbClr val="002060"/>
                </a:solidFill>
                <a:latin typeface="Sakkal Majalla" panose="02000000000000000000" pitchFamily="2" charset="-78"/>
                <a:cs typeface="Sakkal Majalla" panose="02000000000000000000" pitchFamily="2" charset="-78"/>
              </a:rPr>
              <a:t>وتخترق هذه السهول بعض الأدوية التي تنحدر من المرتفعات الفلسطينية لتصب في البحر المتوسط مثل وادي غزة، بينما تتجه أودية أخرى إلى الشرق (غور الأردن)، ولقد قامت على طول الساحل مجموعة من الموانئ مثل أسدود ويافا وعكا وعسقلان.</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682532" y="489530"/>
            <a:ext cx="2567377"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السهول الساحلية:</a:t>
            </a:r>
            <a:endParaRPr lang="en-US" sz="2800" dirty="0"/>
          </a:p>
        </p:txBody>
      </p:sp>
    </p:spTree>
    <p:extLst>
      <p:ext uri="{BB962C8B-B14F-4D97-AF65-F5344CB8AC3E}">
        <p14:creationId xmlns:p14="http://schemas.microsoft.com/office/powerpoint/2010/main" val="3332025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7933"/>
            <a:ext cx="6695100" cy="240855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تمتد المرتفعات من الشمال إلى الجنوب وتعد امتداداً للمرتفعات الغربية في لبنان وتضم الجبال التالية: </a:t>
            </a:r>
          </a:p>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جبال الجليل في الشمال.</a:t>
            </a:r>
          </a:p>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جبال نابلس في الوسط.</a:t>
            </a:r>
          </a:p>
          <a:p>
            <a:pPr marL="342858" indent="-342858"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جبال الخليل في الجنوب</a:t>
            </a:r>
          </a:p>
          <a:p>
            <a:pPr algn="just" rtl="1"/>
            <a:r>
              <a:rPr lang="ar-EG" sz="2200" b="1" dirty="0">
                <a:solidFill>
                  <a:srgbClr val="002060"/>
                </a:solidFill>
                <a:latin typeface="Sakkal Majalla" panose="02000000000000000000" pitchFamily="2" charset="-78"/>
                <a:cs typeface="Sakkal Majalla" panose="02000000000000000000" pitchFamily="2" charset="-78"/>
              </a:rPr>
              <a:t>وتتخلل هذه المرتفعات السهول والأودية، وأهم المدن فيها: نابلس ورام الله والقدس وبيت لحم والخليل.</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300695" y="475014"/>
            <a:ext cx="294921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المرتفعات الفلسطينية:</a:t>
            </a:r>
            <a:endParaRPr lang="en-US" sz="2800" dirty="0"/>
          </a:p>
        </p:txBody>
      </p:sp>
      <p:sp>
        <p:nvSpPr>
          <p:cNvPr id="10" name="Rectangle: Rounded Corners 9">
            <a:extLst>
              <a:ext uri="{FF2B5EF4-FFF2-40B4-BE49-F238E27FC236}">
                <a16:creationId xmlns:a16="http://schemas.microsoft.com/office/drawing/2014/main" xmlns="" id="{2159E3B0-1669-4260-A1D5-A827C63006C6}"/>
              </a:ext>
            </a:extLst>
          </p:cNvPr>
          <p:cNvSpPr/>
          <p:nvPr/>
        </p:nvSpPr>
        <p:spPr>
          <a:xfrm>
            <a:off x="5024176" y="3480614"/>
            <a:ext cx="2225732"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3- منخفض الغور:</a:t>
            </a:r>
            <a:endParaRPr lang="en-US" sz="2800" dirty="0"/>
          </a:p>
        </p:txBody>
      </p:sp>
      <p:sp>
        <p:nvSpPr>
          <p:cNvPr id="11" name="Rectangle: Rounded Corners 10">
            <a:extLst>
              <a:ext uri="{FF2B5EF4-FFF2-40B4-BE49-F238E27FC236}">
                <a16:creationId xmlns:a16="http://schemas.microsoft.com/office/drawing/2014/main" xmlns="" id="{E7E43C2B-5033-44BC-8AE4-205585E93EC0}"/>
              </a:ext>
            </a:extLst>
          </p:cNvPr>
          <p:cNvSpPr/>
          <p:nvPr/>
        </p:nvSpPr>
        <p:spPr>
          <a:xfrm>
            <a:off x="554808" y="4042948"/>
            <a:ext cx="6695100" cy="70144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ويمتد من سهل الحولة شمالاً عبر بحيرة طبرياً، ثم نهر الأردن، ثم البحر الميت فوادي عربة حتى خليج العقبة.</a:t>
            </a:r>
          </a:p>
        </p:txBody>
      </p:sp>
    </p:spTree>
    <p:extLst>
      <p:ext uri="{BB962C8B-B14F-4D97-AF65-F5344CB8AC3E}">
        <p14:creationId xmlns:p14="http://schemas.microsoft.com/office/powerpoint/2010/main" val="1041765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2000"/>
                                        <p:tgtEl>
                                          <p:spTgt spid="21">
                                            <p:txEl>
                                              <p:pRg st="2" end="2"/>
                                            </p:txEl>
                                          </p:spTgt>
                                        </p:tgtEl>
                                      </p:cBhvr>
                                    </p:animEffect>
                                    <p:anim calcmode="lin" valueType="num">
                                      <p:cBhvr>
                                        <p:cTn id="36"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2000"/>
                                        <p:tgtEl>
                                          <p:spTgt spid="21">
                                            <p:txEl>
                                              <p:pRg st="3" end="3"/>
                                            </p:txEl>
                                          </p:spTgt>
                                        </p:tgtEl>
                                      </p:cBhvr>
                                    </p:animEffect>
                                    <p:anim calcmode="lin" valueType="num">
                                      <p:cBhvr>
                                        <p:cTn id="43"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Effect transition="in" filter="fade">
                                      <p:cBhvr>
                                        <p:cTn id="49" dur="2000"/>
                                        <p:tgtEl>
                                          <p:spTgt spid="21">
                                            <p:txEl>
                                              <p:pRg st="4" end="4"/>
                                            </p:txEl>
                                          </p:spTgt>
                                        </p:tgtEl>
                                      </p:cBhvr>
                                    </p:animEffect>
                                    <p:anim calcmode="lin" valueType="num">
                                      <p:cBhvr>
                                        <p:cTn id="50" dur="2000" fill="hold"/>
                                        <p:tgtEl>
                                          <p:spTgt spid="21">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11">
                                            <p:bg/>
                                          </p:spTgt>
                                        </p:tgtEl>
                                        <p:attrNameLst>
                                          <p:attrName>style.visibility</p:attrName>
                                        </p:attrNameLst>
                                      </p:cBhvr>
                                      <p:to>
                                        <p:strVal val="visible"/>
                                      </p:to>
                                    </p:set>
                                    <p:animEffect transition="in" filter="fade">
                                      <p:cBhvr>
                                        <p:cTn id="63" dur="2000"/>
                                        <p:tgtEl>
                                          <p:spTgt spid="11">
                                            <p:bg/>
                                          </p:spTgt>
                                        </p:tgtEl>
                                      </p:cBhvr>
                                    </p:animEffect>
                                    <p:anim calcmode="lin" valueType="num">
                                      <p:cBhvr>
                                        <p:cTn id="64" dur="2000" fill="hold"/>
                                        <p:tgtEl>
                                          <p:spTgt spid="11">
                                            <p:bg/>
                                          </p:spTgt>
                                        </p:tgtEl>
                                        <p:attrNameLst>
                                          <p:attrName>ppt_w</p:attrName>
                                        </p:attrNameLst>
                                      </p:cBhvr>
                                      <p:tavLst>
                                        <p:tav tm="0" fmla="#ppt_w*sin(2.5*pi*$)">
                                          <p:val>
                                            <p:fltVal val="0"/>
                                          </p:val>
                                        </p:tav>
                                        <p:tav tm="100000">
                                          <p:val>
                                            <p:fltVal val="1"/>
                                          </p:val>
                                        </p:tav>
                                      </p:tavLst>
                                    </p:anim>
                                    <p:anim calcmode="lin" valueType="num">
                                      <p:cBhvr>
                                        <p:cTn id="65" dur="2000" fill="hold"/>
                                        <p:tgtEl>
                                          <p:spTgt spid="11">
                                            <p:bg/>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fade">
                                      <p:cBhvr>
                                        <p:cTn id="70" dur="2000"/>
                                        <p:tgtEl>
                                          <p:spTgt spid="11">
                                            <p:txEl>
                                              <p:pRg st="0" end="0"/>
                                            </p:txEl>
                                          </p:spTgt>
                                        </p:tgtEl>
                                      </p:cBhvr>
                                    </p:animEffect>
                                    <p:anim calcmode="lin" valueType="num">
                                      <p:cBhvr>
                                        <p:cTn id="71"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72"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P spid="10" grpId="0" animBg="1"/>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9164"/>
            <a:ext cx="6695100" cy="13120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ويمتد على شكل مستطيل في الجزء الأوسط من منخفض الغور، وهو عبارة عن بحيرة داخلية تنتهي فيها مياه نهر الأردن والأودية الجانبية الأخرى ويعد أخفض منطقة على اليابس، إذ يبلغ مستوى انخفاضه أكثر من 400م تحت مستوى سطح البحر.</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43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2">
            <a:extLst>
              <a:ext uri="{FF2B5EF4-FFF2-40B4-BE49-F238E27FC236}">
                <a16:creationId xmlns:a16="http://schemas.microsoft.com/office/drawing/2014/main" xmlns="" id="{7FB343E5-0AD9-4108-B4A9-4E491A12D57F}"/>
              </a:ext>
            </a:extLst>
          </p:cNvPr>
          <p:cNvSpPr/>
          <p:nvPr/>
        </p:nvSpPr>
        <p:spPr>
          <a:xfrm>
            <a:off x="5215096" y="475014"/>
            <a:ext cx="203481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4- البحر الميت:</a:t>
            </a:r>
            <a:endParaRPr lang="en-US" sz="2800" dirty="0"/>
          </a:p>
        </p:txBody>
      </p:sp>
      <p:sp>
        <p:nvSpPr>
          <p:cNvPr id="9" name="Rectangle: Rounded Corners 8">
            <a:extLst>
              <a:ext uri="{FF2B5EF4-FFF2-40B4-BE49-F238E27FC236}">
                <a16:creationId xmlns:a16="http://schemas.microsoft.com/office/drawing/2014/main" xmlns="" id="{85FD4D22-F7AD-43FF-999D-9590F598F965}"/>
              </a:ext>
            </a:extLst>
          </p:cNvPr>
          <p:cNvSpPr/>
          <p:nvPr/>
        </p:nvSpPr>
        <p:spPr>
          <a:xfrm>
            <a:off x="462450" y="2917618"/>
            <a:ext cx="6695100" cy="18267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يجري نهر الأردن في شمال شرقي فلسطين، ويعد أعظم أنهار فلسطين، وينبع من جبل الشيخ، ويجري نهر الأردن من سهل الحولة شمالاً منحدراً نحو بحيرة طبريا (وهي بحيرة عذبة) فيصب فيها، ثم يخرج من طرفها الجنوبي ويواصل جريانه نحو الجنوب حتى يصب في البحر الميت (وهو بحيرة مالحة) ويقدر حجم المياه التي يصبها نهر الأردن في البحر الميت بنحو 1200 مليون متر مكعب في العام.</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10" name="Rectangle: Rounded Corners 2">
            <a:extLst>
              <a:ext uri="{FF2B5EF4-FFF2-40B4-BE49-F238E27FC236}">
                <a16:creationId xmlns:a16="http://schemas.microsoft.com/office/drawing/2014/main" xmlns="" id="{0C251552-33E0-47C6-9933-3C28963608F6}"/>
              </a:ext>
            </a:extLst>
          </p:cNvPr>
          <p:cNvSpPr/>
          <p:nvPr/>
        </p:nvSpPr>
        <p:spPr>
          <a:xfrm>
            <a:off x="5368279" y="2377675"/>
            <a:ext cx="188163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5- نهر الأردن:</a:t>
            </a:r>
            <a:endParaRPr lang="en-US" sz="2800" dirty="0"/>
          </a:p>
        </p:txBody>
      </p:sp>
    </p:spTree>
    <p:extLst>
      <p:ext uri="{BB962C8B-B14F-4D97-AF65-F5344CB8AC3E}">
        <p14:creationId xmlns:p14="http://schemas.microsoft.com/office/powerpoint/2010/main" val="3877374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500" fill="hold"/>
                                        <p:tgtEl>
                                          <p:spTgt spid="21">
                                            <p:bg/>
                                          </p:spTgt>
                                        </p:tgtEl>
                                        <p:attrNameLst>
                                          <p:attrName>ppt_w</p:attrName>
                                        </p:attrNameLst>
                                      </p:cBhvr>
                                      <p:tavLst>
                                        <p:tav tm="0">
                                          <p:val>
                                            <p:fltVal val="0"/>
                                          </p:val>
                                        </p:tav>
                                        <p:tav tm="100000">
                                          <p:val>
                                            <p:strVal val="#ppt_w"/>
                                          </p:val>
                                        </p:tav>
                                      </p:tavLst>
                                    </p:anim>
                                    <p:anim calcmode="lin" valueType="num">
                                      <p:cBhvr>
                                        <p:cTn id="8" dur="500" fill="hold"/>
                                        <p:tgtEl>
                                          <p:spTgt spid="21">
                                            <p:bg/>
                                          </p:spTgt>
                                        </p:tgtEl>
                                        <p:attrNameLst>
                                          <p:attrName>ppt_h</p:attrName>
                                        </p:attrNameLst>
                                      </p:cBhvr>
                                      <p:tavLst>
                                        <p:tav tm="0">
                                          <p:val>
                                            <p:fltVal val="0"/>
                                          </p:val>
                                        </p:tav>
                                        <p:tav tm="100000">
                                          <p:val>
                                            <p:strVal val="#ppt_h"/>
                                          </p:val>
                                        </p:tav>
                                      </p:tavLst>
                                    </p:anim>
                                    <p:animEffect transition="in" filter="fade">
                                      <p:cBhvr>
                                        <p:cTn id="9" dur="500"/>
                                        <p:tgtEl>
                                          <p:spTgt spid="2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p:cTn id="28" dur="500" fill="hold"/>
                                        <p:tgtEl>
                                          <p:spTgt spid="9">
                                            <p:bg/>
                                          </p:spTgt>
                                        </p:tgtEl>
                                        <p:attrNameLst>
                                          <p:attrName>ppt_w</p:attrName>
                                        </p:attrNameLst>
                                      </p:cBhvr>
                                      <p:tavLst>
                                        <p:tav tm="0">
                                          <p:val>
                                            <p:fltVal val="0"/>
                                          </p:val>
                                        </p:tav>
                                        <p:tav tm="100000">
                                          <p:val>
                                            <p:strVal val="#ppt_w"/>
                                          </p:val>
                                        </p:tav>
                                      </p:tavLst>
                                    </p:anim>
                                    <p:anim calcmode="lin" valueType="num">
                                      <p:cBhvr>
                                        <p:cTn id="29" dur="500" fill="hold"/>
                                        <p:tgtEl>
                                          <p:spTgt spid="9">
                                            <p:bg/>
                                          </p:spTgt>
                                        </p:tgtEl>
                                        <p:attrNameLst>
                                          <p:attrName>ppt_h</p:attrName>
                                        </p:attrNameLst>
                                      </p:cBhvr>
                                      <p:tavLst>
                                        <p:tav tm="0">
                                          <p:val>
                                            <p:fltVal val="0"/>
                                          </p:val>
                                        </p:tav>
                                        <p:tav tm="100000">
                                          <p:val>
                                            <p:strVal val="#ppt_h"/>
                                          </p:val>
                                        </p:tav>
                                      </p:tavLst>
                                    </p:anim>
                                    <p:animEffect transition="in" filter="fade">
                                      <p:cBhvr>
                                        <p:cTn id="30" dur="500"/>
                                        <p:tgtEl>
                                          <p:spTgt spid="9">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4701</TotalTime>
  <Words>2665</Words>
  <Application>Microsoft Office PowerPoint</Application>
  <PresentationFormat>مخصص</PresentationFormat>
  <Paragraphs>229</Paragraphs>
  <Slides>38</Slides>
  <Notes>38</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حيوية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2017-10-03T18:14:01Z</dcterms:created>
  <dcterms:modified xsi:type="dcterms:W3CDTF">2018-01-10T15:29:59Z</dcterms:modified>
</cp:coreProperties>
</file>