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69" autoAdjust="0"/>
    <p:restoredTop sz="94662" autoAdjust="0"/>
  </p:normalViewPr>
  <p:slideViewPr>
    <p:cSldViewPr>
      <p:cViewPr varScale="1">
        <p:scale>
          <a:sx n="70" d="100"/>
          <a:sy n="70" d="100"/>
        </p:scale>
        <p:origin x="-1152" y="-90"/>
      </p:cViewPr>
      <p:guideLst>
        <p:guide orient="horz" pos="2160"/>
        <p:guide pos="2880"/>
      </p:guideLst>
    </p:cSldViewPr>
  </p:slideViewPr>
  <p:outlineViewPr>
    <p:cViewPr>
      <p:scale>
        <a:sx n="33" d="100"/>
        <a:sy n="33" d="100"/>
      </p:scale>
      <p:origin x="0" y="1082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A73DAC2-CE52-4486-B7AC-E270E33CBBD4}" type="datetimeFigureOut">
              <a:rPr lang="en-US" smtClean="0"/>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FE90AD-5B90-43D5-9453-36FB704784EF}" type="slidenum">
              <a:rPr lang="en-US" smtClean="0"/>
              <a:t>‹#›</a:t>
            </a:fld>
            <a:endParaRPr lang="en-US" dirty="0"/>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A73DAC2-CE52-4486-B7AC-E270E33CBBD4}" type="datetimeFigureOut">
              <a:rPr lang="en-US" smtClean="0"/>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FE90AD-5B90-43D5-9453-36FB704784EF}"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A73DAC2-CE52-4486-B7AC-E270E33CBBD4}" type="datetimeFigureOut">
              <a:rPr lang="en-US" smtClean="0"/>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FE90AD-5B90-43D5-9453-36FB704784EF}"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2A73DAC2-CE52-4486-B7AC-E270E33CBBD4}" type="datetimeFigureOut">
              <a:rPr lang="en-US" smtClean="0"/>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FE90AD-5B90-43D5-9453-36FB704784EF}" type="slidenum">
              <a:rPr lang="en-US" smtClean="0"/>
              <a:t>‹#›</a:t>
            </a:fld>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A73DAC2-CE52-4486-B7AC-E270E33CBBD4}" type="datetimeFigureOut">
              <a:rPr lang="en-US" smtClean="0"/>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FE90AD-5B90-43D5-9453-36FB704784EF}"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2A73DAC2-CE52-4486-B7AC-E270E33CBBD4}" type="datetimeFigureOut">
              <a:rPr lang="en-US" smtClean="0"/>
              <a:t>4/25/2017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9FE90AD-5B90-43D5-9453-36FB704784EF}"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2A73DAC2-CE52-4486-B7AC-E270E33CBBD4}" type="datetimeFigureOut">
              <a:rPr lang="en-US" smtClean="0"/>
              <a:t>4/25/2017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9FE90AD-5B90-43D5-9453-36FB704784EF}"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2A73DAC2-CE52-4486-B7AC-E270E33CBBD4}" type="datetimeFigureOut">
              <a:rPr lang="en-US" smtClean="0"/>
              <a:t>4/25/2017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9FE90AD-5B90-43D5-9453-36FB704784EF}"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73DAC2-CE52-4486-B7AC-E270E33CBBD4}" type="datetimeFigureOut">
              <a:rPr lang="en-US" smtClean="0"/>
              <a:t>4/25/2017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9FE90AD-5B90-43D5-9453-36FB704784EF}"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A73DAC2-CE52-4486-B7AC-E270E33CBBD4}" type="datetimeFigureOut">
              <a:rPr lang="en-US" smtClean="0"/>
              <a:t>4/25/2017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9FE90AD-5B90-43D5-9453-36FB704784EF}"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A73DAC2-CE52-4486-B7AC-E270E33CBBD4}" type="datetimeFigureOut">
              <a:rPr lang="en-US" smtClean="0"/>
              <a:t>4/25/2017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9FE90AD-5B90-43D5-9453-36FB704784EF}"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2A73DAC2-CE52-4486-B7AC-E270E33CBBD4}" type="datetimeFigureOut">
              <a:rPr lang="en-US" smtClean="0"/>
              <a:t>4/25/2017</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09FE90AD-5B90-43D5-9453-36FB704784EF}"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4249" r:id="rId1"/>
    <p:sldLayoutId id="2147484250" r:id="rId2"/>
    <p:sldLayoutId id="2147484251" r:id="rId3"/>
    <p:sldLayoutId id="2147484252" r:id="rId4"/>
    <p:sldLayoutId id="2147484253" r:id="rId5"/>
    <p:sldLayoutId id="2147484254" r:id="rId6"/>
    <p:sldLayoutId id="2147484255" r:id="rId7"/>
    <p:sldLayoutId id="2147484256" r:id="rId8"/>
    <p:sldLayoutId id="2147484257" r:id="rId9"/>
    <p:sldLayoutId id="2147484258" r:id="rId10"/>
    <p:sldLayoutId id="2147484259" r:id="rId11"/>
  </p:sldLayoutIdLst>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lstStyle/>
          <a:p>
            <a:r>
              <a:rPr lang="ar-SA" dirty="0" smtClean="0"/>
              <a:t>اول نصلي علي حبيبنا محمد صلي لله علية وسلم </a:t>
            </a:r>
            <a:endParaRPr lang="en-US" dirty="0"/>
          </a:p>
        </p:txBody>
      </p:sp>
      <p:sp>
        <p:nvSpPr>
          <p:cNvPr id="2" name="عنوان 1"/>
          <p:cNvSpPr>
            <a:spLocks noGrp="1"/>
          </p:cNvSpPr>
          <p:nvPr>
            <p:ph type="ctrTitle"/>
          </p:nvPr>
        </p:nvSpPr>
        <p:spPr/>
        <p:txBody>
          <a:bodyPr/>
          <a:lstStyle/>
          <a:p>
            <a:r>
              <a:rPr lang="ar-SA" dirty="0" smtClean="0"/>
              <a:t>بسم لله الرحمن الرحيم </a:t>
            </a:r>
            <a:endParaRPr lang="en-US" dirty="0"/>
          </a:p>
        </p:txBody>
      </p:sp>
    </p:spTree>
    <p:extLst>
      <p:ext uri="{BB962C8B-B14F-4D97-AF65-F5344CB8AC3E}">
        <p14:creationId xmlns:p14="http://schemas.microsoft.com/office/powerpoint/2010/main" val="3472070952"/>
      </p:ext>
    </p:extLst>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3"/>
          </p:nvPr>
        </p:nvSpPr>
        <p:spPr/>
        <p:txBody>
          <a:bodyPr>
            <a:normAutofit/>
          </a:bodyPr>
          <a:lstStyle/>
          <a:p>
            <a:r>
              <a:rPr lang="ar-SA" dirty="0"/>
              <a:t> حين نقرأ عن النار وعن صفات الكفار والمكذبين ، لا يجب أن نذهب بفكرنا بعيدا على أساس أننا مصدقون ، كلا ، فلكل منّا نصيبه من التكذيب ، فإيثارنا أهوائنا ضعف يقين بلقاء الله ، وإيثارنا الدنيا على  الآخرة ضعف إيمان باليوم الآخر ، والمبالغة في حزننا على أقدار الله المؤلمة سوء ظن به وضعف إيمان بالقضاء والقدر ونسيان أنه سبحانه علم وقضى وقدر لنا ذلك.. المهم : حين نقرأ عن النار وصفات أهل النار يجب أن نخاف وننظر كم نصيبنا من تلك الصفات ، ولا </a:t>
            </a:r>
            <a:r>
              <a:rPr lang="ar-SA" dirty="0" err="1"/>
              <a:t>ننأى</a:t>
            </a:r>
            <a:r>
              <a:rPr lang="ar-SA" dirty="0"/>
              <a:t> بأنفسنا .</a:t>
            </a:r>
            <a:endParaRPr lang="en-US" dirty="0"/>
          </a:p>
        </p:txBody>
      </p:sp>
    </p:spTree>
    <p:extLst>
      <p:ext uri="{BB962C8B-B14F-4D97-AF65-F5344CB8AC3E}">
        <p14:creationId xmlns:p14="http://schemas.microsoft.com/office/powerpoint/2010/main" val="3587279818"/>
      </p:ext>
    </p:extLst>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476672"/>
            <a:ext cx="8686800" cy="838200"/>
          </a:xfrm>
        </p:spPr>
        <p:txBody>
          <a:bodyPr/>
          <a:lstStyle/>
          <a:p>
            <a:endParaRPr lang="en-US"/>
          </a:p>
        </p:txBody>
      </p:sp>
      <p:sp>
        <p:nvSpPr>
          <p:cNvPr id="3" name="عنصر نائب للمحتوى 2"/>
          <p:cNvSpPr>
            <a:spLocks noGrp="1"/>
          </p:cNvSpPr>
          <p:nvPr>
            <p:ph sz="quarter" idx="13"/>
          </p:nvPr>
        </p:nvSpPr>
        <p:spPr/>
        <p:txBody>
          <a:bodyPr>
            <a:normAutofit/>
          </a:bodyPr>
          <a:lstStyle/>
          <a:p>
            <a:r>
              <a:rPr lang="ar-SA" dirty="0"/>
              <a:t> </a:t>
            </a:r>
            <a:endParaRPr lang="en-US" dirty="0"/>
          </a:p>
        </p:txBody>
      </p:sp>
      <p:sp>
        <p:nvSpPr>
          <p:cNvPr id="4" name="مستطيل 3"/>
          <p:cNvSpPr/>
          <p:nvPr/>
        </p:nvSpPr>
        <p:spPr>
          <a:xfrm>
            <a:off x="0" y="2056686"/>
            <a:ext cx="9144000" cy="3970318"/>
          </a:xfrm>
          <a:prstGeom prst="rect">
            <a:avLst/>
          </a:prstGeom>
        </p:spPr>
        <p:txBody>
          <a:bodyPr wrap="square">
            <a:spAutoFit/>
          </a:bodyPr>
          <a:lstStyle/>
          <a:p>
            <a:r>
              <a:rPr lang="ar-SA" dirty="0"/>
              <a:t>- قُتِلَ الْخَرَّاصُونَ : من المسبّات في أرض اليمن السعيدة (يا خرَّاص) أي يا كذاب ، وهي كلمة فصيحة ، وكثير مما في لغتنا الحالية كلام فصيح لكنه ينطق على غير وجهه الصحيح بقلب حرف مكان حرف أو تغيير حركة الحروف .</a:t>
            </a:r>
            <a:br>
              <a:rPr lang="ar-SA" dirty="0"/>
            </a:br>
            <a:r>
              <a:rPr lang="ar-SA" dirty="0"/>
              <a:t/>
            </a:r>
            <a:br>
              <a:rPr lang="ar-SA" dirty="0"/>
            </a:br>
            <a:r>
              <a:rPr lang="ar-SA" dirty="0"/>
              <a:t>- " آخِذِينَ مَا آتَاهُمْ رَبُّهُمْ إِنَّهُمْ كَانُوا قَبْلَ ذَلِكَ مُحْسِنِينَ" جاء في هذه الآية معانٍ متعددة منها معنيين أحببت أن تقفا عندهما بنياتي : </a:t>
            </a:r>
            <a:br>
              <a:rPr lang="ar-SA" dirty="0"/>
            </a:br>
            <a:r>
              <a:rPr lang="ar-SA" dirty="0"/>
              <a:t/>
            </a:r>
            <a:br>
              <a:rPr lang="ar-SA" dirty="0"/>
            </a:br>
            <a:r>
              <a:rPr lang="ar-SA" dirty="0"/>
              <a:t>الأول : "آخذين ما آتاهم ربهم" أي عاملين بما أمرهم الله به من فرائض ، "إنهم كانوا قبل ذلك محسنين " أي كانوا يحسنون قبل أداء الفريضة بأداء نوافلها </a:t>
            </a:r>
            <a:r>
              <a:rPr lang="ar-SA" dirty="0" err="1"/>
              <a:t>ومستحباتها</a:t>
            </a:r>
            <a:r>
              <a:rPr lang="ar-SA" dirty="0"/>
              <a:t> ! .</a:t>
            </a:r>
            <a:br>
              <a:rPr lang="ar-SA" dirty="0"/>
            </a:br>
            <a:r>
              <a:rPr lang="ar-SA" dirty="0"/>
              <a:t>الثاني : " آخذين ما آتاهم ربهم " في الجنة من نعم وفضل " إنهم كانوا قبل ذلك " أي في الدنيا " محسنين" اتصفوا بالإحسان ، والإحسان يكون في معاملة العبد لربه ، ولنفسه ، ومعاملة العبد للناس ، فبيني لي كيف يكون إحسان العبد مع ربه ؟ وكيف يكون إحسان العبد مع الناس ؟ وكيف يكون إحسانه مع نفسه ؟</a:t>
            </a:r>
            <a:br>
              <a:rPr lang="ar-SA" dirty="0"/>
            </a:br>
            <a:endParaRPr lang="en-US" dirty="0"/>
          </a:p>
        </p:txBody>
      </p:sp>
    </p:spTree>
    <p:extLst>
      <p:ext uri="{BB962C8B-B14F-4D97-AF65-F5344CB8AC3E}">
        <p14:creationId xmlns:p14="http://schemas.microsoft.com/office/powerpoint/2010/main" val="1819884265"/>
      </p:ext>
    </p:extLst>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3"/>
          </p:nvPr>
        </p:nvSpPr>
        <p:spPr/>
        <p:txBody>
          <a:bodyPr/>
          <a:lstStyle/>
          <a:p>
            <a:r>
              <a:rPr lang="ar-SA" dirty="0"/>
              <a:t> " كَانُوا قَلِيلاً مِّنَ اللَّيْلِ مَا يَهْجَعُونَ " فيها معنيين </a:t>
            </a:r>
            <a:endParaRPr lang="ar-SA" dirty="0" smtClean="0"/>
          </a:p>
          <a:p>
            <a:endParaRPr lang="ar-SA" dirty="0"/>
          </a:p>
          <a:p>
            <a:endParaRPr lang="ar-SA" dirty="0" smtClean="0"/>
          </a:p>
          <a:p>
            <a:pPr marL="0" indent="0" algn="ctr">
              <a:buNone/>
            </a:pPr>
            <a:r>
              <a:rPr lang="ar-SA" dirty="0" smtClean="0"/>
              <a:t>لأنهم </a:t>
            </a:r>
            <a:r>
              <a:rPr lang="ar-SA" dirty="0"/>
              <a:t>يصلون ويدعون ويستغفرون الله ويتقربون </a:t>
            </a:r>
            <a:r>
              <a:rPr lang="ar-SA" dirty="0" smtClean="0"/>
              <a:t>إليه</a:t>
            </a:r>
            <a:endParaRPr lang="en-US" dirty="0"/>
          </a:p>
        </p:txBody>
      </p:sp>
    </p:spTree>
    <p:extLst>
      <p:ext uri="{BB962C8B-B14F-4D97-AF65-F5344CB8AC3E}">
        <p14:creationId xmlns:p14="http://schemas.microsoft.com/office/powerpoint/2010/main" val="4109917424"/>
      </p:ext>
    </p:extLst>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3"/>
          </p:nvPr>
        </p:nvSpPr>
        <p:spPr/>
        <p:txBody>
          <a:bodyPr>
            <a:normAutofit/>
          </a:bodyPr>
          <a:lstStyle/>
          <a:p>
            <a:r>
              <a:rPr lang="ar-SA" dirty="0"/>
              <a:t> "</a:t>
            </a:r>
            <a:r>
              <a:rPr lang="ar-SA" sz="2400" dirty="0"/>
              <a:t> وَبِالأَسْحَارِ هُمْ يَسْتَغْفِرُونَ" حتى تحضيري لهذه اللطائف كنت إذا  أكرمني الله في ليلة أن أصلي إذا قرب الفجر وجاء السحر تركت الصلاة وبدأت أستغفر ، وكنت أشعر أن الصلاة أقرب لقلبي ولحضوره ، لكن لأجل هذه الآيـة ، فبحثت اليوم فوجدت هذه المقولة التي أسعدتني جدا ووافقت عندي هوى " قاموا الليل بالقران وأخروا الاستغفار إلى الأسحار كما قال تبارك وتعالى والمستغفرين بالأسحار ، فإن كان الاستغفار في الصلاة فهو أحسن " ، نعم ولم لا نستغفر في الصلاة ، لا أدري كيف غاب عني ذلك فبإمكاني وأنا أصلي أن أستغفر في سجودي حيث أقرب ما يكون العبد من ربه وهو ساجد ، وأقرب ما يكون الرب إلى عبده في ثلث الليل الآخر ، فكيف إذا اجتمعا ! قرب العبد من الله ، وقرب الله من العبد ، يا لله كم فرطنا ! .</a:t>
            </a:r>
            <a:br>
              <a:rPr lang="ar-SA" sz="2400" dirty="0"/>
            </a:br>
            <a:endParaRPr lang="en-US" sz="2400" dirty="0"/>
          </a:p>
        </p:txBody>
      </p:sp>
    </p:spTree>
    <p:extLst>
      <p:ext uri="{BB962C8B-B14F-4D97-AF65-F5344CB8AC3E}">
        <p14:creationId xmlns:p14="http://schemas.microsoft.com/office/powerpoint/2010/main" val="1354845130"/>
      </p:ext>
    </p:extLst>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sz="quarter" idx="13"/>
          </p:nvPr>
        </p:nvSpPr>
        <p:spPr/>
        <p:txBody>
          <a:bodyPr>
            <a:normAutofit/>
          </a:bodyPr>
          <a:lstStyle/>
          <a:p>
            <a:r>
              <a:rPr lang="ar-SA" dirty="0"/>
              <a:t> " </a:t>
            </a:r>
            <a:r>
              <a:rPr lang="ar-SA" sz="2800" dirty="0"/>
              <a:t>وَفِي السَّمَاء رِزْقُكُمْ وَمَا تُوعَدُونَ* فَوَرَبِّ السَّمَاء وَالأَرْضِ إِنَّهُ لَحَقٌّ مِّثْلَ مَا أَنَّكُمْ تَنطِقُونَ" قال الحسن البصري " قاتل الله أقواما أقسم الله لهم ربهم ثم لم يصدقوا " </a:t>
            </a:r>
            <a:br>
              <a:rPr lang="ar-SA" sz="2800" dirty="0"/>
            </a:br>
            <a:r>
              <a:rPr lang="ar-SA" sz="2800" dirty="0"/>
              <a:t>يا لسوء الأدب ! يا لسوء الأدب ، يقسم الله لصغار مثلنا أن في السماء رزقنا ، رزقنا من مال وطعام رزقنا من علم وإيمان رزقنا من زوج وأولاد ومع هذا ... ! ، لأنه قال قبلها "للموقنين" فلو كُنّا على يقين لكمل تصديقنا ، يا رب غفرانك ونجنا من سوء الأدب مع عظمتك سبحانك </a:t>
            </a:r>
            <a:r>
              <a:rPr lang="ar-SA" sz="2800" dirty="0" err="1"/>
              <a:t>سبحانك</a:t>
            </a:r>
            <a:r>
              <a:rPr lang="ar-SA" sz="2800" dirty="0"/>
              <a:t> . </a:t>
            </a:r>
            <a:br>
              <a:rPr lang="ar-SA" sz="2800" dirty="0"/>
            </a:br>
            <a:endParaRPr lang="en-US" sz="2800" dirty="0"/>
          </a:p>
        </p:txBody>
      </p:sp>
    </p:spTree>
    <p:extLst>
      <p:ext uri="{BB962C8B-B14F-4D97-AF65-F5344CB8AC3E}">
        <p14:creationId xmlns:p14="http://schemas.microsoft.com/office/powerpoint/2010/main" val="1860283446"/>
      </p:ext>
    </p:extLst>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cap="none" spc="0" dirty="0" smtClean="0">
                <a:ln w="12700">
                  <a:solidFill>
                    <a:schemeClr val="tx2">
                      <a:satMod val="155000"/>
                    </a:schemeClr>
                  </a:solidFill>
                  <a:prstDash val="solid"/>
                </a:ln>
                <a:solidFill>
                  <a:schemeClr val="bg2">
                    <a:tint val="85000"/>
                    <a:satMod val="155000"/>
                  </a:schemeClr>
                </a:solidFill>
                <a:effectLst>
                  <a:glow rad="101600">
                    <a:schemeClr val="accent2">
                      <a:satMod val="175000"/>
                      <a:alpha val="40000"/>
                    </a:schemeClr>
                  </a:glow>
                  <a:outerShdw blurRad="41275" dist="20320" dir="1800000" algn="tl" rotWithShape="0">
                    <a:srgbClr val="000000">
                      <a:alpha val="40000"/>
                    </a:srgbClr>
                  </a:outerShdw>
                </a:effectLst>
              </a:rPr>
              <a:t>قصة ابراهيم علية السلام </a:t>
            </a:r>
            <a:endParaRPr lang="en-US" b="1" cap="none" spc="0" dirty="0">
              <a:ln w="12700">
                <a:solidFill>
                  <a:schemeClr val="tx2">
                    <a:satMod val="155000"/>
                  </a:schemeClr>
                </a:solidFill>
                <a:prstDash val="solid"/>
              </a:ln>
              <a:solidFill>
                <a:schemeClr val="bg2">
                  <a:tint val="85000"/>
                  <a:satMod val="155000"/>
                </a:schemeClr>
              </a:solidFill>
              <a:effectLst>
                <a:glow rad="101600">
                  <a:schemeClr val="accent2">
                    <a:satMod val="175000"/>
                    <a:alpha val="40000"/>
                  </a:schemeClr>
                </a:glow>
                <a:outerShdw blurRad="41275" dist="20320" dir="1800000" algn="tl" rotWithShape="0">
                  <a:srgbClr val="000000">
                    <a:alpha val="40000"/>
                  </a:srgbClr>
                </a:outerShdw>
              </a:effectLst>
            </a:endParaRPr>
          </a:p>
        </p:txBody>
      </p:sp>
      <p:sp>
        <p:nvSpPr>
          <p:cNvPr id="3" name="عنصر نائب للمحتوى 2"/>
          <p:cNvSpPr>
            <a:spLocks noGrp="1"/>
          </p:cNvSpPr>
          <p:nvPr>
            <p:ph sz="quarter" idx="13"/>
          </p:nvPr>
        </p:nvSpPr>
        <p:spPr>
          <a:xfrm>
            <a:off x="539552" y="1988840"/>
            <a:ext cx="7924800" cy="4114800"/>
          </a:xfrm>
        </p:spPr>
        <p:txBody>
          <a:bodyPr>
            <a:normAutofit/>
          </a:bodyPr>
          <a:lstStyle/>
          <a:p>
            <a:r>
              <a:rPr lang="ar-SA" sz="2800" dirty="0"/>
              <a:t> في قصة إبراهيم عليه السلام ، قالت الملائكة إجابة على تعجب زوج </a:t>
            </a:r>
            <a:r>
              <a:rPr lang="ar-SA" sz="2800" dirty="0" smtClean="0"/>
              <a:t>إبراهيم الكريمة </a:t>
            </a:r>
            <a:r>
              <a:rPr lang="ar-SA" sz="2800" dirty="0"/>
              <a:t>"إِنَّهُ هُوَ الْحَكِيمُ الْعَلِيمُ" سبحانه عليم بالوقت المناسب ليأت لـ إبراهيم وزوجه الولد بعد كبر وطول انتظار ، وله في ذلك حكمة باهرة ، لمن يحسن التأمل في أقدار الله ، وهكذا الله عليم حكيم في كل حال ، ومهما تأخر لنا شيئا تمنينه لنتذكر " عليم حكيم " يعلم الوقت الأنسب ليأتِ ما تأخر ، وله في ذلك الحكم سبحانه .</a:t>
            </a:r>
            <a:br>
              <a:rPr lang="ar-SA" sz="2800" dirty="0"/>
            </a:br>
            <a:endParaRPr lang="en-US" sz="2800" dirty="0"/>
          </a:p>
        </p:txBody>
      </p:sp>
    </p:spTree>
    <p:extLst>
      <p:ext uri="{BB962C8B-B14F-4D97-AF65-F5344CB8AC3E}">
        <p14:creationId xmlns:p14="http://schemas.microsoft.com/office/powerpoint/2010/main" val="512297598"/>
      </p:ext>
    </p:extLst>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4800" cap="none" spc="0" dirty="0" err="1"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glow rad="139700">
                    <a:schemeClr val="accent4">
                      <a:satMod val="175000"/>
                      <a:alpha val="40000"/>
                    </a:schemeClr>
                  </a:glow>
                  <a:outerShdw blurRad="38100" dist="38100" dir="7020000" algn="tl">
                    <a:srgbClr val="000000">
                      <a:alpha val="35000"/>
                    </a:srgbClr>
                  </a:outerShdw>
                </a:effectLst>
              </a:rPr>
              <a:t>اداب</a:t>
            </a:r>
            <a:r>
              <a:rPr lang="ar-SA" sz="4800"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glow rad="139700">
                    <a:schemeClr val="accent4">
                      <a:satMod val="175000"/>
                      <a:alpha val="40000"/>
                    </a:schemeClr>
                  </a:glow>
                  <a:outerShdw blurRad="38100" dist="38100" dir="7020000" algn="tl">
                    <a:srgbClr val="000000">
                      <a:alpha val="35000"/>
                    </a:srgbClr>
                  </a:outerShdw>
                </a:effectLst>
              </a:rPr>
              <a:t> الضيافة </a:t>
            </a:r>
            <a:endParaRPr lang="en-US" sz="4800"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glow rad="139700">
                  <a:schemeClr val="accent4">
                    <a:satMod val="175000"/>
                    <a:alpha val="40000"/>
                  </a:schemeClr>
                </a:glow>
                <a:outerShdw blurRad="38100" dist="38100" dir="7020000" algn="tl">
                  <a:srgbClr val="000000">
                    <a:alpha val="35000"/>
                  </a:srgbClr>
                </a:outerShdw>
              </a:effectLst>
            </a:endParaRPr>
          </a:p>
        </p:txBody>
      </p:sp>
      <p:sp>
        <p:nvSpPr>
          <p:cNvPr id="3" name="عنصر نائب للمحتوى 2"/>
          <p:cNvSpPr>
            <a:spLocks noGrp="1"/>
          </p:cNvSpPr>
          <p:nvPr>
            <p:ph sz="quarter" idx="13"/>
          </p:nvPr>
        </p:nvSpPr>
        <p:spPr/>
        <p:txBody>
          <a:bodyPr>
            <a:normAutofit/>
          </a:bodyPr>
          <a:lstStyle/>
          <a:p>
            <a:r>
              <a:rPr lang="ar-SA" sz="3600" dirty="0" smtClean="0"/>
              <a:t>البداءة بالسلام قبل الكلام </a:t>
            </a:r>
          </a:p>
          <a:p>
            <a:r>
              <a:rPr lang="ar-SA" sz="3600" dirty="0" smtClean="0"/>
              <a:t>ان يقدم المضيف ما تيسر </a:t>
            </a:r>
            <a:r>
              <a:rPr lang="ar-SA" sz="3600" dirty="0" err="1" smtClean="0"/>
              <a:t>عندة</a:t>
            </a:r>
            <a:r>
              <a:rPr lang="ar-SA" sz="3600" dirty="0" smtClean="0"/>
              <a:t> _وينتقي </a:t>
            </a:r>
            <a:r>
              <a:rPr lang="ar-SA" sz="3600" dirty="0" err="1" smtClean="0"/>
              <a:t>احسنة</a:t>
            </a:r>
            <a:r>
              <a:rPr lang="ar-SA" sz="3600" dirty="0" smtClean="0"/>
              <a:t> لضيفة </a:t>
            </a:r>
          </a:p>
          <a:p>
            <a:r>
              <a:rPr lang="ar-SA" sz="3600" dirty="0" smtClean="0"/>
              <a:t>ان يباشر تقديم الطعام لنفسة </a:t>
            </a:r>
          </a:p>
          <a:p>
            <a:r>
              <a:rPr lang="ar-SA" sz="3600" dirty="0" smtClean="0"/>
              <a:t>ان </a:t>
            </a:r>
            <a:r>
              <a:rPr lang="ar-SA" sz="3600" dirty="0" err="1" smtClean="0"/>
              <a:t>يكرالضيف</a:t>
            </a:r>
            <a:r>
              <a:rPr lang="ar-SA" sz="3600" dirty="0" smtClean="0"/>
              <a:t> </a:t>
            </a:r>
            <a:r>
              <a:rPr lang="ar-SA" sz="3600" dirty="0" err="1" smtClean="0"/>
              <a:t>بانواع</a:t>
            </a:r>
            <a:r>
              <a:rPr lang="ar-SA" sz="3600" dirty="0" smtClean="0"/>
              <a:t> </a:t>
            </a:r>
            <a:r>
              <a:rPr lang="ar-SA" sz="3600" dirty="0" err="1" smtClean="0"/>
              <a:t>لاكرام</a:t>
            </a:r>
            <a:r>
              <a:rPr lang="ar-SA" sz="3600" dirty="0" smtClean="0"/>
              <a:t> </a:t>
            </a:r>
            <a:r>
              <a:rPr lang="ar-SA" sz="3600" dirty="0" err="1" smtClean="0"/>
              <a:t>قولأَ</a:t>
            </a:r>
            <a:r>
              <a:rPr lang="ar-SA" sz="3600" dirty="0" smtClean="0"/>
              <a:t> و فعلاَ	</a:t>
            </a:r>
            <a:endParaRPr lang="en-US" sz="3600" dirty="0"/>
          </a:p>
        </p:txBody>
      </p:sp>
    </p:spTree>
    <p:extLst>
      <p:ext uri="{BB962C8B-B14F-4D97-AF65-F5344CB8AC3E}">
        <p14:creationId xmlns:p14="http://schemas.microsoft.com/office/powerpoint/2010/main" val="298742066"/>
      </p:ext>
    </p:extLst>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4400" b="1" cap="none" spc="0" dirty="0" smtClean="0">
                <a:ln w="18000">
                  <a:solidFill>
                    <a:schemeClr val="accent2">
                      <a:satMod val="140000"/>
                    </a:schemeClr>
                  </a:solidFill>
                  <a:prstDash val="solid"/>
                  <a:miter lim="800000"/>
                </a:ln>
                <a:noFill/>
                <a:effectLst>
                  <a:glow rad="139700">
                    <a:schemeClr val="accent2">
                      <a:satMod val="175000"/>
                      <a:alpha val="40000"/>
                    </a:schemeClr>
                  </a:glow>
                  <a:outerShdw blurRad="25500" dist="23000" dir="7020000" algn="tl">
                    <a:srgbClr val="000000">
                      <a:alpha val="50000"/>
                    </a:srgbClr>
                  </a:outerShdw>
                </a:effectLst>
              </a:rPr>
              <a:t>اسماء الطالبات </a:t>
            </a:r>
            <a:endParaRPr lang="en-US" sz="4400" b="1" cap="none" spc="0" dirty="0">
              <a:ln w="18000">
                <a:solidFill>
                  <a:schemeClr val="accent2">
                    <a:satMod val="140000"/>
                  </a:schemeClr>
                </a:solidFill>
                <a:prstDash val="solid"/>
                <a:miter lim="800000"/>
              </a:ln>
              <a:noFill/>
              <a:effectLst>
                <a:glow rad="139700">
                  <a:schemeClr val="accent2">
                    <a:satMod val="175000"/>
                    <a:alpha val="40000"/>
                  </a:schemeClr>
                </a:glow>
                <a:outerShdw blurRad="25500" dist="23000" dir="7020000" algn="tl">
                  <a:srgbClr val="000000">
                    <a:alpha val="50000"/>
                  </a:srgbClr>
                </a:outerShdw>
              </a:effectLst>
            </a:endParaRPr>
          </a:p>
        </p:txBody>
      </p:sp>
      <p:sp>
        <p:nvSpPr>
          <p:cNvPr id="3" name="عنصر نائب للمحتوى 2"/>
          <p:cNvSpPr>
            <a:spLocks noGrp="1"/>
          </p:cNvSpPr>
          <p:nvPr>
            <p:ph sz="quarter" idx="13"/>
          </p:nvPr>
        </p:nvSpPr>
        <p:spPr/>
        <p:txBody>
          <a:bodyPr/>
          <a:lstStyle/>
          <a:p>
            <a:pPr algn="ctr"/>
            <a:r>
              <a:rPr lang="ar-SA" sz="4000" smtClean="0"/>
              <a:t>لمياء محمود </a:t>
            </a:r>
            <a:r>
              <a:rPr lang="ar-SA" sz="4000" dirty="0"/>
              <a:t>مسعود </a:t>
            </a:r>
          </a:p>
          <a:p>
            <a:pPr algn="ctr"/>
            <a:r>
              <a:rPr lang="ar-SA" sz="4000" dirty="0" smtClean="0"/>
              <a:t>روئ طلال عابد</a:t>
            </a:r>
          </a:p>
          <a:p>
            <a:pPr algn="ctr"/>
            <a:r>
              <a:rPr lang="ar-SA" sz="4800" dirty="0" smtClean="0"/>
              <a:t>صفاء احمد </a:t>
            </a:r>
            <a:r>
              <a:rPr lang="ar-SA" sz="4800" dirty="0" err="1" smtClean="0"/>
              <a:t>لاحمدي</a:t>
            </a:r>
            <a:endParaRPr lang="en-US" sz="4800" dirty="0"/>
          </a:p>
        </p:txBody>
      </p:sp>
    </p:spTree>
    <p:extLst>
      <p:ext uri="{BB962C8B-B14F-4D97-AF65-F5344CB8AC3E}">
        <p14:creationId xmlns:p14="http://schemas.microsoft.com/office/powerpoint/2010/main" val="3535947143"/>
      </p:ext>
    </p:extLst>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3"/>
          </p:nvPr>
        </p:nvSpPr>
        <p:spPr/>
        <p:txBody>
          <a:bodyPr>
            <a:normAutofit/>
          </a:bodyPr>
          <a:lstStyle/>
          <a:p>
            <a:pPr algn="ctr"/>
            <a:r>
              <a:rPr lang="ar-SA" sz="5400" dirty="0" smtClean="0">
                <a:effectLst>
                  <a:glow rad="228600">
                    <a:schemeClr val="accent2">
                      <a:satMod val="175000"/>
                      <a:alpha val="40000"/>
                    </a:schemeClr>
                  </a:glow>
                </a:effectLst>
              </a:rPr>
              <a:t>والسلام عليكم ورحمة </a:t>
            </a:r>
            <a:r>
              <a:rPr lang="ar-SA" sz="5400" smtClean="0">
                <a:effectLst>
                  <a:glow rad="228600">
                    <a:schemeClr val="accent2">
                      <a:satMod val="175000"/>
                      <a:alpha val="40000"/>
                    </a:schemeClr>
                  </a:glow>
                </a:effectLst>
              </a:rPr>
              <a:t>لله </a:t>
            </a:r>
            <a:r>
              <a:rPr lang="ar-SA" sz="5400" smtClean="0">
                <a:effectLst>
                  <a:glow rad="228600">
                    <a:schemeClr val="accent2">
                      <a:satMod val="175000"/>
                      <a:alpha val="40000"/>
                    </a:schemeClr>
                  </a:glow>
                </a:effectLst>
              </a:rPr>
              <a:t>وبركاته</a:t>
            </a:r>
            <a:endParaRPr lang="en-US" sz="5400" dirty="0">
              <a:effectLst>
                <a:glow rad="228600">
                  <a:schemeClr val="accent2">
                    <a:satMod val="175000"/>
                    <a:alpha val="40000"/>
                  </a:schemeClr>
                </a:glow>
              </a:effectLst>
            </a:endParaRPr>
          </a:p>
        </p:txBody>
      </p:sp>
    </p:spTree>
    <p:extLst>
      <p:ext uri="{BB962C8B-B14F-4D97-AF65-F5344CB8AC3E}">
        <p14:creationId xmlns:p14="http://schemas.microsoft.com/office/powerpoint/2010/main" val="1468443703"/>
      </p:ext>
    </p:extLst>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ar-SA" sz="6000" b="1" cap="none"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glow rad="228600">
                    <a:schemeClr val="accent3">
                      <a:satMod val="175000"/>
                      <a:alpha val="40000"/>
                    </a:schemeClr>
                  </a:glow>
                  <a:outerShdw blurRad="88000" dist="50800" dir="5040000" algn="tl">
                    <a:schemeClr val="accent4">
                      <a:tint val="80000"/>
                      <a:satMod val="250000"/>
                      <a:alpha val="45000"/>
                    </a:schemeClr>
                  </a:outerShdw>
                </a:effectLst>
              </a:rPr>
              <a:t>الذاريات </a:t>
            </a:r>
            <a:endParaRPr lang="en-US" sz="6000" b="1" cap="none"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glow rad="228600">
                  <a:schemeClr val="accent3">
                    <a:satMod val="175000"/>
                    <a:alpha val="40000"/>
                  </a:schemeClr>
                </a:glow>
                <a:outerShdw blurRad="88000" dist="50800" dir="5040000" algn="tl">
                  <a:schemeClr val="accent4">
                    <a:tint val="80000"/>
                    <a:satMod val="250000"/>
                    <a:alpha val="45000"/>
                  </a:schemeClr>
                </a:outerShdw>
              </a:effectLst>
            </a:endParaRPr>
          </a:p>
        </p:txBody>
      </p:sp>
      <p:sp>
        <p:nvSpPr>
          <p:cNvPr id="3" name="عنصر نائب للمحتوى 2"/>
          <p:cNvSpPr>
            <a:spLocks noGrp="1"/>
          </p:cNvSpPr>
          <p:nvPr>
            <p:ph sz="quarter" idx="13"/>
          </p:nvPr>
        </p:nvSpPr>
        <p:spPr/>
        <p:txBody>
          <a:bodyPr>
            <a:normAutofit/>
          </a:bodyPr>
          <a:lstStyle/>
          <a:p>
            <a:pPr marL="0" indent="0">
              <a:buNone/>
            </a:pPr>
            <a:r>
              <a:rPr lang="ar-SA" sz="2800" dirty="0" smtClean="0"/>
              <a:t>سورة الذاريات هي سورة الثالثة ولأربعون في ترتيب </a:t>
            </a:r>
          </a:p>
          <a:p>
            <a:pPr marL="0" indent="0">
              <a:buNone/>
            </a:pPr>
            <a:r>
              <a:rPr lang="ar-SA" sz="2800" dirty="0" smtClean="0"/>
              <a:t>المصحف وهي سورة مكية وعدد آياتها  ستون اية </a:t>
            </a:r>
          </a:p>
          <a:p>
            <a:pPr marL="0" indent="0">
              <a:buNone/>
            </a:pPr>
            <a:r>
              <a:rPr lang="ar-SA" sz="2800" dirty="0" smtClean="0"/>
              <a:t>سميت بذلك </a:t>
            </a:r>
            <a:r>
              <a:rPr lang="ar-SA" sz="2800" dirty="0" err="1" smtClean="0"/>
              <a:t>لأفتتاحها</a:t>
            </a:r>
            <a:r>
              <a:rPr lang="ar-SA" sz="2800" dirty="0" smtClean="0"/>
              <a:t> بالقسم بالذاريات وهي الرياح التي تذرو التراب وغيرة أي </a:t>
            </a:r>
            <a:r>
              <a:rPr lang="ar-SA" sz="2800" dirty="0" err="1" smtClean="0"/>
              <a:t>تفرقةمن</a:t>
            </a:r>
            <a:r>
              <a:rPr lang="ar-SA" sz="2800" dirty="0" smtClean="0"/>
              <a:t> مكان الي اخر </a:t>
            </a:r>
          </a:p>
          <a:p>
            <a:pPr marL="0" indent="0">
              <a:buNone/>
            </a:pPr>
            <a:r>
              <a:rPr lang="ar-SA" sz="2800" dirty="0" smtClean="0"/>
              <a:t>والقسم بها دليل علي عظمتها وانها من جند لله تعالي وكذلك تتكلم عن تقوي وصفات المؤمنين وجزائهم </a:t>
            </a:r>
            <a:endParaRPr lang="ar-SA" sz="2800" dirty="0"/>
          </a:p>
          <a:p>
            <a:pPr marL="0" indent="0">
              <a:buNone/>
            </a:pPr>
            <a:endParaRPr lang="ar-SA" sz="2800" dirty="0" smtClean="0"/>
          </a:p>
          <a:p>
            <a:pPr marL="0" indent="0">
              <a:buNone/>
            </a:pPr>
            <a:endParaRPr lang="ar-SA" dirty="0"/>
          </a:p>
          <a:p>
            <a:pPr marL="0" indent="0">
              <a:buNone/>
            </a:pPr>
            <a:endParaRPr lang="ar-SA" dirty="0" smtClean="0"/>
          </a:p>
        </p:txBody>
      </p:sp>
    </p:spTree>
    <p:extLst>
      <p:ext uri="{BB962C8B-B14F-4D97-AF65-F5344CB8AC3E}">
        <p14:creationId xmlns:p14="http://schemas.microsoft.com/office/powerpoint/2010/main" val="244545412"/>
      </p:ext>
    </p:extLst>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ar-SA" b="1" cap="none"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مناسبتها لما قبلها </a:t>
            </a:r>
            <a:endParaRPr lang="en-US" b="1" cap="none"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3" name="عنصر نائب للمحتوى 2"/>
          <p:cNvSpPr>
            <a:spLocks noGrp="1"/>
          </p:cNvSpPr>
          <p:nvPr>
            <p:ph sz="quarter" idx="13"/>
          </p:nvPr>
        </p:nvSpPr>
        <p:spPr/>
        <p:txBody>
          <a:bodyPr/>
          <a:lstStyle/>
          <a:p>
            <a:r>
              <a:rPr lang="ar-SA" dirty="0" smtClean="0"/>
              <a:t>ختمت سورة (ق) بذكر البعث والجزاء والجنة والنار </a:t>
            </a:r>
          </a:p>
          <a:p>
            <a:r>
              <a:rPr lang="ar-SA" dirty="0"/>
              <a:t>ف</a:t>
            </a:r>
            <a:r>
              <a:rPr lang="ar-SA" dirty="0" smtClean="0"/>
              <a:t>ي قولة تعالي (ذلك حشر علينا يسير) </a:t>
            </a:r>
          </a:p>
          <a:p>
            <a:r>
              <a:rPr lang="ar-SA" dirty="0" smtClean="0"/>
              <a:t>وافتتحت هذه السورة بالقسم بالرياح والسحب </a:t>
            </a:r>
          </a:p>
          <a:p>
            <a:r>
              <a:rPr lang="ar-SA" dirty="0" smtClean="0"/>
              <a:t>والسفن والملائكة علي ان ما وعد </a:t>
            </a:r>
            <a:r>
              <a:rPr lang="ar-SA" dirty="0" err="1" smtClean="0"/>
              <a:t>بة</a:t>
            </a:r>
            <a:r>
              <a:rPr lang="ar-SA" dirty="0" smtClean="0"/>
              <a:t> الناس من ذلك صادق وان الجزاء واقع </a:t>
            </a:r>
            <a:endParaRPr lang="en-US" dirty="0"/>
          </a:p>
        </p:txBody>
      </p:sp>
    </p:spTree>
    <p:extLst>
      <p:ext uri="{BB962C8B-B14F-4D97-AF65-F5344CB8AC3E}">
        <p14:creationId xmlns:p14="http://schemas.microsoft.com/office/powerpoint/2010/main" val="2991321868"/>
      </p:ext>
    </p:extLst>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sz="quarter" idx="13"/>
          </p:nvPr>
        </p:nvSpPr>
        <p:spPr/>
        <p:txBody>
          <a:bodyPr>
            <a:normAutofit/>
          </a:bodyPr>
          <a:lstStyle/>
          <a:p>
            <a:r>
              <a:rPr lang="ar-SA" dirty="0"/>
              <a:t>لذاريات هي الريح في السماء، وهي ريح خفيفة، أي ليست بقوية لتُفسِد، وقد بدأ الله عز وجل أول آية بسورة الذاريات بأن أقسم بالذاريات، ثم الحاملات، ثم المقسمات، والحاملات هنا هي السحب أو الغيوم التي تحمل الأمطار، والمقسمات هي التي توزع هذه الغيوم في السماء، إذاً الموضوع الذي ستتحدث عنه السورة هو الرزق.</a:t>
            </a:r>
            <a:br>
              <a:rPr lang="ar-SA" dirty="0"/>
            </a:br>
            <a:r>
              <a:rPr lang="ar-SA" dirty="0"/>
              <a:t/>
            </a:r>
            <a:br>
              <a:rPr lang="ar-SA" dirty="0"/>
            </a:br>
            <a:endParaRPr lang="en-US" dirty="0"/>
          </a:p>
        </p:txBody>
      </p:sp>
      <p:sp>
        <p:nvSpPr>
          <p:cNvPr id="4" name="عنصر نائب للمحتوى 2"/>
          <p:cNvSpPr>
            <a:spLocks noGrp="1"/>
          </p:cNvSpPr>
          <p:nvPr/>
        </p:nvSpPr>
        <p:spPr>
          <a:xfrm>
            <a:off x="228600" y="1166019"/>
            <a:ext cx="8686800" cy="4525963"/>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endParaRPr lang="en-US"/>
          </a:p>
        </p:txBody>
      </p:sp>
    </p:spTree>
    <p:extLst>
      <p:ext uri="{BB962C8B-B14F-4D97-AF65-F5344CB8AC3E}">
        <p14:creationId xmlns:p14="http://schemas.microsoft.com/office/powerpoint/2010/main" val="4076616989"/>
      </p:ext>
    </p:extLst>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3"/>
          </p:nvPr>
        </p:nvSpPr>
        <p:spPr/>
        <p:txBody>
          <a:bodyPr>
            <a:normAutofit/>
          </a:bodyPr>
          <a:lstStyle/>
          <a:p>
            <a:r>
              <a:rPr lang="ar-SA" dirty="0"/>
              <a:t>وكون الرياح ستحرّك الغيوم، بالنتيجة ستأتي هذه الأمطار، وعليه فإن وعد الله بأن يرزق عباده هو وعد حق، وهو أمر واقع، وحاصل، ثم يقسم الله عز وجل مرة ثانية بالسماء ذات الحُبك، أي الطرق والمسالك المختلفة التي تصنعها الغيوم بفعل الرياح، وهذه المسالك المختلفة تماثل وتشابه اختلافات الناس في قضية الرزق، فبعضهم يصدق وبعضهم الآخر يشك في المسألة.</a:t>
            </a:r>
            <a:br>
              <a:rPr lang="ar-SA" dirty="0"/>
            </a:br>
            <a:r>
              <a:rPr lang="ar-SA" dirty="0"/>
              <a:t/>
            </a:r>
            <a:br>
              <a:rPr lang="ar-SA" dirty="0"/>
            </a:br>
            <a:endParaRPr lang="en-US" dirty="0"/>
          </a:p>
        </p:txBody>
      </p:sp>
    </p:spTree>
    <p:extLst>
      <p:ext uri="{BB962C8B-B14F-4D97-AF65-F5344CB8AC3E}">
        <p14:creationId xmlns:p14="http://schemas.microsoft.com/office/powerpoint/2010/main" val="667589621"/>
      </p:ext>
    </p:extLst>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3"/>
          </p:nvPr>
        </p:nvSpPr>
        <p:spPr/>
        <p:txBody>
          <a:bodyPr>
            <a:normAutofit/>
          </a:bodyPr>
          <a:lstStyle/>
          <a:p>
            <a:r>
              <a:rPr lang="ar-SA" dirty="0"/>
              <a:t>وهمّ الرزق هو من أكثر القضايا التي شغلت الإنسان، حتى أنها شغلته عن الرزاق، وذلك أن الإنسان التفت إلى رزقه، وكيفية الحصول عليه، ثم نسي العبادة والتوجه إلى الله الرزاق، والرزق المقصود في هذه السورة هو كل شيء بالحياة، وليس فقط المال، بل الزواج، والوظيفة، والحمل، والنجاح، والشفاء، وجميع أمور الإنسان بيد الله عز وجل، فالسورة توجه رسالة عامة لمن ضيّعوا من أجل الرزق أكبر سبب في الرزق.</a:t>
            </a:r>
            <a:br>
              <a:rPr lang="ar-SA" dirty="0"/>
            </a:br>
            <a:r>
              <a:rPr lang="ar-SA" dirty="0"/>
              <a:t/>
            </a:r>
            <a:br>
              <a:rPr lang="ar-SA" dirty="0"/>
            </a:br>
            <a:endParaRPr lang="en-US" dirty="0"/>
          </a:p>
        </p:txBody>
      </p:sp>
    </p:spTree>
    <p:extLst>
      <p:ext uri="{BB962C8B-B14F-4D97-AF65-F5344CB8AC3E}">
        <p14:creationId xmlns:p14="http://schemas.microsoft.com/office/powerpoint/2010/main" val="39489153"/>
      </p:ext>
    </p:extLst>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3"/>
          </p:nvPr>
        </p:nvSpPr>
        <p:spPr/>
        <p:txBody>
          <a:bodyPr>
            <a:normAutofit/>
          </a:bodyPr>
          <a:lstStyle/>
          <a:p>
            <a:r>
              <a:rPr lang="ar-SA" dirty="0"/>
              <a:t>وتتعدد الرسائل الأخرى في سورة الذاريات، وأهمّها رسالة (إنّما توعدون لصادق)، أي إنه على الإنسان أن يبقيَ قلبه معلقاً بالله تعالى في الرزق، والنجاح والشفاء، وفي كل شيء، لأن وعد الله حق، وصادق، أي إن عبَد الإنسان ربه حق عبادته، وأيقن وصدق مسألة الرزق التي هي بيد الله عز وجل، سيرزقه الله من حيث لا يحتسب، لأن الله هو الرزاق.</a:t>
            </a:r>
            <a:br>
              <a:rPr lang="ar-SA" dirty="0"/>
            </a:br>
            <a:r>
              <a:rPr lang="ar-SA" dirty="0"/>
              <a:t/>
            </a:r>
            <a:br>
              <a:rPr lang="ar-SA" dirty="0"/>
            </a:br>
            <a:endParaRPr lang="en-US" dirty="0"/>
          </a:p>
        </p:txBody>
      </p:sp>
    </p:spTree>
    <p:extLst>
      <p:ext uri="{BB962C8B-B14F-4D97-AF65-F5344CB8AC3E}">
        <p14:creationId xmlns:p14="http://schemas.microsoft.com/office/powerpoint/2010/main" val="2501251482"/>
      </p:ext>
    </p:extLst>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3"/>
          </p:nvPr>
        </p:nvSpPr>
        <p:spPr/>
        <p:txBody>
          <a:bodyPr>
            <a:normAutofit/>
          </a:bodyPr>
          <a:lstStyle/>
          <a:p>
            <a:r>
              <a:rPr lang="ar-SA" dirty="0"/>
              <a:t>م رسالة (ففروا إلى الله)، ولا </a:t>
            </a:r>
            <a:r>
              <a:rPr lang="ar-SA" dirty="0" err="1"/>
              <a:t>تتباطأوا</a:t>
            </a:r>
            <a:r>
              <a:rPr lang="ar-SA" dirty="0"/>
              <a:t> في الانطلاق إلى الله، أي عندما يتوجه المسلم بقلبه إلى الله عز وجل، فإنه يفر إليه من الضنك إلى السعادة، ومن الفقر إلى الثراء، ومن عقوبته لمعافاته ومن النار إلى الجنة، والسورة هنا تكلم كل إنسان مشغول على رزقه، وكل من حارب الرزاق، ونسيه، ونسي أهم أسباب الرزق، ونسي رزق الجنة، وكل من أغضب الرزاق من أجل الرزق، فهي سورة تكلم الجميع، وتقول بأن الله هو الرزاق ذو القوة المتين.</a:t>
            </a:r>
            <a:br>
              <a:rPr lang="ar-SA" dirty="0"/>
            </a:br>
            <a:r>
              <a:rPr lang="ar-SA" dirty="0"/>
              <a:t/>
            </a:r>
            <a:br>
              <a:rPr lang="ar-SA" dirty="0"/>
            </a:br>
            <a:r>
              <a:rPr lang="ar-SA" dirty="0" smtClean="0"/>
              <a:t>0</a:t>
            </a:r>
            <a:endParaRPr lang="en-US" dirty="0"/>
          </a:p>
        </p:txBody>
      </p:sp>
    </p:spTree>
    <p:extLst>
      <p:ext uri="{BB962C8B-B14F-4D97-AF65-F5344CB8AC3E}">
        <p14:creationId xmlns:p14="http://schemas.microsoft.com/office/powerpoint/2010/main" val="1609745739"/>
      </p:ext>
    </p:extLst>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تفسير سورة الذاريات</a:t>
            </a:r>
            <a:endParaRPr lang="en-US" b="1" cap="none"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عنصر نائب للمحتوى 2"/>
          <p:cNvSpPr>
            <a:spLocks noGrp="1"/>
          </p:cNvSpPr>
          <p:nvPr>
            <p:ph sz="quarter" idx="13"/>
          </p:nvPr>
        </p:nvSpPr>
        <p:spPr/>
        <p:txBody>
          <a:bodyPr>
            <a:normAutofit/>
          </a:bodyPr>
          <a:lstStyle/>
          <a:p>
            <a:r>
              <a:rPr lang="ar-SA" dirty="0"/>
              <a:t>- إن من أهم القضايا التي تعالجها هذه السورة العظيمة ، ربط القلب بالسماء ، ورفعه ليرفرف دائما محلقا ينظر من الأعلى .. ولا ينشغل بسفساف الأمور ، ومن أكثر ما يجعل القلب أرضي دنيوي ويعوق تحليقه : قضية (الرزق) بأنواعه مالا وعلما وخلقا .. الخ ، وقد ورد في هذه السورة عدة آيات في هذا الباب كأنها تقول للعبد دع عنك الرزق فهو ليس شأنك بل الله يأتيك به ، وانشغل لما خلقت له ، بل وأقسم الله بعظمته وجلاله لهذا الصغير المدعو إنسان لعله يوقن (والله المستعان) ، مرارا وتكرارا أتت قضية الرزق لتكن القلوب سماوية علوية تتفرغ من الدنيويات وتنشغل بالله وفقط . </a:t>
            </a:r>
            <a:endParaRPr lang="en-US" dirty="0"/>
          </a:p>
        </p:txBody>
      </p:sp>
    </p:spTree>
    <p:extLst>
      <p:ext uri="{BB962C8B-B14F-4D97-AF65-F5344CB8AC3E}">
        <p14:creationId xmlns:p14="http://schemas.microsoft.com/office/powerpoint/2010/main" val="3107307972"/>
      </p:ext>
    </p:extLst>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151</TotalTime>
  <Words>533</Words>
  <Application>Microsoft Office PowerPoint</Application>
  <PresentationFormat>عرض على الشاشة (3:4)‏</PresentationFormat>
  <Paragraphs>41</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أفق</vt:lpstr>
      <vt:lpstr>بسم لله الرحمن الرحيم </vt:lpstr>
      <vt:lpstr>الذاريات </vt:lpstr>
      <vt:lpstr>مناسبتها لما قبلها </vt:lpstr>
      <vt:lpstr>عرض تقديمي في PowerPoint</vt:lpstr>
      <vt:lpstr>عرض تقديمي في PowerPoint</vt:lpstr>
      <vt:lpstr>عرض تقديمي في PowerPoint</vt:lpstr>
      <vt:lpstr>عرض تقديمي في PowerPoint</vt:lpstr>
      <vt:lpstr>عرض تقديمي في PowerPoint</vt:lpstr>
      <vt:lpstr>تفسير سورة الذاريات</vt:lpstr>
      <vt:lpstr>عرض تقديمي في PowerPoint</vt:lpstr>
      <vt:lpstr>عرض تقديمي في PowerPoint</vt:lpstr>
      <vt:lpstr>عرض تقديمي في PowerPoint</vt:lpstr>
      <vt:lpstr>عرض تقديمي في PowerPoint</vt:lpstr>
      <vt:lpstr>عرض تقديمي في PowerPoint</vt:lpstr>
      <vt:lpstr>قصة ابراهيم علية السلام </vt:lpstr>
      <vt:lpstr>اداب الضيافة </vt:lpstr>
      <vt:lpstr>اسماء الطالبات </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لله الرحمن الرحيم</dc:title>
  <dc:creator>bin</dc:creator>
  <cp:lastModifiedBy>USERM</cp:lastModifiedBy>
  <cp:revision>15</cp:revision>
  <dcterms:created xsi:type="dcterms:W3CDTF">2017-02-27T10:59:42Z</dcterms:created>
  <dcterms:modified xsi:type="dcterms:W3CDTF">2017-04-24T21:11:22Z</dcterms:modified>
</cp:coreProperties>
</file>