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2" d="100"/>
          <a:sy n="62" d="100"/>
        </p:scale>
        <p:origin x="-95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59F837-671F-42B1-ABB2-C54AE847985E}" type="datetimeFigureOut">
              <a:rPr lang="ar-SA" smtClean="0"/>
              <a:pPr/>
              <a:t>22/08/34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390D34FF-A476-417F-BDFE-62E5211A0046}"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59F837-671F-42B1-ABB2-C54AE847985E}" type="datetimeFigureOut">
              <a:rPr lang="ar-SA" smtClean="0"/>
              <a:pPr/>
              <a:t>22/08/34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390D34FF-A476-417F-BDFE-62E5211A0046}"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59F837-671F-42B1-ABB2-C54AE847985E}" type="datetimeFigureOut">
              <a:rPr lang="ar-SA" smtClean="0"/>
              <a:pPr/>
              <a:t>22/08/34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390D34FF-A476-417F-BDFE-62E5211A0046}"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59F837-671F-42B1-ABB2-C54AE847985E}" type="datetimeFigureOut">
              <a:rPr lang="ar-SA" smtClean="0"/>
              <a:pPr/>
              <a:t>22/08/34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390D34FF-A476-417F-BDFE-62E5211A0046}"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59F837-671F-42B1-ABB2-C54AE847985E}" type="datetimeFigureOut">
              <a:rPr lang="ar-SA" smtClean="0"/>
              <a:pPr/>
              <a:t>22/08/34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390D34FF-A476-417F-BDFE-62E5211A0046}"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59F837-671F-42B1-ABB2-C54AE847985E}" type="datetimeFigureOut">
              <a:rPr lang="ar-SA" smtClean="0"/>
              <a:pPr/>
              <a:t>22/08/34</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390D34FF-A476-417F-BDFE-62E5211A0046}"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59F837-671F-42B1-ABB2-C54AE847985E}" type="datetimeFigureOut">
              <a:rPr lang="ar-SA" smtClean="0"/>
              <a:pPr/>
              <a:t>22/08/34</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390D34FF-A476-417F-BDFE-62E5211A0046}"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59F837-671F-42B1-ABB2-C54AE847985E}" type="datetimeFigureOut">
              <a:rPr lang="ar-SA" smtClean="0"/>
              <a:pPr/>
              <a:t>22/08/34</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390D34FF-A476-417F-BDFE-62E5211A0046}"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59F837-671F-42B1-ABB2-C54AE847985E}" type="datetimeFigureOut">
              <a:rPr lang="ar-SA" smtClean="0"/>
              <a:pPr/>
              <a:t>22/08/34</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390D34FF-A476-417F-BDFE-62E5211A0046}"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59F837-671F-42B1-ABB2-C54AE847985E}" type="datetimeFigureOut">
              <a:rPr lang="ar-SA" smtClean="0"/>
              <a:pPr/>
              <a:t>22/08/34</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390D34FF-A476-417F-BDFE-62E5211A0046}"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59F837-671F-42B1-ABB2-C54AE847985E}" type="datetimeFigureOut">
              <a:rPr lang="ar-SA" smtClean="0"/>
              <a:pPr/>
              <a:t>22/08/34</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390D34FF-A476-417F-BDFE-62E5211A0046}"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1000" r="-11000"/>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59F837-671F-42B1-ABB2-C54AE847985E}" type="datetimeFigureOut">
              <a:rPr lang="ar-SA" smtClean="0"/>
              <a:pPr/>
              <a:t>22/08/34</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90D34FF-A476-417F-BDFE-62E5211A0046}"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بيضاوي 3"/>
          <p:cNvSpPr/>
          <p:nvPr/>
        </p:nvSpPr>
        <p:spPr>
          <a:xfrm>
            <a:off x="3203848" y="1412776"/>
            <a:ext cx="2520280" cy="108012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SA" sz="2800" b="1" dirty="0" smtClean="0"/>
              <a:t>سلامة العينين </a:t>
            </a:r>
            <a:endParaRPr lang="ar-SA" sz="2800" b="1" dirty="0"/>
          </a:p>
        </p:txBody>
      </p:sp>
      <p:sp>
        <p:nvSpPr>
          <p:cNvPr id="5" name="مستطيل مستدير الزوايا 4"/>
          <p:cNvSpPr/>
          <p:nvPr/>
        </p:nvSpPr>
        <p:spPr>
          <a:xfrm>
            <a:off x="1043608" y="3140968"/>
            <a:ext cx="6696744" cy="2592288"/>
          </a:xfrm>
          <a:prstGeom prst="roundRect">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ar-SA" sz="2800" b="1" dirty="0" smtClean="0"/>
              <a:t>قال الله تعالى (</a:t>
            </a:r>
            <a:r>
              <a:rPr lang="ar-SA" sz="2800" b="1" dirty="0"/>
              <a:t>أَلَمْ نَجْعَل لَّهُ </a:t>
            </a:r>
            <a:r>
              <a:rPr lang="ar-SA" sz="2800" b="1" dirty="0" smtClean="0"/>
              <a:t>عَيْنَيْنِ ) لقد انعم الله علينا بنعمة البصر التي تمكننا من ابصار ما حولنا و تأمل جمال ما خلق الله لذا ينبغي علينا شكره على هذه النعمة العظيمة و المحافظة عليها </a:t>
            </a:r>
            <a:r>
              <a:rPr lang="ar-SA" sz="2800" b="1" dirty="0"/>
              <a:t>ب</a:t>
            </a:r>
            <a:r>
              <a:rPr lang="ar-SA" sz="2800" b="1" dirty="0" smtClean="0"/>
              <a:t>اتباع  ما يلي:</a:t>
            </a:r>
            <a:endParaRPr lang="ar-SA" sz="2800" b="1" dirty="0"/>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1"/>
                                          </p:val>
                                        </p:tav>
                                        <p:tav tm="100000">
                                          <p:val>
                                            <p:strVal val="#ppt_x"/>
                                          </p:val>
                                        </p:tav>
                                      </p:tavLst>
                                    </p:anim>
                                    <p:anim calcmode="lin" valueType="num">
                                      <p:cBhvr>
                                        <p:cTn id="16"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all-seeing-eye-21381710.jpg"/>
          <p:cNvPicPr>
            <a:picLocks noChangeAspect="1"/>
          </p:cNvPicPr>
          <p:nvPr/>
        </p:nvPicPr>
        <p:blipFill>
          <a:blip r:embed="rId2" cstate="print"/>
          <a:stretch>
            <a:fillRect/>
          </a:stretch>
        </p:blipFill>
        <p:spPr>
          <a:xfrm>
            <a:off x="6948264" y="404664"/>
            <a:ext cx="2009800" cy="1274465"/>
          </a:xfrm>
          <a:prstGeom prst="ellipse">
            <a:avLst/>
          </a:prstGeom>
          <a:ln>
            <a:noFill/>
          </a:ln>
          <a:effectLst>
            <a:softEdge rad="112500"/>
          </a:effectLst>
        </p:spPr>
      </p:pic>
      <p:sp>
        <p:nvSpPr>
          <p:cNvPr id="3" name="مربع نص 2"/>
          <p:cNvSpPr txBox="1"/>
          <p:nvPr/>
        </p:nvSpPr>
        <p:spPr>
          <a:xfrm>
            <a:off x="2339752" y="764704"/>
            <a:ext cx="4752528" cy="584775"/>
          </a:xfrm>
          <a:prstGeom prst="rect">
            <a:avLst/>
          </a:prstGeom>
          <a:noFill/>
        </p:spPr>
        <p:txBody>
          <a:bodyPr wrap="square" rtlCol="1">
            <a:spAutoFit/>
          </a:bodyPr>
          <a:lstStyle/>
          <a:p>
            <a:r>
              <a:rPr lang="ar-SA" sz="3200" u="sng" dirty="0" smtClean="0"/>
              <a:t>أولا </a:t>
            </a:r>
            <a:r>
              <a:rPr lang="ar-SA" sz="3200" u="sng" dirty="0" smtClean="0"/>
              <a:t>: العناية بالعينين :</a:t>
            </a:r>
            <a:endParaRPr lang="ar-SA" sz="3200" u="sng" dirty="0"/>
          </a:p>
        </p:txBody>
      </p:sp>
      <p:pic>
        <p:nvPicPr>
          <p:cNvPr id="4" name="صورة 3" descr="2e81d2abb4be32ee5872ee3989bfbd22.jpg"/>
          <p:cNvPicPr>
            <a:picLocks noChangeAspect="1"/>
          </p:cNvPicPr>
          <p:nvPr/>
        </p:nvPicPr>
        <p:blipFill>
          <a:blip r:embed="rId3" cstate="print"/>
          <a:stretch>
            <a:fillRect/>
          </a:stretch>
        </p:blipFill>
        <p:spPr>
          <a:xfrm>
            <a:off x="467544" y="1556792"/>
            <a:ext cx="2664296" cy="1800200"/>
          </a:xfrm>
          <a:prstGeom prst="rect">
            <a:avLst/>
          </a:prstGeom>
        </p:spPr>
      </p:pic>
      <p:sp>
        <p:nvSpPr>
          <p:cNvPr id="5" name="مستطيل مستدير الزوايا 4"/>
          <p:cNvSpPr/>
          <p:nvPr/>
        </p:nvSpPr>
        <p:spPr>
          <a:xfrm>
            <a:off x="3923928" y="2060848"/>
            <a:ext cx="4536504" cy="93610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400" b="1" dirty="0" smtClean="0"/>
              <a:t>الوضوء يساعد على ............... العينين.</a:t>
            </a:r>
            <a:endParaRPr lang="ar-SA" sz="2400" b="1" dirty="0"/>
          </a:p>
        </p:txBody>
      </p:sp>
      <p:sp>
        <p:nvSpPr>
          <p:cNvPr id="6" name="مستطيل مستدير الزوايا 5"/>
          <p:cNvSpPr/>
          <p:nvPr/>
        </p:nvSpPr>
        <p:spPr>
          <a:xfrm>
            <a:off x="467544" y="4581128"/>
            <a:ext cx="4536504" cy="936104"/>
          </a:xfrm>
          <a:prstGeom prst="roundRec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ar-SA" sz="2400" b="1" dirty="0" smtClean="0"/>
              <a:t>مسح العينين با ............ المغموس بالماء المعقم </a:t>
            </a:r>
            <a:endParaRPr lang="ar-SA" sz="2400" b="1" dirty="0"/>
          </a:p>
        </p:txBody>
      </p:sp>
      <p:pic>
        <p:nvPicPr>
          <p:cNvPr id="7" name="صورة 6" descr="images.jpg"/>
          <p:cNvPicPr>
            <a:picLocks noChangeAspect="1"/>
          </p:cNvPicPr>
          <p:nvPr/>
        </p:nvPicPr>
        <p:blipFill>
          <a:blip r:embed="rId4" cstate="print"/>
          <a:stretch>
            <a:fillRect/>
          </a:stretch>
        </p:blipFill>
        <p:spPr>
          <a:xfrm>
            <a:off x="5796136" y="3933056"/>
            <a:ext cx="2619375" cy="1743075"/>
          </a:xfrm>
          <a:prstGeom prst="rect">
            <a:avLst/>
          </a:prstGeom>
        </p:spPr>
      </p:pic>
      <p:sp>
        <p:nvSpPr>
          <p:cNvPr id="8" name="مربع نص 7"/>
          <p:cNvSpPr txBox="1"/>
          <p:nvPr/>
        </p:nvSpPr>
        <p:spPr>
          <a:xfrm>
            <a:off x="5004048" y="2348880"/>
            <a:ext cx="1152128" cy="461665"/>
          </a:xfrm>
          <a:prstGeom prst="rect">
            <a:avLst/>
          </a:prstGeom>
          <a:noFill/>
        </p:spPr>
        <p:txBody>
          <a:bodyPr wrap="square" rtlCol="1">
            <a:spAutoFit/>
          </a:bodyPr>
          <a:lstStyle/>
          <a:p>
            <a:pPr algn="ctr"/>
            <a:r>
              <a:rPr lang="ar-SA" sz="2400" b="1" dirty="0" smtClean="0">
                <a:solidFill>
                  <a:srgbClr val="FF0000"/>
                </a:solidFill>
              </a:rPr>
              <a:t>نظافة</a:t>
            </a:r>
            <a:endParaRPr lang="ar-SA" sz="2400" b="1" dirty="0">
              <a:solidFill>
                <a:srgbClr val="FF0000"/>
              </a:solidFill>
            </a:endParaRPr>
          </a:p>
        </p:txBody>
      </p:sp>
      <p:sp>
        <p:nvSpPr>
          <p:cNvPr id="9" name="مربع نص 8"/>
          <p:cNvSpPr txBox="1"/>
          <p:nvPr/>
        </p:nvSpPr>
        <p:spPr>
          <a:xfrm>
            <a:off x="2195736" y="4653136"/>
            <a:ext cx="1152128" cy="461665"/>
          </a:xfrm>
          <a:prstGeom prst="rect">
            <a:avLst/>
          </a:prstGeom>
          <a:noFill/>
        </p:spPr>
        <p:txBody>
          <a:bodyPr wrap="square" rtlCol="1">
            <a:spAutoFit/>
          </a:bodyPr>
          <a:lstStyle/>
          <a:p>
            <a:pPr algn="ctr"/>
            <a:r>
              <a:rPr lang="ar-SA" sz="2400" b="1" dirty="0" smtClean="0">
                <a:solidFill>
                  <a:srgbClr val="92D050"/>
                </a:solidFill>
              </a:rPr>
              <a:t>القطن</a:t>
            </a:r>
            <a:endParaRPr lang="ar-SA" sz="2400" b="1" dirty="0">
              <a:solidFill>
                <a:srgbClr val="92D050"/>
              </a:solidFill>
            </a:endParaRP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ppt_x</p:attrName>
                                        </p:attrNameLst>
                                      </p:cBhvr>
                                      <p:tavLst>
                                        <p:tav tm="0">
                                          <p:val>
                                            <p:strVal val="#ppt_x-.2"/>
                                          </p:val>
                                        </p:tav>
                                        <p:tav tm="100000">
                                          <p:val>
                                            <p:strVal val="#ppt_x"/>
                                          </p:val>
                                        </p:tav>
                                      </p:tavLst>
                                    </p:anim>
                                    <p:anim calcmode="lin" valueType="num">
                                      <p:cBhvr>
                                        <p:cTn id="13"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ppt_x</p:attrName>
                                        </p:attrNameLst>
                                      </p:cBhvr>
                                      <p:tavLst>
                                        <p:tav tm="0">
                                          <p:val>
                                            <p:strVal val="#ppt_x-.2"/>
                                          </p:val>
                                        </p:tav>
                                        <p:tav tm="100000">
                                          <p:val>
                                            <p:strVal val="#ppt_x"/>
                                          </p:val>
                                        </p:tav>
                                      </p:tavLst>
                                    </p:anim>
                                    <p:anim calcmode="lin" valueType="num">
                                      <p:cBhvr>
                                        <p:cTn id="20"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21" dur="10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4"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to="" calcmode="lin" valueType="num">
                                      <p:cBhvr>
                                        <p:cTn id="26" dur="1" fill="hold"/>
                                        <p:tgtEl>
                                          <p:spTgt spid="5"/>
                                        </p:tgtEl>
                                        <p:attrNameLst>
                                          <p:attrName/>
                                        </p:attrNameLst>
                                      </p:cBhvr>
                                    </p:anim>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strips(downLeft)">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29" presetClass="entr" presetSubtype="0" fill="hold"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1000" fill="hold"/>
                                        <p:tgtEl>
                                          <p:spTgt spid="7"/>
                                        </p:tgtEl>
                                        <p:attrNameLst>
                                          <p:attrName>ppt_x</p:attrName>
                                        </p:attrNameLst>
                                      </p:cBhvr>
                                      <p:tavLst>
                                        <p:tav tm="0">
                                          <p:val>
                                            <p:strVal val="#ppt_x-.2"/>
                                          </p:val>
                                        </p:tav>
                                        <p:tav tm="100000">
                                          <p:val>
                                            <p:strVal val="#ppt_x"/>
                                          </p:val>
                                        </p:tav>
                                      </p:tavLst>
                                    </p:anim>
                                    <p:anim calcmode="lin" valueType="num">
                                      <p:cBhvr>
                                        <p:cTn id="37"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38" dur="10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24"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 to="" calcmode="lin" valueType="num">
                                      <p:cBhvr>
                                        <p:cTn id="43" dur="1" fill="hold"/>
                                        <p:tgtEl>
                                          <p:spTgt spid="6"/>
                                        </p:tgtEl>
                                        <p:attrNameLst>
                                          <p:attrName/>
                                        </p:attrNameLst>
                                      </p:cBhvr>
                                    </p:anim>
                                  </p:childTnLst>
                                </p:cTn>
                              </p:par>
                            </p:childTnLst>
                          </p:cTn>
                        </p:par>
                      </p:childTnLst>
                    </p:cTn>
                  </p:par>
                  <p:par>
                    <p:cTn id="44" fill="hold">
                      <p:stCondLst>
                        <p:cond delay="indefinite"/>
                      </p:stCondLst>
                      <p:childTnLst>
                        <p:par>
                          <p:cTn id="45" fill="hold">
                            <p:stCondLst>
                              <p:cond delay="0"/>
                            </p:stCondLst>
                            <p:childTnLst>
                              <p:par>
                                <p:cTn id="46" presetID="18" presetClass="entr" presetSubtype="12"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strips(downLeft)">
                                      <p:cBhvr>
                                        <p:cTn id="4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3707904" y="1124744"/>
            <a:ext cx="4536504" cy="936104"/>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SA" sz="2400" b="1" dirty="0" smtClean="0"/>
              <a:t>عدم لمس العينين </a:t>
            </a:r>
            <a:r>
              <a:rPr lang="ar-SA" sz="2400" b="1" dirty="0" smtClean="0"/>
              <a:t>با</a:t>
            </a:r>
            <a:r>
              <a:rPr lang="ar-SA" sz="2400" b="1" dirty="0" smtClean="0"/>
              <a:t>   ......... </a:t>
            </a:r>
            <a:r>
              <a:rPr lang="ar-SA" sz="2400" b="1" dirty="0" smtClean="0"/>
              <a:t>وهما متسختان .</a:t>
            </a:r>
            <a:endParaRPr lang="ar-SA" sz="2400" b="1" dirty="0"/>
          </a:p>
        </p:txBody>
      </p:sp>
      <p:pic>
        <p:nvPicPr>
          <p:cNvPr id="3" name="صورة 2" descr="images (1).jpg"/>
          <p:cNvPicPr>
            <a:picLocks noChangeAspect="1"/>
          </p:cNvPicPr>
          <p:nvPr/>
        </p:nvPicPr>
        <p:blipFill>
          <a:blip r:embed="rId2" cstate="print"/>
          <a:stretch>
            <a:fillRect/>
          </a:stretch>
        </p:blipFill>
        <p:spPr>
          <a:xfrm>
            <a:off x="827584" y="404664"/>
            <a:ext cx="2000250" cy="2286000"/>
          </a:xfrm>
          <a:prstGeom prst="rect">
            <a:avLst/>
          </a:prstGeom>
        </p:spPr>
      </p:pic>
      <p:sp>
        <p:nvSpPr>
          <p:cNvPr id="4" name="مستطيل مستدير الزوايا 3"/>
          <p:cNvSpPr/>
          <p:nvPr/>
        </p:nvSpPr>
        <p:spPr>
          <a:xfrm>
            <a:off x="827584" y="4365104"/>
            <a:ext cx="4536504" cy="936104"/>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2400" b="1" dirty="0" smtClean="0"/>
              <a:t>استعمال ........... نظيفة خاصة بكل شخص .</a:t>
            </a:r>
            <a:endParaRPr lang="ar-SA" sz="2400" b="1" dirty="0"/>
          </a:p>
        </p:txBody>
      </p:sp>
      <p:pic>
        <p:nvPicPr>
          <p:cNvPr id="5" name="صورة 4" descr="lak_20.jpg"/>
          <p:cNvPicPr>
            <a:picLocks noChangeAspect="1"/>
          </p:cNvPicPr>
          <p:nvPr/>
        </p:nvPicPr>
        <p:blipFill>
          <a:blip r:embed="rId3" cstate="print"/>
          <a:stretch>
            <a:fillRect/>
          </a:stretch>
        </p:blipFill>
        <p:spPr>
          <a:xfrm>
            <a:off x="5796136" y="3429000"/>
            <a:ext cx="2425452" cy="2425452"/>
          </a:xfrm>
          <a:prstGeom prst="rect">
            <a:avLst/>
          </a:prstGeom>
        </p:spPr>
      </p:pic>
      <p:sp>
        <p:nvSpPr>
          <p:cNvPr id="6" name="مربع نص 5"/>
          <p:cNvSpPr txBox="1"/>
          <p:nvPr/>
        </p:nvSpPr>
        <p:spPr>
          <a:xfrm>
            <a:off x="4644008" y="1196752"/>
            <a:ext cx="1152128" cy="461665"/>
          </a:xfrm>
          <a:prstGeom prst="rect">
            <a:avLst/>
          </a:prstGeom>
          <a:noFill/>
        </p:spPr>
        <p:txBody>
          <a:bodyPr wrap="square" rtlCol="1">
            <a:spAutoFit/>
          </a:bodyPr>
          <a:lstStyle/>
          <a:p>
            <a:pPr algn="ctr"/>
            <a:r>
              <a:rPr lang="ar-SA" sz="2400" b="1" dirty="0" smtClean="0">
                <a:solidFill>
                  <a:srgbClr val="FF0000"/>
                </a:solidFill>
              </a:rPr>
              <a:t>اليدين</a:t>
            </a:r>
            <a:endParaRPr lang="ar-SA" sz="2400" b="1" dirty="0">
              <a:solidFill>
                <a:srgbClr val="FF0000"/>
              </a:solidFill>
            </a:endParaRPr>
          </a:p>
        </p:txBody>
      </p:sp>
      <p:sp>
        <p:nvSpPr>
          <p:cNvPr id="7" name="مربع نص 6"/>
          <p:cNvSpPr txBox="1"/>
          <p:nvPr/>
        </p:nvSpPr>
        <p:spPr>
          <a:xfrm>
            <a:off x="2987824" y="4437112"/>
            <a:ext cx="1152128" cy="461665"/>
          </a:xfrm>
          <a:prstGeom prst="rect">
            <a:avLst/>
          </a:prstGeom>
          <a:noFill/>
        </p:spPr>
        <p:txBody>
          <a:bodyPr wrap="square" rtlCol="1">
            <a:spAutoFit/>
          </a:bodyPr>
          <a:lstStyle/>
          <a:p>
            <a:pPr algn="ctr"/>
            <a:r>
              <a:rPr lang="ar-SA" sz="2400" b="1" dirty="0" smtClean="0">
                <a:solidFill>
                  <a:srgbClr val="FF0000"/>
                </a:solidFill>
              </a:rPr>
              <a:t>منشفة</a:t>
            </a:r>
            <a:endParaRPr lang="ar-SA" sz="2400" b="1" dirty="0">
              <a:solidFill>
                <a:srgbClr val="FF0000"/>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4"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to="" calcmode="lin" valueType="num">
                                      <p:cBhvr>
                                        <p:cTn id="14" dur="1" fill="hold"/>
                                        <p:tgtEl>
                                          <p:spTgt spid="2"/>
                                        </p:tgtEl>
                                        <p:attrNameLst>
                                          <p:attrName/>
                                        </p:attrNameLst>
                                      </p:cBhvr>
                                    </p:anim>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strips(downLeft)">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9" presetClass="entr" presetSubtype="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1000" fill="hold"/>
                                        <p:tgtEl>
                                          <p:spTgt spid="5"/>
                                        </p:tgtEl>
                                        <p:attrNameLst>
                                          <p:attrName>ppt_x</p:attrName>
                                        </p:attrNameLst>
                                      </p:cBhvr>
                                      <p:tavLst>
                                        <p:tav tm="0">
                                          <p:val>
                                            <p:strVal val="#ppt_x-.2"/>
                                          </p:val>
                                        </p:tav>
                                        <p:tav tm="100000">
                                          <p:val>
                                            <p:strVal val="#ppt_x"/>
                                          </p:val>
                                        </p:tav>
                                      </p:tavLst>
                                    </p:anim>
                                    <p:anim calcmode="lin" valueType="num">
                                      <p:cBhvr>
                                        <p:cTn id="25"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26" dur="1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24"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to="" calcmode="lin" valueType="num">
                                      <p:cBhvr>
                                        <p:cTn id="31" dur="1" fill="hold"/>
                                        <p:tgtEl>
                                          <p:spTgt spid="4"/>
                                        </p:tgtEl>
                                        <p:attrNameLst>
                                          <p:attrName/>
                                        </p:attrNameLst>
                                      </p:cBhvr>
                                    </p:anim>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strips(downLeft)">
                                      <p:cBhvr>
                                        <p:cTn id="3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755576" y="5589240"/>
            <a:ext cx="7272808" cy="1008112"/>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4000" b="1" dirty="0" smtClean="0"/>
              <a:t>انتبهي :</a:t>
            </a:r>
            <a:r>
              <a:rPr lang="ar-SA" sz="4000" b="1" dirty="0"/>
              <a:t> </a:t>
            </a:r>
            <a:r>
              <a:rPr lang="ar-SA" sz="4000" b="1" dirty="0" smtClean="0"/>
              <a:t>    دعك عينيك بشدة يؤذيهما .</a:t>
            </a:r>
            <a:endParaRPr lang="ar-SA" sz="4000" b="1" dirty="0"/>
          </a:p>
        </p:txBody>
      </p:sp>
      <p:pic>
        <p:nvPicPr>
          <p:cNvPr id="3" name="صورة 2" descr="all-seeing-eye-21381710.jpg"/>
          <p:cNvPicPr>
            <a:picLocks noChangeAspect="1"/>
          </p:cNvPicPr>
          <p:nvPr/>
        </p:nvPicPr>
        <p:blipFill>
          <a:blip r:embed="rId2" cstate="print"/>
          <a:stretch>
            <a:fillRect/>
          </a:stretch>
        </p:blipFill>
        <p:spPr>
          <a:xfrm>
            <a:off x="6948264" y="404664"/>
            <a:ext cx="2009800" cy="1274465"/>
          </a:xfrm>
          <a:prstGeom prst="ellipse">
            <a:avLst/>
          </a:prstGeom>
          <a:ln>
            <a:noFill/>
          </a:ln>
          <a:effectLst>
            <a:softEdge rad="112500"/>
          </a:effectLst>
        </p:spPr>
      </p:pic>
      <p:sp>
        <p:nvSpPr>
          <p:cNvPr id="4" name="مربع نص 3"/>
          <p:cNvSpPr txBox="1"/>
          <p:nvPr/>
        </p:nvSpPr>
        <p:spPr>
          <a:xfrm>
            <a:off x="2339752" y="764704"/>
            <a:ext cx="4752528" cy="584775"/>
          </a:xfrm>
          <a:prstGeom prst="rect">
            <a:avLst/>
          </a:prstGeom>
          <a:noFill/>
        </p:spPr>
        <p:txBody>
          <a:bodyPr wrap="square" rtlCol="1">
            <a:spAutoFit/>
          </a:bodyPr>
          <a:lstStyle/>
          <a:p>
            <a:r>
              <a:rPr lang="ar-SA" sz="3200" u="sng" dirty="0" smtClean="0"/>
              <a:t>ثانيا: حماية العينين من الاخطار :</a:t>
            </a:r>
            <a:endParaRPr lang="ar-SA" sz="3200" u="sng" dirty="0"/>
          </a:p>
        </p:txBody>
      </p:sp>
      <p:graphicFrame>
        <p:nvGraphicFramePr>
          <p:cNvPr id="5" name="جدول 4"/>
          <p:cNvGraphicFramePr>
            <a:graphicFrameLocks noGrp="1"/>
          </p:cNvGraphicFramePr>
          <p:nvPr/>
        </p:nvGraphicFramePr>
        <p:xfrm>
          <a:off x="1331640" y="1628800"/>
          <a:ext cx="6096000" cy="3672840"/>
        </p:xfrm>
        <a:graphic>
          <a:graphicData uri="http://schemas.openxmlformats.org/drawingml/2006/table">
            <a:tbl>
              <a:tblPr rtl="1" firstRow="1" bandRow="1">
                <a:tableStyleId>{5C22544A-7EE6-4342-B048-85BDC9FD1C3A}</a:tableStyleId>
              </a:tblPr>
              <a:tblGrid>
                <a:gridCol w="2032000"/>
                <a:gridCol w="2032000"/>
                <a:gridCol w="2032000"/>
              </a:tblGrid>
              <a:tr h="370840">
                <a:tc>
                  <a:txBody>
                    <a:bodyPr/>
                    <a:lstStyle/>
                    <a:p>
                      <a:pPr rtl="1"/>
                      <a:r>
                        <a:rPr lang="ar-SA" dirty="0" smtClean="0"/>
                        <a:t> </a:t>
                      </a:r>
                      <a:r>
                        <a:rPr lang="ar-SA" b="1" dirty="0" smtClean="0"/>
                        <a:t>السلوك</a:t>
                      </a:r>
                      <a:endParaRPr lang="ar-SA" b="1" dirty="0"/>
                    </a:p>
                  </a:txBody>
                  <a:tcPr/>
                </a:tc>
                <a:tc>
                  <a:txBody>
                    <a:bodyPr/>
                    <a:lstStyle/>
                    <a:p>
                      <a:pPr rtl="1"/>
                      <a:r>
                        <a:rPr lang="ar-SA" dirty="0" smtClean="0"/>
                        <a:t>رأيك فيه</a:t>
                      </a:r>
                      <a:endParaRPr lang="ar-SA" dirty="0"/>
                    </a:p>
                  </a:txBody>
                  <a:tcPr/>
                </a:tc>
                <a:tc>
                  <a:txBody>
                    <a:bodyPr/>
                    <a:lstStyle/>
                    <a:p>
                      <a:pPr rtl="1"/>
                      <a:r>
                        <a:rPr lang="ar-SA" dirty="0" smtClean="0"/>
                        <a:t>الحماية منه</a:t>
                      </a:r>
                      <a:endParaRPr lang="ar-SA" dirty="0"/>
                    </a:p>
                  </a:txBody>
                  <a:tcPr/>
                </a:tc>
              </a:tr>
              <a:tr h="370840">
                <a:tc>
                  <a:txBody>
                    <a:bodyPr/>
                    <a:lstStyle/>
                    <a:p>
                      <a:pPr rtl="1"/>
                      <a:r>
                        <a:rPr lang="ar-SA" b="1" dirty="0" smtClean="0"/>
                        <a:t>الركض وأنت تحملين ادوات جارحة او حادة </a:t>
                      </a:r>
                      <a:endParaRPr lang="ar-SA" b="1" dirty="0"/>
                    </a:p>
                  </a:txBody>
                  <a:tcPr/>
                </a:tc>
                <a:tc>
                  <a:txBody>
                    <a:bodyPr/>
                    <a:lstStyle/>
                    <a:p>
                      <a:pPr rtl="1"/>
                      <a:endParaRPr lang="ar-SA" dirty="0"/>
                    </a:p>
                  </a:txBody>
                  <a:tcPr/>
                </a:tc>
                <a:tc>
                  <a:txBody>
                    <a:bodyPr/>
                    <a:lstStyle/>
                    <a:p>
                      <a:pPr rtl="1"/>
                      <a:endParaRPr lang="ar-SA" dirty="0"/>
                    </a:p>
                  </a:txBody>
                  <a:tcPr/>
                </a:tc>
              </a:tr>
              <a:tr h="370840">
                <a:tc>
                  <a:txBody>
                    <a:bodyPr/>
                    <a:lstStyle/>
                    <a:p>
                      <a:pPr rtl="1"/>
                      <a:r>
                        <a:rPr lang="ar-SA" b="1" dirty="0" smtClean="0"/>
                        <a:t>اللعب بالألعاب النارية </a:t>
                      </a:r>
                      <a:endParaRPr lang="ar-SA" b="1" dirty="0"/>
                    </a:p>
                  </a:txBody>
                  <a:tcPr/>
                </a:tc>
                <a:tc>
                  <a:txBody>
                    <a:bodyPr/>
                    <a:lstStyle/>
                    <a:p>
                      <a:pPr rtl="1"/>
                      <a:endParaRPr lang="ar-SA" dirty="0"/>
                    </a:p>
                  </a:txBody>
                  <a:tcPr/>
                </a:tc>
                <a:tc>
                  <a:txBody>
                    <a:bodyPr/>
                    <a:lstStyle/>
                    <a:p>
                      <a:pPr rtl="1"/>
                      <a:endParaRPr lang="ar-SA" dirty="0"/>
                    </a:p>
                  </a:txBody>
                  <a:tcPr/>
                </a:tc>
              </a:tr>
              <a:tr h="370840">
                <a:tc>
                  <a:txBody>
                    <a:bodyPr/>
                    <a:lstStyle/>
                    <a:p>
                      <a:pPr rtl="1"/>
                      <a:r>
                        <a:rPr lang="ar-SA" b="1" dirty="0" smtClean="0"/>
                        <a:t>التحديق في الشمس مباشرة</a:t>
                      </a:r>
                      <a:endParaRPr lang="ar-SA" b="1" dirty="0"/>
                    </a:p>
                  </a:txBody>
                  <a:tcPr/>
                </a:tc>
                <a:tc>
                  <a:txBody>
                    <a:bodyPr/>
                    <a:lstStyle/>
                    <a:p>
                      <a:pPr rtl="1"/>
                      <a:endParaRPr lang="ar-SA" dirty="0"/>
                    </a:p>
                  </a:txBody>
                  <a:tcPr/>
                </a:tc>
                <a:tc>
                  <a:txBody>
                    <a:bodyPr/>
                    <a:lstStyle/>
                    <a:p>
                      <a:pPr rtl="1"/>
                      <a:endParaRPr lang="ar-SA" dirty="0"/>
                    </a:p>
                  </a:txBody>
                  <a:tcPr/>
                </a:tc>
              </a:tr>
              <a:tr h="370840">
                <a:tc>
                  <a:txBody>
                    <a:bodyPr/>
                    <a:lstStyle/>
                    <a:p>
                      <a:pPr rtl="1"/>
                      <a:r>
                        <a:rPr lang="ar-SA" b="1" dirty="0" smtClean="0"/>
                        <a:t>اللعب بأقلام الليزر </a:t>
                      </a:r>
                      <a:endParaRPr lang="ar-SA" b="1" dirty="0"/>
                    </a:p>
                  </a:txBody>
                  <a:tcPr/>
                </a:tc>
                <a:tc>
                  <a:txBody>
                    <a:bodyPr/>
                    <a:lstStyle/>
                    <a:p>
                      <a:pPr rtl="1"/>
                      <a:endParaRPr lang="ar-SA" dirty="0"/>
                    </a:p>
                  </a:txBody>
                  <a:tcPr/>
                </a:tc>
                <a:tc>
                  <a:txBody>
                    <a:bodyPr/>
                    <a:lstStyle/>
                    <a:p>
                      <a:pPr rtl="1"/>
                      <a:endParaRPr lang="ar-SA" dirty="0"/>
                    </a:p>
                  </a:txBody>
                  <a:tcPr/>
                </a:tc>
              </a:tr>
              <a:tr h="370840">
                <a:tc>
                  <a:txBody>
                    <a:bodyPr/>
                    <a:lstStyle/>
                    <a:p>
                      <a:pPr rtl="1"/>
                      <a:r>
                        <a:rPr lang="ar-SA" b="1" dirty="0" smtClean="0"/>
                        <a:t>لبس النظارات الشمسية رديئة الصنع</a:t>
                      </a:r>
                      <a:r>
                        <a:rPr lang="ar-SA" baseline="0" dirty="0" smtClean="0"/>
                        <a:t> </a:t>
                      </a:r>
                      <a:endParaRPr lang="ar-SA" dirty="0"/>
                    </a:p>
                  </a:txBody>
                  <a:tcPr/>
                </a:tc>
                <a:tc>
                  <a:txBody>
                    <a:bodyPr/>
                    <a:lstStyle/>
                    <a:p>
                      <a:pPr rtl="1"/>
                      <a:endParaRPr lang="ar-SA" dirty="0"/>
                    </a:p>
                  </a:txBody>
                  <a:tcPr/>
                </a:tc>
                <a:tc>
                  <a:txBody>
                    <a:bodyPr/>
                    <a:lstStyle/>
                    <a:p>
                      <a:pPr rtl="1"/>
                      <a:endParaRPr lang="ar-SA" dirty="0"/>
                    </a:p>
                  </a:txBody>
                  <a:tcPr/>
                </a:tc>
              </a:tr>
              <a:tr h="370840">
                <a:tc>
                  <a:txBody>
                    <a:bodyPr/>
                    <a:lstStyle/>
                    <a:p>
                      <a:pPr rtl="1"/>
                      <a:r>
                        <a:rPr lang="ar-SA" b="1" dirty="0" smtClean="0"/>
                        <a:t>لبس النظارات الطبية الخاصة بالآخرين</a:t>
                      </a:r>
                      <a:endParaRPr lang="ar-SA" b="1" dirty="0"/>
                    </a:p>
                  </a:txBody>
                  <a:tcPr/>
                </a:tc>
                <a:tc>
                  <a:txBody>
                    <a:bodyPr/>
                    <a:lstStyle/>
                    <a:p>
                      <a:pPr rtl="1"/>
                      <a:endParaRPr lang="ar-SA" dirty="0"/>
                    </a:p>
                  </a:txBody>
                  <a:tcPr/>
                </a:tc>
                <a:tc>
                  <a:txBody>
                    <a:bodyPr/>
                    <a:lstStyle/>
                    <a:p>
                      <a:pPr rtl="1"/>
                      <a:endParaRPr lang="ar-SA" dirty="0"/>
                    </a:p>
                  </a:txBody>
                  <a:tcPr/>
                </a:tc>
              </a:tr>
            </a:tbl>
          </a:graphicData>
        </a:graphic>
      </p:graphicFrame>
      <p:sp>
        <p:nvSpPr>
          <p:cNvPr id="6" name="مربع نص 5"/>
          <p:cNvSpPr txBox="1"/>
          <p:nvPr/>
        </p:nvSpPr>
        <p:spPr>
          <a:xfrm>
            <a:off x="3779912" y="2060848"/>
            <a:ext cx="1296144" cy="461665"/>
          </a:xfrm>
          <a:prstGeom prst="rect">
            <a:avLst/>
          </a:prstGeom>
          <a:noFill/>
        </p:spPr>
        <p:txBody>
          <a:bodyPr wrap="square" rtlCol="1">
            <a:spAutoFit/>
          </a:bodyPr>
          <a:lstStyle/>
          <a:p>
            <a:pPr algn="ctr"/>
            <a:r>
              <a:rPr lang="ar-SA" sz="2400" b="1" dirty="0" smtClean="0">
                <a:solidFill>
                  <a:srgbClr val="FF0000"/>
                </a:solidFill>
              </a:rPr>
              <a:t>خطر</a:t>
            </a:r>
            <a:endParaRPr lang="ar-SA" sz="2400" b="1" dirty="0">
              <a:solidFill>
                <a:srgbClr val="FF0000"/>
              </a:solidFill>
            </a:endParaRPr>
          </a:p>
        </p:txBody>
      </p:sp>
      <p:sp>
        <p:nvSpPr>
          <p:cNvPr id="7" name="مربع نص 6"/>
          <p:cNvSpPr txBox="1"/>
          <p:nvPr/>
        </p:nvSpPr>
        <p:spPr>
          <a:xfrm>
            <a:off x="1331640" y="1916832"/>
            <a:ext cx="2160240" cy="646331"/>
          </a:xfrm>
          <a:prstGeom prst="rect">
            <a:avLst/>
          </a:prstGeom>
          <a:noFill/>
        </p:spPr>
        <p:txBody>
          <a:bodyPr wrap="square" rtlCol="1">
            <a:spAutoFit/>
          </a:bodyPr>
          <a:lstStyle/>
          <a:p>
            <a:pPr algn="ctr"/>
            <a:r>
              <a:rPr lang="ar-SA" b="1" dirty="0" smtClean="0">
                <a:solidFill>
                  <a:srgbClr val="FF0000"/>
                </a:solidFill>
              </a:rPr>
              <a:t>عدم حمل الأدوات الحادة أثناء الركض</a:t>
            </a:r>
            <a:endParaRPr lang="ar-SA" b="1" dirty="0">
              <a:solidFill>
                <a:srgbClr val="FF0000"/>
              </a:solidFill>
            </a:endParaRPr>
          </a:p>
        </p:txBody>
      </p:sp>
      <p:sp>
        <p:nvSpPr>
          <p:cNvPr id="8" name="مربع نص 7"/>
          <p:cNvSpPr txBox="1"/>
          <p:nvPr/>
        </p:nvSpPr>
        <p:spPr>
          <a:xfrm>
            <a:off x="3707904" y="2636912"/>
            <a:ext cx="1440160" cy="369332"/>
          </a:xfrm>
          <a:prstGeom prst="rect">
            <a:avLst/>
          </a:prstGeom>
          <a:noFill/>
        </p:spPr>
        <p:txBody>
          <a:bodyPr wrap="square" rtlCol="1">
            <a:spAutoFit/>
          </a:bodyPr>
          <a:lstStyle/>
          <a:p>
            <a:pPr algn="ctr"/>
            <a:r>
              <a:rPr lang="ar-SA" b="1" dirty="0" smtClean="0">
                <a:solidFill>
                  <a:srgbClr val="FF0000"/>
                </a:solidFill>
              </a:rPr>
              <a:t>أ</a:t>
            </a:r>
            <a:r>
              <a:rPr lang="ar-SA" b="1" dirty="0" smtClean="0">
                <a:solidFill>
                  <a:srgbClr val="FF0000"/>
                </a:solidFill>
              </a:rPr>
              <a:t>خطارها جسيمة</a:t>
            </a:r>
            <a:endParaRPr lang="ar-SA" b="1" dirty="0">
              <a:solidFill>
                <a:srgbClr val="FF0000"/>
              </a:solidFill>
            </a:endParaRPr>
          </a:p>
        </p:txBody>
      </p:sp>
      <p:sp>
        <p:nvSpPr>
          <p:cNvPr id="9" name="مربع نص 8"/>
          <p:cNvSpPr txBox="1"/>
          <p:nvPr/>
        </p:nvSpPr>
        <p:spPr>
          <a:xfrm>
            <a:off x="1547664" y="2564904"/>
            <a:ext cx="1800200" cy="584775"/>
          </a:xfrm>
          <a:prstGeom prst="rect">
            <a:avLst/>
          </a:prstGeom>
          <a:noFill/>
        </p:spPr>
        <p:txBody>
          <a:bodyPr wrap="square" rtlCol="1">
            <a:spAutoFit/>
          </a:bodyPr>
          <a:lstStyle/>
          <a:p>
            <a:pPr algn="ctr"/>
            <a:r>
              <a:rPr lang="ar-SA" sz="1600" b="1" dirty="0" smtClean="0">
                <a:solidFill>
                  <a:srgbClr val="FF0000"/>
                </a:solidFill>
              </a:rPr>
              <a:t>العب بها في أماكن مخصصة لها</a:t>
            </a:r>
            <a:endParaRPr lang="ar-SA" sz="1600" b="1" dirty="0">
              <a:solidFill>
                <a:srgbClr val="FF0000"/>
              </a:solidFill>
            </a:endParaRPr>
          </a:p>
        </p:txBody>
      </p:sp>
      <p:sp>
        <p:nvSpPr>
          <p:cNvPr id="10" name="مربع نص 9"/>
          <p:cNvSpPr txBox="1"/>
          <p:nvPr/>
        </p:nvSpPr>
        <p:spPr>
          <a:xfrm>
            <a:off x="3779912" y="3140968"/>
            <a:ext cx="1152128" cy="338554"/>
          </a:xfrm>
          <a:prstGeom prst="rect">
            <a:avLst/>
          </a:prstGeom>
          <a:noFill/>
        </p:spPr>
        <p:txBody>
          <a:bodyPr wrap="square" rtlCol="1">
            <a:spAutoFit/>
          </a:bodyPr>
          <a:lstStyle/>
          <a:p>
            <a:pPr algn="ctr"/>
            <a:r>
              <a:rPr lang="ar-SA" sz="1600" b="1" dirty="0" smtClean="0">
                <a:solidFill>
                  <a:srgbClr val="FF0000"/>
                </a:solidFill>
              </a:rPr>
              <a:t>يضر بالعين</a:t>
            </a:r>
            <a:endParaRPr lang="ar-SA" sz="1600" b="1" dirty="0">
              <a:solidFill>
                <a:srgbClr val="FF0000"/>
              </a:solidFill>
            </a:endParaRPr>
          </a:p>
        </p:txBody>
      </p:sp>
      <p:sp>
        <p:nvSpPr>
          <p:cNvPr id="11" name="مربع نص 10"/>
          <p:cNvSpPr txBox="1"/>
          <p:nvPr/>
        </p:nvSpPr>
        <p:spPr>
          <a:xfrm>
            <a:off x="3923928" y="3645024"/>
            <a:ext cx="1152128" cy="338554"/>
          </a:xfrm>
          <a:prstGeom prst="rect">
            <a:avLst/>
          </a:prstGeom>
          <a:noFill/>
        </p:spPr>
        <p:txBody>
          <a:bodyPr wrap="square" rtlCol="1">
            <a:spAutoFit/>
          </a:bodyPr>
          <a:lstStyle/>
          <a:p>
            <a:pPr algn="ctr"/>
            <a:r>
              <a:rPr lang="ar-SA" sz="1600" b="1" dirty="0" smtClean="0">
                <a:solidFill>
                  <a:srgbClr val="FF0000"/>
                </a:solidFill>
              </a:rPr>
              <a:t>يضر بالعين</a:t>
            </a:r>
            <a:endParaRPr lang="ar-SA" sz="1600" b="1" dirty="0">
              <a:solidFill>
                <a:srgbClr val="FF0000"/>
              </a:solidFill>
            </a:endParaRPr>
          </a:p>
        </p:txBody>
      </p:sp>
      <p:sp>
        <p:nvSpPr>
          <p:cNvPr id="12" name="مربع نص 11"/>
          <p:cNvSpPr txBox="1"/>
          <p:nvPr/>
        </p:nvSpPr>
        <p:spPr>
          <a:xfrm>
            <a:off x="1619672" y="3212976"/>
            <a:ext cx="1440160" cy="338554"/>
          </a:xfrm>
          <a:prstGeom prst="rect">
            <a:avLst/>
          </a:prstGeom>
          <a:noFill/>
        </p:spPr>
        <p:txBody>
          <a:bodyPr wrap="square" rtlCol="1">
            <a:spAutoFit/>
          </a:bodyPr>
          <a:lstStyle/>
          <a:p>
            <a:pPr algn="ctr"/>
            <a:r>
              <a:rPr lang="ar-SA" sz="1600" b="1" dirty="0" smtClean="0">
                <a:solidFill>
                  <a:srgbClr val="FF0000"/>
                </a:solidFill>
              </a:rPr>
              <a:t>عدم التحدق بها</a:t>
            </a:r>
            <a:endParaRPr lang="ar-SA" sz="1600" b="1" dirty="0">
              <a:solidFill>
                <a:srgbClr val="FF0000"/>
              </a:solidFill>
            </a:endParaRPr>
          </a:p>
        </p:txBody>
      </p:sp>
      <p:sp>
        <p:nvSpPr>
          <p:cNvPr id="13" name="مربع نص 12"/>
          <p:cNvSpPr txBox="1"/>
          <p:nvPr/>
        </p:nvSpPr>
        <p:spPr>
          <a:xfrm>
            <a:off x="1907704" y="3645024"/>
            <a:ext cx="1152128" cy="338554"/>
          </a:xfrm>
          <a:prstGeom prst="rect">
            <a:avLst/>
          </a:prstGeom>
          <a:noFill/>
        </p:spPr>
        <p:txBody>
          <a:bodyPr wrap="square" rtlCol="1">
            <a:spAutoFit/>
          </a:bodyPr>
          <a:lstStyle/>
          <a:p>
            <a:pPr algn="ctr"/>
            <a:r>
              <a:rPr lang="ar-SA" sz="1600" b="1" dirty="0" smtClean="0">
                <a:solidFill>
                  <a:srgbClr val="FF0000"/>
                </a:solidFill>
              </a:rPr>
              <a:t>الابتعاد عنها</a:t>
            </a:r>
            <a:endParaRPr lang="ar-SA" sz="1600" b="1" dirty="0">
              <a:solidFill>
                <a:srgbClr val="FF0000"/>
              </a:solidFill>
            </a:endParaRPr>
          </a:p>
        </p:txBody>
      </p:sp>
      <p:sp>
        <p:nvSpPr>
          <p:cNvPr id="14" name="مربع نص 13"/>
          <p:cNvSpPr txBox="1"/>
          <p:nvPr/>
        </p:nvSpPr>
        <p:spPr>
          <a:xfrm>
            <a:off x="3707904" y="4149080"/>
            <a:ext cx="1368152" cy="338554"/>
          </a:xfrm>
          <a:prstGeom prst="rect">
            <a:avLst/>
          </a:prstGeom>
          <a:noFill/>
        </p:spPr>
        <p:txBody>
          <a:bodyPr wrap="square" rtlCol="1">
            <a:spAutoFit/>
          </a:bodyPr>
          <a:lstStyle/>
          <a:p>
            <a:pPr algn="ctr"/>
            <a:r>
              <a:rPr lang="ar-SA" sz="1600" b="1" dirty="0" smtClean="0">
                <a:solidFill>
                  <a:srgbClr val="FF0000"/>
                </a:solidFill>
              </a:rPr>
              <a:t>قد يضعف النظر</a:t>
            </a:r>
            <a:endParaRPr lang="ar-SA" sz="1600" b="1" dirty="0">
              <a:solidFill>
                <a:srgbClr val="FF0000"/>
              </a:solidFill>
            </a:endParaRPr>
          </a:p>
        </p:txBody>
      </p:sp>
      <p:sp>
        <p:nvSpPr>
          <p:cNvPr id="15" name="مربع نص 14"/>
          <p:cNvSpPr txBox="1"/>
          <p:nvPr/>
        </p:nvSpPr>
        <p:spPr>
          <a:xfrm>
            <a:off x="1763688" y="4077072"/>
            <a:ext cx="1152128" cy="584775"/>
          </a:xfrm>
          <a:prstGeom prst="rect">
            <a:avLst/>
          </a:prstGeom>
          <a:noFill/>
        </p:spPr>
        <p:txBody>
          <a:bodyPr wrap="square" rtlCol="1">
            <a:spAutoFit/>
          </a:bodyPr>
          <a:lstStyle/>
          <a:p>
            <a:pPr algn="ctr"/>
            <a:r>
              <a:rPr lang="ar-SA" sz="1600" b="1" dirty="0" smtClean="0">
                <a:solidFill>
                  <a:srgbClr val="FF0000"/>
                </a:solidFill>
              </a:rPr>
              <a:t>لبس النظارات المناسبة </a:t>
            </a:r>
            <a:endParaRPr lang="ar-SA" sz="1600" b="1" dirty="0">
              <a:solidFill>
                <a:srgbClr val="FF0000"/>
              </a:solidFill>
            </a:endParaRPr>
          </a:p>
        </p:txBody>
      </p:sp>
      <p:sp>
        <p:nvSpPr>
          <p:cNvPr id="16" name="مربع نص 15"/>
          <p:cNvSpPr txBox="1"/>
          <p:nvPr/>
        </p:nvSpPr>
        <p:spPr>
          <a:xfrm>
            <a:off x="3995936" y="4869160"/>
            <a:ext cx="1152128" cy="338554"/>
          </a:xfrm>
          <a:prstGeom prst="rect">
            <a:avLst/>
          </a:prstGeom>
          <a:noFill/>
        </p:spPr>
        <p:txBody>
          <a:bodyPr wrap="square" rtlCol="1">
            <a:spAutoFit/>
          </a:bodyPr>
          <a:lstStyle/>
          <a:p>
            <a:pPr algn="ctr"/>
            <a:r>
              <a:rPr lang="ar-SA" sz="1600" b="1" dirty="0" smtClean="0">
                <a:solidFill>
                  <a:srgbClr val="FF0000"/>
                </a:solidFill>
              </a:rPr>
              <a:t>يضر بالعين</a:t>
            </a:r>
            <a:endParaRPr lang="ar-SA" sz="1600" b="1" dirty="0">
              <a:solidFill>
                <a:srgbClr val="FF0000"/>
              </a:solidFill>
            </a:endParaRPr>
          </a:p>
        </p:txBody>
      </p:sp>
      <p:sp>
        <p:nvSpPr>
          <p:cNvPr id="17" name="مربع نص 16"/>
          <p:cNvSpPr txBox="1"/>
          <p:nvPr/>
        </p:nvSpPr>
        <p:spPr>
          <a:xfrm>
            <a:off x="1475656" y="4725144"/>
            <a:ext cx="1440160" cy="584775"/>
          </a:xfrm>
          <a:prstGeom prst="rect">
            <a:avLst/>
          </a:prstGeom>
          <a:noFill/>
        </p:spPr>
        <p:txBody>
          <a:bodyPr wrap="square" rtlCol="1">
            <a:spAutoFit/>
          </a:bodyPr>
          <a:lstStyle/>
          <a:p>
            <a:pPr algn="ctr"/>
            <a:r>
              <a:rPr lang="ar-SA" sz="1600" b="1" dirty="0" smtClean="0">
                <a:solidFill>
                  <a:srgbClr val="FF0000"/>
                </a:solidFill>
              </a:rPr>
              <a:t>عدم لبس نظارات الأخرين</a:t>
            </a:r>
            <a:endParaRPr lang="ar-SA" sz="1600" b="1" dirty="0">
              <a:solidFill>
                <a:srgbClr val="FF0000"/>
              </a:solidFill>
            </a:endParaRPr>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1"/>
                                          </p:val>
                                        </p:tav>
                                        <p:tav tm="100000">
                                          <p:val>
                                            <p:strVal val="#ppt_x"/>
                                          </p:val>
                                        </p:tav>
                                      </p:tavLst>
                                    </p:anim>
                                    <p:anim calcmode="lin" valueType="num">
                                      <p:cBhvr>
                                        <p:cTn id="16"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ppt_x</p:attrName>
                                        </p:attrNameLst>
                                      </p:cBhvr>
                                      <p:tavLst>
                                        <p:tav tm="0">
                                          <p:val>
                                            <p:strVal val="#ppt_x-.2"/>
                                          </p:val>
                                        </p:tav>
                                        <p:tav tm="100000">
                                          <p:val>
                                            <p:strVal val="#ppt_x"/>
                                          </p:val>
                                        </p:tav>
                                      </p:tavLst>
                                    </p:anim>
                                    <p:anim calcmode="lin" valueType="num">
                                      <p:cBhvr>
                                        <p:cTn id="22"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23" dur="1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strips(downLeft)">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12"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strips(downLeft)">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12"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strips(downLeft)">
                                      <p:cBhvr>
                                        <p:cTn id="38" dur="5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18" presetClass="entr" presetSubtype="12"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strips(downLeft)">
                                      <p:cBhvr>
                                        <p:cTn id="43" dur="500"/>
                                        <p:tgtEl>
                                          <p:spTgt spid="9"/>
                                        </p:tgtEl>
                                      </p:cBhvr>
                                    </p:animEffect>
                                  </p:childTnLst>
                                </p:cTn>
                              </p:par>
                            </p:childTnLst>
                          </p:cTn>
                        </p:par>
                      </p:childTnLst>
                    </p:cTn>
                  </p:par>
                  <p:par>
                    <p:cTn id="44" fill="hold">
                      <p:stCondLst>
                        <p:cond delay="indefinite"/>
                      </p:stCondLst>
                      <p:childTnLst>
                        <p:par>
                          <p:cTn id="45" fill="hold">
                            <p:stCondLst>
                              <p:cond delay="0"/>
                            </p:stCondLst>
                            <p:childTnLst>
                              <p:par>
                                <p:cTn id="46" presetID="18" presetClass="entr" presetSubtype="12"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strips(downLeft)">
                                      <p:cBhvr>
                                        <p:cTn id="48" dur="500"/>
                                        <p:tgtEl>
                                          <p:spTgt spid="10"/>
                                        </p:tgtEl>
                                      </p:cBhvr>
                                    </p:animEffect>
                                  </p:childTnLst>
                                </p:cTn>
                              </p:par>
                            </p:childTnLst>
                          </p:cTn>
                        </p:par>
                      </p:childTnLst>
                    </p:cTn>
                  </p:par>
                  <p:par>
                    <p:cTn id="49" fill="hold">
                      <p:stCondLst>
                        <p:cond delay="indefinite"/>
                      </p:stCondLst>
                      <p:childTnLst>
                        <p:par>
                          <p:cTn id="50" fill="hold">
                            <p:stCondLst>
                              <p:cond delay="0"/>
                            </p:stCondLst>
                            <p:childTnLst>
                              <p:par>
                                <p:cTn id="51" presetID="18" presetClass="entr" presetSubtype="12"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strips(downLeft)">
                                      <p:cBhvr>
                                        <p:cTn id="53" dur="500"/>
                                        <p:tgtEl>
                                          <p:spTgt spid="12"/>
                                        </p:tgtEl>
                                      </p:cBhvr>
                                    </p:animEffect>
                                  </p:childTnLst>
                                </p:cTn>
                              </p:par>
                            </p:childTnLst>
                          </p:cTn>
                        </p:par>
                      </p:childTnLst>
                    </p:cTn>
                  </p:par>
                  <p:par>
                    <p:cTn id="54" fill="hold">
                      <p:stCondLst>
                        <p:cond delay="indefinite"/>
                      </p:stCondLst>
                      <p:childTnLst>
                        <p:par>
                          <p:cTn id="55" fill="hold">
                            <p:stCondLst>
                              <p:cond delay="0"/>
                            </p:stCondLst>
                            <p:childTnLst>
                              <p:par>
                                <p:cTn id="56" presetID="18" presetClass="entr" presetSubtype="12" fill="hold" grpId="0" nodeType="click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strips(downLeft)">
                                      <p:cBhvr>
                                        <p:cTn id="58" dur="500"/>
                                        <p:tgtEl>
                                          <p:spTgt spid="11"/>
                                        </p:tgtEl>
                                      </p:cBhvr>
                                    </p:animEffect>
                                  </p:childTnLst>
                                </p:cTn>
                              </p:par>
                            </p:childTnLst>
                          </p:cTn>
                        </p:par>
                      </p:childTnLst>
                    </p:cTn>
                  </p:par>
                  <p:par>
                    <p:cTn id="59" fill="hold">
                      <p:stCondLst>
                        <p:cond delay="indefinite"/>
                      </p:stCondLst>
                      <p:childTnLst>
                        <p:par>
                          <p:cTn id="60" fill="hold">
                            <p:stCondLst>
                              <p:cond delay="0"/>
                            </p:stCondLst>
                            <p:childTnLst>
                              <p:par>
                                <p:cTn id="61" presetID="18" presetClass="entr" presetSubtype="12"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strips(downLeft)">
                                      <p:cBhvr>
                                        <p:cTn id="63" dur="500"/>
                                        <p:tgtEl>
                                          <p:spTgt spid="13"/>
                                        </p:tgtEl>
                                      </p:cBhvr>
                                    </p:animEffect>
                                  </p:childTnLst>
                                </p:cTn>
                              </p:par>
                            </p:childTnLst>
                          </p:cTn>
                        </p:par>
                      </p:childTnLst>
                    </p:cTn>
                  </p:par>
                  <p:par>
                    <p:cTn id="64" fill="hold">
                      <p:stCondLst>
                        <p:cond delay="indefinite"/>
                      </p:stCondLst>
                      <p:childTnLst>
                        <p:par>
                          <p:cTn id="65" fill="hold">
                            <p:stCondLst>
                              <p:cond delay="0"/>
                            </p:stCondLst>
                            <p:childTnLst>
                              <p:par>
                                <p:cTn id="66" presetID="18" presetClass="entr" presetSubtype="12" fill="hold" grpId="0" nodeType="click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strips(downLeft)">
                                      <p:cBhvr>
                                        <p:cTn id="68" dur="500"/>
                                        <p:tgtEl>
                                          <p:spTgt spid="14"/>
                                        </p:tgtEl>
                                      </p:cBhvr>
                                    </p:animEffect>
                                  </p:childTnLst>
                                </p:cTn>
                              </p:par>
                            </p:childTnLst>
                          </p:cTn>
                        </p:par>
                      </p:childTnLst>
                    </p:cTn>
                  </p:par>
                  <p:par>
                    <p:cTn id="69" fill="hold">
                      <p:stCondLst>
                        <p:cond delay="indefinite"/>
                      </p:stCondLst>
                      <p:childTnLst>
                        <p:par>
                          <p:cTn id="70" fill="hold">
                            <p:stCondLst>
                              <p:cond delay="0"/>
                            </p:stCondLst>
                            <p:childTnLst>
                              <p:par>
                                <p:cTn id="71" presetID="18" presetClass="entr" presetSubtype="12"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Effect transition="in" filter="strips(downLeft)">
                                      <p:cBhvr>
                                        <p:cTn id="73" dur="500"/>
                                        <p:tgtEl>
                                          <p:spTgt spid="15"/>
                                        </p:tgtEl>
                                      </p:cBhvr>
                                    </p:animEffect>
                                  </p:childTnLst>
                                </p:cTn>
                              </p:par>
                            </p:childTnLst>
                          </p:cTn>
                        </p:par>
                      </p:childTnLst>
                    </p:cTn>
                  </p:par>
                  <p:par>
                    <p:cTn id="74" fill="hold">
                      <p:stCondLst>
                        <p:cond delay="indefinite"/>
                      </p:stCondLst>
                      <p:childTnLst>
                        <p:par>
                          <p:cTn id="75" fill="hold">
                            <p:stCondLst>
                              <p:cond delay="0"/>
                            </p:stCondLst>
                            <p:childTnLst>
                              <p:par>
                                <p:cTn id="76" presetID="18" presetClass="entr" presetSubtype="12" fill="hold" grpId="0" nodeType="click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strips(downLeft)">
                                      <p:cBhvr>
                                        <p:cTn id="78" dur="500"/>
                                        <p:tgtEl>
                                          <p:spTgt spid="16"/>
                                        </p:tgtEl>
                                      </p:cBhvr>
                                    </p:animEffect>
                                  </p:childTnLst>
                                </p:cTn>
                              </p:par>
                            </p:childTnLst>
                          </p:cTn>
                        </p:par>
                      </p:childTnLst>
                    </p:cTn>
                  </p:par>
                  <p:par>
                    <p:cTn id="79" fill="hold">
                      <p:stCondLst>
                        <p:cond delay="indefinite"/>
                      </p:stCondLst>
                      <p:childTnLst>
                        <p:par>
                          <p:cTn id="80" fill="hold">
                            <p:stCondLst>
                              <p:cond delay="0"/>
                            </p:stCondLst>
                            <p:childTnLst>
                              <p:par>
                                <p:cTn id="81" presetID="18" presetClass="entr" presetSubtype="12" fill="hold" grpId="0" nodeType="click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strips(downLeft)">
                                      <p:cBhvr>
                                        <p:cTn id="83" dur="500"/>
                                        <p:tgtEl>
                                          <p:spTgt spid="17"/>
                                        </p:tgtEl>
                                      </p:cBhvr>
                                    </p:animEffect>
                                  </p:childTnLst>
                                </p:cTn>
                              </p:par>
                            </p:childTnLst>
                          </p:cTn>
                        </p:par>
                      </p:childTnLst>
                    </p:cTn>
                  </p:par>
                  <p:par>
                    <p:cTn id="84" fill="hold">
                      <p:stCondLst>
                        <p:cond delay="indefinite"/>
                      </p:stCondLst>
                      <p:childTnLst>
                        <p:par>
                          <p:cTn id="85" fill="hold">
                            <p:stCondLst>
                              <p:cond delay="0"/>
                            </p:stCondLst>
                            <p:childTnLst>
                              <p:par>
                                <p:cTn id="86" presetID="24" presetClass="entr" presetSubtype="0" fill="hold" grpId="0" nodeType="clickEffect">
                                  <p:stCondLst>
                                    <p:cond delay="0"/>
                                  </p:stCondLst>
                                  <p:childTnLst>
                                    <p:set>
                                      <p:cBhvr>
                                        <p:cTn id="87" dur="1" fill="hold">
                                          <p:stCondLst>
                                            <p:cond delay="0"/>
                                          </p:stCondLst>
                                        </p:cTn>
                                        <p:tgtEl>
                                          <p:spTgt spid="2"/>
                                        </p:tgtEl>
                                        <p:attrNameLst>
                                          <p:attrName>style.visibility</p:attrName>
                                        </p:attrNameLst>
                                      </p:cBhvr>
                                      <p:to>
                                        <p:strVal val="visible"/>
                                      </p:to>
                                    </p:set>
                                    <p:anim to="" calcmode="lin" valueType="num">
                                      <p:cBhvr>
                                        <p:cTn id="88"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6" grpId="0"/>
      <p:bldP spid="7" grpId="0"/>
      <p:bldP spid="8" grpId="0"/>
      <p:bldP spid="9" grpId="0"/>
      <p:bldP spid="10" grpId="0"/>
      <p:bldP spid="11" grpId="0"/>
      <p:bldP spid="12" grpId="0"/>
      <p:bldP spid="13" grpId="0"/>
      <p:bldP spid="14" grpId="0"/>
      <p:bldP spid="15" grpId="0"/>
      <p:bldP spid="16"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all-seeing-eye-21381710.jpg"/>
          <p:cNvPicPr>
            <a:picLocks noChangeAspect="1"/>
          </p:cNvPicPr>
          <p:nvPr/>
        </p:nvPicPr>
        <p:blipFill>
          <a:blip r:embed="rId2" cstate="print"/>
          <a:stretch>
            <a:fillRect/>
          </a:stretch>
        </p:blipFill>
        <p:spPr>
          <a:xfrm>
            <a:off x="6948264" y="404664"/>
            <a:ext cx="2009800" cy="1274465"/>
          </a:xfrm>
          <a:prstGeom prst="ellipse">
            <a:avLst/>
          </a:prstGeom>
          <a:ln>
            <a:noFill/>
          </a:ln>
          <a:effectLst>
            <a:softEdge rad="112500"/>
          </a:effectLst>
        </p:spPr>
      </p:pic>
      <p:sp>
        <p:nvSpPr>
          <p:cNvPr id="3" name="مربع نص 2"/>
          <p:cNvSpPr txBox="1"/>
          <p:nvPr/>
        </p:nvSpPr>
        <p:spPr>
          <a:xfrm>
            <a:off x="251520" y="764704"/>
            <a:ext cx="6840760" cy="1077218"/>
          </a:xfrm>
          <a:prstGeom prst="rect">
            <a:avLst/>
          </a:prstGeom>
          <a:noFill/>
        </p:spPr>
        <p:txBody>
          <a:bodyPr wrap="square" rtlCol="1">
            <a:spAutoFit/>
          </a:bodyPr>
          <a:lstStyle/>
          <a:p>
            <a:r>
              <a:rPr lang="ar-SA" sz="3200" u="sng" dirty="0" smtClean="0"/>
              <a:t>ثالثا: ممارسة العادات الحسنة التي تساعد في المحافظة على سلامة العينين و التي منها ما يلي:</a:t>
            </a:r>
            <a:endParaRPr lang="ar-SA" sz="3200" u="sng" dirty="0"/>
          </a:p>
        </p:txBody>
      </p:sp>
      <p:pic>
        <p:nvPicPr>
          <p:cNvPr id="4" name="صورة 3" descr="images (2).jpg"/>
          <p:cNvPicPr>
            <a:picLocks noChangeAspect="1"/>
          </p:cNvPicPr>
          <p:nvPr/>
        </p:nvPicPr>
        <p:blipFill>
          <a:blip r:embed="rId3" cstate="print"/>
          <a:stretch>
            <a:fillRect/>
          </a:stretch>
        </p:blipFill>
        <p:spPr>
          <a:xfrm>
            <a:off x="7020272" y="1988841"/>
            <a:ext cx="1783085" cy="1584176"/>
          </a:xfrm>
          <a:prstGeom prst="rect">
            <a:avLst/>
          </a:prstGeom>
        </p:spPr>
      </p:pic>
      <p:sp>
        <p:nvSpPr>
          <p:cNvPr id="5" name="مستطيل مستدير الزوايا 4"/>
          <p:cNvSpPr/>
          <p:nvPr/>
        </p:nvSpPr>
        <p:spPr>
          <a:xfrm>
            <a:off x="899592" y="2348880"/>
            <a:ext cx="5544616" cy="1080120"/>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2400" b="1" dirty="0" smtClean="0"/>
              <a:t>1- تناول الاغذية التي تساعد على سلامة الابصار لاحتوائها على فيتامين ( أ ) مثل: .............. </a:t>
            </a:r>
            <a:endParaRPr lang="ar-SA" sz="2400" b="1" dirty="0"/>
          </a:p>
        </p:txBody>
      </p:sp>
      <p:pic>
        <p:nvPicPr>
          <p:cNvPr id="6" name="صورة 5" descr="848.jpg"/>
          <p:cNvPicPr>
            <a:picLocks noChangeAspect="1"/>
          </p:cNvPicPr>
          <p:nvPr/>
        </p:nvPicPr>
        <p:blipFill>
          <a:blip r:embed="rId4" cstate="print"/>
          <a:stretch>
            <a:fillRect/>
          </a:stretch>
        </p:blipFill>
        <p:spPr>
          <a:xfrm>
            <a:off x="6948264" y="4365104"/>
            <a:ext cx="1873786" cy="1881311"/>
          </a:xfrm>
          <a:prstGeom prst="rect">
            <a:avLst/>
          </a:prstGeom>
        </p:spPr>
      </p:pic>
      <p:sp>
        <p:nvSpPr>
          <p:cNvPr id="7" name="مستطيل مستدير الزوايا 6"/>
          <p:cNvSpPr/>
          <p:nvPr/>
        </p:nvSpPr>
        <p:spPr>
          <a:xfrm>
            <a:off x="971600" y="4725144"/>
            <a:ext cx="5544616" cy="108012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SA" sz="2800" b="1" dirty="0" smtClean="0"/>
              <a:t>2- ................ الكافي .</a:t>
            </a:r>
            <a:endParaRPr lang="ar-SA" sz="2800" b="1" dirty="0"/>
          </a:p>
        </p:txBody>
      </p:sp>
      <p:sp>
        <p:nvSpPr>
          <p:cNvPr id="8" name="مربع نص 7"/>
          <p:cNvSpPr txBox="1"/>
          <p:nvPr/>
        </p:nvSpPr>
        <p:spPr>
          <a:xfrm>
            <a:off x="899592" y="2780928"/>
            <a:ext cx="1800200" cy="461665"/>
          </a:xfrm>
          <a:prstGeom prst="rect">
            <a:avLst/>
          </a:prstGeom>
          <a:noFill/>
        </p:spPr>
        <p:txBody>
          <a:bodyPr wrap="square" rtlCol="1">
            <a:spAutoFit/>
          </a:bodyPr>
          <a:lstStyle/>
          <a:p>
            <a:pPr algn="ctr"/>
            <a:r>
              <a:rPr lang="ar-SA" sz="2400" b="1" dirty="0" smtClean="0">
                <a:solidFill>
                  <a:srgbClr val="FF0000"/>
                </a:solidFill>
              </a:rPr>
              <a:t>الجزر</a:t>
            </a:r>
            <a:endParaRPr lang="ar-SA" sz="2400" b="1" dirty="0">
              <a:solidFill>
                <a:srgbClr val="FF0000"/>
              </a:solidFill>
            </a:endParaRPr>
          </a:p>
        </p:txBody>
      </p:sp>
      <p:sp>
        <p:nvSpPr>
          <p:cNvPr id="9" name="مربع نص 8"/>
          <p:cNvSpPr txBox="1"/>
          <p:nvPr/>
        </p:nvSpPr>
        <p:spPr>
          <a:xfrm>
            <a:off x="3131840" y="5013176"/>
            <a:ext cx="1440160" cy="461665"/>
          </a:xfrm>
          <a:prstGeom prst="rect">
            <a:avLst/>
          </a:prstGeom>
          <a:noFill/>
        </p:spPr>
        <p:txBody>
          <a:bodyPr wrap="square" rtlCol="1">
            <a:spAutoFit/>
          </a:bodyPr>
          <a:lstStyle/>
          <a:p>
            <a:pPr algn="ctr"/>
            <a:r>
              <a:rPr lang="ar-SA" sz="2400" b="1" dirty="0" smtClean="0">
                <a:solidFill>
                  <a:srgbClr val="FF0000"/>
                </a:solidFill>
              </a:rPr>
              <a:t>النوم</a:t>
            </a:r>
            <a:endParaRPr lang="ar-SA" sz="2400" b="1" dirty="0">
              <a:solidFill>
                <a:srgbClr val="FF0000"/>
              </a:solidFill>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4"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to="" calcmode="lin" valueType="num">
                                      <p:cBhvr>
                                        <p:cTn id="14" dur="1" fill="hold"/>
                                        <p:tgtEl>
                                          <p:spTgt spid="3"/>
                                        </p:tgtEl>
                                        <p:attrNameLst>
                                          <p:attrName/>
                                        </p:attrNameLst>
                                      </p:cBhvr>
                                    </p:anim>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ppt_x</p:attrName>
                                        </p:attrNameLst>
                                      </p:cBhvr>
                                      <p:tavLst>
                                        <p:tav tm="0">
                                          <p:val>
                                            <p:strVal val="#ppt_x-.2"/>
                                          </p:val>
                                        </p:tav>
                                        <p:tav tm="100000">
                                          <p:val>
                                            <p:strVal val="#ppt_x"/>
                                          </p:val>
                                        </p:tav>
                                      </p:tavLst>
                                    </p:anim>
                                    <p:anim calcmode="lin" valueType="num">
                                      <p:cBhvr>
                                        <p:cTn id="20"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21" dur="10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4"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to="" calcmode="lin" valueType="num">
                                      <p:cBhvr>
                                        <p:cTn id="26" dur="1" fill="hold"/>
                                        <p:tgtEl>
                                          <p:spTgt spid="5"/>
                                        </p:tgtEl>
                                        <p:attrNameLst>
                                          <p:attrName/>
                                        </p:attrNameLst>
                                      </p:cBhvr>
                                    </p:anim>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strips(downLeft)">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29" presetClass="entr" presetSubtype="0"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p:cTn id="36" dur="1000" fill="hold"/>
                                        <p:tgtEl>
                                          <p:spTgt spid="6"/>
                                        </p:tgtEl>
                                        <p:attrNameLst>
                                          <p:attrName>ppt_x</p:attrName>
                                        </p:attrNameLst>
                                      </p:cBhvr>
                                      <p:tavLst>
                                        <p:tav tm="0">
                                          <p:val>
                                            <p:strVal val="#ppt_x-.2"/>
                                          </p:val>
                                        </p:tav>
                                        <p:tav tm="100000">
                                          <p:val>
                                            <p:strVal val="#ppt_x"/>
                                          </p:val>
                                        </p:tav>
                                      </p:tavLst>
                                    </p:anim>
                                    <p:anim calcmode="lin" valueType="num">
                                      <p:cBhvr>
                                        <p:cTn id="37"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38" dur="10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8" presetClass="entr" presetSubtype="12"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strips(downLeft)">
                                      <p:cBhvr>
                                        <p:cTn id="4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7" grpId="0" animBg="1"/>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074965113020.jpg"/>
          <p:cNvPicPr>
            <a:picLocks noChangeAspect="1"/>
          </p:cNvPicPr>
          <p:nvPr/>
        </p:nvPicPr>
        <p:blipFill>
          <a:blip r:embed="rId2" cstate="print"/>
          <a:stretch>
            <a:fillRect/>
          </a:stretch>
        </p:blipFill>
        <p:spPr>
          <a:xfrm>
            <a:off x="6660232" y="825411"/>
            <a:ext cx="2114177" cy="1782380"/>
          </a:xfrm>
          <a:prstGeom prst="rect">
            <a:avLst/>
          </a:prstGeom>
        </p:spPr>
      </p:pic>
      <p:sp>
        <p:nvSpPr>
          <p:cNvPr id="3" name="مستطيل مستدير الزوايا 2"/>
          <p:cNvSpPr/>
          <p:nvPr/>
        </p:nvSpPr>
        <p:spPr>
          <a:xfrm>
            <a:off x="611560" y="1196752"/>
            <a:ext cx="5544616" cy="1080120"/>
          </a:xfrm>
          <a:prstGeom prst="roundRec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ar-SA" sz="2400" b="1" dirty="0" smtClean="0"/>
              <a:t>3- مراجعة ........... العيون عند الشعور بألم .</a:t>
            </a:r>
            <a:endParaRPr lang="ar-SA" sz="2400" b="1" dirty="0"/>
          </a:p>
        </p:txBody>
      </p:sp>
      <p:pic>
        <p:nvPicPr>
          <p:cNvPr id="4" name="صورة 3" descr="13577564331.jpg"/>
          <p:cNvPicPr>
            <a:picLocks noChangeAspect="1"/>
          </p:cNvPicPr>
          <p:nvPr/>
        </p:nvPicPr>
        <p:blipFill>
          <a:blip r:embed="rId3" cstate="print"/>
          <a:stretch>
            <a:fillRect/>
          </a:stretch>
        </p:blipFill>
        <p:spPr>
          <a:xfrm>
            <a:off x="6732240" y="4077072"/>
            <a:ext cx="2105472" cy="2105472"/>
          </a:xfrm>
          <a:prstGeom prst="rect">
            <a:avLst/>
          </a:prstGeom>
        </p:spPr>
      </p:pic>
      <p:sp>
        <p:nvSpPr>
          <p:cNvPr id="5" name="مستطيل مستدير الزوايا 4"/>
          <p:cNvSpPr/>
          <p:nvPr/>
        </p:nvSpPr>
        <p:spPr>
          <a:xfrm>
            <a:off x="755576" y="4581128"/>
            <a:ext cx="5544616" cy="1080120"/>
          </a:xfrm>
          <a:prstGeom prst="roundRect">
            <a:avLst/>
          </a:prstGeom>
        </p:spPr>
        <p:style>
          <a:lnRef idx="1">
            <a:schemeClr val="accent4"/>
          </a:lnRef>
          <a:fillRef idx="3">
            <a:schemeClr val="accent4"/>
          </a:fillRef>
          <a:effectRef idx="2">
            <a:schemeClr val="accent4"/>
          </a:effectRef>
          <a:fontRef idx="minor">
            <a:schemeClr val="lt1"/>
          </a:fontRef>
        </p:style>
        <p:txBody>
          <a:bodyPr rtlCol="1" anchor="ctr"/>
          <a:lstStyle/>
          <a:p>
            <a:pPr algn="ctr"/>
            <a:r>
              <a:rPr lang="ar-SA" sz="2400" b="1" dirty="0" smtClean="0"/>
              <a:t>4- عدم التحديق في ............ او التلفاز مدة طويلة .</a:t>
            </a:r>
            <a:endParaRPr lang="ar-SA" sz="2400" b="1" dirty="0"/>
          </a:p>
        </p:txBody>
      </p:sp>
      <p:sp>
        <p:nvSpPr>
          <p:cNvPr id="6" name="مربع نص 5"/>
          <p:cNvSpPr txBox="1"/>
          <p:nvPr/>
        </p:nvSpPr>
        <p:spPr>
          <a:xfrm>
            <a:off x="3419872" y="1484784"/>
            <a:ext cx="1440160" cy="461665"/>
          </a:xfrm>
          <a:prstGeom prst="rect">
            <a:avLst/>
          </a:prstGeom>
          <a:noFill/>
        </p:spPr>
        <p:txBody>
          <a:bodyPr wrap="square" rtlCol="1">
            <a:spAutoFit/>
          </a:bodyPr>
          <a:lstStyle/>
          <a:p>
            <a:pPr algn="ctr"/>
            <a:r>
              <a:rPr lang="ar-SA" sz="2400" b="1" dirty="0" smtClean="0">
                <a:solidFill>
                  <a:srgbClr val="FF0000"/>
                </a:solidFill>
              </a:rPr>
              <a:t>طبيب</a:t>
            </a:r>
            <a:endParaRPr lang="ar-SA" sz="2400" b="1" dirty="0">
              <a:solidFill>
                <a:srgbClr val="FF0000"/>
              </a:solidFill>
            </a:endParaRPr>
          </a:p>
        </p:txBody>
      </p:sp>
      <p:sp>
        <p:nvSpPr>
          <p:cNvPr id="7" name="مربع نص 6"/>
          <p:cNvSpPr txBox="1"/>
          <p:nvPr/>
        </p:nvSpPr>
        <p:spPr>
          <a:xfrm>
            <a:off x="2987824" y="4869160"/>
            <a:ext cx="1440160" cy="461665"/>
          </a:xfrm>
          <a:prstGeom prst="rect">
            <a:avLst/>
          </a:prstGeom>
          <a:noFill/>
        </p:spPr>
        <p:txBody>
          <a:bodyPr wrap="square" rtlCol="1">
            <a:spAutoFit/>
          </a:bodyPr>
          <a:lstStyle/>
          <a:p>
            <a:pPr algn="ctr"/>
            <a:r>
              <a:rPr lang="ar-SA" sz="2400" b="1" dirty="0" smtClean="0">
                <a:solidFill>
                  <a:srgbClr val="92D050"/>
                </a:solidFill>
              </a:rPr>
              <a:t>الحاسوب</a:t>
            </a:r>
            <a:endParaRPr lang="ar-SA" sz="2400" b="1" dirty="0">
              <a:solidFill>
                <a:srgbClr val="92D050"/>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6" presetClass="entr" presetSubtype="0" fill="hold" grpId="0" nodeType="clickEffect">
                                  <p:stCondLst>
                                    <p:cond delay="0"/>
                                  </p:stCondLst>
                                  <p:iterate type="lt">
                                    <p:tmPct val="10000"/>
                                  </p:iterate>
                                  <p:childTnLst>
                                    <p:set>
                                      <p:cBhvr>
                                        <p:cTn id="13" dur="1" fill="hold">
                                          <p:stCondLst>
                                            <p:cond delay="0"/>
                                          </p:stCondLst>
                                        </p:cTn>
                                        <p:tgtEl>
                                          <p:spTgt spid="3"/>
                                        </p:tgtEl>
                                        <p:attrNameLst>
                                          <p:attrName>style.visibility</p:attrName>
                                        </p:attrNameLst>
                                      </p:cBhvr>
                                      <p:to>
                                        <p:strVal val="visible"/>
                                      </p:to>
                                    </p:set>
                                    <p:anim by="(-#ppt_w*2)" calcmode="lin" valueType="num">
                                      <p:cBhvr rctx="PPT">
                                        <p:cTn id="14" dur="500" autoRev="1" fill="hold">
                                          <p:stCondLst>
                                            <p:cond delay="0"/>
                                          </p:stCondLst>
                                        </p:cTn>
                                        <p:tgtEl>
                                          <p:spTgt spid="3"/>
                                        </p:tgtEl>
                                        <p:attrNameLst>
                                          <p:attrName>ppt_w</p:attrName>
                                        </p:attrNameLst>
                                      </p:cBhvr>
                                    </p:anim>
                                    <p:anim by="(#ppt_w*0.50)" calcmode="lin" valueType="num">
                                      <p:cBhvr>
                                        <p:cTn id="15" dur="500" decel="50000" autoRev="1" fill="hold">
                                          <p:stCondLst>
                                            <p:cond delay="0"/>
                                          </p:stCondLst>
                                        </p:cTn>
                                        <p:tgtEl>
                                          <p:spTgt spid="3"/>
                                        </p:tgtEl>
                                        <p:attrNameLst>
                                          <p:attrName>ppt_x</p:attrName>
                                        </p:attrNameLst>
                                      </p:cBhvr>
                                    </p:anim>
                                    <p:anim from="(-#ppt_h/2)" to="(#ppt_y)" calcmode="lin" valueType="num">
                                      <p:cBhvr>
                                        <p:cTn id="16" dur="1000" fill="hold">
                                          <p:stCondLst>
                                            <p:cond delay="0"/>
                                          </p:stCondLst>
                                        </p:cTn>
                                        <p:tgtEl>
                                          <p:spTgt spid="3"/>
                                        </p:tgtEl>
                                        <p:attrNameLst>
                                          <p:attrName>ppt_y</p:attrName>
                                        </p:attrNameLst>
                                      </p:cBhvr>
                                    </p:anim>
                                    <p:animRot by="21600000">
                                      <p:cBhvr>
                                        <p:cTn id="17" dur="1000" fill="hold">
                                          <p:stCondLst>
                                            <p:cond delay="0"/>
                                          </p:stCondLst>
                                        </p:cTn>
                                        <p:tgtEl>
                                          <p:spTgt spid="3"/>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trips(downLef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9"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1000" fill="hold"/>
                                        <p:tgtEl>
                                          <p:spTgt spid="4"/>
                                        </p:tgtEl>
                                        <p:attrNameLst>
                                          <p:attrName>ppt_x</p:attrName>
                                        </p:attrNameLst>
                                      </p:cBhvr>
                                      <p:tavLst>
                                        <p:tav tm="0">
                                          <p:val>
                                            <p:strVal val="#ppt_x-.2"/>
                                          </p:val>
                                        </p:tav>
                                        <p:tav tm="100000">
                                          <p:val>
                                            <p:strVal val="#ppt_x"/>
                                          </p:val>
                                        </p:tav>
                                      </p:tavLst>
                                    </p:anim>
                                    <p:anim calcmode="lin" valueType="num">
                                      <p:cBhvr>
                                        <p:cTn id="2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29" dur="10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24" presetClass="entr" presetSubtype="0"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 to="" calcmode="lin" valueType="num">
                                      <p:cBhvr>
                                        <p:cTn id="34" dur="1" fill="hold"/>
                                        <p:tgtEl>
                                          <p:spTgt spid="5"/>
                                        </p:tgtEl>
                                        <p:attrNameLst>
                                          <p:attrName/>
                                        </p:attrNameLst>
                                      </p:cBhvr>
                                    </p:anim>
                                  </p:childTnLst>
                                </p:cTn>
                              </p:par>
                            </p:childTnLst>
                          </p:cTn>
                        </p:par>
                      </p:childTnLst>
                    </p:cTn>
                  </p:par>
                  <p:par>
                    <p:cTn id="35" fill="hold">
                      <p:stCondLst>
                        <p:cond delay="indefinite"/>
                      </p:stCondLst>
                      <p:childTnLst>
                        <p:par>
                          <p:cTn id="36" fill="hold">
                            <p:stCondLst>
                              <p:cond delay="0"/>
                            </p:stCondLst>
                            <p:childTnLst>
                              <p:par>
                                <p:cTn id="37" presetID="18" presetClass="entr" presetSubtype="12"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strips(downLeft)">
                                      <p:cBhvr>
                                        <p:cTn id="3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images (3).jpg"/>
          <p:cNvPicPr>
            <a:picLocks noChangeAspect="1"/>
          </p:cNvPicPr>
          <p:nvPr/>
        </p:nvPicPr>
        <p:blipFill>
          <a:blip r:embed="rId2" cstate="print"/>
          <a:stretch>
            <a:fillRect/>
          </a:stretch>
        </p:blipFill>
        <p:spPr>
          <a:xfrm>
            <a:off x="6660232" y="476672"/>
            <a:ext cx="1979290" cy="2088232"/>
          </a:xfrm>
          <a:prstGeom prst="rect">
            <a:avLst/>
          </a:prstGeom>
        </p:spPr>
      </p:pic>
      <p:sp>
        <p:nvSpPr>
          <p:cNvPr id="3" name="مستطيل مستدير الزوايا 2"/>
          <p:cNvSpPr/>
          <p:nvPr/>
        </p:nvSpPr>
        <p:spPr>
          <a:xfrm>
            <a:off x="611560" y="1196752"/>
            <a:ext cx="5544616" cy="1080120"/>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2800" b="1" dirty="0" smtClean="0"/>
              <a:t>5- ............... الجيدة عند القراءة .</a:t>
            </a:r>
            <a:endParaRPr lang="ar-SA" sz="2800" b="1" dirty="0"/>
          </a:p>
        </p:txBody>
      </p:sp>
      <p:sp>
        <p:nvSpPr>
          <p:cNvPr id="4" name="مستطيل مستدير الزوايا 3"/>
          <p:cNvSpPr/>
          <p:nvPr/>
        </p:nvSpPr>
        <p:spPr>
          <a:xfrm>
            <a:off x="611560" y="4365104"/>
            <a:ext cx="5544616" cy="1080120"/>
          </a:xfrm>
          <a:prstGeom prst="roundRect">
            <a:avLst/>
          </a:prstGeom>
        </p:spPr>
        <p:style>
          <a:lnRef idx="1">
            <a:schemeClr val="accent5"/>
          </a:lnRef>
          <a:fillRef idx="3">
            <a:schemeClr val="accent5"/>
          </a:fillRef>
          <a:effectRef idx="2">
            <a:schemeClr val="accent5"/>
          </a:effectRef>
          <a:fontRef idx="minor">
            <a:schemeClr val="lt1"/>
          </a:fontRef>
        </p:style>
        <p:txBody>
          <a:bodyPr rtlCol="1" anchor="ctr"/>
          <a:lstStyle/>
          <a:p>
            <a:pPr algn="ctr"/>
            <a:r>
              <a:rPr lang="ar-SA" sz="2800" b="1" dirty="0" smtClean="0"/>
              <a:t>6- الابتعاد عن الاماكن التي يكثر فيها .................</a:t>
            </a:r>
            <a:endParaRPr lang="ar-SA" sz="2800" b="1" dirty="0"/>
          </a:p>
        </p:txBody>
      </p:sp>
      <p:pic>
        <p:nvPicPr>
          <p:cNvPr id="5" name="صورة 4" descr="domain-cbcd8b4307.jpg"/>
          <p:cNvPicPr>
            <a:picLocks noChangeAspect="1"/>
          </p:cNvPicPr>
          <p:nvPr/>
        </p:nvPicPr>
        <p:blipFill>
          <a:blip r:embed="rId3" cstate="print"/>
          <a:stretch>
            <a:fillRect/>
          </a:stretch>
        </p:blipFill>
        <p:spPr>
          <a:xfrm>
            <a:off x="6516216" y="3861048"/>
            <a:ext cx="2438400" cy="1828800"/>
          </a:xfrm>
          <a:prstGeom prst="rect">
            <a:avLst/>
          </a:prstGeom>
        </p:spPr>
      </p:pic>
      <p:sp>
        <p:nvSpPr>
          <p:cNvPr id="6" name="مربع نص 5"/>
          <p:cNvSpPr txBox="1"/>
          <p:nvPr/>
        </p:nvSpPr>
        <p:spPr>
          <a:xfrm>
            <a:off x="3635896" y="1556792"/>
            <a:ext cx="1440160" cy="461665"/>
          </a:xfrm>
          <a:prstGeom prst="rect">
            <a:avLst/>
          </a:prstGeom>
          <a:noFill/>
        </p:spPr>
        <p:txBody>
          <a:bodyPr wrap="square" rtlCol="1">
            <a:spAutoFit/>
          </a:bodyPr>
          <a:lstStyle/>
          <a:p>
            <a:pPr algn="ctr"/>
            <a:r>
              <a:rPr lang="ar-SA" sz="2400" b="1" dirty="0" smtClean="0">
                <a:solidFill>
                  <a:srgbClr val="FF0000"/>
                </a:solidFill>
              </a:rPr>
              <a:t>الإضاءة</a:t>
            </a:r>
            <a:endParaRPr lang="ar-SA" sz="2400" b="1" dirty="0">
              <a:solidFill>
                <a:srgbClr val="FF0000"/>
              </a:solidFill>
            </a:endParaRPr>
          </a:p>
        </p:txBody>
      </p:sp>
      <p:sp>
        <p:nvSpPr>
          <p:cNvPr id="7" name="مربع نص 6"/>
          <p:cNvSpPr txBox="1"/>
          <p:nvPr/>
        </p:nvSpPr>
        <p:spPr>
          <a:xfrm>
            <a:off x="2123728" y="4869160"/>
            <a:ext cx="2160240" cy="461665"/>
          </a:xfrm>
          <a:prstGeom prst="rect">
            <a:avLst/>
          </a:prstGeom>
          <a:noFill/>
        </p:spPr>
        <p:txBody>
          <a:bodyPr wrap="square" rtlCol="1">
            <a:spAutoFit/>
          </a:bodyPr>
          <a:lstStyle/>
          <a:p>
            <a:pPr algn="ctr"/>
            <a:r>
              <a:rPr lang="ar-SA" sz="2400" b="1" dirty="0" smtClean="0">
                <a:solidFill>
                  <a:srgbClr val="92D050"/>
                </a:solidFill>
              </a:rPr>
              <a:t>الدخان والغبار</a:t>
            </a:r>
            <a:endParaRPr lang="ar-SA" sz="2400" b="1" dirty="0">
              <a:solidFill>
                <a:srgbClr val="92D050"/>
              </a:solidFill>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4"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to="" calcmode="lin" valueType="num">
                                      <p:cBhvr>
                                        <p:cTn id="14" dur="1" fill="hold"/>
                                        <p:tgtEl>
                                          <p:spTgt spid="3"/>
                                        </p:tgtEl>
                                        <p:attrNameLst>
                                          <p:attrName/>
                                        </p:attrNameLst>
                                      </p:cBhvr>
                                    </p:anim>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strips(downLeft)">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9" presetClass="entr" presetSubtype="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1000" fill="hold"/>
                                        <p:tgtEl>
                                          <p:spTgt spid="5"/>
                                        </p:tgtEl>
                                        <p:attrNameLst>
                                          <p:attrName>ppt_x</p:attrName>
                                        </p:attrNameLst>
                                      </p:cBhvr>
                                      <p:tavLst>
                                        <p:tav tm="0">
                                          <p:val>
                                            <p:strVal val="#ppt_x-.2"/>
                                          </p:val>
                                        </p:tav>
                                        <p:tav tm="100000">
                                          <p:val>
                                            <p:strVal val="#ppt_x"/>
                                          </p:val>
                                        </p:tav>
                                      </p:tavLst>
                                    </p:anim>
                                    <p:anim calcmode="lin" valueType="num">
                                      <p:cBhvr>
                                        <p:cTn id="25"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26" dur="1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4"/>
                                        </p:tgtEl>
                                        <p:attrNameLst>
                                          <p:attrName>style.visibility</p:attrName>
                                        </p:attrNameLst>
                                      </p:cBhvr>
                                      <p:to>
                                        <p:strVal val="visible"/>
                                      </p:to>
                                    </p:set>
                                    <p:anim by="(-#ppt_w*2)" calcmode="lin" valueType="num">
                                      <p:cBhvr rctx="PPT">
                                        <p:cTn id="31" dur="500" autoRev="1" fill="hold">
                                          <p:stCondLst>
                                            <p:cond delay="0"/>
                                          </p:stCondLst>
                                        </p:cTn>
                                        <p:tgtEl>
                                          <p:spTgt spid="4"/>
                                        </p:tgtEl>
                                        <p:attrNameLst>
                                          <p:attrName>ppt_w</p:attrName>
                                        </p:attrNameLst>
                                      </p:cBhvr>
                                    </p:anim>
                                    <p:anim by="(#ppt_w*0.50)" calcmode="lin" valueType="num">
                                      <p:cBhvr>
                                        <p:cTn id="32" dur="500" decel="50000" autoRev="1" fill="hold">
                                          <p:stCondLst>
                                            <p:cond delay="0"/>
                                          </p:stCondLst>
                                        </p:cTn>
                                        <p:tgtEl>
                                          <p:spTgt spid="4"/>
                                        </p:tgtEl>
                                        <p:attrNameLst>
                                          <p:attrName>ppt_x</p:attrName>
                                        </p:attrNameLst>
                                      </p:cBhvr>
                                    </p:anim>
                                    <p:anim from="(-#ppt_h/2)" to="(#ppt_y)" calcmode="lin" valueType="num">
                                      <p:cBhvr>
                                        <p:cTn id="33" dur="1000" fill="hold">
                                          <p:stCondLst>
                                            <p:cond delay="0"/>
                                          </p:stCondLst>
                                        </p:cTn>
                                        <p:tgtEl>
                                          <p:spTgt spid="4"/>
                                        </p:tgtEl>
                                        <p:attrNameLst>
                                          <p:attrName>ppt_y</p:attrName>
                                        </p:attrNameLst>
                                      </p:cBhvr>
                                    </p:anim>
                                    <p:animRot by="21600000">
                                      <p:cBhvr>
                                        <p:cTn id="34" dur="1000" fill="hold">
                                          <p:stCondLst>
                                            <p:cond delay="0"/>
                                          </p:stCondLst>
                                        </p:cTn>
                                        <p:tgtEl>
                                          <p:spTgt spid="4"/>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18" presetClass="entr" presetSubtype="12"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strips(downLeft)">
                                      <p:cBhvr>
                                        <p:cTn id="3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all-seeing-eye-21381710.jpg"/>
          <p:cNvPicPr>
            <a:picLocks noChangeAspect="1"/>
          </p:cNvPicPr>
          <p:nvPr/>
        </p:nvPicPr>
        <p:blipFill>
          <a:blip r:embed="rId2" cstate="print"/>
          <a:stretch>
            <a:fillRect/>
          </a:stretch>
        </p:blipFill>
        <p:spPr>
          <a:xfrm>
            <a:off x="6948264" y="404664"/>
            <a:ext cx="2009800" cy="1274465"/>
          </a:xfrm>
          <a:prstGeom prst="ellipse">
            <a:avLst/>
          </a:prstGeom>
          <a:ln>
            <a:noFill/>
          </a:ln>
          <a:effectLst>
            <a:softEdge rad="112500"/>
          </a:effectLst>
        </p:spPr>
      </p:pic>
      <p:sp>
        <p:nvSpPr>
          <p:cNvPr id="3" name="مربع نص 2"/>
          <p:cNvSpPr txBox="1"/>
          <p:nvPr/>
        </p:nvSpPr>
        <p:spPr>
          <a:xfrm>
            <a:off x="2339752" y="764704"/>
            <a:ext cx="4752528" cy="584775"/>
          </a:xfrm>
          <a:prstGeom prst="rect">
            <a:avLst/>
          </a:prstGeom>
          <a:noFill/>
        </p:spPr>
        <p:txBody>
          <a:bodyPr wrap="square" rtlCol="1">
            <a:spAutoFit/>
          </a:bodyPr>
          <a:lstStyle/>
          <a:p>
            <a:r>
              <a:rPr lang="ar-SA" sz="3200" u="sng" dirty="0" smtClean="0"/>
              <a:t>رابعا: زيارة طبيب العيون :</a:t>
            </a:r>
            <a:endParaRPr lang="ar-SA" sz="3200" u="sng" dirty="0"/>
          </a:p>
        </p:txBody>
      </p:sp>
      <p:sp>
        <p:nvSpPr>
          <p:cNvPr id="4" name="مخطط انسيابي: معالجة متعاقبة 3"/>
          <p:cNvSpPr/>
          <p:nvPr/>
        </p:nvSpPr>
        <p:spPr>
          <a:xfrm>
            <a:off x="899592" y="1700808"/>
            <a:ext cx="7920880" cy="1800200"/>
          </a:xfrm>
          <a:prstGeom prst="flowChartAlternateProcess">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ar-SA" sz="2400" b="1" dirty="0" smtClean="0"/>
              <a:t>اذا كنت تشعرين بالصداع بعد مشاهدة التلفاز او عند قراءة كتاب او مجلة او كان لديك احمرار او غشاوة تمنع عنك الرؤية الصحيحة فيجب اخبار والديك ليذهبا بك الى طبيب العيون </a:t>
            </a:r>
            <a:r>
              <a:rPr lang="ar-SA" sz="2400" b="1" dirty="0" smtClean="0"/>
              <a:t>لإجراء </a:t>
            </a:r>
            <a:r>
              <a:rPr lang="ar-SA" sz="2400" b="1" dirty="0" smtClean="0"/>
              <a:t>اختبار للعينين و هذا الاختبار لا يسبب أي الم و على ضوئه يحدد الطبيب العلاج المناسب .</a:t>
            </a:r>
            <a:endParaRPr lang="ar-SA" sz="2400" b="1" dirty="0"/>
          </a:p>
        </p:txBody>
      </p:sp>
      <p:sp>
        <p:nvSpPr>
          <p:cNvPr id="5" name="شكل بيضاوي 4"/>
          <p:cNvSpPr/>
          <p:nvPr/>
        </p:nvSpPr>
        <p:spPr>
          <a:xfrm>
            <a:off x="7452320" y="4221088"/>
            <a:ext cx="129614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t>فائدة</a:t>
            </a:r>
            <a:endParaRPr lang="ar-SA" sz="2400" b="1" dirty="0"/>
          </a:p>
        </p:txBody>
      </p:sp>
      <p:sp>
        <p:nvSpPr>
          <p:cNvPr id="7" name="تمرير أفقي 6"/>
          <p:cNvSpPr/>
          <p:nvPr/>
        </p:nvSpPr>
        <p:spPr>
          <a:xfrm>
            <a:off x="755576" y="5229200"/>
            <a:ext cx="7848872" cy="1080120"/>
          </a:xfrm>
          <a:prstGeom prst="horizontalScroll">
            <a:avLst/>
          </a:prstGeom>
        </p:spPr>
        <p:style>
          <a:lnRef idx="1">
            <a:schemeClr val="accent4"/>
          </a:lnRef>
          <a:fillRef idx="3">
            <a:schemeClr val="accent4"/>
          </a:fillRef>
          <a:effectRef idx="2">
            <a:schemeClr val="accent4"/>
          </a:effectRef>
          <a:fontRef idx="minor">
            <a:schemeClr val="lt1"/>
          </a:fontRef>
        </p:style>
        <p:txBody>
          <a:bodyPr rtlCol="1" anchor="ctr"/>
          <a:lstStyle/>
          <a:p>
            <a:pPr algn="ctr"/>
            <a:r>
              <a:rPr lang="ar-SA" sz="2400" b="1" dirty="0" smtClean="0"/>
              <a:t>لبس النظارة الطبية عند الاحتياج اليها يحافظ على سلامة العينين .</a:t>
            </a:r>
            <a:endParaRPr lang="ar-SA" sz="2400" b="1"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ppt_x</p:attrName>
                                        </p:attrNameLst>
                                      </p:cBhvr>
                                      <p:tavLst>
                                        <p:tav tm="0">
                                          <p:val>
                                            <p:strVal val="#ppt_x-.2"/>
                                          </p:val>
                                        </p:tav>
                                        <p:tav tm="100000">
                                          <p:val>
                                            <p:strVal val="#ppt_x"/>
                                          </p:val>
                                        </p:tav>
                                      </p:tavLst>
                                    </p:anim>
                                    <p:anim calcmode="lin" valueType="num">
                                      <p:cBhvr>
                                        <p:cTn id="15"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4"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to="" calcmode="lin" valueType="num">
                                      <p:cBhvr>
                                        <p:cTn id="21" dur="1" fill="hold"/>
                                        <p:tgtEl>
                                          <p:spTgt spid="4"/>
                                        </p:tgtEl>
                                        <p:attrNameLst>
                                          <p:attrName/>
                                        </p:attrNameLst>
                                      </p:cBhvr>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4"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to="" calcmode="lin" valueType="num">
                                      <p:cBhvr>
                                        <p:cTn id="33" dur="1" fill="hold"/>
                                        <p:tgtEl>
                                          <p:spTgt spid="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7" grpId="0"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TotalTime>
  <Words>309</Words>
  <Application>Microsoft Office PowerPoint</Application>
  <PresentationFormat>عرض على الشاشة (3:4)‏</PresentationFormat>
  <Paragraphs>51</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 </dc:creator>
  <cp:lastModifiedBy>mady</cp:lastModifiedBy>
  <cp:revision>9</cp:revision>
  <dcterms:created xsi:type="dcterms:W3CDTF">2013-06-08T21:48:36Z</dcterms:created>
  <dcterms:modified xsi:type="dcterms:W3CDTF">2013-06-30T17:18:27Z</dcterms:modified>
</cp:coreProperties>
</file>