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2" d="100"/>
          <a:sy n="62" d="100"/>
        </p:scale>
        <p:origin x="-954" y="-78"/>
      </p:cViewPr>
      <p:guideLst>
        <p:guide orient="horz" pos="4319"/>
        <p:guide/>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235608-B6EB-4152-9B85-B020E6B89C41}"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59085D2-A515-4FF2-BACC-5BC3010E85F3}"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5235608-B6EB-4152-9B85-B020E6B89C41}" type="datetimeFigureOut">
              <a:rPr lang="ar-SA" smtClean="0"/>
              <a:pPr/>
              <a:t>21/08/34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9085D2-A515-4FF2-BACC-5BC3010E85F3}"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627784" y="548680"/>
            <a:ext cx="4032448" cy="72008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200" dirty="0" smtClean="0"/>
              <a:t>التعامل مع الادوية</a:t>
            </a:r>
            <a:endParaRPr lang="ar-SA" sz="3200" dirty="0"/>
          </a:p>
        </p:txBody>
      </p:sp>
      <p:sp>
        <p:nvSpPr>
          <p:cNvPr id="3" name="مستطيل 2"/>
          <p:cNvSpPr/>
          <p:nvPr/>
        </p:nvSpPr>
        <p:spPr>
          <a:xfrm>
            <a:off x="1331640" y="1556792"/>
            <a:ext cx="6624736" cy="115212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dirty="0" smtClean="0"/>
              <a:t>قال عبد الله بن مسعود رضي الله عنه: قال رسول الله صلى الله عليه وسلم: (ما انزل الله عز وجل من داء الا انزل معه شفاء).</a:t>
            </a:r>
            <a:endParaRPr lang="ar-SA" sz="2400" dirty="0"/>
          </a:p>
        </p:txBody>
      </p:sp>
      <p:sp>
        <p:nvSpPr>
          <p:cNvPr id="4" name="شريط إلى الأعلى 3"/>
          <p:cNvSpPr/>
          <p:nvPr/>
        </p:nvSpPr>
        <p:spPr>
          <a:xfrm>
            <a:off x="5148064" y="2996952"/>
            <a:ext cx="3528392" cy="648072"/>
          </a:xfrm>
          <a:prstGeom prst="ribbon2">
            <a:avLst>
              <a:gd name="adj1" fmla="val 16667"/>
              <a:gd name="adj2" fmla="val 75000"/>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تعليمات استعمال الدواء:</a:t>
            </a:r>
            <a:endParaRPr lang="ar-SA" sz="2400" dirty="0"/>
          </a:p>
        </p:txBody>
      </p:sp>
      <p:sp>
        <p:nvSpPr>
          <p:cNvPr id="5" name="مستطيل ذو زوايا قطرية مستديرة 4"/>
          <p:cNvSpPr/>
          <p:nvPr/>
        </p:nvSpPr>
        <p:spPr>
          <a:xfrm>
            <a:off x="1115616" y="4005064"/>
            <a:ext cx="7560840" cy="2448272"/>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000" b="1" dirty="0" smtClean="0"/>
              <a:t>1- سمي بالله عند شرب الدواء.</a:t>
            </a:r>
          </a:p>
          <a:p>
            <a:r>
              <a:rPr lang="ar-SA" sz="2000" b="1" dirty="0" smtClean="0"/>
              <a:t>2- تجنبي تناول أي مشروب ساخن او حامض عند اخذ الدواء حتى لا يغير مكوناته.</a:t>
            </a:r>
          </a:p>
          <a:p>
            <a:r>
              <a:rPr lang="ar-SA" sz="2000" b="1" dirty="0" smtClean="0"/>
              <a:t>3- اذا كنت تعانين من صعوبة عند بلع الادوية مثل: الحبوب اخبري الطبيب بها حتى يجد لك البديل المناسب.</a:t>
            </a:r>
          </a:p>
          <a:p>
            <a:r>
              <a:rPr lang="ar-SA" sz="2000" b="1" dirty="0" smtClean="0"/>
              <a:t>4- لا تكسري كبسولات الدواء او الاقراص عند </a:t>
            </a:r>
            <a:r>
              <a:rPr lang="ar-SA" sz="2000" b="1" dirty="0" smtClean="0"/>
              <a:t>أخذها إلا </a:t>
            </a:r>
            <a:r>
              <a:rPr lang="ar-SA" sz="2000" b="1" dirty="0" smtClean="0"/>
              <a:t>اذا طلب منك ذلك.</a:t>
            </a:r>
          </a:p>
          <a:p>
            <a:r>
              <a:rPr lang="ar-SA" sz="2000" b="1" dirty="0" smtClean="0"/>
              <a:t>5- اذا كان الدواء على شكل شراب فمن الافضل عدم شرب الماء بعد تناوله مباشرة............لماذا؟</a:t>
            </a:r>
            <a:endParaRPr lang="ar-SA" sz="2000" b="1"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1"/>
                                          </p:val>
                                        </p:tav>
                                        <p:tav tm="100000">
                                          <p:val>
                                            <p:strVal val="#ppt_x"/>
                                          </p:val>
                                        </p:tav>
                                      </p:tavLst>
                                    </p:anim>
                                    <p:anim calcmode="lin" valueType="num">
                                      <p:cBhvr>
                                        <p:cTn id="25"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5"/>
                                        </p:tgtEl>
                                        <p:attrNameLst>
                                          <p:attrName>ppt_y</p:attrName>
                                        </p:attrNameLst>
                                      </p:cBhvr>
                                      <p:tavLst>
                                        <p:tav tm="0">
                                          <p:val>
                                            <p:strVal val="#ppt_y"/>
                                          </p:val>
                                        </p:tav>
                                        <p:tav tm="100000">
                                          <p:val>
                                            <p:strVal val="#ppt_y"/>
                                          </p:val>
                                        </p:tav>
                                      </p:tavLst>
                                    </p:anim>
                                    <p:anim calcmode="lin" valueType="num">
                                      <p:cBhvr>
                                        <p:cTn id="32"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1115616" y="260648"/>
            <a:ext cx="7416824" cy="3024336"/>
          </a:xfrm>
          <a:prstGeom prst="round2Diag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dirty="0" smtClean="0"/>
          </a:p>
          <a:p>
            <a:r>
              <a:rPr lang="ar-SA" b="1" dirty="0" smtClean="0"/>
              <a:t>6- رجي الادوية السائلة قبل تناولها للتأكد من التوزيع الجيد للدواء.</a:t>
            </a:r>
          </a:p>
          <a:p>
            <a:r>
              <a:rPr lang="ar-SA" b="1" dirty="0" smtClean="0"/>
              <a:t>7- قبل استعمال قطرات الانف افرغي الانف من الافرازات ثم اجعلي الراس للخلف وابقي الجسم منتصبا ثم ضعي القطرات في كل فتحة من الانف وابقي على وضعك قليلا حتى يدخل الدواء داخل الانف.</a:t>
            </a:r>
          </a:p>
          <a:p>
            <a:r>
              <a:rPr lang="ar-SA" b="1" dirty="0" smtClean="0"/>
              <a:t>8- قبل وضع القطرة في العين اغسلي يديك جيدا ثم ارجعي راسك الى الخلف واسحبي الجفن السفلي </a:t>
            </a:r>
            <a:r>
              <a:rPr lang="ar-SA" b="1" dirty="0" smtClean="0"/>
              <a:t>للأسفل </a:t>
            </a:r>
            <a:r>
              <a:rPr lang="ar-SA" b="1" dirty="0" smtClean="0"/>
              <a:t>بواسطة اصبع </a:t>
            </a:r>
            <a:r>
              <a:rPr lang="ar-SA" b="1" dirty="0" smtClean="0"/>
              <a:t>السبابة </a:t>
            </a:r>
            <a:r>
              <a:rPr lang="ar-SA" b="1" dirty="0" smtClean="0"/>
              <a:t>وانظر الى الاعلى ثم ضعي الدواء داخل العين </a:t>
            </a:r>
            <a:r>
              <a:rPr lang="ar-SA" b="1" dirty="0" smtClean="0"/>
              <a:t>وأغلقيهما مدة دقيقة </a:t>
            </a:r>
            <a:r>
              <a:rPr lang="ar-SA" b="1" dirty="0" smtClean="0"/>
              <a:t>مع عدم تحريك الجفن .</a:t>
            </a:r>
          </a:p>
          <a:p>
            <a:r>
              <a:rPr lang="ar-SA" b="1" dirty="0" smtClean="0"/>
              <a:t>9- عند استعمال قطرة الاذن يفضل ان تستلقي على جنبك </a:t>
            </a:r>
            <a:r>
              <a:rPr lang="ar-SA" b="1" dirty="0" smtClean="0"/>
              <a:t>وتضغطي</a:t>
            </a:r>
            <a:r>
              <a:rPr lang="ar-SA" b="1" dirty="0" smtClean="0"/>
              <a:t> بلطف على القطارة ليدخل الدواء داخل قناة الاذن وتترك في وضعها الافقي مدة (3) دقائق قبل وضع قطعة من القطن المعقم داخل فتحة الاذن.</a:t>
            </a:r>
          </a:p>
          <a:p>
            <a:pPr algn="ctr"/>
            <a:endParaRPr lang="ar-SA" dirty="0"/>
          </a:p>
        </p:txBody>
      </p:sp>
      <p:sp>
        <p:nvSpPr>
          <p:cNvPr id="3" name="شريط إلى الأعلى 2"/>
          <p:cNvSpPr/>
          <p:nvPr/>
        </p:nvSpPr>
        <p:spPr>
          <a:xfrm>
            <a:off x="5615608" y="3356992"/>
            <a:ext cx="3528392" cy="576064"/>
          </a:xfrm>
          <a:prstGeom prst="ribbon2">
            <a:avLst>
              <a:gd name="adj1" fmla="val 16667"/>
              <a:gd name="adj2" fmla="val 75000"/>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smtClean="0"/>
              <a:t>تناول الدواء دون الحاجة </a:t>
            </a:r>
            <a:r>
              <a:rPr lang="ar-SA" sz="2000" b="1" dirty="0" smtClean="0"/>
              <a:t>إليه:</a:t>
            </a:r>
            <a:endParaRPr lang="ar-SA" sz="2000" b="1" dirty="0"/>
          </a:p>
        </p:txBody>
      </p:sp>
      <p:sp>
        <p:nvSpPr>
          <p:cNvPr id="4" name="مربع نص 3"/>
          <p:cNvSpPr txBox="1"/>
          <p:nvPr/>
        </p:nvSpPr>
        <p:spPr>
          <a:xfrm>
            <a:off x="251520" y="3573016"/>
            <a:ext cx="5328592" cy="400110"/>
          </a:xfrm>
          <a:prstGeom prst="rect">
            <a:avLst/>
          </a:prstGeom>
          <a:noFill/>
        </p:spPr>
        <p:txBody>
          <a:bodyPr wrap="square" rtlCol="1">
            <a:spAutoFit/>
          </a:bodyPr>
          <a:lstStyle/>
          <a:p>
            <a:r>
              <a:rPr lang="ar-SA" sz="2000" b="1" dirty="0" smtClean="0"/>
              <a:t>ان بعض الامراض لا تحتاج الى دواء كالزكام </a:t>
            </a:r>
            <a:r>
              <a:rPr lang="ar-SA" sz="2000" b="1" dirty="0" smtClean="0"/>
              <a:t>وإنما </a:t>
            </a:r>
            <a:r>
              <a:rPr lang="ar-SA" sz="2000" b="1" dirty="0" smtClean="0"/>
              <a:t>يكفي ان:</a:t>
            </a:r>
            <a:endParaRPr lang="ar-SA" sz="2000" b="1" dirty="0"/>
          </a:p>
        </p:txBody>
      </p:sp>
      <p:sp>
        <p:nvSpPr>
          <p:cNvPr id="5" name="مستطيل 4"/>
          <p:cNvSpPr/>
          <p:nvPr/>
        </p:nvSpPr>
        <p:spPr>
          <a:xfrm>
            <a:off x="6156176" y="4293096"/>
            <a:ext cx="2376264" cy="504056"/>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b="1" dirty="0" smtClean="0"/>
              <a:t>تأخذي</a:t>
            </a:r>
            <a:r>
              <a:rPr lang="ar-SA" b="1" dirty="0" smtClean="0"/>
              <a:t> قسطا وافيا من الراحة</a:t>
            </a:r>
            <a:endParaRPr lang="ar-SA" b="1" dirty="0"/>
          </a:p>
        </p:txBody>
      </p:sp>
      <p:sp>
        <p:nvSpPr>
          <p:cNvPr id="6" name="مستطيل 5"/>
          <p:cNvSpPr/>
          <p:nvPr/>
        </p:nvSpPr>
        <p:spPr>
          <a:xfrm>
            <a:off x="683568" y="4293096"/>
            <a:ext cx="2376264" cy="50405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smtClean="0"/>
              <a:t>تتناولي</a:t>
            </a:r>
            <a:r>
              <a:rPr lang="ar-SA" b="1" dirty="0" smtClean="0"/>
              <a:t> الطعام المفيد</a:t>
            </a:r>
            <a:endParaRPr lang="ar-SA" b="1" dirty="0"/>
          </a:p>
        </p:txBody>
      </p:sp>
      <p:sp>
        <p:nvSpPr>
          <p:cNvPr id="7" name="مستطيل 6"/>
          <p:cNvSpPr/>
          <p:nvPr/>
        </p:nvSpPr>
        <p:spPr>
          <a:xfrm>
            <a:off x="3419872" y="4293096"/>
            <a:ext cx="2376264" cy="504056"/>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b="1" dirty="0" smtClean="0"/>
              <a:t>تكثري</a:t>
            </a:r>
            <a:r>
              <a:rPr lang="ar-SA" b="1" dirty="0" smtClean="0"/>
              <a:t> من شرب السوائل</a:t>
            </a:r>
            <a:endParaRPr lang="ar-SA" b="1" dirty="0"/>
          </a:p>
        </p:txBody>
      </p:sp>
      <p:pic>
        <p:nvPicPr>
          <p:cNvPr id="8" name="صورة 7" descr="child-sleep.jpg"/>
          <p:cNvPicPr>
            <a:picLocks noChangeAspect="1"/>
          </p:cNvPicPr>
          <p:nvPr/>
        </p:nvPicPr>
        <p:blipFill>
          <a:blip r:embed="rId2" cstate="print"/>
          <a:stretch>
            <a:fillRect/>
          </a:stretch>
        </p:blipFill>
        <p:spPr>
          <a:xfrm>
            <a:off x="6156176" y="5085184"/>
            <a:ext cx="2363781" cy="1600324"/>
          </a:xfrm>
          <a:prstGeom prst="rect">
            <a:avLst/>
          </a:prstGeom>
        </p:spPr>
      </p:pic>
      <p:pic>
        <p:nvPicPr>
          <p:cNvPr id="9" name="صورة 8" descr="images (24).jpg"/>
          <p:cNvPicPr>
            <a:picLocks noChangeAspect="1"/>
          </p:cNvPicPr>
          <p:nvPr/>
        </p:nvPicPr>
        <p:blipFill>
          <a:blip r:embed="rId3" cstate="print"/>
          <a:stretch>
            <a:fillRect/>
          </a:stretch>
        </p:blipFill>
        <p:spPr>
          <a:xfrm>
            <a:off x="3419872" y="5013176"/>
            <a:ext cx="2358008" cy="1714500"/>
          </a:xfrm>
          <a:prstGeom prst="rect">
            <a:avLst/>
          </a:prstGeom>
        </p:spPr>
      </p:pic>
      <p:pic>
        <p:nvPicPr>
          <p:cNvPr id="10" name="صورة 9" descr="1832_banana-med.jpg"/>
          <p:cNvPicPr>
            <a:picLocks noChangeAspect="1"/>
          </p:cNvPicPr>
          <p:nvPr/>
        </p:nvPicPr>
        <p:blipFill>
          <a:blip r:embed="rId4" cstate="print"/>
          <a:stretch>
            <a:fillRect/>
          </a:stretch>
        </p:blipFill>
        <p:spPr>
          <a:xfrm>
            <a:off x="683568" y="5013176"/>
            <a:ext cx="2425452" cy="1728192"/>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gtEl>
                                        <p:attrNameLst>
                                          <p:attrName>ppt_y</p:attrName>
                                        </p:attrNameLst>
                                      </p:cBhvr>
                                      <p:tavLst>
                                        <p:tav tm="0">
                                          <p:val>
                                            <p:strVal val="#ppt_y"/>
                                          </p:val>
                                        </p:tav>
                                        <p:tav tm="100000">
                                          <p:val>
                                            <p:strVal val="#ppt_y"/>
                                          </p:val>
                                        </p:tav>
                                      </p:tavLst>
                                    </p:anim>
                                    <p:anim calcmode="lin" valueType="num">
                                      <p:cBhvr>
                                        <p:cTn id="14"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trips(downLeft)">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1"/>
                                          </p:val>
                                        </p:tav>
                                        <p:tav tm="100000">
                                          <p:val>
                                            <p:strVal val="#ppt_x"/>
                                          </p:val>
                                        </p:tav>
                                      </p:tavLst>
                                    </p:anim>
                                    <p:anim calcmode="lin" valueType="num">
                                      <p:cBhvr>
                                        <p:cTn id="2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iterate type="lt">
                                    <p:tmPct val="10000"/>
                                  </p:iterate>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1"/>
                                          </p:val>
                                        </p:tav>
                                        <p:tav tm="100000">
                                          <p:val>
                                            <p:strVal val="#ppt_x"/>
                                          </p:val>
                                        </p:tav>
                                      </p:tavLst>
                                    </p:anim>
                                    <p:anim calcmode="lin" valueType="num">
                                      <p:cBhvr>
                                        <p:cTn id="40"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linds(horizontal)">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6"/>
                                        </p:tgtEl>
                                        <p:attrNameLst>
                                          <p:attrName>style.visibility</p:attrName>
                                        </p:attrNameLst>
                                      </p:cBhvr>
                                      <p:to>
                                        <p:strVal val="visible"/>
                                      </p:to>
                                    </p:set>
                                    <p:animEffect transition="in" filter="fade">
                                      <p:cBhvr>
                                        <p:cTn id="50" dur="1000"/>
                                        <p:tgtEl>
                                          <p:spTgt spid="6"/>
                                        </p:tgtEl>
                                      </p:cBhvr>
                                    </p:animEffect>
                                    <p:anim calcmode="lin" valueType="num">
                                      <p:cBhvr>
                                        <p:cTn id="51" dur="1000" fill="hold"/>
                                        <p:tgtEl>
                                          <p:spTgt spid="6"/>
                                        </p:tgtEl>
                                        <p:attrNameLst>
                                          <p:attrName>ppt_x</p:attrName>
                                        </p:attrNameLst>
                                      </p:cBhvr>
                                      <p:tavLst>
                                        <p:tav tm="0">
                                          <p:val>
                                            <p:strVal val="#ppt_x-.1"/>
                                          </p:val>
                                        </p:tav>
                                        <p:tav tm="100000">
                                          <p:val>
                                            <p:strVal val="#ppt_x"/>
                                          </p:val>
                                        </p:tav>
                                      </p:tavLst>
                                    </p:anim>
                                    <p:anim calcmode="lin" valueType="num">
                                      <p:cBhvr>
                                        <p:cTn id="52"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5508104" y="260648"/>
            <a:ext cx="3312368" cy="576064"/>
          </a:xfrm>
          <a:prstGeom prst="ribbon2">
            <a:avLst>
              <a:gd name="adj1" fmla="val 16667"/>
              <a:gd name="adj2" fmla="val 75000"/>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dirty="0" smtClean="0"/>
              <a:t>إخطار الأدوية:</a:t>
            </a:r>
            <a:endParaRPr lang="ar-SA" sz="2800" dirty="0"/>
          </a:p>
        </p:txBody>
      </p:sp>
      <p:sp>
        <p:nvSpPr>
          <p:cNvPr id="3" name="مستطيل 2"/>
          <p:cNvSpPr/>
          <p:nvPr/>
        </p:nvSpPr>
        <p:spPr>
          <a:xfrm>
            <a:off x="467544" y="1124744"/>
            <a:ext cx="8136904" cy="129614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A" dirty="0" smtClean="0"/>
          </a:p>
          <a:p>
            <a:pPr algn="ctr"/>
            <a:r>
              <a:rPr lang="ar-SA" sz="2000" dirty="0" smtClean="0"/>
              <a:t>الدواء منتج له تأثير على صحتك وتناوله بطريقة خاطئة ومخالف للتعليمات يعرض صحتك للخطر.</a:t>
            </a:r>
          </a:p>
          <a:p>
            <a:pPr algn="ctr"/>
            <a:r>
              <a:rPr lang="ar-SA" sz="2000" dirty="0" smtClean="0"/>
              <a:t>من اخطار الادوية التسمم</a:t>
            </a:r>
            <a:r>
              <a:rPr lang="ar-SA" dirty="0" smtClean="0"/>
              <a:t>،...............................................................</a:t>
            </a:r>
          </a:p>
          <a:p>
            <a:pPr algn="ctr"/>
            <a:endParaRPr lang="ar-SA" dirty="0"/>
          </a:p>
        </p:txBody>
      </p:sp>
      <p:sp>
        <p:nvSpPr>
          <p:cNvPr id="4" name="مستطيل مستدير الزوايا 3"/>
          <p:cNvSpPr/>
          <p:nvPr/>
        </p:nvSpPr>
        <p:spPr>
          <a:xfrm>
            <a:off x="539552" y="2708920"/>
            <a:ext cx="8136904" cy="1296144"/>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dirty="0" smtClean="0"/>
              <a:t>ما رأيك في العبارة التالية:</a:t>
            </a:r>
          </a:p>
          <a:p>
            <a:pPr algn="ctr"/>
            <a:r>
              <a:rPr lang="ar-SA" sz="2000" dirty="0" smtClean="0"/>
              <a:t>كلما زادت جرعة الدواء عجل ذلك شفاء المريض.</a:t>
            </a:r>
          </a:p>
          <a:p>
            <a:pPr algn="ctr"/>
            <a:r>
              <a:rPr lang="ar-SA" dirty="0" smtClean="0"/>
              <a:t>.................................................................................</a:t>
            </a:r>
            <a:endParaRPr lang="ar-SA" dirty="0"/>
          </a:p>
        </p:txBody>
      </p:sp>
      <p:sp>
        <p:nvSpPr>
          <p:cNvPr id="5" name="شكل بيضاوي 4"/>
          <p:cNvSpPr/>
          <p:nvPr/>
        </p:nvSpPr>
        <p:spPr>
          <a:xfrm>
            <a:off x="7452320" y="4149080"/>
            <a:ext cx="1296144" cy="936104"/>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800" dirty="0" smtClean="0"/>
              <a:t>انتبهي</a:t>
            </a:r>
            <a:endParaRPr lang="ar-SA" sz="2800" dirty="0"/>
          </a:p>
        </p:txBody>
      </p:sp>
      <p:sp>
        <p:nvSpPr>
          <p:cNvPr id="6" name="تمرير أفقي 5"/>
          <p:cNvSpPr/>
          <p:nvPr/>
        </p:nvSpPr>
        <p:spPr>
          <a:xfrm>
            <a:off x="683568" y="5157192"/>
            <a:ext cx="7560840" cy="1152128"/>
          </a:xfrm>
          <a:prstGeom prst="horizontalScroll">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400" dirty="0" smtClean="0"/>
              <a:t>من تقليل جرعة الدواء او التوقف عن تناوله دون استشارة الطبيب.</a:t>
            </a:r>
            <a:endParaRPr lang="ar-SA" sz="2400" dirty="0"/>
          </a:p>
        </p:txBody>
      </p:sp>
      <p:sp>
        <p:nvSpPr>
          <p:cNvPr id="7" name="مربع نص 6"/>
          <p:cNvSpPr txBox="1"/>
          <p:nvPr/>
        </p:nvSpPr>
        <p:spPr>
          <a:xfrm>
            <a:off x="1979712" y="1700808"/>
            <a:ext cx="3384376" cy="400110"/>
          </a:xfrm>
          <a:prstGeom prst="rect">
            <a:avLst/>
          </a:prstGeom>
          <a:noFill/>
        </p:spPr>
        <p:txBody>
          <a:bodyPr wrap="square" rtlCol="1">
            <a:spAutoFit/>
          </a:bodyPr>
          <a:lstStyle/>
          <a:p>
            <a:r>
              <a:rPr lang="ar-SA" sz="2000" b="1" dirty="0" smtClean="0">
                <a:solidFill>
                  <a:srgbClr val="FF0000"/>
                </a:solidFill>
              </a:rPr>
              <a:t>المرض ، يضر الكبد والكلي ،الموت</a:t>
            </a:r>
            <a:endParaRPr lang="ar-SA" sz="2000" b="1" dirty="0">
              <a:solidFill>
                <a:srgbClr val="FF0000"/>
              </a:solidFill>
            </a:endParaRPr>
          </a:p>
        </p:txBody>
      </p:sp>
      <p:sp>
        <p:nvSpPr>
          <p:cNvPr id="8" name="مربع نص 7"/>
          <p:cNvSpPr txBox="1"/>
          <p:nvPr/>
        </p:nvSpPr>
        <p:spPr>
          <a:xfrm>
            <a:off x="1691680" y="3429000"/>
            <a:ext cx="5616624" cy="400110"/>
          </a:xfrm>
          <a:prstGeom prst="rect">
            <a:avLst/>
          </a:prstGeom>
          <a:noFill/>
        </p:spPr>
        <p:txBody>
          <a:bodyPr wrap="square" rtlCol="1">
            <a:spAutoFit/>
          </a:bodyPr>
          <a:lstStyle/>
          <a:p>
            <a:r>
              <a:rPr lang="ar-SA" sz="2000" b="1" dirty="0" smtClean="0">
                <a:solidFill>
                  <a:srgbClr val="FF0000"/>
                </a:solidFill>
              </a:rPr>
              <a:t>العبارة خاطئة لأن جرعة الدواء تحدد علي أساس الوزن والعمر </a:t>
            </a:r>
            <a:endParaRPr lang="ar-SA" sz="2000" b="1" dirty="0">
              <a:solidFill>
                <a:srgbClr val="FF00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1"/>
                                          </p:val>
                                        </p:tav>
                                        <p:tav tm="100000">
                                          <p:val>
                                            <p:strVal val="#ppt_x"/>
                                          </p:val>
                                        </p:tav>
                                      </p:tavLst>
                                    </p:anim>
                                    <p:anim calcmode="lin" valueType="num">
                                      <p:cBhvr>
                                        <p:cTn id="21"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trips(down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4"/>
                                        </p:tgtEl>
                                        <p:attrNameLst>
                                          <p:attrName>ppt_y</p:attrName>
                                        </p:attrNameLst>
                                      </p:cBhvr>
                                      <p:tavLst>
                                        <p:tav tm="0">
                                          <p:val>
                                            <p:strVal val="#ppt_y"/>
                                          </p:val>
                                        </p:tav>
                                        <p:tav tm="100000">
                                          <p:val>
                                            <p:strVal val="#ppt_y"/>
                                          </p:val>
                                        </p:tav>
                                      </p:tavLst>
                                    </p:anim>
                                    <p:anim calcmode="lin" valueType="num">
                                      <p:cBhvr>
                                        <p:cTn id="33"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1"/>
                                          </p:val>
                                        </p:tav>
                                        <p:tav tm="100000">
                                          <p:val>
                                            <p:strVal val="#ppt_x"/>
                                          </p:val>
                                        </p:tav>
                                      </p:tavLst>
                                    </p:anim>
                                    <p:anim calcmode="lin" valueType="num">
                                      <p:cBhvr>
                                        <p:cTn id="42"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5"/>
                                        </p:tgtEl>
                                        <p:attrNameLst>
                                          <p:attrName>style.visibility</p:attrName>
                                        </p:attrNameLst>
                                      </p:cBhvr>
                                      <p:to>
                                        <p:strVal val="visible"/>
                                      </p:to>
                                    </p:set>
                                    <p:anim by="(-#ppt_w*2)" calcmode="lin" valueType="num">
                                      <p:cBhvr rctx="PPT">
                                        <p:cTn id="47" dur="500" autoRev="1" fill="hold">
                                          <p:stCondLst>
                                            <p:cond delay="0"/>
                                          </p:stCondLst>
                                        </p:cTn>
                                        <p:tgtEl>
                                          <p:spTgt spid="5"/>
                                        </p:tgtEl>
                                        <p:attrNameLst>
                                          <p:attrName>ppt_w</p:attrName>
                                        </p:attrNameLst>
                                      </p:cBhvr>
                                    </p:anim>
                                    <p:anim by="(#ppt_w*0.50)" calcmode="lin" valueType="num">
                                      <p:cBhvr>
                                        <p:cTn id="48" dur="500" decel="50000" autoRev="1" fill="hold">
                                          <p:stCondLst>
                                            <p:cond delay="0"/>
                                          </p:stCondLst>
                                        </p:cTn>
                                        <p:tgtEl>
                                          <p:spTgt spid="5"/>
                                        </p:tgtEl>
                                        <p:attrNameLst>
                                          <p:attrName>ppt_x</p:attrName>
                                        </p:attrNameLst>
                                      </p:cBhvr>
                                    </p:anim>
                                    <p:anim from="(-#ppt_h/2)" to="(#ppt_y)" calcmode="lin" valueType="num">
                                      <p:cBhvr>
                                        <p:cTn id="49" dur="1000" fill="hold">
                                          <p:stCondLst>
                                            <p:cond delay="0"/>
                                          </p:stCondLst>
                                        </p:cTn>
                                        <p:tgtEl>
                                          <p:spTgt spid="5"/>
                                        </p:tgtEl>
                                        <p:attrNameLst>
                                          <p:attrName>ppt_y</p:attrName>
                                        </p:attrNameLst>
                                      </p:cBhvr>
                                    </p:anim>
                                    <p:animRot by="21600000">
                                      <p:cBhvr>
                                        <p:cTn id="50" dur="1000" fill="hold">
                                          <p:stCondLst>
                                            <p:cond delay="0"/>
                                          </p:stCondLst>
                                        </p:cTn>
                                        <p:tgtEl>
                                          <p:spTgt spid="5"/>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1"/>
                                          </p:val>
                                        </p:tav>
                                        <p:tav tm="100000">
                                          <p:val>
                                            <p:strVal val="#ppt_x"/>
                                          </p:val>
                                        </p:tav>
                                      </p:tavLst>
                                    </p:anim>
                                    <p:anim calcmode="lin" valueType="num">
                                      <p:cBhvr>
                                        <p:cTn id="57"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5724128" y="332656"/>
            <a:ext cx="2808312" cy="576064"/>
          </a:xfrm>
          <a:prstGeom prst="round2Diag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800" dirty="0" smtClean="0"/>
              <a:t>تطبيقات من الحياة</a:t>
            </a:r>
            <a:endParaRPr lang="ar-SA" sz="2800" dirty="0"/>
          </a:p>
        </p:txBody>
      </p:sp>
      <p:sp>
        <p:nvSpPr>
          <p:cNvPr id="3" name="تمرير أفقي 2"/>
          <p:cNvSpPr/>
          <p:nvPr/>
        </p:nvSpPr>
        <p:spPr>
          <a:xfrm>
            <a:off x="467544" y="908720"/>
            <a:ext cx="8136904" cy="1296144"/>
          </a:xfrm>
          <a:prstGeom prst="horizontalScroll">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2000" dirty="0" smtClean="0"/>
              <a:t>كثيرا ما يبلع الاطفال الصغار الادوية ظنا منهم انها </a:t>
            </a:r>
            <a:r>
              <a:rPr lang="ar-SA" sz="2000" dirty="0" smtClean="0"/>
              <a:t>سكاكر</a:t>
            </a:r>
            <a:r>
              <a:rPr lang="ar-SA" sz="2000" dirty="0" smtClean="0"/>
              <a:t> او مشروبات لذيذة لذا ينبغي الانتباه لذلك و وضعها في </a:t>
            </a:r>
            <a:r>
              <a:rPr lang="ar-SA" sz="2000" dirty="0" smtClean="0"/>
              <a:t>أماكن أمنة لأنها </a:t>
            </a:r>
            <a:r>
              <a:rPr lang="ar-SA" sz="2000" dirty="0" smtClean="0"/>
              <a:t>قد تقتلهم خاصة اذا تناولوا كمية كبيرة منها.</a:t>
            </a:r>
            <a:endParaRPr lang="ar-SA" sz="2000" dirty="0"/>
          </a:p>
        </p:txBody>
      </p:sp>
      <p:sp>
        <p:nvSpPr>
          <p:cNvPr id="4" name="شريط إلى الأعلى 3"/>
          <p:cNvSpPr/>
          <p:nvPr/>
        </p:nvSpPr>
        <p:spPr>
          <a:xfrm>
            <a:off x="5580112" y="2348880"/>
            <a:ext cx="3384376" cy="576064"/>
          </a:xfrm>
          <a:prstGeom prst="ribbon2">
            <a:avLst>
              <a:gd name="adj1" fmla="val 16667"/>
              <a:gd name="adj2" fmla="val 75000"/>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تناول </a:t>
            </a:r>
            <a:r>
              <a:rPr lang="ar-SA" sz="2400" dirty="0" smtClean="0"/>
              <a:t>أدوية الأخرين:</a:t>
            </a:r>
            <a:endParaRPr lang="ar-SA" sz="2400" dirty="0"/>
          </a:p>
        </p:txBody>
      </p:sp>
      <p:sp>
        <p:nvSpPr>
          <p:cNvPr id="5" name="وسيلة شرح مستطيلة 4"/>
          <p:cNvSpPr/>
          <p:nvPr/>
        </p:nvSpPr>
        <p:spPr>
          <a:xfrm>
            <a:off x="611560" y="3284984"/>
            <a:ext cx="7920880" cy="1296144"/>
          </a:xfrm>
          <a:prstGeom prst="wedgeRectCallout">
            <a:avLst>
              <a:gd name="adj1" fmla="val 44534"/>
              <a:gd name="adj2" fmla="val -65036"/>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000" dirty="0" smtClean="0"/>
              <a:t>من الاخطاء الشائعة بين الناس تناول الادوية بناء على نصيحة الاقارب او الاصدقاء او الجيران دون استشارة الطبيب ومثل هذه الاخطار قد تلحق بالجسم اضرارا كبيرة لان التشابه في اعراض المرض عند شخص و آخر لا يعني </a:t>
            </a:r>
            <a:r>
              <a:rPr lang="ar-SA" sz="2000" dirty="0" smtClean="0"/>
              <a:t>ملائمة </a:t>
            </a:r>
            <a:r>
              <a:rPr lang="ar-SA" sz="2000" dirty="0" smtClean="0"/>
              <a:t>الدواء لكليهما كميته ومدته وعدد مرات استخدامه. </a:t>
            </a:r>
            <a:endParaRPr lang="ar-SA" sz="2000" dirty="0"/>
          </a:p>
        </p:txBody>
      </p:sp>
      <p:sp>
        <p:nvSpPr>
          <p:cNvPr id="6" name="مستطيل ذو زوايا قطرية مستديرة 5"/>
          <p:cNvSpPr/>
          <p:nvPr/>
        </p:nvSpPr>
        <p:spPr>
          <a:xfrm>
            <a:off x="539552" y="4869160"/>
            <a:ext cx="784887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b="1" dirty="0" smtClean="0"/>
              <a:t>تذكري: </a:t>
            </a:r>
            <a:r>
              <a:rPr lang="ar-SA" sz="2000" dirty="0" smtClean="0"/>
              <a:t>ان الصيدلي ليس طبيبا يستطيع تشخيص حالة مريض </a:t>
            </a:r>
            <a:r>
              <a:rPr lang="ar-SA" sz="2000" dirty="0" smtClean="0"/>
              <a:t>وإنما </a:t>
            </a:r>
            <a:r>
              <a:rPr lang="ar-SA" sz="2000" dirty="0" smtClean="0"/>
              <a:t>متخصص بتركيب </a:t>
            </a:r>
            <a:r>
              <a:rPr lang="ar-SA" sz="2000" dirty="0" smtClean="0"/>
              <a:t>الأدوية وإرشاد </a:t>
            </a:r>
            <a:r>
              <a:rPr lang="ar-SA" sz="2000" dirty="0" smtClean="0"/>
              <a:t>المريض الى كيفية استعمالها حسب تعليمات الطبيب.</a:t>
            </a:r>
            <a:endParaRPr lang="ar-SA"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anim calcmode="lin" valueType="num">
                                      <p:cBhvr>
                                        <p:cTn id="1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5724128" y="620688"/>
            <a:ext cx="2664296" cy="576064"/>
          </a:xfrm>
          <a:prstGeom prst="ribbon2">
            <a:avLst>
              <a:gd name="adj1" fmla="val 16667"/>
              <a:gd name="adj2" fmla="val 75000"/>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800" dirty="0" smtClean="0"/>
              <a:t>حفظ الادوية</a:t>
            </a:r>
            <a:endParaRPr lang="ar-SA" sz="2800" dirty="0"/>
          </a:p>
        </p:txBody>
      </p:sp>
      <p:sp>
        <p:nvSpPr>
          <p:cNvPr id="3" name="مستطيل ذو زوايا قطرية مستديرة 2"/>
          <p:cNvSpPr/>
          <p:nvPr/>
        </p:nvSpPr>
        <p:spPr>
          <a:xfrm>
            <a:off x="827584" y="1484784"/>
            <a:ext cx="8064896" cy="1080120"/>
          </a:xfrm>
          <a:prstGeom prst="round2DiagRect">
            <a:avLst/>
          </a:prstGeom>
        </p:spPr>
        <p:style>
          <a:lnRef idx="1">
            <a:schemeClr val="accent6"/>
          </a:lnRef>
          <a:fillRef idx="2">
            <a:schemeClr val="accent6"/>
          </a:fillRef>
          <a:effectRef idx="1">
            <a:schemeClr val="accent6"/>
          </a:effectRef>
          <a:fontRef idx="minor">
            <a:schemeClr val="dk1"/>
          </a:fontRef>
        </p:style>
        <p:txBody>
          <a:bodyPr rtlCol="1" anchor="ctr"/>
          <a:lstStyle/>
          <a:p>
            <a:r>
              <a:rPr lang="ar-SA" sz="2000" dirty="0" smtClean="0"/>
              <a:t>تختلف طرائق حفظ الادوية تبعا </a:t>
            </a:r>
            <a:r>
              <a:rPr lang="ar-SA" sz="2000" dirty="0" smtClean="0"/>
              <a:t>لإرشادات </a:t>
            </a:r>
            <a:r>
              <a:rPr lang="ar-SA" sz="2000" dirty="0" smtClean="0"/>
              <a:t>الحفظ </a:t>
            </a:r>
            <a:r>
              <a:rPr lang="ar-SA" sz="2000" dirty="0" smtClean="0"/>
              <a:t>المرفقة </a:t>
            </a:r>
            <a:r>
              <a:rPr lang="ar-SA" sz="2000" dirty="0" smtClean="0"/>
              <a:t>معها وتعد الحبوب من أكثر أنواع الادوية تحملا لظروف البيئة المحيطة ولكن يفضل حفظها داخل العلبة المحكمة الغلق في مكان بارد بعيدا عن الشمس و الرطوبة.</a:t>
            </a:r>
            <a:endParaRPr lang="ar-SA" sz="2000" dirty="0"/>
          </a:p>
        </p:txBody>
      </p:sp>
      <p:sp>
        <p:nvSpPr>
          <p:cNvPr id="4" name="تمرير عمودي 3"/>
          <p:cNvSpPr/>
          <p:nvPr/>
        </p:nvSpPr>
        <p:spPr>
          <a:xfrm>
            <a:off x="1115616" y="2780928"/>
            <a:ext cx="7776864" cy="1296144"/>
          </a:xfrm>
          <a:prstGeom prst="verticalScroll">
            <a:avLst>
              <a:gd name="adj" fmla="val 10668"/>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000" dirty="0" smtClean="0"/>
              <a:t>هل تعلمين؟ أن حفظ الادوية بطريقة خاطئة يجعلها ضارة وغير فعالة. </a:t>
            </a:r>
            <a:endParaRPr lang="ar-SA" sz="2000" dirty="0"/>
          </a:p>
        </p:txBody>
      </p:sp>
      <p:sp>
        <p:nvSpPr>
          <p:cNvPr id="5" name="خماسي 4"/>
          <p:cNvSpPr/>
          <p:nvPr/>
        </p:nvSpPr>
        <p:spPr>
          <a:xfrm>
            <a:off x="1259632" y="4365104"/>
            <a:ext cx="7488832" cy="864096"/>
          </a:xfrm>
          <a:prstGeom prst="homePlat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تذكري: </a:t>
            </a:r>
            <a:r>
              <a:rPr lang="ar-SA" sz="2000" dirty="0" smtClean="0"/>
              <a:t>أن </a:t>
            </a:r>
            <a:r>
              <a:rPr lang="ar-SA" sz="2000" dirty="0" smtClean="0"/>
              <a:t>تقرئي</a:t>
            </a:r>
            <a:r>
              <a:rPr lang="ar-SA" sz="2000" dirty="0" smtClean="0"/>
              <a:t> تاريخ الصلاحية قبل شراء الدواء وتناوله.</a:t>
            </a:r>
            <a:endParaRPr lang="ar-SA"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503</Words>
  <Application>Microsoft Office PowerPoint</Application>
  <PresentationFormat>عرض على الشاشة (3:4)‏</PresentationFormat>
  <Paragraphs>38</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الشريحة 1</vt:lpstr>
      <vt:lpstr>الشريحة 2</vt:lpstr>
      <vt:lpstr>الشريحة 3</vt:lpstr>
      <vt:lpstr>الشريحة 4</vt:lpstr>
      <vt:lpstr>الشريحة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 </dc:creator>
  <cp:lastModifiedBy>mady</cp:lastModifiedBy>
  <cp:revision>15</cp:revision>
  <dcterms:created xsi:type="dcterms:W3CDTF">2013-06-19T12:12:27Z</dcterms:created>
  <dcterms:modified xsi:type="dcterms:W3CDTF">2013-06-29T21:22:43Z</dcterms:modified>
</cp:coreProperties>
</file>