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8E57-6517-4A5B-A43A-AA7DC191C9B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425B-460C-468E-BA03-AD81ED3AE20E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خماسي 1"/>
          <p:cNvSpPr/>
          <p:nvPr/>
        </p:nvSpPr>
        <p:spPr>
          <a:xfrm>
            <a:off x="3347864" y="332656"/>
            <a:ext cx="3096344" cy="504056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الحروق</a:t>
            </a:r>
            <a:endParaRPr lang="ar-SA" sz="3200" dirty="0"/>
          </a:p>
        </p:txBody>
      </p:sp>
      <p:sp>
        <p:nvSpPr>
          <p:cNvPr id="3" name="وسيلة شرح مستطيلة مستديرة الزوايا 2"/>
          <p:cNvSpPr/>
          <p:nvPr/>
        </p:nvSpPr>
        <p:spPr>
          <a:xfrm>
            <a:off x="2195736" y="1196752"/>
            <a:ext cx="2880320" cy="864096"/>
          </a:xfrm>
          <a:prstGeom prst="wedgeRoundRectCallout">
            <a:avLst>
              <a:gd name="adj1" fmla="val -45983"/>
              <a:gd name="adj2" fmla="val 734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نورة ماذا حدث ليدك؟</a:t>
            </a:r>
            <a:endParaRPr lang="ar-SA" sz="2800" dirty="0"/>
          </a:p>
        </p:txBody>
      </p:sp>
      <p:sp>
        <p:nvSpPr>
          <p:cNvPr id="4" name="وسيلة شرح مستطيلة مستديرة الزوايا 3"/>
          <p:cNvSpPr/>
          <p:nvPr/>
        </p:nvSpPr>
        <p:spPr>
          <a:xfrm>
            <a:off x="3131840" y="2492896"/>
            <a:ext cx="3600400" cy="792088"/>
          </a:xfrm>
          <a:prstGeom prst="wedgeRoundRectCallout">
            <a:avLst>
              <a:gd name="adj1" fmla="val 46783"/>
              <a:gd name="adj2" fmla="val 7749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انسكب فوقها سائل ساخن فتضررت.</a:t>
            </a:r>
            <a:endParaRPr lang="ar-SA" sz="2000" dirty="0"/>
          </a:p>
        </p:txBody>
      </p:sp>
      <p:pic>
        <p:nvPicPr>
          <p:cNvPr id="5" name="صورة 4" descr="horo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980728"/>
            <a:ext cx="1841128" cy="1174189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187624" y="4005064"/>
            <a:ext cx="7344816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تضرر الجلد عند تعرضه للنار او لسوائل ساخنة او لمواد كيميائية يسمى:</a:t>
            </a:r>
          </a:p>
          <a:p>
            <a:pPr algn="ctr"/>
            <a:r>
              <a:rPr lang="ar-SA" sz="2000" dirty="0" smtClean="0"/>
              <a:t>........................................(حروق – جروح – كسور).</a:t>
            </a:r>
          </a:p>
          <a:p>
            <a:pPr algn="ctr"/>
            <a:r>
              <a:rPr lang="ar-SA" sz="2000" dirty="0" smtClean="0"/>
              <a:t>اختاري الاجابة المناسبة واكتبيها في الفراغ ثم اكتبيها عنوانا للدرس.</a:t>
            </a:r>
            <a:endParaRPr lang="ar-SA" sz="2000" dirty="0"/>
          </a:p>
        </p:txBody>
      </p:sp>
      <p:pic>
        <p:nvPicPr>
          <p:cNvPr id="7" name="صورة 6" descr="sali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80728"/>
            <a:ext cx="1814339" cy="1365020"/>
          </a:xfrm>
          <a:prstGeom prst="rect">
            <a:avLst/>
          </a:prstGeom>
        </p:spPr>
      </p:pic>
      <p:pic>
        <p:nvPicPr>
          <p:cNvPr id="8" name="صورة 7" descr="ايميلي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276872"/>
            <a:ext cx="1691680" cy="123510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sali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814339" cy="1365020"/>
          </a:xfrm>
          <a:prstGeom prst="rect">
            <a:avLst/>
          </a:prstGeom>
        </p:spPr>
      </p:pic>
      <p:sp>
        <p:nvSpPr>
          <p:cNvPr id="3" name="وسيلة شرح مستطيلة مستديرة الزوايا 2"/>
          <p:cNvSpPr/>
          <p:nvPr/>
        </p:nvSpPr>
        <p:spPr>
          <a:xfrm>
            <a:off x="2339752" y="404664"/>
            <a:ext cx="2880320" cy="864096"/>
          </a:xfrm>
          <a:prstGeom prst="wedgeRoundRectCallout">
            <a:avLst>
              <a:gd name="adj1" fmla="val -45983"/>
              <a:gd name="adj2" fmla="val 7349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ما مسببات هذه </a:t>
            </a:r>
            <a:r>
              <a:rPr lang="ar-SA" sz="2400" dirty="0" smtClean="0"/>
              <a:t>الإصابة؟</a:t>
            </a:r>
            <a:endParaRPr lang="ar-SA" sz="2400" dirty="0"/>
          </a:p>
        </p:txBody>
      </p:sp>
      <p:pic>
        <p:nvPicPr>
          <p:cNvPr id="4" name="صورة 3" descr="ايميل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908720"/>
            <a:ext cx="1691680" cy="1235102"/>
          </a:xfrm>
          <a:prstGeom prst="rect">
            <a:avLst/>
          </a:prstGeom>
        </p:spPr>
      </p:pic>
      <p:sp>
        <p:nvSpPr>
          <p:cNvPr id="5" name="وسيلة شرح مستطيلة مستديرة الزوايا 4"/>
          <p:cNvSpPr/>
          <p:nvPr/>
        </p:nvSpPr>
        <p:spPr>
          <a:xfrm>
            <a:off x="683568" y="3068960"/>
            <a:ext cx="7632848" cy="3600400"/>
          </a:xfrm>
          <a:prstGeom prst="wedgeRoundRectCallout">
            <a:avLst>
              <a:gd name="adj1" fmla="val 38400"/>
              <a:gd name="adj2" fmla="val -6844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سببها الغفلة او سوء التصرف او الاهمال و للحروق </a:t>
            </a:r>
            <a:r>
              <a:rPr lang="ar-SA" sz="2400" dirty="0" smtClean="0"/>
              <a:t>أنواع:</a:t>
            </a:r>
            <a:endParaRPr lang="ar-SA" sz="2400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724128" y="3573016"/>
            <a:ext cx="20882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حرارية بسبب التعرض:</a:t>
            </a:r>
            <a:endParaRPr lang="ar-SA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347864" y="3573016"/>
            <a:ext cx="2232248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او كيميائية بسبب التعرض:</a:t>
            </a:r>
            <a:endParaRPr lang="ar-SA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99592" y="3573016"/>
            <a:ext cx="2304256" cy="2880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او كهربائية بسبب التعرض:</a:t>
            </a:r>
            <a:endParaRPr lang="ar-SA" b="1" dirty="0"/>
          </a:p>
        </p:txBody>
      </p:sp>
      <p:sp>
        <p:nvSpPr>
          <p:cNvPr id="10" name="مستطيل 9"/>
          <p:cNvSpPr/>
          <p:nvPr/>
        </p:nvSpPr>
        <p:spPr>
          <a:xfrm>
            <a:off x="7020272" y="4149080"/>
            <a:ext cx="1080120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1- للحرارة الجافة كاللهب الناتج من حريق او انفجار الغاز.</a:t>
            </a:r>
            <a:endParaRPr lang="ar-SA" b="1" dirty="0"/>
          </a:p>
        </p:txBody>
      </p:sp>
      <p:sp>
        <p:nvSpPr>
          <p:cNvPr id="11" name="مستطيل 10"/>
          <p:cNvSpPr/>
          <p:nvPr/>
        </p:nvSpPr>
        <p:spPr>
          <a:xfrm>
            <a:off x="5796136" y="4149080"/>
            <a:ext cx="1080120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2- للحرارة الرطبة الناتجة من انسكاب السوائل الساخنة مثل الماء او الزيت.</a:t>
            </a:r>
            <a:endParaRPr lang="ar-SA" b="1" dirty="0"/>
          </a:p>
        </p:txBody>
      </p:sp>
      <p:sp>
        <p:nvSpPr>
          <p:cNvPr id="12" name="مستطيل 11"/>
          <p:cNvSpPr/>
          <p:nvPr/>
        </p:nvSpPr>
        <p:spPr>
          <a:xfrm>
            <a:off x="4572000" y="4149080"/>
            <a:ext cx="1080120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1- للمنظفات السائلة مثل: الفلاش.</a:t>
            </a:r>
            <a:endParaRPr lang="ar-SA" b="1" dirty="0"/>
          </a:p>
        </p:txBody>
      </p:sp>
      <p:sp>
        <p:nvSpPr>
          <p:cNvPr id="13" name="مستطيل 12"/>
          <p:cNvSpPr/>
          <p:nvPr/>
        </p:nvSpPr>
        <p:spPr>
          <a:xfrm>
            <a:off x="3347864" y="4149080"/>
            <a:ext cx="1080120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2- للأحماض والقلويات.</a:t>
            </a:r>
            <a:endParaRPr lang="ar-SA" b="1" dirty="0"/>
          </a:p>
        </p:txBody>
      </p:sp>
      <p:sp>
        <p:nvSpPr>
          <p:cNvPr id="14" name="مستطيل 13"/>
          <p:cNvSpPr/>
          <p:nvPr/>
        </p:nvSpPr>
        <p:spPr>
          <a:xfrm>
            <a:off x="2123728" y="4149080"/>
            <a:ext cx="1080120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1- للبرق والصواعق.</a:t>
            </a:r>
            <a:endParaRPr lang="ar-SA" b="1" dirty="0"/>
          </a:p>
        </p:txBody>
      </p:sp>
      <p:sp>
        <p:nvSpPr>
          <p:cNvPr id="15" name="مستطيل 14"/>
          <p:cNvSpPr/>
          <p:nvPr/>
        </p:nvSpPr>
        <p:spPr>
          <a:xfrm>
            <a:off x="899592" y="4149080"/>
            <a:ext cx="1080120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2- للتيار الكهربائي.</a:t>
            </a:r>
            <a:endParaRPr lang="ar-SA" b="1" dirty="0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7092280" y="393305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4860032" y="400506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2195736" y="393305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>
            <a:stCxn id="6" idx="2"/>
          </p:cNvCxnSpPr>
          <p:nvPr/>
        </p:nvCxnSpPr>
        <p:spPr>
          <a:xfrm rot="5400000">
            <a:off x="6426206" y="3735034"/>
            <a:ext cx="144016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3707904" y="4005064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 flipV="1">
            <a:off x="1331640" y="3933056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6516216" y="332656"/>
            <a:ext cx="1512168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تطبيقات من الحياة</a:t>
            </a:r>
            <a:endParaRPr lang="ar-SA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1403648" y="1052736"/>
            <a:ext cx="6624736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عادة ما تكون الاسر حذرة فيما يتعلق باقتراب الاطفال من مصادر اللهب المباشر بينما تغفل عن السوائل الساخنة كسبب من اسباب الاصابة بالحروق وهي الاكثر شيوعا خاصة بين الاطفال.</a:t>
            </a:r>
            <a:endParaRPr lang="ar-SA" b="1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5436096" y="2492896"/>
            <a:ext cx="2880320" cy="648072"/>
          </a:xfrm>
          <a:prstGeom prst="ribbon2">
            <a:avLst>
              <a:gd name="adj1" fmla="val 16667"/>
              <a:gd name="adj2" fmla="val 7037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درجات الحروق: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971600" y="3212976"/>
            <a:ext cx="7344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تنقسم الحروق الى ثلاث درجات حسب تأثيرها على طبقات الجلد وهي: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156176" y="3789040"/>
            <a:ext cx="244827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حروق الدرجة الاولى</a:t>
            </a:r>
            <a:endParaRPr lang="ar-SA" sz="20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83568" y="3789040"/>
            <a:ext cx="244827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حروق الدرجة الثالثة</a:t>
            </a:r>
            <a:endParaRPr lang="ar-SA" sz="20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419872" y="3789040"/>
            <a:ext cx="24482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حروق الدرجة الثانية</a:t>
            </a:r>
            <a:endParaRPr lang="ar-SA" sz="2000" b="1" dirty="0"/>
          </a:p>
        </p:txBody>
      </p:sp>
      <p:sp>
        <p:nvSpPr>
          <p:cNvPr id="9" name="مستطيل 8"/>
          <p:cNvSpPr/>
          <p:nvPr/>
        </p:nvSpPr>
        <p:spPr>
          <a:xfrm>
            <a:off x="6156176" y="4437112"/>
            <a:ext cx="2448272" cy="22322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حروق سطحية ولا تتعدى طبقة الجلد السطحية وتحدث احمرارا ولا تترك اثرا فيه بعد الشفاء.</a:t>
            </a:r>
            <a:endParaRPr lang="ar-SA" b="1" dirty="0"/>
          </a:p>
        </p:txBody>
      </p:sp>
      <p:sp>
        <p:nvSpPr>
          <p:cNvPr id="10" name="مستطيل 9"/>
          <p:cNvSpPr/>
          <p:nvPr/>
        </p:nvSpPr>
        <p:spPr>
          <a:xfrm>
            <a:off x="3419872" y="4437112"/>
            <a:ext cx="2448272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تمتد الى الطبقات العميقة من الجلد ويكون مصحوبا بتورم وانتفاخ وفقاقيع مائية وقد تترك اثرا في الجلد بعد الشفاء.</a:t>
            </a:r>
            <a:endParaRPr lang="ar-SA" b="1" dirty="0"/>
          </a:p>
        </p:txBody>
      </p:sp>
      <p:sp>
        <p:nvSpPr>
          <p:cNvPr id="11" name="مستطيل 10"/>
          <p:cNvSpPr/>
          <p:nvPr/>
        </p:nvSpPr>
        <p:spPr>
          <a:xfrm>
            <a:off x="683568" y="4437112"/>
            <a:ext cx="2448272" cy="22322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تمتد الى الانسجة تحت الجلد ولا تكون مصحوبة بآلام بسبب احتراق النهايات العصبية الحسية وتكون الحروق بطيئة الالتئام وتترك آثارا واضحة.</a:t>
            </a:r>
            <a:endParaRPr lang="ar-SA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4499992" y="404664"/>
            <a:ext cx="4032448" cy="576064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اسعاف المصاب بالحروق:</a:t>
            </a:r>
            <a:endParaRPr lang="ar-SA" sz="2400" dirty="0"/>
          </a:p>
        </p:txBody>
      </p:sp>
      <p:sp>
        <p:nvSpPr>
          <p:cNvPr id="3" name="مستطيل 2"/>
          <p:cNvSpPr/>
          <p:nvPr/>
        </p:nvSpPr>
        <p:spPr>
          <a:xfrm>
            <a:off x="683568" y="1916832"/>
            <a:ext cx="799288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ارتدي قفازات طبية عند البدء بإسعاف المصاب.</a:t>
            </a:r>
            <a:endParaRPr lang="ar-SA" sz="2000" dirty="0"/>
          </a:p>
        </p:txBody>
      </p:sp>
      <p:sp>
        <p:nvSpPr>
          <p:cNvPr id="4" name="مستطيل 3"/>
          <p:cNvSpPr/>
          <p:nvPr/>
        </p:nvSpPr>
        <p:spPr>
          <a:xfrm>
            <a:off x="683568" y="2564904"/>
            <a:ext cx="799288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ضعي الجزء المحروق تحت ماء بارد يجري بهدوء 10 دقائق </a:t>
            </a:r>
            <a:r>
              <a:rPr lang="ar-SA" sz="2000" dirty="0" smtClean="0"/>
              <a:t>وإذا </a:t>
            </a:r>
            <a:r>
              <a:rPr lang="ar-SA" sz="2000" dirty="0" smtClean="0"/>
              <a:t>استمر </a:t>
            </a:r>
            <a:r>
              <a:rPr lang="ar-SA" sz="2000" dirty="0" smtClean="0"/>
              <a:t>الألم ضعيه </a:t>
            </a:r>
            <a:r>
              <a:rPr lang="ar-SA" sz="2000" dirty="0" smtClean="0"/>
              <a:t>مدة اطول.</a:t>
            </a:r>
            <a:endParaRPr lang="ar-SA" sz="2000" dirty="0"/>
          </a:p>
        </p:txBody>
      </p:sp>
      <p:sp>
        <p:nvSpPr>
          <p:cNvPr id="5" name="مستطيل 4"/>
          <p:cNvSpPr/>
          <p:nvPr/>
        </p:nvSpPr>
        <p:spPr>
          <a:xfrm>
            <a:off x="683568" y="3212976"/>
            <a:ext cx="799288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انزعي الخواتم والساعة والحزام والحذاء من المكان المتضرر قدر </a:t>
            </a:r>
            <a:r>
              <a:rPr lang="ar-SA" sz="2000" dirty="0" smtClean="0"/>
              <a:t>المستطاع </a:t>
            </a:r>
            <a:r>
              <a:rPr lang="ar-SA" sz="2000" dirty="0" smtClean="0"/>
              <a:t>...عللي.</a:t>
            </a:r>
            <a:endParaRPr lang="ar-SA" sz="2000" dirty="0"/>
          </a:p>
        </p:txBody>
      </p:sp>
      <p:sp>
        <p:nvSpPr>
          <p:cNvPr id="6" name="مستطيل 5"/>
          <p:cNvSpPr/>
          <p:nvPr/>
        </p:nvSpPr>
        <p:spPr>
          <a:xfrm>
            <a:off x="683568" y="3861048"/>
            <a:ext cx="799288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مددي المصاب في وضع مريح ولا تدعي الاجزاء المحترقة تلامس الارض حتى لا يحدث تلوث.</a:t>
            </a:r>
            <a:endParaRPr lang="ar-SA" sz="2000" dirty="0"/>
          </a:p>
        </p:txBody>
      </p:sp>
      <p:sp>
        <p:nvSpPr>
          <p:cNvPr id="7" name="مستطيل 6"/>
          <p:cNvSpPr/>
          <p:nvPr/>
        </p:nvSpPr>
        <p:spPr>
          <a:xfrm>
            <a:off x="683568" y="4509120"/>
            <a:ext cx="799288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اخلعي بتأن وحذر الثياب مع ملاحظة عدم نزع أي شيء ملتصق بالحرق.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83568" y="5157192"/>
            <a:ext cx="799288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اسقي المصاب الماء على دفعات متباعدة لتعوضي السوائل التي فقدها.</a:t>
            </a:r>
            <a:endParaRPr lang="ar-SA" sz="2000" dirty="0"/>
          </a:p>
        </p:txBody>
      </p:sp>
      <p:sp>
        <p:nvSpPr>
          <p:cNvPr id="9" name="مستطيل 8"/>
          <p:cNvSpPr/>
          <p:nvPr/>
        </p:nvSpPr>
        <p:spPr>
          <a:xfrm>
            <a:off x="683568" y="5805264"/>
            <a:ext cx="799288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اطلبي المساعدة من وحدة الهلال الاحمر- هل تذكرين رقمه؟</a:t>
            </a:r>
            <a:endParaRPr lang="ar-SA" sz="2000" dirty="0"/>
          </a:p>
        </p:txBody>
      </p:sp>
      <p:sp>
        <p:nvSpPr>
          <p:cNvPr id="10" name="مستطيل 9"/>
          <p:cNvSpPr/>
          <p:nvPr/>
        </p:nvSpPr>
        <p:spPr>
          <a:xfrm>
            <a:off x="683568" y="1268760"/>
            <a:ext cx="799288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طمئني المصاب وهدئي من روعه.</a:t>
            </a:r>
            <a:endParaRPr lang="ar-SA" sz="20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حابة 1"/>
          <p:cNvSpPr/>
          <p:nvPr/>
        </p:nvSpPr>
        <p:spPr>
          <a:xfrm>
            <a:off x="6732240" y="836712"/>
            <a:ext cx="1368152" cy="64807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انتبهي</a:t>
            </a:r>
            <a:endParaRPr lang="ar-SA" sz="28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043608" y="1916832"/>
            <a:ext cx="7272808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لا </a:t>
            </a:r>
            <a:r>
              <a:rPr lang="ar-SA" sz="2000" dirty="0" smtClean="0"/>
              <a:t>تضعي</a:t>
            </a:r>
            <a:r>
              <a:rPr lang="ar-SA" sz="2000" dirty="0" smtClean="0"/>
              <a:t> على الحرق معجون الطماطم او أي مساحيق اخرى.</a:t>
            </a:r>
            <a:endParaRPr lang="ar-SA" sz="2000" dirty="0"/>
          </a:p>
        </p:txBody>
      </p:sp>
      <p:sp>
        <p:nvSpPr>
          <p:cNvPr id="4" name="مخطط انسيابي: شريط مثقب 3"/>
          <p:cNvSpPr/>
          <p:nvPr/>
        </p:nvSpPr>
        <p:spPr>
          <a:xfrm>
            <a:off x="5724128" y="2852936"/>
            <a:ext cx="2592288" cy="504056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تطبيقات من الحياة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1043608" y="3645024"/>
            <a:ext cx="7272808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تحدث بعض الحروق في المنازل نتيجة مسك الاجسام الساخنة مباشرة دون حائل او نتيجة سوء التصرف أثناء استعمال الموقد </a:t>
            </a:r>
            <a:r>
              <a:rPr lang="ar-SA" sz="2000" dirty="0" smtClean="0"/>
              <a:t>لإعداد </a:t>
            </a:r>
            <a:r>
              <a:rPr lang="ar-SA" sz="2000" dirty="0" smtClean="0"/>
              <a:t>الطعام.</a:t>
            </a:r>
            <a:endParaRPr lang="ar-SA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366</Words>
  <Application>Microsoft Office PowerPoint</Application>
  <PresentationFormat>عرض على الشاشة (3:4)‏</PresentationFormat>
  <Paragraphs>49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13</cp:revision>
  <dcterms:created xsi:type="dcterms:W3CDTF">2013-06-19T12:16:19Z</dcterms:created>
  <dcterms:modified xsi:type="dcterms:W3CDTF">2013-06-30T02:20:41Z</dcterms:modified>
</cp:coreProperties>
</file>