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2"/>
  </p:notesMasterIdLst>
  <p:sldIdLst>
    <p:sldId id="257" r:id="rId2"/>
    <p:sldId id="258" r:id="rId3"/>
    <p:sldId id="259" r:id="rId4"/>
    <p:sldId id="260" r:id="rId5"/>
    <p:sldId id="622" r:id="rId6"/>
    <p:sldId id="446" r:id="rId7"/>
    <p:sldId id="623" r:id="rId8"/>
    <p:sldId id="290" r:id="rId9"/>
    <p:sldId id="261" r:id="rId10"/>
    <p:sldId id="262" r:id="rId11"/>
    <p:sldId id="263" r:id="rId12"/>
    <p:sldId id="264" r:id="rId13"/>
    <p:sldId id="447" r:id="rId14"/>
    <p:sldId id="265" r:id="rId15"/>
    <p:sldId id="292" r:id="rId16"/>
    <p:sldId id="624" r:id="rId17"/>
    <p:sldId id="293" r:id="rId18"/>
    <p:sldId id="448" r:id="rId19"/>
    <p:sldId id="296" r:id="rId20"/>
    <p:sldId id="309" r:id="rId21"/>
    <p:sldId id="625" r:id="rId22"/>
    <p:sldId id="310" r:id="rId23"/>
    <p:sldId id="311" r:id="rId24"/>
    <p:sldId id="314" r:id="rId25"/>
    <p:sldId id="315" r:id="rId26"/>
    <p:sldId id="316" r:id="rId27"/>
    <p:sldId id="626" r:id="rId28"/>
    <p:sldId id="627" r:id="rId29"/>
    <p:sldId id="628" r:id="rId30"/>
    <p:sldId id="629" r:id="rId31"/>
    <p:sldId id="317" r:id="rId32"/>
    <p:sldId id="450" r:id="rId33"/>
    <p:sldId id="630" r:id="rId34"/>
    <p:sldId id="631" r:id="rId35"/>
    <p:sldId id="449" r:id="rId36"/>
    <p:sldId id="451" r:id="rId37"/>
    <p:sldId id="318" r:id="rId38"/>
    <p:sldId id="632" r:id="rId39"/>
    <p:sldId id="452" r:id="rId40"/>
    <p:sldId id="319" r:id="rId41"/>
    <p:sldId id="633" r:id="rId42"/>
    <p:sldId id="634" r:id="rId43"/>
    <p:sldId id="320" r:id="rId44"/>
    <p:sldId id="325" r:id="rId45"/>
    <p:sldId id="326" r:id="rId46"/>
    <p:sldId id="327" r:id="rId47"/>
    <p:sldId id="335" r:id="rId48"/>
    <p:sldId id="336" r:id="rId49"/>
    <p:sldId id="337" r:id="rId50"/>
    <p:sldId id="453" r:id="rId51"/>
  </p:sldIdLst>
  <p:sldSz cx="7620000" cy="5715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20" autoAdjust="0"/>
    <p:restoredTop sz="94660"/>
  </p:normalViewPr>
  <p:slideViewPr>
    <p:cSldViewPr snapToGrid="0">
      <p:cViewPr varScale="1">
        <p:scale>
          <a:sx n="83" d="100"/>
          <a:sy n="83" d="100"/>
        </p:scale>
        <p:origin x="-1506" y="-78"/>
      </p:cViewPr>
      <p:guideLst>
        <p:guide orient="horz" pos="1800"/>
        <p:guide pos="24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63D57-4278-4D37-AE09-D5F3AC9A78F5}" type="datetimeFigureOut">
              <a:rPr lang="en-US" smtClean="0"/>
              <a:t>1/10/2018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1BE7F-0C88-42A2-982B-FC6F5C0A45C9}" type="slidenum">
              <a:rPr lang="en-US" smtClean="0"/>
              <a:t>‹#›</a:t>
            </a:fld>
            <a:endParaRPr lang="en-US"/>
          </a:p>
        </p:txBody>
      </p:sp>
    </p:spTree>
    <p:extLst>
      <p:ext uri="{BB962C8B-B14F-4D97-AF65-F5344CB8AC3E}">
        <p14:creationId xmlns:p14="http://schemas.microsoft.com/office/powerpoint/2010/main" val="2624982613"/>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a:t>
            </a:fld>
            <a:endParaRPr lang="en-US"/>
          </a:p>
        </p:txBody>
      </p:sp>
    </p:spTree>
    <p:extLst>
      <p:ext uri="{BB962C8B-B14F-4D97-AF65-F5344CB8AC3E}">
        <p14:creationId xmlns:p14="http://schemas.microsoft.com/office/powerpoint/2010/main" val="358866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10</a:t>
            </a:fld>
            <a:endParaRPr lang="en-US"/>
          </a:p>
        </p:txBody>
      </p:sp>
    </p:spTree>
    <p:extLst>
      <p:ext uri="{BB962C8B-B14F-4D97-AF65-F5344CB8AC3E}">
        <p14:creationId xmlns:p14="http://schemas.microsoft.com/office/powerpoint/2010/main" val="298318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11</a:t>
            </a:fld>
            <a:endParaRPr lang="en-US"/>
          </a:p>
        </p:txBody>
      </p:sp>
    </p:spTree>
    <p:extLst>
      <p:ext uri="{BB962C8B-B14F-4D97-AF65-F5344CB8AC3E}">
        <p14:creationId xmlns:p14="http://schemas.microsoft.com/office/powerpoint/2010/main" val="2755490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12</a:t>
            </a:fld>
            <a:endParaRPr lang="en-US"/>
          </a:p>
        </p:txBody>
      </p:sp>
    </p:spTree>
    <p:extLst>
      <p:ext uri="{BB962C8B-B14F-4D97-AF65-F5344CB8AC3E}">
        <p14:creationId xmlns:p14="http://schemas.microsoft.com/office/powerpoint/2010/main" val="4146185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13</a:t>
            </a:fld>
            <a:endParaRPr lang="en-US"/>
          </a:p>
        </p:txBody>
      </p:sp>
    </p:spTree>
    <p:extLst>
      <p:ext uri="{BB962C8B-B14F-4D97-AF65-F5344CB8AC3E}">
        <p14:creationId xmlns:p14="http://schemas.microsoft.com/office/powerpoint/2010/main" val="22190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14</a:t>
            </a:fld>
            <a:endParaRPr lang="en-US"/>
          </a:p>
        </p:txBody>
      </p:sp>
    </p:spTree>
    <p:extLst>
      <p:ext uri="{BB962C8B-B14F-4D97-AF65-F5344CB8AC3E}">
        <p14:creationId xmlns:p14="http://schemas.microsoft.com/office/powerpoint/2010/main" val="1488842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15</a:t>
            </a:fld>
            <a:endParaRPr lang="en-US"/>
          </a:p>
        </p:txBody>
      </p:sp>
    </p:spTree>
    <p:extLst>
      <p:ext uri="{BB962C8B-B14F-4D97-AF65-F5344CB8AC3E}">
        <p14:creationId xmlns:p14="http://schemas.microsoft.com/office/powerpoint/2010/main" val="2754683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16</a:t>
            </a:fld>
            <a:endParaRPr lang="en-US"/>
          </a:p>
        </p:txBody>
      </p:sp>
    </p:spTree>
    <p:extLst>
      <p:ext uri="{BB962C8B-B14F-4D97-AF65-F5344CB8AC3E}">
        <p14:creationId xmlns:p14="http://schemas.microsoft.com/office/powerpoint/2010/main" val="1455021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17</a:t>
            </a:fld>
            <a:endParaRPr lang="en-US"/>
          </a:p>
        </p:txBody>
      </p:sp>
    </p:spTree>
    <p:extLst>
      <p:ext uri="{BB962C8B-B14F-4D97-AF65-F5344CB8AC3E}">
        <p14:creationId xmlns:p14="http://schemas.microsoft.com/office/powerpoint/2010/main" val="4043052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18</a:t>
            </a:fld>
            <a:endParaRPr lang="en-US"/>
          </a:p>
        </p:txBody>
      </p:sp>
    </p:spTree>
    <p:extLst>
      <p:ext uri="{BB962C8B-B14F-4D97-AF65-F5344CB8AC3E}">
        <p14:creationId xmlns:p14="http://schemas.microsoft.com/office/powerpoint/2010/main" val="3530595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19</a:t>
            </a:fld>
            <a:endParaRPr lang="en-US"/>
          </a:p>
        </p:txBody>
      </p:sp>
    </p:spTree>
    <p:extLst>
      <p:ext uri="{BB962C8B-B14F-4D97-AF65-F5344CB8AC3E}">
        <p14:creationId xmlns:p14="http://schemas.microsoft.com/office/powerpoint/2010/main" val="3731750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a:t>
            </a:fld>
            <a:endParaRPr lang="en-US"/>
          </a:p>
        </p:txBody>
      </p:sp>
    </p:spTree>
    <p:extLst>
      <p:ext uri="{BB962C8B-B14F-4D97-AF65-F5344CB8AC3E}">
        <p14:creationId xmlns:p14="http://schemas.microsoft.com/office/powerpoint/2010/main" val="367653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20</a:t>
            </a:fld>
            <a:endParaRPr lang="en-US"/>
          </a:p>
        </p:txBody>
      </p:sp>
    </p:spTree>
    <p:extLst>
      <p:ext uri="{BB962C8B-B14F-4D97-AF65-F5344CB8AC3E}">
        <p14:creationId xmlns:p14="http://schemas.microsoft.com/office/powerpoint/2010/main" val="322347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21</a:t>
            </a:fld>
            <a:endParaRPr lang="en-US"/>
          </a:p>
        </p:txBody>
      </p:sp>
    </p:spTree>
    <p:extLst>
      <p:ext uri="{BB962C8B-B14F-4D97-AF65-F5344CB8AC3E}">
        <p14:creationId xmlns:p14="http://schemas.microsoft.com/office/powerpoint/2010/main" val="10520448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22</a:t>
            </a:fld>
            <a:endParaRPr lang="en-US"/>
          </a:p>
        </p:txBody>
      </p:sp>
    </p:spTree>
    <p:extLst>
      <p:ext uri="{BB962C8B-B14F-4D97-AF65-F5344CB8AC3E}">
        <p14:creationId xmlns:p14="http://schemas.microsoft.com/office/powerpoint/2010/main" val="835608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23</a:t>
            </a:fld>
            <a:endParaRPr lang="en-US"/>
          </a:p>
        </p:txBody>
      </p:sp>
    </p:spTree>
    <p:extLst>
      <p:ext uri="{BB962C8B-B14F-4D97-AF65-F5344CB8AC3E}">
        <p14:creationId xmlns:p14="http://schemas.microsoft.com/office/powerpoint/2010/main" val="3262304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24</a:t>
            </a:fld>
            <a:endParaRPr lang="en-US"/>
          </a:p>
        </p:txBody>
      </p:sp>
    </p:spTree>
    <p:extLst>
      <p:ext uri="{BB962C8B-B14F-4D97-AF65-F5344CB8AC3E}">
        <p14:creationId xmlns:p14="http://schemas.microsoft.com/office/powerpoint/2010/main" val="2943307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25</a:t>
            </a:fld>
            <a:endParaRPr lang="en-US"/>
          </a:p>
        </p:txBody>
      </p:sp>
    </p:spTree>
    <p:extLst>
      <p:ext uri="{BB962C8B-B14F-4D97-AF65-F5344CB8AC3E}">
        <p14:creationId xmlns:p14="http://schemas.microsoft.com/office/powerpoint/2010/main" val="21666136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26</a:t>
            </a:fld>
            <a:endParaRPr lang="en-US"/>
          </a:p>
        </p:txBody>
      </p:sp>
    </p:spTree>
    <p:extLst>
      <p:ext uri="{BB962C8B-B14F-4D97-AF65-F5344CB8AC3E}">
        <p14:creationId xmlns:p14="http://schemas.microsoft.com/office/powerpoint/2010/main" val="3262989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27</a:t>
            </a:fld>
            <a:endParaRPr lang="en-US"/>
          </a:p>
        </p:txBody>
      </p:sp>
    </p:spTree>
    <p:extLst>
      <p:ext uri="{BB962C8B-B14F-4D97-AF65-F5344CB8AC3E}">
        <p14:creationId xmlns:p14="http://schemas.microsoft.com/office/powerpoint/2010/main" val="1637345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28</a:t>
            </a:fld>
            <a:endParaRPr lang="en-US"/>
          </a:p>
        </p:txBody>
      </p:sp>
    </p:spTree>
    <p:extLst>
      <p:ext uri="{BB962C8B-B14F-4D97-AF65-F5344CB8AC3E}">
        <p14:creationId xmlns:p14="http://schemas.microsoft.com/office/powerpoint/2010/main" val="35569904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29</a:t>
            </a:fld>
            <a:endParaRPr lang="en-US"/>
          </a:p>
        </p:txBody>
      </p:sp>
    </p:spTree>
    <p:extLst>
      <p:ext uri="{BB962C8B-B14F-4D97-AF65-F5344CB8AC3E}">
        <p14:creationId xmlns:p14="http://schemas.microsoft.com/office/powerpoint/2010/main" val="3049706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a:t>
            </a:fld>
            <a:endParaRPr lang="en-US"/>
          </a:p>
        </p:txBody>
      </p:sp>
    </p:spTree>
    <p:extLst>
      <p:ext uri="{BB962C8B-B14F-4D97-AF65-F5344CB8AC3E}">
        <p14:creationId xmlns:p14="http://schemas.microsoft.com/office/powerpoint/2010/main" val="41852265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30</a:t>
            </a:fld>
            <a:endParaRPr lang="en-US"/>
          </a:p>
        </p:txBody>
      </p:sp>
    </p:spTree>
    <p:extLst>
      <p:ext uri="{BB962C8B-B14F-4D97-AF65-F5344CB8AC3E}">
        <p14:creationId xmlns:p14="http://schemas.microsoft.com/office/powerpoint/2010/main" val="894997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31</a:t>
            </a:fld>
            <a:endParaRPr lang="en-US"/>
          </a:p>
        </p:txBody>
      </p:sp>
    </p:spTree>
    <p:extLst>
      <p:ext uri="{BB962C8B-B14F-4D97-AF65-F5344CB8AC3E}">
        <p14:creationId xmlns:p14="http://schemas.microsoft.com/office/powerpoint/2010/main" val="24168388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32</a:t>
            </a:fld>
            <a:endParaRPr lang="en-US"/>
          </a:p>
        </p:txBody>
      </p:sp>
    </p:spTree>
    <p:extLst>
      <p:ext uri="{BB962C8B-B14F-4D97-AF65-F5344CB8AC3E}">
        <p14:creationId xmlns:p14="http://schemas.microsoft.com/office/powerpoint/2010/main" val="7158792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33</a:t>
            </a:fld>
            <a:endParaRPr lang="en-US"/>
          </a:p>
        </p:txBody>
      </p:sp>
    </p:spTree>
    <p:extLst>
      <p:ext uri="{BB962C8B-B14F-4D97-AF65-F5344CB8AC3E}">
        <p14:creationId xmlns:p14="http://schemas.microsoft.com/office/powerpoint/2010/main" val="30731304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34</a:t>
            </a:fld>
            <a:endParaRPr lang="en-US"/>
          </a:p>
        </p:txBody>
      </p:sp>
    </p:spTree>
    <p:extLst>
      <p:ext uri="{BB962C8B-B14F-4D97-AF65-F5344CB8AC3E}">
        <p14:creationId xmlns:p14="http://schemas.microsoft.com/office/powerpoint/2010/main" val="38581191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35</a:t>
            </a:fld>
            <a:endParaRPr lang="en-US"/>
          </a:p>
        </p:txBody>
      </p:sp>
    </p:spTree>
    <p:extLst>
      <p:ext uri="{BB962C8B-B14F-4D97-AF65-F5344CB8AC3E}">
        <p14:creationId xmlns:p14="http://schemas.microsoft.com/office/powerpoint/2010/main" val="4957022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36</a:t>
            </a:fld>
            <a:endParaRPr lang="en-US"/>
          </a:p>
        </p:txBody>
      </p:sp>
    </p:spTree>
    <p:extLst>
      <p:ext uri="{BB962C8B-B14F-4D97-AF65-F5344CB8AC3E}">
        <p14:creationId xmlns:p14="http://schemas.microsoft.com/office/powerpoint/2010/main" val="11591340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37</a:t>
            </a:fld>
            <a:endParaRPr lang="en-US"/>
          </a:p>
        </p:txBody>
      </p:sp>
    </p:spTree>
    <p:extLst>
      <p:ext uri="{BB962C8B-B14F-4D97-AF65-F5344CB8AC3E}">
        <p14:creationId xmlns:p14="http://schemas.microsoft.com/office/powerpoint/2010/main" val="12149600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38</a:t>
            </a:fld>
            <a:endParaRPr lang="en-US"/>
          </a:p>
        </p:txBody>
      </p:sp>
    </p:spTree>
    <p:extLst>
      <p:ext uri="{BB962C8B-B14F-4D97-AF65-F5344CB8AC3E}">
        <p14:creationId xmlns:p14="http://schemas.microsoft.com/office/powerpoint/2010/main" val="7195997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39</a:t>
            </a:fld>
            <a:endParaRPr lang="en-US"/>
          </a:p>
        </p:txBody>
      </p:sp>
    </p:spTree>
    <p:extLst>
      <p:ext uri="{BB962C8B-B14F-4D97-AF65-F5344CB8AC3E}">
        <p14:creationId xmlns:p14="http://schemas.microsoft.com/office/powerpoint/2010/main" val="3910952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a:t>
            </a:fld>
            <a:endParaRPr lang="en-US"/>
          </a:p>
        </p:txBody>
      </p:sp>
    </p:spTree>
    <p:extLst>
      <p:ext uri="{BB962C8B-B14F-4D97-AF65-F5344CB8AC3E}">
        <p14:creationId xmlns:p14="http://schemas.microsoft.com/office/powerpoint/2010/main" val="19506379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40</a:t>
            </a:fld>
            <a:endParaRPr lang="en-US"/>
          </a:p>
        </p:txBody>
      </p:sp>
    </p:spTree>
    <p:extLst>
      <p:ext uri="{BB962C8B-B14F-4D97-AF65-F5344CB8AC3E}">
        <p14:creationId xmlns:p14="http://schemas.microsoft.com/office/powerpoint/2010/main" val="30250144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41</a:t>
            </a:fld>
            <a:endParaRPr lang="en-US"/>
          </a:p>
        </p:txBody>
      </p:sp>
    </p:spTree>
    <p:extLst>
      <p:ext uri="{BB962C8B-B14F-4D97-AF65-F5344CB8AC3E}">
        <p14:creationId xmlns:p14="http://schemas.microsoft.com/office/powerpoint/2010/main" val="31820060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42</a:t>
            </a:fld>
            <a:endParaRPr lang="en-US"/>
          </a:p>
        </p:txBody>
      </p:sp>
    </p:spTree>
    <p:extLst>
      <p:ext uri="{BB962C8B-B14F-4D97-AF65-F5344CB8AC3E}">
        <p14:creationId xmlns:p14="http://schemas.microsoft.com/office/powerpoint/2010/main" val="29822204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43</a:t>
            </a:fld>
            <a:endParaRPr lang="en-US"/>
          </a:p>
        </p:txBody>
      </p:sp>
    </p:spTree>
    <p:extLst>
      <p:ext uri="{BB962C8B-B14F-4D97-AF65-F5344CB8AC3E}">
        <p14:creationId xmlns:p14="http://schemas.microsoft.com/office/powerpoint/2010/main" val="760445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44</a:t>
            </a:fld>
            <a:endParaRPr lang="en-US"/>
          </a:p>
        </p:txBody>
      </p:sp>
    </p:spTree>
    <p:extLst>
      <p:ext uri="{BB962C8B-B14F-4D97-AF65-F5344CB8AC3E}">
        <p14:creationId xmlns:p14="http://schemas.microsoft.com/office/powerpoint/2010/main" val="14325496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45</a:t>
            </a:fld>
            <a:endParaRPr lang="en-US"/>
          </a:p>
        </p:txBody>
      </p:sp>
    </p:spTree>
    <p:extLst>
      <p:ext uri="{BB962C8B-B14F-4D97-AF65-F5344CB8AC3E}">
        <p14:creationId xmlns:p14="http://schemas.microsoft.com/office/powerpoint/2010/main" val="34184686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46</a:t>
            </a:fld>
            <a:endParaRPr lang="en-US"/>
          </a:p>
        </p:txBody>
      </p:sp>
    </p:spTree>
    <p:extLst>
      <p:ext uri="{BB962C8B-B14F-4D97-AF65-F5344CB8AC3E}">
        <p14:creationId xmlns:p14="http://schemas.microsoft.com/office/powerpoint/2010/main" val="272665395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47</a:t>
            </a:fld>
            <a:endParaRPr lang="en-US"/>
          </a:p>
        </p:txBody>
      </p:sp>
    </p:spTree>
    <p:extLst>
      <p:ext uri="{BB962C8B-B14F-4D97-AF65-F5344CB8AC3E}">
        <p14:creationId xmlns:p14="http://schemas.microsoft.com/office/powerpoint/2010/main" val="768910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48</a:t>
            </a:fld>
            <a:endParaRPr lang="en-US"/>
          </a:p>
        </p:txBody>
      </p:sp>
    </p:spTree>
    <p:extLst>
      <p:ext uri="{BB962C8B-B14F-4D97-AF65-F5344CB8AC3E}">
        <p14:creationId xmlns:p14="http://schemas.microsoft.com/office/powerpoint/2010/main" val="37279661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49</a:t>
            </a:fld>
            <a:endParaRPr lang="en-US"/>
          </a:p>
        </p:txBody>
      </p:sp>
    </p:spTree>
    <p:extLst>
      <p:ext uri="{BB962C8B-B14F-4D97-AF65-F5344CB8AC3E}">
        <p14:creationId xmlns:p14="http://schemas.microsoft.com/office/powerpoint/2010/main" val="3476204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5</a:t>
            </a:fld>
            <a:endParaRPr lang="en-US"/>
          </a:p>
        </p:txBody>
      </p:sp>
    </p:spTree>
    <p:extLst>
      <p:ext uri="{BB962C8B-B14F-4D97-AF65-F5344CB8AC3E}">
        <p14:creationId xmlns:p14="http://schemas.microsoft.com/office/powerpoint/2010/main" val="37744096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50</a:t>
            </a:fld>
            <a:endParaRPr lang="en-US"/>
          </a:p>
        </p:txBody>
      </p:sp>
    </p:spTree>
    <p:extLst>
      <p:ext uri="{BB962C8B-B14F-4D97-AF65-F5344CB8AC3E}">
        <p14:creationId xmlns:p14="http://schemas.microsoft.com/office/powerpoint/2010/main" val="1904660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6</a:t>
            </a:fld>
            <a:endParaRPr lang="en-US"/>
          </a:p>
        </p:txBody>
      </p:sp>
    </p:spTree>
    <p:extLst>
      <p:ext uri="{BB962C8B-B14F-4D97-AF65-F5344CB8AC3E}">
        <p14:creationId xmlns:p14="http://schemas.microsoft.com/office/powerpoint/2010/main" val="1932644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7</a:t>
            </a:fld>
            <a:endParaRPr lang="en-US"/>
          </a:p>
        </p:txBody>
      </p:sp>
    </p:spTree>
    <p:extLst>
      <p:ext uri="{BB962C8B-B14F-4D97-AF65-F5344CB8AC3E}">
        <p14:creationId xmlns:p14="http://schemas.microsoft.com/office/powerpoint/2010/main" val="983544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8</a:t>
            </a:fld>
            <a:endParaRPr lang="en-US"/>
          </a:p>
        </p:txBody>
      </p:sp>
    </p:spTree>
    <p:extLst>
      <p:ext uri="{BB962C8B-B14F-4D97-AF65-F5344CB8AC3E}">
        <p14:creationId xmlns:p14="http://schemas.microsoft.com/office/powerpoint/2010/main" val="444972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9</a:t>
            </a:fld>
            <a:endParaRPr lang="en-US"/>
          </a:p>
        </p:txBody>
      </p:sp>
    </p:spTree>
    <p:extLst>
      <p:ext uri="{BB962C8B-B14F-4D97-AF65-F5344CB8AC3E}">
        <p14:creationId xmlns:p14="http://schemas.microsoft.com/office/powerpoint/2010/main" val="174145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935302"/>
            <a:ext cx="6477000" cy="1989667"/>
          </a:xfrm>
        </p:spPr>
        <p:txBody>
          <a:bodyPr anchor="b"/>
          <a:lstStyle>
            <a:lvl1pPr algn="ctr">
              <a:defRPr sz="5000"/>
            </a:lvl1pPr>
          </a:lstStyle>
          <a:p>
            <a:r>
              <a:rPr lang="en-US"/>
              <a:t>Click to edit Master title style</a:t>
            </a:r>
            <a:endParaRPr lang="en-US" dirty="0"/>
          </a:p>
        </p:txBody>
      </p:sp>
      <p:sp>
        <p:nvSpPr>
          <p:cNvPr id="3" name="Subtitle 2"/>
          <p:cNvSpPr>
            <a:spLocks noGrp="1"/>
          </p:cNvSpPr>
          <p:nvPr>
            <p:ph type="subTitle" idx="1"/>
          </p:nvPr>
        </p:nvSpPr>
        <p:spPr>
          <a:xfrm>
            <a:off x="952500" y="3001698"/>
            <a:ext cx="5715000" cy="1379802"/>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A94BA5-BA49-47B8-9315-B697F2B6BB71}" type="datetimeFigureOut">
              <a:rPr lang="en-US" smtClean="0"/>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37475231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875" y="304272"/>
            <a:ext cx="657225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23875" y="1521354"/>
            <a:ext cx="657225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23875" y="5296960"/>
            <a:ext cx="17145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E0A94BA5-BA49-47B8-9315-B697F2B6BB71}" type="datetimeFigureOut">
              <a:rPr lang="en-US" smtClean="0"/>
              <a:t>1/10/2018</a:t>
            </a:fld>
            <a:endParaRPr lang="en-US"/>
          </a:p>
        </p:txBody>
      </p:sp>
      <p:sp>
        <p:nvSpPr>
          <p:cNvPr id="5" name="Footer Placeholder 4"/>
          <p:cNvSpPr>
            <a:spLocks noGrp="1"/>
          </p:cNvSpPr>
          <p:nvPr>
            <p:ph type="ftr" sz="quarter" idx="3"/>
          </p:nvPr>
        </p:nvSpPr>
        <p:spPr>
          <a:xfrm>
            <a:off x="2524125" y="5296960"/>
            <a:ext cx="257175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81625" y="5296960"/>
            <a:ext cx="17145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5FDD512D-94C2-47B2-9A88-7346DB61D6EA}" type="slidenum">
              <a:rPr lang="en-US" smtClean="0"/>
              <a:t>‹#›</a:t>
            </a:fld>
            <a:endParaRPr lang="en-US"/>
          </a:p>
        </p:txBody>
      </p:sp>
    </p:spTree>
    <p:extLst>
      <p:ext uri="{BB962C8B-B14F-4D97-AF65-F5344CB8AC3E}">
        <p14:creationId xmlns:p14="http://schemas.microsoft.com/office/powerpoint/2010/main" val="760323991"/>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الوحدة الثالثة</a:t>
            </a:r>
          </a:p>
          <a:p>
            <a:pPr algn="ctr"/>
            <a:r>
              <a:rPr lang="ar-EG" sz="72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الأقليات الإسلامية</a:t>
            </a:r>
            <a:endParaRPr lang="en-US" sz="72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57</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340287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3"/>
            <a:ext cx="6695100" cy="42548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كما أن لمجاورة الإسلام في منطقة تركستان بوسط آسيا للحدود الغربية للصين أثره في بث الدعوة في غربي البلاد، كما دخل الإسلام إلى الهند عن طريق هذا المحور بواسطة الفتوحات، حيث وصل القائد محمد بن القاسم الثقفي في سنة 92 ه إلى إقليم السند ودخلت مدن عديدة في الإسلام، وقامت دول إسلامية في حوض السند والبلاد المفتوحة.</a:t>
            </a:r>
          </a:p>
          <a:p>
            <a:pPr algn="just" rtl="1"/>
            <a:r>
              <a:rPr lang="ar-EG" sz="2400" b="1" dirty="0">
                <a:solidFill>
                  <a:srgbClr val="002060"/>
                </a:solidFill>
                <a:latin typeface="Sakkal Majalla" panose="02000000000000000000" pitchFamily="2" charset="-78"/>
                <a:cs typeface="Sakkal Majalla" panose="02000000000000000000" pitchFamily="2" charset="-78"/>
              </a:rPr>
              <a:t>الطريق البحري: </a:t>
            </a:r>
          </a:p>
          <a:p>
            <a:pPr algn="just" rtl="1"/>
            <a:r>
              <a:rPr lang="ar-EG" sz="2400" b="1" dirty="0">
                <a:solidFill>
                  <a:srgbClr val="002060"/>
                </a:solidFill>
                <a:latin typeface="Sakkal Majalla" panose="02000000000000000000" pitchFamily="2" charset="-78"/>
                <a:cs typeface="Sakkal Majalla" panose="02000000000000000000" pitchFamily="2" charset="-78"/>
              </a:rPr>
              <a:t>وقد تمثل في نقل الإسلام إلى شرقي الصين ففي عصر الخلفاء الراشدين رضي الله عنهم (في عهد عثمان بن عفان رضي الله عنه) وصل مبعوث مثلم إلى الصين في سنة 31 ه، ثم توالت البعثات الإسلامية على الصين حتى بلغت 28 بعثة فيما بعد عبر هذا المحور</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14</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773745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500" fill="hold"/>
                                        <p:tgtEl>
                                          <p:spTgt spid="21">
                                            <p:bg/>
                                          </p:spTgt>
                                        </p:tgtEl>
                                        <p:attrNameLst>
                                          <p:attrName>ppt_w</p:attrName>
                                        </p:attrNameLst>
                                      </p:cBhvr>
                                      <p:tavLst>
                                        <p:tav tm="0">
                                          <p:val>
                                            <p:fltVal val="0"/>
                                          </p:val>
                                        </p:tav>
                                        <p:tav tm="100000">
                                          <p:val>
                                            <p:strVal val="#ppt_w"/>
                                          </p:val>
                                        </p:tav>
                                      </p:tavLst>
                                    </p:anim>
                                    <p:anim calcmode="lin" valueType="num">
                                      <p:cBhvr>
                                        <p:cTn id="8" dur="500" fill="hold"/>
                                        <p:tgtEl>
                                          <p:spTgt spid="21">
                                            <p:bg/>
                                          </p:spTgt>
                                        </p:tgtEl>
                                        <p:attrNameLst>
                                          <p:attrName>ppt_h</p:attrName>
                                        </p:attrNameLst>
                                      </p:cBhvr>
                                      <p:tavLst>
                                        <p:tav tm="0">
                                          <p:val>
                                            <p:fltVal val="0"/>
                                          </p:val>
                                        </p:tav>
                                        <p:tav tm="100000">
                                          <p:val>
                                            <p:strVal val="#ppt_h"/>
                                          </p:val>
                                        </p:tav>
                                      </p:tavLst>
                                    </p:anim>
                                    <p:animEffect transition="in" filter="fade">
                                      <p:cBhvr>
                                        <p:cTn id="9" dur="500"/>
                                        <p:tgtEl>
                                          <p:spTgt spid="21">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 calcmode="lin" valueType="num">
                                      <p:cBhvr>
                                        <p:cTn id="14"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1">
                                            <p:txEl>
                                              <p:pRg st="1" end="1"/>
                                            </p:txEl>
                                          </p:spTgt>
                                        </p:tgtEl>
                                        <p:attrNameLst>
                                          <p:attrName>style.visibility</p:attrName>
                                        </p:attrNameLst>
                                      </p:cBhvr>
                                      <p:to>
                                        <p:strVal val="visible"/>
                                      </p:to>
                                    </p:set>
                                    <p:anim calcmode="lin" valueType="num">
                                      <p:cBhvr>
                                        <p:cTn id="21" dur="5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1">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1">
                                            <p:txEl>
                                              <p:pRg st="2" end="2"/>
                                            </p:txEl>
                                          </p:spTgt>
                                        </p:tgtEl>
                                        <p:attrNameLst>
                                          <p:attrName>style.visibility</p:attrName>
                                        </p:attrNameLst>
                                      </p:cBhvr>
                                      <p:to>
                                        <p:strVal val="visible"/>
                                      </p:to>
                                    </p:set>
                                    <p:anim calcmode="lin" valueType="num">
                                      <p:cBhvr>
                                        <p:cTn id="28" dur="500" fill="hold"/>
                                        <p:tgtEl>
                                          <p:spTgt spid="2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1">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595086"/>
            <a:ext cx="6695100" cy="413479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البحري وقد تنوعت ما بين بعثات دبلوماسية وتجارية وأخذ الإسلام ينتشر عبر الصين من مراكز ساحلية نحو الداخل.</a:t>
            </a:r>
          </a:p>
          <a:p>
            <a:pPr algn="just" rtl="1"/>
            <a:r>
              <a:rPr lang="ar-EG" sz="2400" b="1" dirty="0">
                <a:solidFill>
                  <a:srgbClr val="002060"/>
                </a:solidFill>
                <a:latin typeface="Sakkal Majalla" panose="02000000000000000000" pitchFamily="2" charset="-78"/>
                <a:cs typeface="Sakkal Majalla" panose="02000000000000000000" pitchFamily="2" charset="-78"/>
              </a:rPr>
              <a:t>أما الهند فقد وصلها الإسلام مبكراً بل تمثل أول قدوم للإسلام عبر محور بحري انتقل الإسلام عبره عن طريق التجار العرب الذين تعاملوا مع موانئ سواحل الهند وحمل التجار العرب الإسلام في بدايته إلى الهند، وأصبح في كل ميناء أو مدينة اتصل بها العرب جماعة مسلمة، ومما لا شك فيه أن الرحلات التي كانت تسهل مهمتها الرياح الموسمية أثمرت في انتشار الإسلام على طول سواحل الهند، وظل الإسلام في جنوبها يتسم بطابع الدعوة السلمية، ولقد نشط هذا المحور وانتقل الإسلام من الساحل نحو الداخل في هضبة الدكن، واستقرت جماعات عديدة من العرب في الدكن وهكذا انتشر الإسلام في جنوب الهند بالحكمة والموعظة الحسنة عن طريق هذا المحور البحري، الذي نقل الإسلام إلى المناطق المجاورة للهند.</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64</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56255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randombar(horizont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randombar(horizont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randombar(horizontal)">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572003" y="1074074"/>
            <a:ext cx="2487526" cy="411312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ينتشر المسلمون خارج حدود الدول الإسلامية في آسيا على شكل أقليات ذات نسب مختلفة، ورغم أنهم لا يمثلون سوى نسبة قليلة من إجمالي السكان إلا أن أعدادهم كبيرة جداً كما يوضحها الجدول رقم (3-3)</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64</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464647" y="527800"/>
            <a:ext cx="3808876"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الاقليات الإسلامية في قارة آسيا:</a:t>
            </a:r>
            <a:endParaRPr lang="en-US" sz="2800" dirty="0"/>
          </a:p>
        </p:txBody>
      </p:sp>
      <p:graphicFrame>
        <p:nvGraphicFramePr>
          <p:cNvPr id="10" name="Table 9">
            <a:extLst>
              <a:ext uri="{FF2B5EF4-FFF2-40B4-BE49-F238E27FC236}">
                <a16:creationId xmlns:a16="http://schemas.microsoft.com/office/drawing/2014/main" xmlns="" id="{292D9890-5D9F-4E1E-BE74-71A0CD4235BD}"/>
              </a:ext>
            </a:extLst>
          </p:cNvPr>
          <p:cNvGraphicFramePr>
            <a:graphicFrameLocks noGrp="1"/>
          </p:cNvGraphicFramePr>
          <p:nvPr>
            <p:extLst>
              <p:ext uri="{D42A27DB-BD31-4B8C-83A1-F6EECF244321}">
                <p14:modId xmlns:p14="http://schemas.microsoft.com/office/powerpoint/2010/main" val="481674961"/>
              </p:ext>
            </p:extLst>
          </p:nvPr>
        </p:nvGraphicFramePr>
        <p:xfrm>
          <a:off x="138893" y="1065131"/>
          <a:ext cx="4352720" cy="3683376"/>
        </p:xfrm>
        <a:graphic>
          <a:graphicData uri="http://schemas.openxmlformats.org/drawingml/2006/table">
            <a:tbl>
              <a:tblPr rtl="1" firstRow="1" bandRow="1">
                <a:tableStyleId>{5940675A-B579-460E-94D1-54222C63F5DA}</a:tableStyleId>
              </a:tblPr>
              <a:tblGrid>
                <a:gridCol w="1088180">
                  <a:extLst>
                    <a:ext uri="{9D8B030D-6E8A-4147-A177-3AD203B41FA5}">
                      <a16:colId xmlns:a16="http://schemas.microsoft.com/office/drawing/2014/main" xmlns="" val="2643747880"/>
                    </a:ext>
                  </a:extLst>
                </a:gridCol>
                <a:gridCol w="1088180">
                  <a:extLst>
                    <a:ext uri="{9D8B030D-6E8A-4147-A177-3AD203B41FA5}">
                      <a16:colId xmlns:a16="http://schemas.microsoft.com/office/drawing/2014/main" xmlns="" val="2438569810"/>
                    </a:ext>
                  </a:extLst>
                </a:gridCol>
                <a:gridCol w="1088180">
                  <a:extLst>
                    <a:ext uri="{9D8B030D-6E8A-4147-A177-3AD203B41FA5}">
                      <a16:colId xmlns:a16="http://schemas.microsoft.com/office/drawing/2014/main" xmlns="" val="571912557"/>
                    </a:ext>
                  </a:extLst>
                </a:gridCol>
                <a:gridCol w="1088180">
                  <a:extLst>
                    <a:ext uri="{9D8B030D-6E8A-4147-A177-3AD203B41FA5}">
                      <a16:colId xmlns:a16="http://schemas.microsoft.com/office/drawing/2014/main" xmlns="" val="2867781607"/>
                    </a:ext>
                  </a:extLst>
                </a:gridCol>
              </a:tblGrid>
              <a:tr h="291396">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الدولة</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السكان التقريبي</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المسلمين التقريبي</a:t>
                      </a:r>
                    </a:p>
                  </a:txBody>
                  <a:tcPr marL="78349" marR="78349" marT="39174" marB="39174" anchor="ctr"/>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نسبة المسلمين</a:t>
                      </a:r>
                    </a:p>
                  </a:txBody>
                  <a:tcPr marL="78349" marR="78349" marT="39174" marB="39174" anchor="ctr"/>
                </a:tc>
                <a:extLst>
                  <a:ext uri="{0D108BD9-81ED-4DB2-BD59-A6C34878D82A}">
                    <a16:rowId xmlns:a16="http://schemas.microsoft.com/office/drawing/2014/main" xmlns="" val="2824363109"/>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الفلبين</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100.000.000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19.4000.000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19.4%</a:t>
                      </a:r>
                    </a:p>
                  </a:txBody>
                  <a:tcPr marL="78349" marR="78349" marT="39174" marB="39174"/>
                </a:tc>
                <a:extLst>
                  <a:ext uri="{0D108BD9-81ED-4DB2-BD59-A6C34878D82A}">
                    <a16:rowId xmlns:a16="http://schemas.microsoft.com/office/drawing/2014/main" xmlns="" val="54161913"/>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سنغافورة</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6.000.000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900.000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15%</a:t>
                      </a:r>
                    </a:p>
                  </a:txBody>
                  <a:tcPr marL="78349" marR="78349" marT="39174" marB="39174"/>
                </a:tc>
                <a:extLst>
                  <a:ext uri="{0D108BD9-81ED-4DB2-BD59-A6C34878D82A}">
                    <a16:rowId xmlns:a16="http://schemas.microsoft.com/office/drawing/2014/main" xmlns="" val="2186758231"/>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ميانمار (بورما)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54.000.000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8.100.000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15%</a:t>
                      </a:r>
                    </a:p>
                  </a:txBody>
                  <a:tcPr marL="78349" marR="78349" marT="39174" marB="39174"/>
                </a:tc>
                <a:extLst>
                  <a:ext uri="{0D108BD9-81ED-4DB2-BD59-A6C34878D82A}">
                    <a16:rowId xmlns:a16="http://schemas.microsoft.com/office/drawing/2014/main" xmlns="" val="2489054357"/>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تايلاند</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67.000.000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9.916.000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14.8%</a:t>
                      </a:r>
                    </a:p>
                  </a:txBody>
                  <a:tcPr marL="78349" marR="78349" marT="39174" marB="39174"/>
                </a:tc>
                <a:extLst>
                  <a:ext uri="{0D108BD9-81ED-4DB2-BD59-A6C34878D82A}">
                    <a16:rowId xmlns:a16="http://schemas.microsoft.com/office/drawing/2014/main" xmlns="" val="3986421627"/>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الهند</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1.270.000.000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177.800.000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14%</a:t>
                      </a:r>
                    </a:p>
                  </a:txBody>
                  <a:tcPr marL="78349" marR="78349" marT="39174" marB="39174"/>
                </a:tc>
                <a:extLst>
                  <a:ext uri="{0D108BD9-81ED-4DB2-BD59-A6C34878D82A}">
                    <a16:rowId xmlns:a16="http://schemas.microsoft.com/office/drawing/2014/main" xmlns="" val="3565773329"/>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روسيا الاتحادية</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143.000.000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15.730.000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11%</a:t>
                      </a:r>
                    </a:p>
                  </a:txBody>
                  <a:tcPr marL="78349" marR="78349" marT="39174" marB="39174"/>
                </a:tc>
                <a:extLst>
                  <a:ext uri="{0D108BD9-81ED-4DB2-BD59-A6C34878D82A}">
                    <a16:rowId xmlns:a16="http://schemas.microsoft.com/office/drawing/2014/main" xmlns="" val="3374415212"/>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الصين</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1.395.000.000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139.500.000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a:t>
                      </a:r>
                    </a:p>
                  </a:txBody>
                  <a:tcPr marL="78349" marR="78349" marT="39174" marB="39174"/>
                </a:tc>
                <a:extLst>
                  <a:ext uri="{0D108BD9-81ED-4DB2-BD59-A6C34878D82A}">
                    <a16:rowId xmlns:a16="http://schemas.microsoft.com/office/drawing/2014/main" xmlns="" val="1186861746"/>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سريلانكا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21.000.000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1.995.000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9.5%</a:t>
                      </a:r>
                    </a:p>
                  </a:txBody>
                  <a:tcPr marL="78349" marR="78349" marT="39174" marB="39174"/>
                </a:tc>
                <a:extLst>
                  <a:ext uri="{0D108BD9-81ED-4DB2-BD59-A6C34878D82A}">
                    <a16:rowId xmlns:a16="http://schemas.microsoft.com/office/drawing/2014/main" xmlns="" val="3853070063"/>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نيبال</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28.000.000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1.204.000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4.3%</a:t>
                      </a:r>
                    </a:p>
                  </a:txBody>
                  <a:tcPr marL="78349" marR="78349" marT="39174" marB="39174"/>
                </a:tc>
                <a:extLst>
                  <a:ext uri="{0D108BD9-81ED-4DB2-BD59-A6C34878D82A}">
                    <a16:rowId xmlns:a16="http://schemas.microsoft.com/office/drawing/2014/main" xmlns="" val="1943449349"/>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كمبوديا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16.000.000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320.000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a:t>
                      </a:r>
                    </a:p>
                  </a:txBody>
                  <a:tcPr marL="78349" marR="78349" marT="39174" marB="39174"/>
                </a:tc>
                <a:extLst>
                  <a:ext uri="{0D108BD9-81ED-4DB2-BD59-A6C34878D82A}">
                    <a16:rowId xmlns:a16="http://schemas.microsoft.com/office/drawing/2014/main" xmlns="" val="1493287501"/>
                  </a:ext>
                </a:extLst>
              </a:tr>
              <a:tr h="291059">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اليابان</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127.000.000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76.200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0.06%</a:t>
                      </a:r>
                    </a:p>
                  </a:txBody>
                  <a:tcPr marL="78349" marR="78349" marT="39174" marB="39174"/>
                </a:tc>
                <a:extLst>
                  <a:ext uri="{0D108BD9-81ED-4DB2-BD59-A6C34878D82A}">
                    <a16:rowId xmlns:a16="http://schemas.microsoft.com/office/drawing/2014/main" xmlns="" val="943534970"/>
                  </a:ext>
                </a:extLst>
              </a:tr>
            </a:tbl>
          </a:graphicData>
        </a:graphic>
      </p:graphicFrame>
    </p:spTree>
    <p:extLst>
      <p:ext uri="{BB962C8B-B14F-4D97-AF65-F5344CB8AC3E}">
        <p14:creationId xmlns:p14="http://schemas.microsoft.com/office/powerpoint/2010/main" val="220939577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1">
                                            <p:bg/>
                                          </p:spTgt>
                                        </p:tgtEl>
                                        <p:attrNameLst>
                                          <p:attrName>style.visibility</p:attrName>
                                        </p:attrNameLst>
                                      </p:cBhvr>
                                      <p:to>
                                        <p:strVal val="visible"/>
                                      </p:to>
                                    </p:set>
                                    <p:animEffect transition="in" filter="wheel(1)">
                                      <p:cBhvr>
                                        <p:cTn id="12" dur="2000"/>
                                        <p:tgtEl>
                                          <p:spTgt spid="21">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txEl>
                                              <p:pRg st="0" end="0"/>
                                            </p:txEl>
                                          </p:spTgt>
                                        </p:tgtEl>
                                        <p:attrNameLst>
                                          <p:attrName>style.visibility</p:attrName>
                                        </p:attrNameLst>
                                      </p:cBhvr>
                                      <p:to>
                                        <p:strVal val="visible"/>
                                      </p:to>
                                    </p:set>
                                    <p:animEffect transition="in" filter="wheel(1)">
                                      <p:cBhvr>
                                        <p:cTn id="17" dur="20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74072"/>
            <a:ext cx="6695100" cy="272420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الهند:</a:t>
            </a:r>
          </a:p>
          <a:p>
            <a:pPr algn="just" rtl="1"/>
            <a:r>
              <a:rPr lang="ar-EG" sz="2400" b="1" dirty="0">
                <a:solidFill>
                  <a:srgbClr val="002060"/>
                </a:solidFill>
                <a:latin typeface="Sakkal Majalla" panose="02000000000000000000" pitchFamily="2" charset="-78"/>
                <a:cs typeface="Sakkal Majalla" panose="02000000000000000000" pitchFamily="2" charset="-78"/>
              </a:rPr>
              <a:t>تعد الهند سابع دول العالم مساحة، والثانية من حيث عدد السكان، ويشكل المسلمون 14% من جملة سكانها ويتوزع المسلمون في كل الولايات الهندية غير أن نسبهم تختلف من ولاية إلى أخرى ويوجد نحو 50% من المسلمين في ثلاث ولايات هي: أوتاربراديش والبنغال الغربية وبيهار.</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65</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8" name="Rectangle: Rounded Corners 7">
            <a:extLst>
              <a:ext uri="{FF2B5EF4-FFF2-40B4-BE49-F238E27FC236}">
                <a16:creationId xmlns:a16="http://schemas.microsoft.com/office/drawing/2014/main" xmlns="" id="{08BB9409-13F3-49F3-9B0D-2B6BDA05C2EA}"/>
              </a:ext>
            </a:extLst>
          </p:cNvPr>
          <p:cNvSpPr/>
          <p:nvPr/>
        </p:nvSpPr>
        <p:spPr>
          <a:xfrm>
            <a:off x="2562330" y="527800"/>
            <a:ext cx="4711193"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نماذج لدول آسيوية ذات أقلية إسلامية:</a:t>
            </a:r>
            <a:endParaRPr lang="en-US" sz="2800" dirty="0"/>
          </a:p>
        </p:txBody>
      </p:sp>
    </p:spTree>
    <p:extLst>
      <p:ext uri="{BB962C8B-B14F-4D97-AF65-F5344CB8AC3E}">
        <p14:creationId xmlns:p14="http://schemas.microsoft.com/office/powerpoint/2010/main" val="29631904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randombar(horizont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randombar(horizont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randombar(horizontal)">
                                      <p:cBhvr>
                                        <p:cTn id="17" dur="500"/>
                                        <p:tgtEl>
                                          <p:spTgt spid="2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6937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الفلبين: </a:t>
            </a:r>
          </a:p>
          <a:p>
            <a:pPr algn="just" rtl="1"/>
            <a:r>
              <a:rPr lang="ar-EG" sz="2400" b="1" dirty="0">
                <a:solidFill>
                  <a:srgbClr val="002060"/>
                </a:solidFill>
                <a:latin typeface="Sakkal Majalla" panose="02000000000000000000" pitchFamily="2" charset="-78"/>
                <a:cs typeface="Sakkal Majalla" panose="02000000000000000000" pitchFamily="2" charset="-78"/>
              </a:rPr>
              <a:t>تتكون الفلبين من أرخبيل (مجموعة جزر) يصل عددها إلى نحو 7100 جزيرة ويتركز أغلب المسلمين في الفلبين في القسم الجنوبي هذا بالإضافة إلى تواجدهم كأقلية في باقي الجزر (راجع ما كتب عن الرحالة ماجلان ضمن موضوع الكشوف الجغرافية الاسبانية في المستوى الأول).</a:t>
            </a:r>
          </a:p>
          <a:p>
            <a:pPr algn="just" rtl="1"/>
            <a:r>
              <a:rPr lang="ar-EG" sz="2400" b="1" dirty="0">
                <a:solidFill>
                  <a:srgbClr val="002060"/>
                </a:solidFill>
                <a:latin typeface="Sakkal Majalla" panose="02000000000000000000" pitchFamily="2" charset="-78"/>
                <a:cs typeface="Sakkal Majalla" panose="02000000000000000000" pitchFamily="2" charset="-78"/>
              </a:rPr>
              <a:t>تأسست بعض الجمعيات والمنظمات التي تطالب بحقوق المسلمين وتدافع عنهم ومن ذلك جبهة مورو الوطنية التي نالت اعتراف منظمة التعاون الاسلامي بها وتوسطت بينها وبين الحكومة الفلبينية من أجل إقامة حكم ذاتي للمسلمين وذلك في عام 1396ه ولم تنفذ هذه الاتفاقية فعادت الاضرابات مرة أخرى ثم عقدت اتفاقية جديدة عام 1416ه انهت الحرب عملياً وأعطت المسلمين بعضاً من حقوقهم السياسية.</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15</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8175643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4)">
                                      <p:cBhvr>
                                        <p:cTn id="7" dur="20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wheel(4)">
                                      <p:cBhvr>
                                        <p:cTn id="12" dur="20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wheel(4)">
                                      <p:cBhvr>
                                        <p:cTn id="17" dur="2000"/>
                                        <p:tgtEl>
                                          <p:spTgt spid="2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1">
                                            <p:txEl>
                                              <p:pRg st="2" end="2"/>
                                            </p:txEl>
                                          </p:spTgt>
                                        </p:tgtEl>
                                        <p:attrNameLst>
                                          <p:attrName>style.visibility</p:attrName>
                                        </p:attrNameLst>
                                      </p:cBhvr>
                                      <p:to>
                                        <p:strVal val="visible"/>
                                      </p:to>
                                    </p:set>
                                    <p:animEffect transition="in" filter="wheel(4)">
                                      <p:cBhvr>
                                        <p:cTn id="22" dur="20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2382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وفي عام 1435ه وقعت الحكومة الفلبينية مع جبعة مورو اتفاقية سلام نهائية تهدف إلى انهاء عقود الصراع في الجنوب المضطرب وهذه الاتفاقية عبارة عن خارطة طريق لتشكيل منطقة مسلمة جديدة تتمتع بالحكم الذاتي بحلول عام 1437ه.</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65</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35981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3)">
                                      <p:cBhvr>
                                        <p:cTn id="7" dur="20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wheel(3)">
                                      <p:cBhvr>
                                        <p:cTn id="12" dur="20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الثالث</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الأقليات الإسلامية في قارة أفريقيا</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66</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11608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74072"/>
            <a:ext cx="6695100" cy="367031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تعد إفريقيا ثاني أكبر القارات بعد آسياـ وهي تطل على المحيط الأطلسي في الغرب والمحيط الهندي في الشرق ويفصلها البحر المتوسط في الشمال عن أوروبا.</a:t>
            </a:r>
          </a:p>
          <a:p>
            <a:pPr algn="just" rtl="1"/>
            <a:r>
              <a:rPr lang="ar-EG" sz="2400" b="1" dirty="0">
                <a:solidFill>
                  <a:srgbClr val="002060"/>
                </a:solidFill>
                <a:latin typeface="Sakkal Majalla" panose="02000000000000000000" pitchFamily="2" charset="-78"/>
                <a:cs typeface="Sakkal Majalla" panose="02000000000000000000" pitchFamily="2" charset="-78"/>
              </a:rPr>
              <a:t>ويبلغ عدد المسلمين في افريقيا 460.200.000 نسمة يمثلون 52% من جملة سكانها. لقد ساد الإسلام المناطق المجاورة للبحر المتوسط في إفريقيا. أما المناطق التي تلي هذه المنطقة إلى الداخل وتشمل السنغال ومالي ونيجيريا والنيجر وتشاد والسودان فهي ذات كثافة إسلامية وأثر إسلامي واضح وفي شرقي افريقيا معظم السكان مسلمون وأما في تنزانيا وأثيوبيا ففيهما كثرة مسلمة لكنا لا تحظى بالنفوذ السياسي حسب عددها.</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66</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8" name="Rectangle: Rounded Corners 7">
            <a:extLst>
              <a:ext uri="{FF2B5EF4-FFF2-40B4-BE49-F238E27FC236}">
                <a16:creationId xmlns:a16="http://schemas.microsoft.com/office/drawing/2014/main" xmlns="" id="{8E559B2B-F19E-45BA-870A-B12281EC035A}"/>
              </a:ext>
            </a:extLst>
          </p:cNvPr>
          <p:cNvSpPr/>
          <p:nvPr/>
        </p:nvSpPr>
        <p:spPr>
          <a:xfrm>
            <a:off x="4732774" y="527800"/>
            <a:ext cx="2540749"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نبذة عن قارة إفريقيا:</a:t>
            </a:r>
            <a:endParaRPr lang="en-US" sz="2800" dirty="0"/>
          </a:p>
        </p:txBody>
      </p:sp>
    </p:spTree>
    <p:extLst>
      <p:ext uri="{BB962C8B-B14F-4D97-AF65-F5344CB8AC3E}">
        <p14:creationId xmlns:p14="http://schemas.microsoft.com/office/powerpoint/2010/main" val="40260077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circle(out)">
                                      <p:cBhvr>
                                        <p:cTn id="7" dur="20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circle(out)">
                                      <p:cBhvr>
                                        <p:cTn id="12" dur="20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circle(out)">
                                      <p:cBhvr>
                                        <p:cTn id="17" dur="2000"/>
                                        <p:tgtEl>
                                          <p:spTgt spid="2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62450" y="475013"/>
            <a:ext cx="6695100" cy="113272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والمسلمون عماماً قلة في بقية أجزاء شرقي إفريقيا. أما في أواسط القارة وجنوبيها فالمسلمون قليلوا العدد وتتراوح نسبتهم بين 2 و 10% من جملة السكان.</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67</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9" name="Rectangle: Rounded Corners 8">
            <a:extLst>
              <a:ext uri="{FF2B5EF4-FFF2-40B4-BE49-F238E27FC236}">
                <a16:creationId xmlns:a16="http://schemas.microsoft.com/office/drawing/2014/main" xmlns="" id="{AF1E5930-8FB7-44D8-B2F2-0932065A77EA}"/>
              </a:ext>
            </a:extLst>
          </p:cNvPr>
          <p:cNvSpPr/>
          <p:nvPr/>
        </p:nvSpPr>
        <p:spPr>
          <a:xfrm>
            <a:off x="3810000" y="1653211"/>
            <a:ext cx="3463523"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طرق انتشار الإسلام في إفريقيا:</a:t>
            </a:r>
            <a:endParaRPr lang="en-US" sz="2800" dirty="0"/>
          </a:p>
        </p:txBody>
      </p:sp>
      <p:sp>
        <p:nvSpPr>
          <p:cNvPr id="10" name="Rectangle: Rounded Corners 9">
            <a:extLst>
              <a:ext uri="{FF2B5EF4-FFF2-40B4-BE49-F238E27FC236}">
                <a16:creationId xmlns:a16="http://schemas.microsoft.com/office/drawing/2014/main" xmlns="" id="{AF2B0733-DAF5-4A49-89D5-54E21D5807BA}"/>
              </a:ext>
            </a:extLst>
          </p:cNvPr>
          <p:cNvSpPr/>
          <p:nvPr/>
        </p:nvSpPr>
        <p:spPr>
          <a:xfrm>
            <a:off x="462450" y="2212268"/>
            <a:ext cx="6695100" cy="253212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لم تتوقف عملية نشر الإسلام في افريقيا حتى اليوم، فهي عملية مستمرة ومتواصلة وتعددت طرق دخول الاسلام إلى افريقيا ومنها: </a:t>
            </a:r>
          </a:p>
          <a:p>
            <a:pPr algn="just" rtl="1"/>
            <a:r>
              <a:rPr lang="ar-EG" sz="2400" b="1" dirty="0">
                <a:solidFill>
                  <a:srgbClr val="002060"/>
                </a:solidFill>
                <a:latin typeface="Sakkal Majalla" panose="02000000000000000000" pitchFamily="2" charset="-78"/>
                <a:cs typeface="Sakkal Majalla" panose="02000000000000000000" pitchFamily="2" charset="-78"/>
              </a:rPr>
              <a:t>1- الهجرة الأولى إلى الحبشة.</a:t>
            </a:r>
          </a:p>
          <a:p>
            <a:pPr algn="just" rtl="1"/>
            <a:r>
              <a:rPr lang="ar-EG" sz="2400" b="1" dirty="0">
                <a:solidFill>
                  <a:srgbClr val="002060"/>
                </a:solidFill>
                <a:latin typeface="Sakkal Majalla" panose="02000000000000000000" pitchFamily="2" charset="-78"/>
                <a:cs typeface="Sakkal Majalla" panose="02000000000000000000" pitchFamily="2" charset="-78"/>
              </a:rPr>
              <a:t>2- الفتح الإسلامي لمصر على يد عمرو بن العاص رضي الله عنه عام 20ه فأصبحت قاعدة انطلق الاسلام منها غرباً حتى وصل إلى بلاد المغرب على ساحل المحيط الأطلسي وجنوباً وصل إلى بلاد النوبة.</a:t>
            </a:r>
          </a:p>
        </p:txBody>
      </p:sp>
    </p:spTree>
    <p:extLst>
      <p:ext uri="{BB962C8B-B14F-4D97-AF65-F5344CB8AC3E}">
        <p14:creationId xmlns:p14="http://schemas.microsoft.com/office/powerpoint/2010/main" val="219233806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0">
                                            <p:bg/>
                                          </p:spTgt>
                                        </p:tgtEl>
                                        <p:attrNameLst>
                                          <p:attrName>style.visibility</p:attrName>
                                        </p:attrNameLst>
                                      </p:cBhvr>
                                      <p:to>
                                        <p:strVal val="visible"/>
                                      </p:to>
                                    </p:set>
                                    <p:animEffect transition="in" filter="wheel(1)">
                                      <p:cBhvr>
                                        <p:cTn id="17" dur="2000"/>
                                        <p:tgtEl>
                                          <p:spTgt spid="10">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9" grpId="0" animBg="1"/>
      <p:bldP spid="10"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62450" y="475013"/>
            <a:ext cx="6695100" cy="111262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3- التجار والمهاجرون من جنوبي شبه الجزيرة العربية وعمان عبر البحر الأحمر والمحيط الهندي ومن هناك توغل وانتشر في أواسط افريقيا.</a:t>
            </a:r>
            <a:endParaRPr lang="ar-EG" sz="2400" b="1" dirty="0">
              <a:solidFill>
                <a:srgbClr val="FF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68</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10" name="Rectangle: Rounded Corners 9">
            <a:extLst>
              <a:ext uri="{FF2B5EF4-FFF2-40B4-BE49-F238E27FC236}">
                <a16:creationId xmlns:a16="http://schemas.microsoft.com/office/drawing/2014/main" xmlns="" id="{A829893E-E8C6-4390-B020-E070DD6D2C33}"/>
              </a:ext>
            </a:extLst>
          </p:cNvPr>
          <p:cNvSpPr/>
          <p:nvPr/>
        </p:nvSpPr>
        <p:spPr>
          <a:xfrm>
            <a:off x="3810000" y="1633115"/>
            <a:ext cx="3463523"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الأقليات الإسلامية في إفريقيا:</a:t>
            </a:r>
            <a:endParaRPr lang="en-US" sz="2800" dirty="0"/>
          </a:p>
        </p:txBody>
      </p:sp>
      <p:sp>
        <p:nvSpPr>
          <p:cNvPr id="11" name="Rectangle: Rounded Corners 10">
            <a:extLst>
              <a:ext uri="{FF2B5EF4-FFF2-40B4-BE49-F238E27FC236}">
                <a16:creationId xmlns:a16="http://schemas.microsoft.com/office/drawing/2014/main" xmlns="" id="{F09F107F-B61A-4E86-A276-3D5DD1E0AEE6}"/>
              </a:ext>
            </a:extLst>
          </p:cNvPr>
          <p:cNvSpPr/>
          <p:nvPr/>
        </p:nvSpPr>
        <p:spPr>
          <a:xfrm>
            <a:off x="462450" y="2172076"/>
            <a:ext cx="6695100" cy="141632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ينتشر المسلمون كأقليات في عدد من الدول الافريقية، رغم أنهم في أحيان كثيرة لا يمثلون سوى نسب قليلة من إجمالي سكان الدولة. ويوضح هذا الأمر شكل رقم (3 – 8).</a:t>
            </a:r>
            <a:endParaRPr lang="ar-EG" sz="24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955669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1">
                                            <p:bg/>
                                          </p:spTgt>
                                        </p:tgtEl>
                                        <p:attrNameLst>
                                          <p:attrName>style.visibility</p:attrName>
                                        </p:attrNameLst>
                                      </p:cBhvr>
                                      <p:to>
                                        <p:strVal val="visible"/>
                                      </p:to>
                                    </p:set>
                                    <p:animEffect transition="in" filter="wheel(1)">
                                      <p:cBhvr>
                                        <p:cTn id="17" dur="2000"/>
                                        <p:tgtEl>
                                          <p:spTgt spid="1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10" grpId="0" animBg="1"/>
      <p:bldP spid="11"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الأول</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مدخل لدراسة الأقليات الإسلامية</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13</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417145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68</a:t>
            </a:r>
            <a:endParaRPr lang="en-US" sz="2400" dirty="0">
              <a:solidFill>
                <a:schemeClr val="tx1"/>
              </a:solidFill>
              <a:latin typeface="Sakkal Majalla" panose="02000000000000000000" pitchFamily="2" charset="-78"/>
              <a:cs typeface="Sakkal Majalla" panose="02000000000000000000" pitchFamily="2" charset="-78"/>
            </a:endParaRPr>
          </a:p>
        </p:txBody>
      </p:sp>
      <p:graphicFrame>
        <p:nvGraphicFramePr>
          <p:cNvPr id="9" name="Table 8">
            <a:extLst>
              <a:ext uri="{FF2B5EF4-FFF2-40B4-BE49-F238E27FC236}">
                <a16:creationId xmlns:a16="http://schemas.microsoft.com/office/drawing/2014/main" xmlns="" id="{56CAAA98-24CA-41E0-96E6-9FD0CC90FB84}"/>
              </a:ext>
            </a:extLst>
          </p:cNvPr>
          <p:cNvGraphicFramePr>
            <a:graphicFrameLocks noGrp="1"/>
          </p:cNvGraphicFramePr>
          <p:nvPr>
            <p:extLst>
              <p:ext uri="{D42A27DB-BD31-4B8C-83A1-F6EECF244321}">
                <p14:modId xmlns:p14="http://schemas.microsoft.com/office/powerpoint/2010/main" val="3497132141"/>
              </p:ext>
            </p:extLst>
          </p:nvPr>
        </p:nvGraphicFramePr>
        <p:xfrm>
          <a:off x="800518" y="475012"/>
          <a:ext cx="6018964" cy="4269372"/>
        </p:xfrm>
        <a:graphic>
          <a:graphicData uri="http://schemas.openxmlformats.org/drawingml/2006/table">
            <a:tbl>
              <a:tblPr rtl="1" firstRow="1" bandRow="1">
                <a:tableStyleId>{5940675A-B579-460E-94D1-54222C63F5DA}</a:tableStyleId>
              </a:tblPr>
              <a:tblGrid>
                <a:gridCol w="1504741">
                  <a:extLst>
                    <a:ext uri="{9D8B030D-6E8A-4147-A177-3AD203B41FA5}">
                      <a16:colId xmlns:a16="http://schemas.microsoft.com/office/drawing/2014/main" xmlns="" val="2643747880"/>
                    </a:ext>
                  </a:extLst>
                </a:gridCol>
                <a:gridCol w="1504741">
                  <a:extLst>
                    <a:ext uri="{9D8B030D-6E8A-4147-A177-3AD203B41FA5}">
                      <a16:colId xmlns:a16="http://schemas.microsoft.com/office/drawing/2014/main" xmlns="" val="2438569810"/>
                    </a:ext>
                  </a:extLst>
                </a:gridCol>
                <a:gridCol w="1504741">
                  <a:extLst>
                    <a:ext uri="{9D8B030D-6E8A-4147-A177-3AD203B41FA5}">
                      <a16:colId xmlns:a16="http://schemas.microsoft.com/office/drawing/2014/main" xmlns="" val="571912557"/>
                    </a:ext>
                  </a:extLst>
                </a:gridCol>
                <a:gridCol w="1504741">
                  <a:extLst>
                    <a:ext uri="{9D8B030D-6E8A-4147-A177-3AD203B41FA5}">
                      <a16:colId xmlns:a16="http://schemas.microsoft.com/office/drawing/2014/main" xmlns="" val="2867781607"/>
                    </a:ext>
                  </a:extLst>
                </a:gridCol>
              </a:tblGrid>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الدولة</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السكان التقريبي</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المسلمين التقريبي</a:t>
                      </a:r>
                    </a:p>
                  </a:txBody>
                  <a:tcPr marL="78349" marR="78349" marT="39174" marB="39174" anchor="ctr"/>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نسبة المسلمين</a:t>
                      </a:r>
                    </a:p>
                  </a:txBody>
                  <a:tcPr marL="78349" marR="78349" marT="39174" marB="39174" anchor="ctr"/>
                </a:tc>
                <a:extLst>
                  <a:ext uri="{0D108BD9-81ED-4DB2-BD59-A6C34878D82A}">
                    <a16:rowId xmlns:a16="http://schemas.microsoft.com/office/drawing/2014/main" xmlns="" val="2824363109"/>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افريقيا الوسطى</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40%</a:t>
                      </a:r>
                    </a:p>
                  </a:txBody>
                  <a:tcPr marL="78349" marR="78349" marT="39174" marB="39174"/>
                </a:tc>
                <a:extLst>
                  <a:ext uri="{0D108BD9-81ED-4DB2-BD59-A6C34878D82A}">
                    <a16:rowId xmlns:a16="http://schemas.microsoft.com/office/drawing/2014/main" xmlns="" val="54161913"/>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كينيا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46.000.000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17.020.000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37%</a:t>
                      </a:r>
                    </a:p>
                  </a:txBody>
                  <a:tcPr marL="78349" marR="78349" marT="39174" marB="39174"/>
                </a:tc>
                <a:extLst>
                  <a:ext uri="{0D108BD9-81ED-4DB2-BD59-A6C34878D82A}">
                    <a16:rowId xmlns:a16="http://schemas.microsoft.com/office/drawing/2014/main" xmlns="" val="2186758231"/>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مدغشقر</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24.000.000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8.880.000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37%</a:t>
                      </a:r>
                    </a:p>
                  </a:txBody>
                  <a:tcPr marL="78349" marR="78349" marT="39174" marB="39174"/>
                </a:tc>
                <a:extLst>
                  <a:ext uri="{0D108BD9-81ED-4DB2-BD59-A6C34878D82A}">
                    <a16:rowId xmlns:a16="http://schemas.microsoft.com/office/drawing/2014/main" xmlns="" val="2489054357"/>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غانا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27.000.000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8.640.000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32%</a:t>
                      </a:r>
                    </a:p>
                  </a:txBody>
                  <a:tcPr marL="78349" marR="78349" marT="39174" marB="39174"/>
                </a:tc>
                <a:extLst>
                  <a:ext uri="{0D108BD9-81ED-4DB2-BD59-A6C34878D82A}">
                    <a16:rowId xmlns:a16="http://schemas.microsoft.com/office/drawing/2014/main" xmlns="" val="3986421627"/>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جزر الرأس الأخضر</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150.000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30%</a:t>
                      </a:r>
                    </a:p>
                  </a:txBody>
                  <a:tcPr marL="78349" marR="78349" marT="39174" marB="39174"/>
                </a:tc>
                <a:extLst>
                  <a:ext uri="{0D108BD9-81ED-4DB2-BD59-A6C34878D82A}">
                    <a16:rowId xmlns:a16="http://schemas.microsoft.com/office/drawing/2014/main" xmlns="" val="3565773329"/>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بوروندي</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11.000.000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3.300.000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30%</a:t>
                      </a:r>
                    </a:p>
                  </a:txBody>
                  <a:tcPr marL="78349" marR="78349" marT="39174" marB="39174"/>
                </a:tc>
                <a:extLst>
                  <a:ext uri="{0D108BD9-81ED-4DB2-BD59-A6C34878D82A}">
                    <a16:rowId xmlns:a16="http://schemas.microsoft.com/office/drawing/2014/main" xmlns="" val="3374415212"/>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زامبيا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15.000.000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4.050.000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27%</a:t>
                      </a:r>
                    </a:p>
                  </a:txBody>
                  <a:tcPr marL="78349" marR="78349" marT="39174" marB="39174"/>
                </a:tc>
                <a:extLst>
                  <a:ext uri="{0D108BD9-81ED-4DB2-BD59-A6C34878D82A}">
                    <a16:rowId xmlns:a16="http://schemas.microsoft.com/office/drawing/2014/main" xmlns="" val="1186861746"/>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أنجولا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22.000.000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5.720.000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26%</a:t>
                      </a:r>
                    </a:p>
                  </a:txBody>
                  <a:tcPr marL="78349" marR="78349" marT="39174" marB="39174"/>
                </a:tc>
                <a:extLst>
                  <a:ext uri="{0D108BD9-81ED-4DB2-BD59-A6C34878D82A}">
                    <a16:rowId xmlns:a16="http://schemas.microsoft.com/office/drawing/2014/main" xmlns="" val="3853070063"/>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ليبيريا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4.500.000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1.125.000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25%</a:t>
                      </a:r>
                    </a:p>
                  </a:txBody>
                  <a:tcPr marL="78349" marR="78349" marT="39174" marB="39174"/>
                </a:tc>
                <a:extLst>
                  <a:ext uri="{0D108BD9-81ED-4DB2-BD59-A6C34878D82A}">
                    <a16:rowId xmlns:a16="http://schemas.microsoft.com/office/drawing/2014/main" xmlns="" val="1943449349"/>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الكونغو الديموقراطية</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70.000.000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14.000.000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20%</a:t>
                      </a:r>
                    </a:p>
                  </a:txBody>
                  <a:tcPr marL="78349" marR="78349" marT="39174" marB="39174"/>
                </a:tc>
                <a:extLst>
                  <a:ext uri="{0D108BD9-81ED-4DB2-BD59-A6C34878D82A}">
                    <a16:rowId xmlns:a16="http://schemas.microsoft.com/office/drawing/2014/main" xmlns="" val="1493287501"/>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جزيرة ريونيون</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887.000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177.4000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20%</a:t>
                      </a:r>
                    </a:p>
                  </a:txBody>
                  <a:tcPr marL="78349" marR="78349" marT="39174" marB="39174"/>
                </a:tc>
                <a:extLst>
                  <a:ext uri="{0D108BD9-81ED-4DB2-BD59-A6C34878D82A}">
                    <a16:rowId xmlns:a16="http://schemas.microsoft.com/office/drawing/2014/main" xmlns="" val="943534970"/>
                  </a:ext>
                </a:extLst>
              </a:tr>
            </a:tbl>
          </a:graphicData>
        </a:graphic>
      </p:graphicFrame>
    </p:spTree>
    <p:extLst>
      <p:ext uri="{BB962C8B-B14F-4D97-AF65-F5344CB8AC3E}">
        <p14:creationId xmlns:p14="http://schemas.microsoft.com/office/powerpoint/2010/main" val="35909184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68</a:t>
            </a:r>
            <a:endParaRPr lang="en-US" sz="2400" dirty="0">
              <a:solidFill>
                <a:schemeClr val="tx1"/>
              </a:solidFill>
              <a:latin typeface="Sakkal Majalla" panose="02000000000000000000" pitchFamily="2" charset="-78"/>
              <a:cs typeface="Sakkal Majalla" panose="02000000000000000000" pitchFamily="2" charset="-78"/>
            </a:endParaRPr>
          </a:p>
        </p:txBody>
      </p:sp>
      <p:graphicFrame>
        <p:nvGraphicFramePr>
          <p:cNvPr id="9" name="Table 8">
            <a:extLst>
              <a:ext uri="{FF2B5EF4-FFF2-40B4-BE49-F238E27FC236}">
                <a16:creationId xmlns:a16="http://schemas.microsoft.com/office/drawing/2014/main" xmlns="" id="{56CAAA98-24CA-41E0-96E6-9FD0CC90FB84}"/>
              </a:ext>
            </a:extLst>
          </p:cNvPr>
          <p:cNvGraphicFramePr>
            <a:graphicFrameLocks noGrp="1"/>
          </p:cNvGraphicFramePr>
          <p:nvPr>
            <p:extLst>
              <p:ext uri="{D42A27DB-BD31-4B8C-83A1-F6EECF244321}">
                <p14:modId xmlns:p14="http://schemas.microsoft.com/office/powerpoint/2010/main" val="72726915"/>
              </p:ext>
            </p:extLst>
          </p:nvPr>
        </p:nvGraphicFramePr>
        <p:xfrm>
          <a:off x="800518" y="866897"/>
          <a:ext cx="6018964" cy="3557810"/>
        </p:xfrm>
        <a:graphic>
          <a:graphicData uri="http://schemas.openxmlformats.org/drawingml/2006/table">
            <a:tbl>
              <a:tblPr rtl="1" firstRow="1" bandRow="1">
                <a:tableStyleId>{5940675A-B579-460E-94D1-54222C63F5DA}</a:tableStyleId>
              </a:tblPr>
              <a:tblGrid>
                <a:gridCol w="1504741">
                  <a:extLst>
                    <a:ext uri="{9D8B030D-6E8A-4147-A177-3AD203B41FA5}">
                      <a16:colId xmlns:a16="http://schemas.microsoft.com/office/drawing/2014/main" xmlns="" val="2643747880"/>
                    </a:ext>
                  </a:extLst>
                </a:gridCol>
                <a:gridCol w="1504741">
                  <a:extLst>
                    <a:ext uri="{9D8B030D-6E8A-4147-A177-3AD203B41FA5}">
                      <a16:colId xmlns:a16="http://schemas.microsoft.com/office/drawing/2014/main" xmlns="" val="2438569810"/>
                    </a:ext>
                  </a:extLst>
                </a:gridCol>
                <a:gridCol w="1504741">
                  <a:extLst>
                    <a:ext uri="{9D8B030D-6E8A-4147-A177-3AD203B41FA5}">
                      <a16:colId xmlns:a16="http://schemas.microsoft.com/office/drawing/2014/main" xmlns="" val="571912557"/>
                    </a:ext>
                  </a:extLst>
                </a:gridCol>
                <a:gridCol w="1504741">
                  <a:extLst>
                    <a:ext uri="{9D8B030D-6E8A-4147-A177-3AD203B41FA5}">
                      <a16:colId xmlns:a16="http://schemas.microsoft.com/office/drawing/2014/main" xmlns="" val="2867781607"/>
                    </a:ext>
                  </a:extLst>
                </a:gridCol>
              </a:tblGrid>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الدولة</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السكان التقريبي</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المسلمين التقريبي</a:t>
                      </a:r>
                    </a:p>
                  </a:txBody>
                  <a:tcPr marL="78349" marR="78349" marT="39174" marB="39174" anchor="ctr"/>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نسبة المسلمين</a:t>
                      </a:r>
                    </a:p>
                  </a:txBody>
                  <a:tcPr marL="78349" marR="78349" marT="39174" marB="39174" anchor="ctr"/>
                </a:tc>
                <a:extLst>
                  <a:ext uri="{0D108BD9-81ED-4DB2-BD59-A6C34878D82A}">
                    <a16:rowId xmlns:a16="http://schemas.microsoft.com/office/drawing/2014/main" xmlns="" val="2824363109"/>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جزيرة موريشيوس</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1.250.000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177.400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20%</a:t>
                      </a:r>
                    </a:p>
                  </a:txBody>
                  <a:tcPr marL="78349" marR="78349" marT="39174" marB="39174"/>
                </a:tc>
                <a:extLst>
                  <a:ext uri="{0D108BD9-81ED-4DB2-BD59-A6C34878D82A}">
                    <a16:rowId xmlns:a16="http://schemas.microsoft.com/office/drawing/2014/main" xmlns="" val="54161913"/>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رواندا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12.000.000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250.000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18%</a:t>
                      </a:r>
                    </a:p>
                  </a:txBody>
                  <a:tcPr marL="78349" marR="78349" marT="39174" marB="39174"/>
                </a:tc>
                <a:extLst>
                  <a:ext uri="{0D108BD9-81ED-4DB2-BD59-A6C34878D82A}">
                    <a16:rowId xmlns:a16="http://schemas.microsoft.com/office/drawing/2014/main" xmlns="" val="2186758231"/>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الكونغو</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4.600.000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2.160.000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17%</a:t>
                      </a:r>
                    </a:p>
                  </a:txBody>
                  <a:tcPr marL="78349" marR="78349" marT="39174" marB="39174"/>
                </a:tc>
                <a:extLst>
                  <a:ext uri="{0D108BD9-81ED-4DB2-BD59-A6C34878D82A}">
                    <a16:rowId xmlns:a16="http://schemas.microsoft.com/office/drawing/2014/main" xmlns="" val="2489054357"/>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زيمبابوي</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15.000.000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782.000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12%</a:t>
                      </a:r>
                    </a:p>
                  </a:txBody>
                  <a:tcPr marL="78349" marR="78349" marT="39174" marB="39174"/>
                </a:tc>
                <a:extLst>
                  <a:ext uri="{0D108BD9-81ED-4DB2-BD59-A6C34878D82A}">
                    <a16:rowId xmlns:a16="http://schemas.microsoft.com/office/drawing/2014/main" xmlns="" val="3986421627"/>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ليسوتو</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1.800.000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a:t>
                      </a:r>
                    </a:p>
                  </a:txBody>
                  <a:tcPr marL="78349" marR="78349" marT="39174" marB="39174"/>
                </a:tc>
                <a:extLst>
                  <a:ext uri="{0D108BD9-81ED-4DB2-BD59-A6C34878D82A}">
                    <a16:rowId xmlns:a16="http://schemas.microsoft.com/office/drawing/2014/main" xmlns="" val="3565773329"/>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ناميبيا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2.500.000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a:t>
                      </a:r>
                    </a:p>
                  </a:txBody>
                  <a:tcPr marL="78349" marR="78349" marT="39174" marB="39174"/>
                </a:tc>
                <a:extLst>
                  <a:ext uri="{0D108BD9-81ED-4DB2-BD59-A6C34878D82A}">
                    <a16:rowId xmlns:a16="http://schemas.microsoft.com/office/drawing/2014/main" xmlns="" val="3374415212"/>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جنوب إفريقيا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53.000.000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a:t>
                      </a:r>
                    </a:p>
                  </a:txBody>
                  <a:tcPr marL="78349" marR="78349" marT="39174" marB="39174"/>
                </a:tc>
                <a:extLst>
                  <a:ext uri="{0D108BD9-81ED-4DB2-BD59-A6C34878D82A}">
                    <a16:rowId xmlns:a16="http://schemas.microsoft.com/office/drawing/2014/main" xmlns="" val="1186861746"/>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بوتسوانا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10.060.000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a:t>
                      </a:r>
                    </a:p>
                  </a:txBody>
                  <a:tcPr marL="78349" marR="78349" marT="39174" marB="39174"/>
                </a:tc>
                <a:extLst>
                  <a:ext uri="{0D108BD9-81ED-4DB2-BD59-A6C34878D82A}">
                    <a16:rowId xmlns:a16="http://schemas.microsoft.com/office/drawing/2014/main" xmlns="" val="3853070063"/>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جزيرة سيشل</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93.000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a:t>
                      </a:r>
                    </a:p>
                  </a:txBody>
                  <a:tcPr marL="78349" marR="78349" marT="39174" marB="39174"/>
                </a:tc>
                <a:extLst>
                  <a:ext uri="{0D108BD9-81ED-4DB2-BD59-A6C34878D82A}">
                    <a16:rowId xmlns:a16="http://schemas.microsoft.com/office/drawing/2014/main" xmlns="" val="1943449349"/>
                  </a:ext>
                </a:extLst>
              </a:tr>
            </a:tbl>
          </a:graphicData>
        </a:graphic>
      </p:graphicFrame>
    </p:spTree>
    <p:extLst>
      <p:ext uri="{BB962C8B-B14F-4D97-AF65-F5344CB8AC3E}">
        <p14:creationId xmlns:p14="http://schemas.microsoft.com/office/powerpoint/2010/main" val="37340106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74074"/>
            <a:ext cx="6695100" cy="36558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200" b="1" dirty="0">
                <a:solidFill>
                  <a:srgbClr val="002060"/>
                </a:solidFill>
                <a:latin typeface="Sakkal Majalla" panose="02000000000000000000" pitchFamily="2" charset="-78"/>
                <a:cs typeface="Sakkal Majalla" panose="02000000000000000000" pitchFamily="2" charset="-78"/>
              </a:rPr>
              <a:t>كينيا:</a:t>
            </a:r>
          </a:p>
          <a:p>
            <a:pPr algn="just" rtl="1"/>
            <a:r>
              <a:rPr lang="ar-EG" sz="2200" b="1" dirty="0">
                <a:solidFill>
                  <a:srgbClr val="002060"/>
                </a:solidFill>
                <a:latin typeface="Sakkal Majalla" panose="02000000000000000000" pitchFamily="2" charset="-78"/>
                <a:cs typeface="Sakkal Majalla" panose="02000000000000000000" pitchFamily="2" charset="-78"/>
              </a:rPr>
              <a:t>تقع كينيا على جانبي خط الاستواء وتصل نسبة المسلمين نحو 37% من جملة سكانها حيث يبلغ عدد المسلمين 11.900.000 نسمة وأغلبهم من عناصر أفريقية (89%) بالإضافة إلى آسيويين وأوروبيين وعرب.</a:t>
            </a:r>
          </a:p>
          <a:p>
            <a:pPr algn="just" rtl="1"/>
            <a:r>
              <a:rPr lang="ar-EG" sz="2200" b="1" dirty="0">
                <a:solidFill>
                  <a:srgbClr val="002060"/>
                </a:solidFill>
                <a:latin typeface="Sakkal Majalla" panose="02000000000000000000" pitchFamily="2" charset="-78"/>
                <a:cs typeface="Sakkal Majalla" panose="02000000000000000000" pitchFamily="2" charset="-78"/>
              </a:rPr>
              <a:t>وقد دخل الإسلام إلى كينيا عن طريق التجار العرب والسواحليين الذي قدموا من الساحل إلى منطقة الداخل للتجارة وكان انتشاره إلى داخل أراضي كينيا انتشاراً تدريجياً ساعده في ذلك تحسن طرق المواصلات واستتباب الامن في عهد المستعمرين، مما مكن التجار المسلمين من التوغل إلى داخل البلاد للتجارة ونشر الإسلام بطريقة وقد تقبل الناس الدين الإسلامي ونشأ من التمازج بين العرب والأفارقه لغو جديدة هي السواحلية.</a:t>
            </a:r>
            <a:endParaRPr lang="en-US" sz="2200" b="1" dirty="0">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69</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2502040" y="527800"/>
            <a:ext cx="4771483"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نماذج لدول إفريقية ذات أقلية إسلامية</a:t>
            </a:r>
            <a:endParaRPr lang="en-US" sz="2800" dirty="0"/>
          </a:p>
        </p:txBody>
      </p:sp>
    </p:spTree>
    <p:extLst>
      <p:ext uri="{BB962C8B-B14F-4D97-AF65-F5344CB8AC3E}">
        <p14:creationId xmlns:p14="http://schemas.microsoft.com/office/powerpoint/2010/main" val="22352686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bg/>
                                          </p:spTgt>
                                        </p:tgtEl>
                                        <p:attrNameLst>
                                          <p:attrName>style.visibility</p:attrName>
                                        </p:attrNameLst>
                                      </p:cBhvr>
                                      <p:to>
                                        <p:strVal val="visible"/>
                                      </p:to>
                                    </p:set>
                                    <p:animEffect transition="in" filter="wheel(1)">
                                      <p:cBhvr>
                                        <p:cTn id="1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62450" y="475013"/>
            <a:ext cx="6695100" cy="127445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000" b="1" dirty="0">
                <a:solidFill>
                  <a:srgbClr val="002060"/>
                </a:solidFill>
                <a:latin typeface="Sakkal Majalla" panose="02000000000000000000" pitchFamily="2" charset="-78"/>
                <a:cs typeface="Sakkal Majalla" panose="02000000000000000000" pitchFamily="2" charset="-78"/>
              </a:rPr>
              <a:t>ويتحسن وضع المسلمين في كينيا باستمرار مع إدراك الحكومة أنهم جزء رئيسي من المجتمع لابد أن يحظى بقدر من العناية تتناسب مع حجمه، ومن الجدير بالذكر أن للمسلمين في كينيا حرية كاملة في ممارسة شعائرهم وإنشاء مساجدهم وجمعياتهم دون تدخل من أحد.</a:t>
            </a:r>
            <a:endParaRPr lang="ar-SA" sz="2000" b="1" dirty="0">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69</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677697" y="1784749"/>
            <a:ext cx="3572212"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الكونغو الديوقراطية (زائير):</a:t>
            </a:r>
            <a:endParaRPr lang="en-US" sz="2800" dirty="0"/>
          </a:p>
        </p:txBody>
      </p:sp>
      <p:sp>
        <p:nvSpPr>
          <p:cNvPr id="9" name="Rectangle: Rounded Corners 8">
            <a:extLst>
              <a:ext uri="{FF2B5EF4-FFF2-40B4-BE49-F238E27FC236}">
                <a16:creationId xmlns:a16="http://schemas.microsoft.com/office/drawing/2014/main" xmlns="" id="{269E1498-67A2-4B01-ABDF-F4CE5590EF08}"/>
              </a:ext>
            </a:extLst>
          </p:cNvPr>
          <p:cNvSpPr/>
          <p:nvPr/>
        </p:nvSpPr>
        <p:spPr>
          <a:xfrm>
            <a:off x="554809" y="2324618"/>
            <a:ext cx="6695100" cy="251087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000" b="1" dirty="0">
                <a:solidFill>
                  <a:srgbClr val="002060"/>
                </a:solidFill>
                <a:latin typeface="Sakkal Majalla" panose="02000000000000000000" pitchFamily="2" charset="-78"/>
                <a:cs typeface="Sakkal Majalla" panose="02000000000000000000" pitchFamily="2" charset="-78"/>
              </a:rPr>
              <a:t>تقع الكونغو الديموقراطية في وسط إفريقيا ويشكل المسلمون 20% (أي 11.800.000). من أهم مدنها كنشاسا (العاصمة).</a:t>
            </a:r>
          </a:p>
          <a:p>
            <a:pPr algn="just" rtl="1"/>
            <a:r>
              <a:rPr lang="ar-EG" sz="2000" b="1" dirty="0">
                <a:solidFill>
                  <a:srgbClr val="002060"/>
                </a:solidFill>
                <a:latin typeface="Sakkal Majalla" panose="02000000000000000000" pitchFamily="2" charset="-78"/>
                <a:cs typeface="Sakkal Majalla" panose="02000000000000000000" pitchFamily="2" charset="-78"/>
              </a:rPr>
              <a:t>وقد وصل الإسلام إلى الكونغو الديموقراطية منذ قرن من الزمان فقط عن طريق تجار زنجبار وساحل شرقي إفريقيا الذين كانوا يأتون لهذه الديار طلباً للعاج، كما دخلها الإسلام أيضاً عن طريق التجار المسلمين والمهاجرين القادمين من نيجيريا ومالي والسنغال</a:t>
            </a:r>
          </a:p>
          <a:p>
            <a:pPr algn="just" rtl="1"/>
            <a:r>
              <a:rPr lang="ar-EG" sz="2000" b="1" dirty="0">
                <a:solidFill>
                  <a:srgbClr val="002060"/>
                </a:solidFill>
                <a:latin typeface="Sakkal Majalla" panose="02000000000000000000" pitchFamily="2" charset="-78"/>
                <a:cs typeface="Sakkal Majalla" panose="02000000000000000000" pitchFamily="2" charset="-78"/>
              </a:rPr>
              <a:t>ولا يزال للإسلام وجود في الشرق والشمال الشرقي وللمسلمين تعليم خاص بهم وجمعيات تحاول جهدها على أن يبقى المسلمون على دينهم.</a:t>
            </a:r>
            <a:endParaRPr lang="ar-SA"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149694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bg/>
                                          </p:spTgt>
                                        </p:tgtEl>
                                        <p:attrNameLst>
                                          <p:attrName>style.visibility</p:attrName>
                                        </p:attrNameLst>
                                      </p:cBhvr>
                                      <p:to>
                                        <p:strVal val="visible"/>
                                      </p:to>
                                    </p:set>
                                    <p:animEffect transition="in" filter="wheel(1)">
                                      <p:cBhvr>
                                        <p:cTn id="17" dur="2000"/>
                                        <p:tgtEl>
                                          <p:spTgt spid="21">
                                            <p:bg/>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bg/>
                                          </p:spTgt>
                                        </p:tgtEl>
                                        <p:attrNameLst>
                                          <p:attrName>style.visibility</p:attrName>
                                        </p:attrNameLst>
                                      </p:cBhvr>
                                      <p:to>
                                        <p:strVal val="visible"/>
                                      </p:to>
                                    </p:set>
                                    <p:animEffect transition="in" filter="wheel(1)">
                                      <p:cBhvr>
                                        <p:cTn id="22" dur="2000"/>
                                        <p:tgtEl>
                                          <p:spTgt spid="9">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build="p" animBg="1"/>
      <p:bldP spid="9"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الرابع</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الأقليات الإسلامية في قارة أوروبا</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70</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501632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24933"/>
            <a:ext cx="6695100" cy="11957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أوروبا ثاني أصغر قارات العالم، وتوجد بها دولة إسلامية واحدة هي ألبانيا وهي عضو في منظمة التعاون الإسلامي، وتختلف نسبة المسلمين من مكان لآخر ولكن متوسطها هو 7% (أي 51.000.000) نسمة.</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71</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4742822" y="489527"/>
            <a:ext cx="2507087"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نبذة عن قارة أوروبا:</a:t>
            </a:r>
            <a:endParaRPr lang="en-US" sz="2800" dirty="0"/>
          </a:p>
        </p:txBody>
      </p:sp>
      <p:sp>
        <p:nvSpPr>
          <p:cNvPr id="9" name="Rectangle: Rounded Corners 8">
            <a:extLst>
              <a:ext uri="{FF2B5EF4-FFF2-40B4-BE49-F238E27FC236}">
                <a16:creationId xmlns:a16="http://schemas.microsoft.com/office/drawing/2014/main" xmlns="" id="{762B7782-AAE6-441E-839F-2FA79250ABED}"/>
              </a:ext>
            </a:extLst>
          </p:cNvPr>
          <p:cNvSpPr/>
          <p:nvPr/>
        </p:nvSpPr>
        <p:spPr>
          <a:xfrm>
            <a:off x="474958" y="2798012"/>
            <a:ext cx="6695100" cy="196672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1- تمكن المسلمون من فتح جزر البحر المتوسط (كورسيكا، وسردينيا، وصقلية، ومالطا) وبهذا تحول البحر المتوسط إلى بحيرة إسلامية. وقد ازدهرت الحضارة الإسلامية في هذه الجزر لفترة طويلة حتى سقوط صقلية ومالطا، كذلك استطاع المسلمون فتح جزرالبحر المتوسط الشرقية مثل قبرص التي فتحها المسلمون مبكراً في عهد الخليفة </a:t>
            </a:r>
          </a:p>
        </p:txBody>
      </p:sp>
      <p:sp>
        <p:nvSpPr>
          <p:cNvPr id="10" name="Rectangle: Rounded Corners 9">
            <a:extLst>
              <a:ext uri="{FF2B5EF4-FFF2-40B4-BE49-F238E27FC236}">
                <a16:creationId xmlns:a16="http://schemas.microsoft.com/office/drawing/2014/main" xmlns="" id="{C8E59456-259B-4A7B-A73F-0F0526358B48}"/>
              </a:ext>
            </a:extLst>
          </p:cNvPr>
          <p:cNvSpPr/>
          <p:nvPr/>
        </p:nvSpPr>
        <p:spPr>
          <a:xfrm>
            <a:off x="3587262" y="2262606"/>
            <a:ext cx="3662647"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طرق وصول الإسلام إلى أوروبا :</a:t>
            </a:r>
            <a:endParaRPr lang="en-US" sz="2800" dirty="0"/>
          </a:p>
        </p:txBody>
      </p:sp>
    </p:spTree>
    <p:extLst>
      <p:ext uri="{BB962C8B-B14F-4D97-AF65-F5344CB8AC3E}">
        <p14:creationId xmlns:p14="http://schemas.microsoft.com/office/powerpoint/2010/main" val="5870829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barn(inVertic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barn(inVertic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bg/>
                                          </p:spTgt>
                                        </p:tgtEl>
                                        <p:attrNameLst>
                                          <p:attrName>style.visibility</p:attrName>
                                        </p:attrNameLst>
                                      </p:cBhvr>
                                      <p:to>
                                        <p:strVal val="visible"/>
                                      </p:to>
                                    </p:set>
                                    <p:animEffect transition="in" filter="barn(inVertical)">
                                      <p:cBhvr>
                                        <p:cTn id="22" dur="500"/>
                                        <p:tgtEl>
                                          <p:spTgt spid="9">
                                            <p:bg/>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barn(inVertical)">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P spid="9" grpId="0" build="p"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200" b="1" dirty="0">
                <a:solidFill>
                  <a:srgbClr val="002060"/>
                </a:solidFill>
                <a:latin typeface="Sakkal Majalla" panose="02000000000000000000" pitchFamily="2" charset="-78"/>
                <a:cs typeface="Sakkal Majalla" panose="02000000000000000000" pitchFamily="2" charset="-78"/>
              </a:rPr>
              <a:t>عثمان بن عفان رضي الله عنه، وكذلك جزيرة كريت، وقد كانت هذه الجزر من المعابر التي اجتازتها الحضارة الإسلامية إلى قارة أوروبا وأثرت فيها حضارياً ودينياً.</a:t>
            </a:r>
          </a:p>
          <a:p>
            <a:pPr algn="just" rtl="1"/>
            <a:r>
              <a:rPr lang="ar-EG" sz="2200" b="1" dirty="0">
                <a:solidFill>
                  <a:srgbClr val="002060"/>
                </a:solidFill>
                <a:latin typeface="Sakkal Majalla" panose="02000000000000000000" pitchFamily="2" charset="-78"/>
                <a:cs typeface="Sakkal Majalla" panose="02000000000000000000" pitchFamily="2" charset="-78"/>
              </a:rPr>
              <a:t>2. فتح المسلمون الأندلس بقيادة طارق بن زياد وموسى بن نصير عام 92ه، وأقاموا هناك حضارة مزدهرة استمرت لثمانية قرون متصلة حتى سقطت غرناطة، وقد كان تأثير الحضارة الإسلامية في شبه جزيرة آيبيريا (الأندلس) عظيماً حيث كان الطلاب الأوروبيون يفدون إليها للدراسة ونقل الكتب وترجمتها.</a:t>
            </a:r>
          </a:p>
          <a:p>
            <a:pPr algn="just" rtl="1"/>
            <a:r>
              <a:rPr lang="ar-EG" sz="2200" b="1" dirty="0">
                <a:solidFill>
                  <a:srgbClr val="002060"/>
                </a:solidFill>
                <a:latin typeface="Sakkal Majalla" panose="02000000000000000000" pitchFamily="2" charset="-78"/>
                <a:cs typeface="Sakkal Majalla" panose="02000000000000000000" pitchFamily="2" charset="-78"/>
              </a:rPr>
              <a:t>3. كانت الحملات الصليبية التي شنها الأوروبيون على العالم الإسلامي والتي استمرت قرنين من الزمان ابتداءاً من نهاية القرن الخامس الهجري، وما تمخض عنه ذلك من استقرارهم في بلاد الشام فرصة لتأثرهم ببعض جوانب الحضارة الإسلامية رغم تعصبهم القوي ضد الإسلام والمسلمين.</a:t>
            </a:r>
            <a:endParaRPr lang="en-US" sz="22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71</a:t>
            </a:r>
          </a:p>
        </p:txBody>
      </p:sp>
    </p:spTree>
    <p:extLst>
      <p:ext uri="{BB962C8B-B14F-4D97-AF65-F5344CB8AC3E}">
        <p14:creationId xmlns:p14="http://schemas.microsoft.com/office/powerpoint/2010/main" val="208460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anim calcmode="lin" valueType="num">
                                      <p:cBhvr>
                                        <p:cTn id="23" dur="10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1">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1">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1">
                                            <p:txEl>
                                              <p:pRg st="2" end="2"/>
                                            </p:txEl>
                                          </p:spTgt>
                                        </p:tgtEl>
                                        <p:attrNameLst>
                                          <p:attrName>style.visibility</p:attrName>
                                        </p:attrNameLst>
                                      </p:cBhvr>
                                      <p:to>
                                        <p:strVal val="visible"/>
                                      </p:to>
                                    </p:set>
                                    <p:anim calcmode="lin" valueType="num">
                                      <p:cBhvr>
                                        <p:cTn id="31" dur="1000" fill="hold"/>
                                        <p:tgtEl>
                                          <p:spTgt spid="21">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21">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21">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200" b="1" dirty="0">
                <a:solidFill>
                  <a:srgbClr val="002060"/>
                </a:solidFill>
                <a:latin typeface="Sakkal Majalla" panose="02000000000000000000" pitchFamily="2" charset="-78"/>
                <a:cs typeface="Sakkal Majalla" panose="02000000000000000000" pitchFamily="2" charset="-78"/>
              </a:rPr>
              <a:t>4. كان للتجار المسلمين دور كبير في نشر الإسلام في أصفاع الأرض ولم تختلف أوروبا عن هذا فقد كان للتجار أثر في وصول الإسلام إلى بعض جهات أوروبا في أوائل القرن الرابع الهجري، وقد اسلم عدد كبير من أهل تلك البلاد إعجاباً بسلوك التجار المسلمين ودينهم مما حدا بالخليفة العباسي المقتدر أن يرسل غليهم ابن فضلان ليعلمهم أمور دينهم، وعندما أسلم ملك التتار حاول نشر الإسلام في روسيا كلها فوصل الإسلام إلى بولندا وليتوانيا.</a:t>
            </a:r>
          </a:p>
          <a:p>
            <a:pPr algn="just" rtl="1"/>
            <a:r>
              <a:rPr lang="ar-EG" sz="2200" b="1" dirty="0">
                <a:solidFill>
                  <a:srgbClr val="002060"/>
                </a:solidFill>
                <a:latin typeface="Sakkal Majalla" panose="02000000000000000000" pitchFamily="2" charset="-78"/>
                <a:cs typeface="Sakkal Majalla" panose="02000000000000000000" pitchFamily="2" charset="-78"/>
              </a:rPr>
              <a:t>5. واصل العثمانيون فتوحاتهم في أوروبا وفتحوا القسطنطينية، وأكملوا فتوحاتهم في البلقان حتى وصلوا إلى مشارف فيينا وقد نشر العثمانيون الإسلام في البلقان حيث ما يزال أثره مشهوداً في البوسنة والهرسك وألبانيا وكوسوفو.</a:t>
            </a:r>
            <a:endParaRPr lang="en-US" sz="22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71</a:t>
            </a:r>
          </a:p>
        </p:txBody>
      </p:sp>
    </p:spTree>
    <p:extLst>
      <p:ext uri="{BB962C8B-B14F-4D97-AF65-F5344CB8AC3E}">
        <p14:creationId xmlns:p14="http://schemas.microsoft.com/office/powerpoint/2010/main" val="2202885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anim calcmode="lin" valueType="num">
                                      <p:cBhvr>
                                        <p:cTn id="23" dur="10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1">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1">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200" b="1" dirty="0">
                <a:solidFill>
                  <a:srgbClr val="002060"/>
                </a:solidFill>
                <a:latin typeface="Sakkal Majalla" panose="02000000000000000000" pitchFamily="2" charset="-78"/>
                <a:cs typeface="Sakkal Majalla" panose="02000000000000000000" pitchFamily="2" charset="-78"/>
              </a:rPr>
              <a:t>6. حدثت عدة هجرات من المسلمين نحو أوروبا فقد هاجر إليها عدد كبير من المسلمين من الهند والباكستان وإندونيسيا وبعض الدول العربية خاصة المغربية كما احتاجت أوروبا إلى توطين آلاف الجنود المسلمين، كما وفدت أعداد كبيرة من الأتراك للعمل في ألمانيا.</a:t>
            </a:r>
          </a:p>
          <a:p>
            <a:pPr algn="just" rtl="1"/>
            <a:r>
              <a:rPr lang="ar-EG" sz="2200" b="1" dirty="0">
                <a:solidFill>
                  <a:srgbClr val="002060"/>
                </a:solidFill>
                <a:latin typeface="Sakkal Majalla" panose="02000000000000000000" pitchFamily="2" charset="-78"/>
                <a:cs typeface="Sakkal Majalla" panose="02000000000000000000" pitchFamily="2" charset="-78"/>
              </a:rPr>
              <a:t>ويضاف لهؤلاء عشرات الآلاف من الطلاب الذين يفدون للدراسة في اوروبا، ويقومون بنشر الإسلام بالإضافة إلى أن عدد متزايد من الأوروبيين دخل الإسلام خاصة ممن لهم شأن في الفن والرياضة والفكر.</a:t>
            </a:r>
            <a:endParaRPr lang="en-US" sz="22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71</a:t>
            </a:r>
          </a:p>
        </p:txBody>
      </p:sp>
    </p:spTree>
    <p:extLst>
      <p:ext uri="{BB962C8B-B14F-4D97-AF65-F5344CB8AC3E}">
        <p14:creationId xmlns:p14="http://schemas.microsoft.com/office/powerpoint/2010/main" val="2474649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anim calcmode="lin" valueType="num">
                                      <p:cBhvr>
                                        <p:cTn id="23" dur="10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1">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1">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72</a:t>
            </a:r>
            <a:endParaRPr lang="en-US" sz="2400" dirty="0">
              <a:solidFill>
                <a:schemeClr val="tx1"/>
              </a:solidFill>
              <a:latin typeface="Sakkal Majalla" panose="02000000000000000000" pitchFamily="2" charset="-78"/>
              <a:cs typeface="Sakkal Majalla" panose="02000000000000000000" pitchFamily="2" charset="-78"/>
            </a:endParaRPr>
          </a:p>
        </p:txBody>
      </p:sp>
      <p:graphicFrame>
        <p:nvGraphicFramePr>
          <p:cNvPr id="9" name="Table 8">
            <a:extLst>
              <a:ext uri="{FF2B5EF4-FFF2-40B4-BE49-F238E27FC236}">
                <a16:creationId xmlns:a16="http://schemas.microsoft.com/office/drawing/2014/main" xmlns="" id="{56CAAA98-24CA-41E0-96E6-9FD0CC90FB84}"/>
              </a:ext>
            </a:extLst>
          </p:cNvPr>
          <p:cNvGraphicFramePr>
            <a:graphicFrameLocks noGrp="1"/>
          </p:cNvGraphicFramePr>
          <p:nvPr>
            <p:extLst>
              <p:ext uri="{D42A27DB-BD31-4B8C-83A1-F6EECF244321}">
                <p14:modId xmlns:p14="http://schemas.microsoft.com/office/powerpoint/2010/main" val="1697091819"/>
              </p:ext>
            </p:extLst>
          </p:nvPr>
        </p:nvGraphicFramePr>
        <p:xfrm>
          <a:off x="800518" y="1128155"/>
          <a:ext cx="6018964" cy="3557810"/>
        </p:xfrm>
        <a:graphic>
          <a:graphicData uri="http://schemas.openxmlformats.org/drawingml/2006/table">
            <a:tbl>
              <a:tblPr rtl="1" firstRow="1" bandRow="1">
                <a:tableStyleId>{5940675A-B579-460E-94D1-54222C63F5DA}</a:tableStyleId>
              </a:tblPr>
              <a:tblGrid>
                <a:gridCol w="1504741">
                  <a:extLst>
                    <a:ext uri="{9D8B030D-6E8A-4147-A177-3AD203B41FA5}">
                      <a16:colId xmlns:a16="http://schemas.microsoft.com/office/drawing/2014/main" xmlns="" val="2643747880"/>
                    </a:ext>
                  </a:extLst>
                </a:gridCol>
                <a:gridCol w="1504741">
                  <a:extLst>
                    <a:ext uri="{9D8B030D-6E8A-4147-A177-3AD203B41FA5}">
                      <a16:colId xmlns:a16="http://schemas.microsoft.com/office/drawing/2014/main" xmlns="" val="2438569810"/>
                    </a:ext>
                  </a:extLst>
                </a:gridCol>
                <a:gridCol w="1504741">
                  <a:extLst>
                    <a:ext uri="{9D8B030D-6E8A-4147-A177-3AD203B41FA5}">
                      <a16:colId xmlns:a16="http://schemas.microsoft.com/office/drawing/2014/main" xmlns="" val="571912557"/>
                    </a:ext>
                  </a:extLst>
                </a:gridCol>
                <a:gridCol w="1504741">
                  <a:extLst>
                    <a:ext uri="{9D8B030D-6E8A-4147-A177-3AD203B41FA5}">
                      <a16:colId xmlns:a16="http://schemas.microsoft.com/office/drawing/2014/main" xmlns="" val="2867781607"/>
                    </a:ext>
                  </a:extLst>
                </a:gridCol>
              </a:tblGrid>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الدولة</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السكان التقريبي</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المسلمين التقريبي</a:t>
                      </a:r>
                    </a:p>
                  </a:txBody>
                  <a:tcPr marL="78349" marR="78349" marT="39174" marB="39174" anchor="ctr"/>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نسبة المسلمين</a:t>
                      </a:r>
                    </a:p>
                  </a:txBody>
                  <a:tcPr marL="78349" marR="78349" marT="39174" marB="39174" anchor="ctr"/>
                </a:tc>
                <a:extLst>
                  <a:ext uri="{0D108BD9-81ED-4DB2-BD59-A6C34878D82A}">
                    <a16:rowId xmlns:a16="http://schemas.microsoft.com/office/drawing/2014/main" xmlns="" val="2824363109"/>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المملكة المتحدة</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63.500.000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3.175.000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a:t>
                      </a:r>
                    </a:p>
                  </a:txBody>
                  <a:tcPr marL="78349" marR="78349" marT="39174" marB="39174"/>
                </a:tc>
                <a:extLst>
                  <a:ext uri="{0D108BD9-81ED-4DB2-BD59-A6C34878D82A}">
                    <a16:rowId xmlns:a16="http://schemas.microsoft.com/office/drawing/2014/main" xmlns="" val="54161913"/>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فرنسا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64.700.000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5.564.000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8.6%</a:t>
                      </a:r>
                    </a:p>
                  </a:txBody>
                  <a:tcPr marL="78349" marR="78349" marT="39174" marB="39174"/>
                </a:tc>
                <a:extLst>
                  <a:ext uri="{0D108BD9-81ED-4DB2-BD59-A6C34878D82A}">
                    <a16:rowId xmlns:a16="http://schemas.microsoft.com/office/drawing/2014/main" xmlns="" val="2186758231"/>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ألمانيا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82.600.000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4.130.000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a:t>
                      </a:r>
                    </a:p>
                  </a:txBody>
                  <a:tcPr marL="78349" marR="78349" marT="39174" marB="39174"/>
                </a:tc>
                <a:extLst>
                  <a:ext uri="{0D108BD9-81ED-4DB2-BD59-A6C34878D82A}">
                    <a16:rowId xmlns:a16="http://schemas.microsoft.com/office/drawing/2014/main" xmlns="" val="2489054357"/>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إيطاليا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61.100.000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1.588.000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2.6%</a:t>
                      </a:r>
                    </a:p>
                  </a:txBody>
                  <a:tcPr marL="78349" marR="78349" marT="39174" marB="39174"/>
                </a:tc>
                <a:extLst>
                  <a:ext uri="{0D108BD9-81ED-4DB2-BD59-A6C34878D82A}">
                    <a16:rowId xmlns:a16="http://schemas.microsoft.com/office/drawing/2014/main" xmlns="" val="3986421627"/>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إسبانيا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47.100.000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1.083.000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2.3%</a:t>
                      </a:r>
                    </a:p>
                  </a:txBody>
                  <a:tcPr marL="78349" marR="78349" marT="39174" marB="39174"/>
                </a:tc>
                <a:extLst>
                  <a:ext uri="{0D108BD9-81ED-4DB2-BD59-A6C34878D82A}">
                    <a16:rowId xmlns:a16="http://schemas.microsoft.com/office/drawing/2014/main" xmlns="" val="3565773329"/>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السويد</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9.600.000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470.000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4.9%</a:t>
                      </a:r>
                    </a:p>
                  </a:txBody>
                  <a:tcPr marL="78349" marR="78349" marT="39174" marB="39174"/>
                </a:tc>
                <a:extLst>
                  <a:ext uri="{0D108BD9-81ED-4DB2-BD59-A6C34878D82A}">
                    <a16:rowId xmlns:a16="http://schemas.microsoft.com/office/drawing/2014/main" xmlns="" val="3374415212"/>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الدنمارك</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5.600.000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230.000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4.1%</a:t>
                      </a:r>
                    </a:p>
                  </a:txBody>
                  <a:tcPr marL="78349" marR="78349" marT="39174" marB="39174"/>
                </a:tc>
                <a:extLst>
                  <a:ext uri="{0D108BD9-81ED-4DB2-BD59-A6C34878D82A}">
                    <a16:rowId xmlns:a16="http://schemas.microsoft.com/office/drawing/2014/main" xmlns="" val="1186861746"/>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رومانيا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21.6000.000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65000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0.3%</a:t>
                      </a:r>
                    </a:p>
                  </a:txBody>
                  <a:tcPr marL="78349" marR="78349" marT="39174" marB="39174"/>
                </a:tc>
                <a:extLst>
                  <a:ext uri="{0D108BD9-81ED-4DB2-BD59-A6C34878D82A}">
                    <a16:rowId xmlns:a16="http://schemas.microsoft.com/office/drawing/2014/main" xmlns="" val="3853070063"/>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اليونان</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11.100.000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522.000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4.7%</a:t>
                      </a:r>
                    </a:p>
                  </a:txBody>
                  <a:tcPr marL="78349" marR="78349" marT="39174" marB="39174"/>
                </a:tc>
                <a:extLst>
                  <a:ext uri="{0D108BD9-81ED-4DB2-BD59-A6C34878D82A}">
                    <a16:rowId xmlns:a16="http://schemas.microsoft.com/office/drawing/2014/main" xmlns="" val="1943449349"/>
                  </a:ext>
                </a:extLst>
              </a:tr>
            </a:tbl>
          </a:graphicData>
        </a:graphic>
      </p:graphicFrame>
      <p:sp>
        <p:nvSpPr>
          <p:cNvPr id="8" name="Rectangle: Rounded Corners 7">
            <a:extLst>
              <a:ext uri="{FF2B5EF4-FFF2-40B4-BE49-F238E27FC236}">
                <a16:creationId xmlns:a16="http://schemas.microsoft.com/office/drawing/2014/main" xmlns="" id="{35E2BB0F-3DA4-402D-9BC6-365B7603D933}"/>
              </a:ext>
            </a:extLst>
          </p:cNvPr>
          <p:cNvSpPr/>
          <p:nvPr/>
        </p:nvSpPr>
        <p:spPr>
          <a:xfrm>
            <a:off x="3607358" y="527800"/>
            <a:ext cx="3666165"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الاقليات الإسلامية في أوروبا:</a:t>
            </a:r>
            <a:endParaRPr lang="en-US" sz="2800" dirty="0"/>
          </a:p>
        </p:txBody>
      </p:sp>
    </p:spTree>
    <p:extLst>
      <p:ext uri="{BB962C8B-B14F-4D97-AF65-F5344CB8AC3E}">
        <p14:creationId xmlns:p14="http://schemas.microsoft.com/office/powerpoint/2010/main" val="349809210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wheel(1)">
                                      <p:cBhvr>
                                        <p:cTn id="7" dur="20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heel(1)">
                                      <p:cBhvr>
                                        <p:cTn id="1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37782"/>
            <a:ext cx="6695100" cy="84126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الأقلية: هي مجموعة بشرية من سكان دولة من الدول تختلف عن الأغلبية في أصولها العرقية أو لغتها أو دينها.</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60</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4481566" y="479542"/>
            <a:ext cx="2768344"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مفاهيم ومصطلحات :</a:t>
            </a:r>
            <a:endParaRPr lang="en-US" sz="2800" dirty="0"/>
          </a:p>
        </p:txBody>
      </p:sp>
      <p:sp>
        <p:nvSpPr>
          <p:cNvPr id="9" name="Rectangle: Rounded Corners 8">
            <a:extLst>
              <a:ext uri="{FF2B5EF4-FFF2-40B4-BE49-F238E27FC236}">
                <a16:creationId xmlns:a16="http://schemas.microsoft.com/office/drawing/2014/main" xmlns="" id="{B572B66F-65DC-4D41-A753-7BA42B13A28E}"/>
              </a:ext>
            </a:extLst>
          </p:cNvPr>
          <p:cNvSpPr/>
          <p:nvPr/>
        </p:nvSpPr>
        <p:spPr>
          <a:xfrm>
            <a:off x="474958" y="1943796"/>
            <a:ext cx="6695100" cy="27860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شع نور الإسلام في مكة المكرمة ثم المدينة المنورة حتى عم أرجاء شبه الجزيرة العربية وانتشر خارجها في جميع البقاع وظهرت دول يغلب على سكانها الدين الإسلامي (دول إسلامية) وأغلبها في قارتي آسيا وإفريقيا وبقيت أعداد من المسلمين تعيض وسط أغلبية غير مسلمة وهو ما أصطلح على تسميتهم بالاقليات الإسلامية التي نفرد لها هذه الدراسة لنتعرف على أوضاعهم ومشكلاتهم وسبل الحلول الممكنة لها.</a:t>
            </a:r>
            <a:endParaRPr lang="en-US" sz="2400" b="1" dirty="0">
              <a:solidFill>
                <a:srgbClr val="00206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569806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barn(inVertic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barn(inVertic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bg/>
                                          </p:spTgt>
                                        </p:tgtEl>
                                        <p:attrNameLst>
                                          <p:attrName>style.visibility</p:attrName>
                                        </p:attrNameLst>
                                      </p:cBhvr>
                                      <p:to>
                                        <p:strVal val="visible"/>
                                      </p:to>
                                    </p:set>
                                    <p:animEffect transition="in" filter="barn(inVertical)">
                                      <p:cBhvr>
                                        <p:cTn id="22" dur="500"/>
                                        <p:tgtEl>
                                          <p:spTgt spid="9">
                                            <p:bg/>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barn(inVertical)">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P spid="9"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68</a:t>
            </a:r>
            <a:endParaRPr lang="en-US" sz="2400" dirty="0">
              <a:solidFill>
                <a:schemeClr val="tx1"/>
              </a:solidFill>
              <a:latin typeface="Sakkal Majalla" panose="02000000000000000000" pitchFamily="2" charset="-78"/>
              <a:cs typeface="Sakkal Majalla" panose="02000000000000000000" pitchFamily="2" charset="-78"/>
            </a:endParaRPr>
          </a:p>
        </p:txBody>
      </p:sp>
      <p:graphicFrame>
        <p:nvGraphicFramePr>
          <p:cNvPr id="9" name="Table 8">
            <a:extLst>
              <a:ext uri="{FF2B5EF4-FFF2-40B4-BE49-F238E27FC236}">
                <a16:creationId xmlns:a16="http://schemas.microsoft.com/office/drawing/2014/main" xmlns="" id="{56CAAA98-24CA-41E0-96E6-9FD0CC90FB84}"/>
              </a:ext>
            </a:extLst>
          </p:cNvPr>
          <p:cNvGraphicFramePr>
            <a:graphicFrameLocks noGrp="1"/>
          </p:cNvGraphicFramePr>
          <p:nvPr>
            <p:extLst>
              <p:ext uri="{D42A27DB-BD31-4B8C-83A1-F6EECF244321}">
                <p14:modId xmlns:p14="http://schemas.microsoft.com/office/powerpoint/2010/main" val="1395822972"/>
              </p:ext>
            </p:extLst>
          </p:nvPr>
        </p:nvGraphicFramePr>
        <p:xfrm>
          <a:off x="800518" y="866897"/>
          <a:ext cx="6018964" cy="3557810"/>
        </p:xfrm>
        <a:graphic>
          <a:graphicData uri="http://schemas.openxmlformats.org/drawingml/2006/table">
            <a:tbl>
              <a:tblPr rtl="1" firstRow="1" bandRow="1">
                <a:tableStyleId>{5940675A-B579-460E-94D1-54222C63F5DA}</a:tableStyleId>
              </a:tblPr>
              <a:tblGrid>
                <a:gridCol w="1504741">
                  <a:extLst>
                    <a:ext uri="{9D8B030D-6E8A-4147-A177-3AD203B41FA5}">
                      <a16:colId xmlns:a16="http://schemas.microsoft.com/office/drawing/2014/main" xmlns="" val="2643747880"/>
                    </a:ext>
                  </a:extLst>
                </a:gridCol>
                <a:gridCol w="1504741">
                  <a:extLst>
                    <a:ext uri="{9D8B030D-6E8A-4147-A177-3AD203B41FA5}">
                      <a16:colId xmlns:a16="http://schemas.microsoft.com/office/drawing/2014/main" xmlns="" val="2438569810"/>
                    </a:ext>
                  </a:extLst>
                </a:gridCol>
                <a:gridCol w="1504741">
                  <a:extLst>
                    <a:ext uri="{9D8B030D-6E8A-4147-A177-3AD203B41FA5}">
                      <a16:colId xmlns:a16="http://schemas.microsoft.com/office/drawing/2014/main" xmlns="" val="571912557"/>
                    </a:ext>
                  </a:extLst>
                </a:gridCol>
                <a:gridCol w="1504741">
                  <a:extLst>
                    <a:ext uri="{9D8B030D-6E8A-4147-A177-3AD203B41FA5}">
                      <a16:colId xmlns:a16="http://schemas.microsoft.com/office/drawing/2014/main" xmlns="" val="2867781607"/>
                    </a:ext>
                  </a:extLst>
                </a:gridCol>
              </a:tblGrid>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الدولة</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السكان التقريبي</a:t>
                      </a:r>
                    </a:p>
                  </a:txBody>
                  <a:tcPr marL="78349" marR="78349" marT="39174" marB="39174" anchor="ctr"/>
                </a:tc>
                <a:tc>
                  <a:txBody>
                    <a:bodyPr/>
                    <a:lstStyle/>
                    <a:p>
                      <a:pPr algn="ctr" rtl="1"/>
                      <a:r>
                        <a:rPr lang="ar-EG" sz="1100" b="1" dirty="0">
                          <a:solidFill>
                            <a:srgbClr val="002060"/>
                          </a:solidFill>
                          <a:latin typeface="Sakkal Majalla" panose="02000000000000000000" pitchFamily="2" charset="-78"/>
                          <a:cs typeface="Sakkal Majalla" panose="02000000000000000000" pitchFamily="2" charset="-78"/>
                        </a:rPr>
                        <a:t>عدد المسلمين التقريبي</a:t>
                      </a:r>
                    </a:p>
                  </a:txBody>
                  <a:tcPr marL="78349" marR="78349" marT="39174" marB="39174" anchor="ctr"/>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نسبة المسلمين</a:t>
                      </a:r>
                    </a:p>
                  </a:txBody>
                  <a:tcPr marL="78349" marR="78349" marT="39174" marB="39174" anchor="ctr"/>
                </a:tc>
                <a:extLst>
                  <a:ext uri="{0D108BD9-81ED-4DB2-BD59-A6C34878D82A}">
                    <a16:rowId xmlns:a16="http://schemas.microsoft.com/office/drawing/2014/main" xmlns="" val="2824363109"/>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جورجيا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4.300.000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451.000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10.5%</a:t>
                      </a:r>
                    </a:p>
                  </a:txBody>
                  <a:tcPr marL="78349" marR="78349" marT="39174" marB="39174"/>
                </a:tc>
                <a:extLst>
                  <a:ext uri="{0D108BD9-81ED-4DB2-BD59-A6C34878D82A}">
                    <a16:rowId xmlns:a16="http://schemas.microsoft.com/office/drawing/2014/main" xmlns="" val="54161913"/>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أوكرانيا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44.900.000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4.041.000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9%</a:t>
                      </a:r>
                    </a:p>
                  </a:txBody>
                  <a:tcPr marL="78349" marR="78349" marT="39174" marB="39174"/>
                </a:tc>
                <a:extLst>
                  <a:ext uri="{0D108BD9-81ED-4DB2-BD59-A6C34878D82A}">
                    <a16:rowId xmlns:a16="http://schemas.microsoft.com/office/drawing/2014/main" xmlns="" val="2186758231"/>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بولندا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38.200.000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38.000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0.1%</a:t>
                      </a:r>
                    </a:p>
                  </a:txBody>
                  <a:tcPr marL="78349" marR="78349" marT="39174" marB="39174"/>
                </a:tc>
                <a:extLst>
                  <a:ext uri="{0D108BD9-81ED-4DB2-BD59-A6C34878D82A}">
                    <a16:rowId xmlns:a16="http://schemas.microsoft.com/office/drawing/2014/main" xmlns="" val="2489054357"/>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النمسا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8.500.000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485.000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5.7%</a:t>
                      </a:r>
                    </a:p>
                  </a:txBody>
                  <a:tcPr marL="78349" marR="78349" marT="39174" marB="39174"/>
                </a:tc>
                <a:extLst>
                  <a:ext uri="{0D108BD9-81ED-4DB2-BD59-A6C34878D82A}">
                    <a16:rowId xmlns:a16="http://schemas.microsoft.com/office/drawing/2014/main" xmlns="" val="3986421627"/>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روسيا البيضاء</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9.300.000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9300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0.1%</a:t>
                      </a:r>
                    </a:p>
                  </a:txBody>
                  <a:tcPr marL="78349" marR="78349" marT="39174" marB="39174"/>
                </a:tc>
                <a:extLst>
                  <a:ext uri="{0D108BD9-81ED-4DB2-BD59-A6C34878D82A}">
                    <a16:rowId xmlns:a16="http://schemas.microsoft.com/office/drawing/2014/main" xmlns="" val="3565773329"/>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ناميبيا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2.500.000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a:t>
                      </a:r>
                    </a:p>
                  </a:txBody>
                  <a:tcPr marL="78349" marR="78349" marT="39174" marB="39174"/>
                </a:tc>
                <a:extLst>
                  <a:ext uri="{0D108BD9-81ED-4DB2-BD59-A6C34878D82A}">
                    <a16:rowId xmlns:a16="http://schemas.microsoft.com/office/drawing/2014/main" xmlns="" val="3374415212"/>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جنوب إفريقيا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53.000.000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a:t>
                      </a:r>
                    </a:p>
                  </a:txBody>
                  <a:tcPr marL="78349" marR="78349" marT="39174" marB="39174"/>
                </a:tc>
                <a:extLst>
                  <a:ext uri="{0D108BD9-81ED-4DB2-BD59-A6C34878D82A}">
                    <a16:rowId xmlns:a16="http://schemas.microsoft.com/office/drawing/2014/main" xmlns="" val="1186861746"/>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بوتسوانا</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2.000.000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10.060.000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2%</a:t>
                      </a:r>
                    </a:p>
                  </a:txBody>
                  <a:tcPr marL="78349" marR="78349" marT="39174" marB="39174"/>
                </a:tc>
                <a:extLst>
                  <a:ext uri="{0D108BD9-81ED-4DB2-BD59-A6C34878D82A}">
                    <a16:rowId xmlns:a16="http://schemas.microsoft.com/office/drawing/2014/main" xmlns="" val="3853070063"/>
                  </a:ext>
                </a:extLst>
              </a:tr>
              <a:tr h="355781">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جزيرة سيشل</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93.000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40.000</a:t>
                      </a:r>
                    </a:p>
                  </a:txBody>
                  <a:tcPr marL="78349" marR="78349" marT="39174" marB="39174"/>
                </a:tc>
                <a:tc>
                  <a:txBody>
                    <a:bodyPr/>
                    <a:lstStyle/>
                    <a:p>
                      <a:pPr algn="ctr" rtl="1"/>
                      <a:r>
                        <a:rPr lang="ar-EG" sz="1500" b="1" dirty="0">
                          <a:solidFill>
                            <a:srgbClr val="002060"/>
                          </a:solidFill>
                          <a:latin typeface="Sakkal Majalla" panose="02000000000000000000" pitchFamily="2" charset="-78"/>
                          <a:cs typeface="Sakkal Majalla" panose="02000000000000000000" pitchFamily="2" charset="-78"/>
                        </a:rPr>
                        <a:t>1%</a:t>
                      </a:r>
                    </a:p>
                  </a:txBody>
                  <a:tcPr marL="78349" marR="78349" marT="39174" marB="39174"/>
                </a:tc>
                <a:extLst>
                  <a:ext uri="{0D108BD9-81ED-4DB2-BD59-A6C34878D82A}">
                    <a16:rowId xmlns:a16="http://schemas.microsoft.com/office/drawing/2014/main" xmlns="" val="1943449349"/>
                  </a:ext>
                </a:extLst>
              </a:tr>
            </a:tbl>
          </a:graphicData>
        </a:graphic>
      </p:graphicFrame>
    </p:spTree>
    <p:extLst>
      <p:ext uri="{BB962C8B-B14F-4D97-AF65-F5344CB8AC3E}">
        <p14:creationId xmlns:p14="http://schemas.microsoft.com/office/powerpoint/2010/main" val="191680598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73</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2823587" y="489527"/>
            <a:ext cx="4426322"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نماذج لدول أوروبية ذات أقلية إسلامية:</a:t>
            </a:r>
            <a:endParaRPr lang="en-US" sz="2800" dirty="0"/>
          </a:p>
        </p:txBody>
      </p:sp>
      <p:sp>
        <p:nvSpPr>
          <p:cNvPr id="11" name="Rectangle: Rounded Corners 20">
            <a:extLst>
              <a:ext uri="{FF2B5EF4-FFF2-40B4-BE49-F238E27FC236}">
                <a16:creationId xmlns:a16="http://schemas.microsoft.com/office/drawing/2014/main" xmlns="" id="{AFC0DFF3-F246-4A1A-8AD6-05150F1134C8}"/>
              </a:ext>
            </a:extLst>
          </p:cNvPr>
          <p:cNvSpPr/>
          <p:nvPr/>
        </p:nvSpPr>
        <p:spPr>
          <a:xfrm>
            <a:off x="474958" y="1047768"/>
            <a:ext cx="6695100" cy="369662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بريطانيا (المملكة المتحدة):</a:t>
            </a:r>
          </a:p>
          <a:p>
            <a:pPr algn="just" rtl="1"/>
            <a:r>
              <a:rPr lang="ar-EG" sz="2400" b="1" dirty="0">
                <a:solidFill>
                  <a:srgbClr val="002060"/>
                </a:solidFill>
                <a:latin typeface="Sakkal Majalla" panose="02000000000000000000" pitchFamily="2" charset="-78"/>
                <a:cs typeface="Sakkal Majalla" panose="02000000000000000000" pitchFamily="2" charset="-78"/>
              </a:rPr>
              <a:t>تقع بريطانيا في شمال غربي أوروبا وهي مجموعة من الجزر، وتتكون من انجلترا واسكتلندا وويلز وأيرلندا الشمالية وتصل نسبة المسلمين فيها نحو 5% (أي أكثر من 3 ملايين نسمة).</a:t>
            </a:r>
          </a:p>
          <a:p>
            <a:pPr algn="just" rtl="1"/>
            <a:r>
              <a:rPr lang="ar-EG" sz="2400" b="1" dirty="0">
                <a:solidFill>
                  <a:srgbClr val="002060"/>
                </a:solidFill>
                <a:latin typeface="Sakkal Majalla" panose="02000000000000000000" pitchFamily="2" charset="-78"/>
                <a:cs typeface="Sakkal Majalla" panose="02000000000000000000" pitchFamily="2" charset="-78"/>
              </a:rPr>
              <a:t>ولبريطانيا احتكاك طويل مع المسلمين في بلدانهم فقد كان ملكها ريتشارد قلب الأسد أحد قادة الحروب الصليبية ثم استعمرت بريطانيا بعض بلدان المسلمين وقد أدى ذلك إلى هجرة أعداد من المسلمين إلى بريطانيا وتكوين مجتمعات في مدن كثيرة خاصة من الهند وباكستان وبنجلاديش وبعض الدول الأخرى.</a:t>
            </a:r>
          </a:p>
        </p:txBody>
      </p:sp>
    </p:spTree>
    <p:extLst>
      <p:ext uri="{BB962C8B-B14F-4D97-AF65-F5344CB8AC3E}">
        <p14:creationId xmlns:p14="http://schemas.microsoft.com/office/powerpoint/2010/main" val="26041216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ويتركز المسلمون في المدن الصناعية والمن الكبيرة مثل لندن ومانشستر وليفربول وليدز وجلاسجو وغيرها.</a:t>
            </a:r>
          </a:p>
          <a:p>
            <a:pPr algn="just" rtl="1"/>
            <a:r>
              <a:rPr lang="ar-EG" sz="2400" b="1" dirty="0">
                <a:solidFill>
                  <a:srgbClr val="002060"/>
                </a:solidFill>
                <a:latin typeface="Sakkal Majalla" panose="02000000000000000000" pitchFamily="2" charset="-78"/>
                <a:cs typeface="Sakkal Majalla" panose="02000000000000000000" pitchFamily="2" charset="-78"/>
              </a:rPr>
              <a:t>وحالة المسلمين الاجتماعية والاقتصادية والتعليمية جيدة، ولهم منظمات وجمعيات تعنى بهم وبشئونهم ولكن ينقص المسلمين الانخراط القوي في السياسة حيث لا يناسب تمثيلهم في البرلمان حجمهم في البلاد.</a:t>
            </a:r>
          </a:p>
          <a:p>
            <a:pPr algn="just" rtl="1"/>
            <a:r>
              <a:rPr lang="ar-EG" sz="2400" b="1" dirty="0">
                <a:solidFill>
                  <a:srgbClr val="002060"/>
                </a:solidFill>
                <a:latin typeface="Sakkal Majalla" panose="02000000000000000000" pitchFamily="2" charset="-78"/>
                <a:cs typeface="Sakkal Majalla" panose="02000000000000000000" pitchFamily="2" charset="-78"/>
              </a:rPr>
              <a:t>فرنسا:</a:t>
            </a:r>
          </a:p>
          <a:p>
            <a:pPr algn="just" rtl="1"/>
            <a:r>
              <a:rPr lang="ar-EG" sz="2400" b="1" dirty="0">
                <a:solidFill>
                  <a:srgbClr val="002060"/>
                </a:solidFill>
                <a:latin typeface="Sakkal Majalla" panose="02000000000000000000" pitchFamily="2" charset="-78"/>
                <a:cs typeface="Sakkal Majalla" panose="02000000000000000000" pitchFamily="2" charset="-78"/>
              </a:rPr>
              <a:t>تقع فرنسا في جنوب غربي ـأوروبا وتبلغ نسبة المسلمين فيها نحو 8.6% (أي أكثر من 5 ملايين نسمة).</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73</a:t>
            </a:r>
          </a:p>
        </p:txBody>
      </p:sp>
    </p:spTree>
    <p:extLst>
      <p:ext uri="{BB962C8B-B14F-4D97-AF65-F5344CB8AC3E}">
        <p14:creationId xmlns:p14="http://schemas.microsoft.com/office/powerpoint/2010/main" val="277520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anim calcmode="lin" valueType="num">
                                      <p:cBhvr>
                                        <p:cTn id="23" dur="10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1">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1">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1">
                                            <p:txEl>
                                              <p:pRg st="2" end="2"/>
                                            </p:txEl>
                                          </p:spTgt>
                                        </p:tgtEl>
                                        <p:attrNameLst>
                                          <p:attrName>style.visibility</p:attrName>
                                        </p:attrNameLst>
                                      </p:cBhvr>
                                      <p:to>
                                        <p:strVal val="visible"/>
                                      </p:to>
                                    </p:set>
                                    <p:anim calcmode="lin" valueType="num">
                                      <p:cBhvr>
                                        <p:cTn id="31" dur="1000" fill="hold"/>
                                        <p:tgtEl>
                                          <p:spTgt spid="21">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21">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21">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2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1">
                                            <p:txEl>
                                              <p:pRg st="3" end="3"/>
                                            </p:txEl>
                                          </p:spTgt>
                                        </p:tgtEl>
                                        <p:attrNameLst>
                                          <p:attrName>style.visibility</p:attrName>
                                        </p:attrNameLst>
                                      </p:cBhvr>
                                      <p:to>
                                        <p:strVal val="visible"/>
                                      </p:to>
                                    </p:set>
                                    <p:anim calcmode="lin" valueType="num">
                                      <p:cBhvr>
                                        <p:cTn id="39" dur="1000" fill="hold"/>
                                        <p:tgtEl>
                                          <p:spTgt spid="21">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21">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21">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استطاع المسلمون الوصول إلى جنوبي فرنسا وأقاموا المنارات على شواطئها الجنوبية وكانت فرنسا من الدول المشاركة في الحروب الصليبية ولديها معرفة كبيرة بالدين الإسلامي عن طريق الاتصال بالشعوب الإسلامية أو عن طريق الطلاب الذين كانوا يدرسون في جامعات الأندلس وقد توطدت هذه المعرفة عندما احتلت فرنسا الجزائر مما سهل انتقال الجزائريين المسلمين إليها ويتكون المسلمون من العمال والطلاب والمهاجرين ويتوزعون في معظم أقاليم فرنسا خاصة المدن الكبيرة مثل باريس ومارسيليا والمسلمون في فرنسا بشكل عام أحسن حالا من حالهم في بعض البلدان الأوروبية الأخرى ولهم مؤسساتهم ومدارسهم.</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73</a:t>
            </a:r>
          </a:p>
        </p:txBody>
      </p:sp>
    </p:spTree>
    <p:extLst>
      <p:ext uri="{BB962C8B-B14F-4D97-AF65-F5344CB8AC3E}">
        <p14:creationId xmlns:p14="http://schemas.microsoft.com/office/powerpoint/2010/main" val="370562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الخامس</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الأقليات الإسلامية في قارة الأمريكتين</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74</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635431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34982"/>
            <a:ext cx="6695100" cy="36948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وصل الإسلام إلى الأمريكتين عبر طرق مختلفة، ولكنها لم تكن طرقاً منظمة لذلك كان أثرها ضعيفاً في أغلب الأحوال ومن هذه الطرق:</a:t>
            </a:r>
          </a:p>
          <a:p>
            <a:pPr algn="just" rtl="1"/>
            <a:r>
              <a:rPr lang="ar-EG" sz="2400" b="1" dirty="0">
                <a:solidFill>
                  <a:srgbClr val="002060"/>
                </a:solidFill>
                <a:latin typeface="Sakkal Majalla" panose="02000000000000000000" pitchFamily="2" charset="-78"/>
                <a:cs typeface="Sakkal Majalla" panose="02000000000000000000" pitchFamily="2" charset="-78"/>
              </a:rPr>
              <a:t>1. تزامن سقوط الأندلس مع اكتشاف كولومبوس للعالم الجديد فوجد مسلمو الأندلس فيها طريقاً يخلصهم من محاكم التفتيش. وتفادياً لهذا الأمر فقد فر الكثير منهم إلى العالم الجديد واستقروا في أمريكا الجنوبية والوسطى وجزر البحر الكاريبي وجنوبي الولايات المتحدة الأمريكية في القرن السابع عشر والثامن عشر الميلادي.</a:t>
            </a:r>
          </a:p>
          <a:p>
            <a:pPr algn="just" rtl="1"/>
            <a:r>
              <a:rPr lang="ar-EG" sz="2400" b="1" dirty="0">
                <a:solidFill>
                  <a:srgbClr val="002060"/>
                </a:solidFill>
                <a:latin typeface="Sakkal Majalla" panose="02000000000000000000" pitchFamily="2" charset="-78"/>
                <a:cs typeface="Sakkal Majalla" panose="02000000000000000000" pitchFamily="2" charset="-78"/>
              </a:rPr>
              <a:t>كما جلب الآلاف من الرقيق من غربي إفريقيا المسلمة في القرنين السابع عشر والثامن عشر الميلاديين، </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74</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285811" y="489527"/>
            <a:ext cx="3964098"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طرق وصول الإسلام إلى الأمريكتين</a:t>
            </a:r>
            <a:endParaRPr lang="en-US" sz="2800" dirty="0"/>
          </a:p>
        </p:txBody>
      </p:sp>
    </p:spTree>
    <p:extLst>
      <p:ext uri="{BB962C8B-B14F-4D97-AF65-F5344CB8AC3E}">
        <p14:creationId xmlns:p14="http://schemas.microsoft.com/office/powerpoint/2010/main" val="39640203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down)">
                                      <p:cBhvr>
                                        <p:cTn id="25" dur="580">
                                          <p:stCondLst>
                                            <p:cond delay="0"/>
                                          </p:stCondLst>
                                        </p:cTn>
                                        <p:tgtEl>
                                          <p:spTgt spid="21"/>
                                        </p:tgtEl>
                                      </p:cBhvr>
                                    </p:animEffect>
                                    <p:anim calcmode="lin" valueType="num">
                                      <p:cBhvr>
                                        <p:cTn id="2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31" dur="26">
                                          <p:stCondLst>
                                            <p:cond delay="650"/>
                                          </p:stCondLst>
                                        </p:cTn>
                                        <p:tgtEl>
                                          <p:spTgt spid="21"/>
                                        </p:tgtEl>
                                      </p:cBhvr>
                                      <p:to x="100000" y="60000"/>
                                    </p:animScale>
                                    <p:animScale>
                                      <p:cBhvr>
                                        <p:cTn id="32" dur="166" decel="50000">
                                          <p:stCondLst>
                                            <p:cond delay="676"/>
                                          </p:stCondLst>
                                        </p:cTn>
                                        <p:tgtEl>
                                          <p:spTgt spid="21"/>
                                        </p:tgtEl>
                                      </p:cBhvr>
                                      <p:to x="100000" y="100000"/>
                                    </p:animScale>
                                    <p:animScale>
                                      <p:cBhvr>
                                        <p:cTn id="33" dur="26">
                                          <p:stCondLst>
                                            <p:cond delay="1312"/>
                                          </p:stCondLst>
                                        </p:cTn>
                                        <p:tgtEl>
                                          <p:spTgt spid="21"/>
                                        </p:tgtEl>
                                      </p:cBhvr>
                                      <p:to x="100000" y="80000"/>
                                    </p:animScale>
                                    <p:animScale>
                                      <p:cBhvr>
                                        <p:cTn id="34" dur="166" decel="50000">
                                          <p:stCondLst>
                                            <p:cond delay="1338"/>
                                          </p:stCondLst>
                                        </p:cTn>
                                        <p:tgtEl>
                                          <p:spTgt spid="21"/>
                                        </p:tgtEl>
                                      </p:cBhvr>
                                      <p:to x="100000" y="100000"/>
                                    </p:animScale>
                                    <p:animScale>
                                      <p:cBhvr>
                                        <p:cTn id="35" dur="26">
                                          <p:stCondLst>
                                            <p:cond delay="1642"/>
                                          </p:stCondLst>
                                        </p:cTn>
                                        <p:tgtEl>
                                          <p:spTgt spid="21"/>
                                        </p:tgtEl>
                                      </p:cBhvr>
                                      <p:to x="100000" y="90000"/>
                                    </p:animScale>
                                    <p:animScale>
                                      <p:cBhvr>
                                        <p:cTn id="36" dur="166" decel="50000">
                                          <p:stCondLst>
                                            <p:cond delay="1668"/>
                                          </p:stCondLst>
                                        </p:cTn>
                                        <p:tgtEl>
                                          <p:spTgt spid="21"/>
                                        </p:tgtEl>
                                      </p:cBhvr>
                                      <p:to x="100000" y="100000"/>
                                    </p:animScale>
                                    <p:animScale>
                                      <p:cBhvr>
                                        <p:cTn id="37" dur="26">
                                          <p:stCondLst>
                                            <p:cond delay="1808"/>
                                          </p:stCondLst>
                                        </p:cTn>
                                        <p:tgtEl>
                                          <p:spTgt spid="21"/>
                                        </p:tgtEl>
                                      </p:cBhvr>
                                      <p:to x="100000" y="95000"/>
                                    </p:animScale>
                                    <p:animScale>
                                      <p:cBhvr>
                                        <p:cTn id="38"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وكان معظم من أحضروا للعمل في مزارع السكان البيض هناك من المسلمين، ويرجع بعض الباحثين سرعة انتشار الإسلام بين الأمريكيين السود غلى حقيقة اكتشافهم اصولهم الاسلامية لذلك اعتنق بعضهم الاسلام واسسوا منظمات دعوية جديدة نشطة. وقد نجحت بعض الجهود التي قام بها دعاة من المملكة العربية السعودية وبعض دول العالم الإسلامي في تعليم هؤلاء المسلمين الدين الصحيح.</a:t>
            </a:r>
          </a:p>
          <a:p>
            <a:pPr algn="just" rtl="1"/>
            <a:r>
              <a:rPr lang="ar-EG" sz="2400" b="1" dirty="0">
                <a:solidFill>
                  <a:srgbClr val="002060"/>
                </a:solidFill>
                <a:latin typeface="Sakkal Majalla" panose="02000000000000000000" pitchFamily="2" charset="-78"/>
                <a:cs typeface="Sakkal Majalla" panose="02000000000000000000" pitchFamily="2" charset="-78"/>
              </a:rPr>
              <a:t>2. كذلك وصلت هجرات مسلمة من بلاد الشام وتحديداً من سوريا ولبنان إلى أمريكا الجنوبية، كما هاجرت مجموعات من مسلمي البلقان بعد سقوط الإمبراطورية العثمانية في نهاية القرن التاسع عشر الميلادي إلى أمريكا الشمالية وذلك تفادياً لمظالم الصرب وعدوانهم، كما هاجر عدد كبير من العمال العرب إلى الولايات المتحدة</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74</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761433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80">
                                          <p:stCondLst>
                                            <p:cond delay="0"/>
                                          </p:stCondLst>
                                        </p:cTn>
                                        <p:tgtEl>
                                          <p:spTgt spid="21"/>
                                        </p:tgtEl>
                                      </p:cBhvr>
                                    </p:animEffect>
                                    <p:anim calcmode="lin" valueType="num">
                                      <p:cBhvr>
                                        <p:cTn id="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3" dur="26">
                                          <p:stCondLst>
                                            <p:cond delay="650"/>
                                          </p:stCondLst>
                                        </p:cTn>
                                        <p:tgtEl>
                                          <p:spTgt spid="21"/>
                                        </p:tgtEl>
                                      </p:cBhvr>
                                      <p:to x="100000" y="60000"/>
                                    </p:animScale>
                                    <p:animScale>
                                      <p:cBhvr>
                                        <p:cTn id="14" dur="166" decel="50000">
                                          <p:stCondLst>
                                            <p:cond delay="676"/>
                                          </p:stCondLst>
                                        </p:cTn>
                                        <p:tgtEl>
                                          <p:spTgt spid="21"/>
                                        </p:tgtEl>
                                      </p:cBhvr>
                                      <p:to x="100000" y="100000"/>
                                    </p:animScale>
                                    <p:animScale>
                                      <p:cBhvr>
                                        <p:cTn id="15" dur="26">
                                          <p:stCondLst>
                                            <p:cond delay="1312"/>
                                          </p:stCondLst>
                                        </p:cTn>
                                        <p:tgtEl>
                                          <p:spTgt spid="21"/>
                                        </p:tgtEl>
                                      </p:cBhvr>
                                      <p:to x="100000" y="80000"/>
                                    </p:animScale>
                                    <p:animScale>
                                      <p:cBhvr>
                                        <p:cTn id="16" dur="166" decel="50000">
                                          <p:stCondLst>
                                            <p:cond delay="1338"/>
                                          </p:stCondLst>
                                        </p:cTn>
                                        <p:tgtEl>
                                          <p:spTgt spid="21"/>
                                        </p:tgtEl>
                                      </p:cBhvr>
                                      <p:to x="100000" y="100000"/>
                                    </p:animScale>
                                    <p:animScale>
                                      <p:cBhvr>
                                        <p:cTn id="17" dur="26">
                                          <p:stCondLst>
                                            <p:cond delay="1642"/>
                                          </p:stCondLst>
                                        </p:cTn>
                                        <p:tgtEl>
                                          <p:spTgt spid="21"/>
                                        </p:tgtEl>
                                      </p:cBhvr>
                                      <p:to x="100000" y="90000"/>
                                    </p:animScale>
                                    <p:animScale>
                                      <p:cBhvr>
                                        <p:cTn id="18" dur="166" decel="50000">
                                          <p:stCondLst>
                                            <p:cond delay="1668"/>
                                          </p:stCondLst>
                                        </p:cTn>
                                        <p:tgtEl>
                                          <p:spTgt spid="21"/>
                                        </p:tgtEl>
                                      </p:cBhvr>
                                      <p:to x="100000" y="100000"/>
                                    </p:animScale>
                                    <p:animScale>
                                      <p:cBhvr>
                                        <p:cTn id="19" dur="26">
                                          <p:stCondLst>
                                            <p:cond delay="1808"/>
                                          </p:stCondLst>
                                        </p:cTn>
                                        <p:tgtEl>
                                          <p:spTgt spid="21"/>
                                        </p:tgtEl>
                                      </p:cBhvr>
                                      <p:to x="100000" y="95000"/>
                                    </p:animScale>
                                    <p:animScale>
                                      <p:cBhvr>
                                        <p:cTn id="20"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2"/>
            <a:ext cx="6695100" cy="42548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وقد استمرت هذه الهجرات حتى فترة ما بين الحربين العالميتين ولكن لم يكن لها أثر يذكر في حفظ الهوية الإسلامية حيث تأثروا بالمجتمع الأمريكي كما تنصر بعضهم. وقد حدث هذا بسبب عدم اهتمام المسلمين ببناء المساجد وإقامةالمدارس الإسلامية إلا ما ندر.</a:t>
            </a:r>
          </a:p>
          <a:p>
            <a:pPr algn="just" rtl="1"/>
            <a:r>
              <a:rPr lang="ar-EG" sz="2400" b="1" dirty="0">
                <a:solidFill>
                  <a:srgbClr val="002060"/>
                </a:solidFill>
                <a:latin typeface="Sakkal Majalla" panose="02000000000000000000" pitchFamily="2" charset="-78"/>
                <a:cs typeface="Sakkal Majalla" panose="02000000000000000000" pitchFamily="2" charset="-78"/>
              </a:rPr>
              <a:t>3. وصلت هجرات جديدة إلى الأمريكتين ابتداءاً من عام 1947م وقد تميزت بأن المهاجرين متعلمين وذوي تخصصات نادرة كالهندسة والطب وغيرها من التخصصات العلمية المطلوبة وقد زادت الهجرات بعد تعديل قانون الهجرة الأمريكي في عام 1965م الذي أزال شرط اللون الأبيض للمهاجر، مما أتاح تدفق المهاجرين المسلمين من الباكستان والهند وشرقي أوروبا والدول العربية.</a:t>
            </a:r>
            <a:endParaRPr lang="ar-EG" sz="2400"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74</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602781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2000"/>
                                        <p:tgtEl>
                                          <p:spTgt spid="21">
                                            <p:bg/>
                                          </p:spTgt>
                                        </p:tgtEl>
                                      </p:cBhvr>
                                    </p:animEffect>
                                    <p:anim calcmode="lin" valueType="num">
                                      <p:cBhvr>
                                        <p:cTn id="8" dur="2000" fill="hold"/>
                                        <p:tgtEl>
                                          <p:spTgt spid="21">
                                            <p:bg/>
                                          </p:spTgt>
                                        </p:tgtEl>
                                        <p:attrNameLst>
                                          <p:attrName>ppt_w</p:attrName>
                                        </p:attrNameLst>
                                      </p:cBhvr>
                                      <p:tavLst>
                                        <p:tav tm="0" fmla="#ppt_w*sin(2.5*pi*$)">
                                          <p:val>
                                            <p:fltVal val="0"/>
                                          </p:val>
                                        </p:tav>
                                        <p:tav tm="100000">
                                          <p:val>
                                            <p:fltVal val="1"/>
                                          </p:val>
                                        </p:tav>
                                      </p:tavLst>
                                    </p:anim>
                                    <p:anim calcmode="lin" valueType="num">
                                      <p:cBhvr>
                                        <p:cTn id="9" dur="2000" fill="hold"/>
                                        <p:tgtEl>
                                          <p:spTgt spid="21">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Effect transition="in" filter="fade">
                                      <p:cBhvr>
                                        <p:cTn id="14" dur="2000"/>
                                        <p:tgtEl>
                                          <p:spTgt spid="21">
                                            <p:txEl>
                                              <p:pRg st="0" end="0"/>
                                            </p:txEl>
                                          </p:spTgt>
                                        </p:tgtEl>
                                      </p:cBhvr>
                                    </p:animEffect>
                                    <p:anim calcmode="lin" valueType="num">
                                      <p:cBhvr>
                                        <p:cTn id="15" dur="2000" fill="hold"/>
                                        <p:tgtEl>
                                          <p:spTgt spid="21">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1">
                                            <p:txEl>
                                              <p:pRg st="1" end="1"/>
                                            </p:txEl>
                                          </p:spTgt>
                                        </p:tgtEl>
                                        <p:attrNameLst>
                                          <p:attrName>style.visibility</p:attrName>
                                        </p:attrNameLst>
                                      </p:cBhvr>
                                      <p:to>
                                        <p:strVal val="visible"/>
                                      </p:to>
                                    </p:set>
                                    <p:animEffect transition="in" filter="fade">
                                      <p:cBhvr>
                                        <p:cTn id="21" dur="2000"/>
                                        <p:tgtEl>
                                          <p:spTgt spid="21">
                                            <p:txEl>
                                              <p:pRg st="1" end="1"/>
                                            </p:txEl>
                                          </p:spTgt>
                                        </p:tgtEl>
                                      </p:cBhvr>
                                    </p:animEffect>
                                    <p:anim calcmode="lin" valueType="num">
                                      <p:cBhvr>
                                        <p:cTn id="22" dur="2000" fill="hold"/>
                                        <p:tgtEl>
                                          <p:spTgt spid="21">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2"/>
            <a:ext cx="6695100" cy="42548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وبسبب ارتفاع الوعي الديني والوطني قام هؤلاء المهاجرون بتأسيس جمعيات لهم وببناء مساجد.</a:t>
            </a:r>
            <a:endParaRPr lang="ar-EG" sz="2400" dirty="0">
              <a:solidFill>
                <a:srgbClr val="002060"/>
              </a:solidFill>
              <a:latin typeface="Sakkal Majalla" panose="02000000000000000000" pitchFamily="2" charset="-78"/>
              <a:cs typeface="Sakkal Majalla" panose="02000000000000000000" pitchFamily="2" charset="-78"/>
            </a:endParaRPr>
          </a:p>
          <a:p>
            <a:pPr algn="just" rtl="1"/>
            <a:r>
              <a:rPr lang="ar-EG" sz="2400" b="1" dirty="0">
                <a:solidFill>
                  <a:srgbClr val="002060"/>
                </a:solidFill>
                <a:latin typeface="Sakkal Majalla" panose="02000000000000000000" pitchFamily="2" charset="-78"/>
                <a:cs typeface="Sakkal Majalla" panose="02000000000000000000" pitchFamily="2" charset="-78"/>
              </a:rPr>
              <a:t>4. أثمر وجود آلاف من الطلبة المسلمين الذين يدرسون في الولايات المتحدة وكندا خاصة إلى دعم جهود الدعوة الإسلامية في العالم الجديد. وقد دعم وجودهم المنظمات الإسلامية ومراكز الدعوة والمساجد، كما اسسوا جمعيات للطلاب المسلمين في الجامعات وخارجها أسهمت في تعزيز الحس الإسلامي لدى الجالية الإسلامية ودعم جهود المسلمين في الأمريكتين للحفاظ على هويتهم ودعم وجودهم وقد ساعدت دول كثيرة خاصة المملكة العربية السعودية في تأسيس وبناء المساجد الإسلامية هناك.</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75</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9326977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2000"/>
                                        <p:tgtEl>
                                          <p:spTgt spid="21">
                                            <p:bg/>
                                          </p:spTgt>
                                        </p:tgtEl>
                                      </p:cBhvr>
                                    </p:animEffect>
                                    <p:anim calcmode="lin" valueType="num">
                                      <p:cBhvr>
                                        <p:cTn id="8" dur="2000" fill="hold"/>
                                        <p:tgtEl>
                                          <p:spTgt spid="21">
                                            <p:bg/>
                                          </p:spTgt>
                                        </p:tgtEl>
                                        <p:attrNameLst>
                                          <p:attrName>ppt_w</p:attrName>
                                        </p:attrNameLst>
                                      </p:cBhvr>
                                      <p:tavLst>
                                        <p:tav tm="0" fmla="#ppt_w*sin(2.5*pi*$)">
                                          <p:val>
                                            <p:fltVal val="0"/>
                                          </p:val>
                                        </p:tav>
                                        <p:tav tm="100000">
                                          <p:val>
                                            <p:fltVal val="1"/>
                                          </p:val>
                                        </p:tav>
                                      </p:tavLst>
                                    </p:anim>
                                    <p:anim calcmode="lin" valueType="num">
                                      <p:cBhvr>
                                        <p:cTn id="9" dur="2000" fill="hold"/>
                                        <p:tgtEl>
                                          <p:spTgt spid="21">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Effect transition="in" filter="fade">
                                      <p:cBhvr>
                                        <p:cTn id="14" dur="2000"/>
                                        <p:tgtEl>
                                          <p:spTgt spid="21">
                                            <p:txEl>
                                              <p:pRg st="0" end="0"/>
                                            </p:txEl>
                                          </p:spTgt>
                                        </p:tgtEl>
                                      </p:cBhvr>
                                    </p:animEffect>
                                    <p:anim calcmode="lin" valueType="num">
                                      <p:cBhvr>
                                        <p:cTn id="15" dur="2000" fill="hold"/>
                                        <p:tgtEl>
                                          <p:spTgt spid="21">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1">
                                            <p:txEl>
                                              <p:pRg st="1" end="1"/>
                                            </p:txEl>
                                          </p:spTgt>
                                        </p:tgtEl>
                                        <p:attrNameLst>
                                          <p:attrName>style.visibility</p:attrName>
                                        </p:attrNameLst>
                                      </p:cBhvr>
                                      <p:to>
                                        <p:strVal val="visible"/>
                                      </p:to>
                                    </p:set>
                                    <p:animEffect transition="in" filter="fade">
                                      <p:cBhvr>
                                        <p:cTn id="21" dur="2000"/>
                                        <p:tgtEl>
                                          <p:spTgt spid="21">
                                            <p:txEl>
                                              <p:pRg st="1" end="1"/>
                                            </p:txEl>
                                          </p:spTgt>
                                        </p:tgtEl>
                                      </p:cBhvr>
                                    </p:animEffect>
                                    <p:anim calcmode="lin" valueType="num">
                                      <p:cBhvr>
                                        <p:cTn id="22" dur="2000" fill="hold"/>
                                        <p:tgtEl>
                                          <p:spTgt spid="21">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17930"/>
            <a:ext cx="6695100" cy="372646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الولايات المتحدة: </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تبلغ نسبة المسلمين فيها 2.5% (أي 7 مليون نسمة) وينتمى المسلمون في الولايات المتحدة إلى أعراق مختلفة.</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كندا: </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تبلغ نسبة المسلمين في كندا 0.6% (أي 200.000 نسمة) ويتركز المسلمون في كندا في المناطق الصناعية والمراكز الثقافية وهذا يشير إلى ارتفاع مستواهم التعليمي والمهني. وقد تمكن المسلمون هناك من تأسيس جمعيات ومدارس ومنظمات ترعى شؤونهم وتساعدهم في الحفاظ على هويتهم.</a:t>
            </a:r>
            <a:endParaRPr lang="en-US" sz="1100" dirty="0">
              <a:solidFill>
                <a:prstClr val="black"/>
              </a:solidFill>
              <a:ea typeface="Calibri"/>
              <a:cs typeface="Arial"/>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76</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074796" y="475013"/>
            <a:ext cx="4175113"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الأقلية الإسلامية في أمريكا الشمالية:</a:t>
            </a:r>
            <a:endParaRPr lang="en-US" sz="2800" dirty="0"/>
          </a:p>
        </p:txBody>
      </p:sp>
    </p:spTree>
    <p:extLst>
      <p:ext uri="{BB962C8B-B14F-4D97-AF65-F5344CB8AC3E}">
        <p14:creationId xmlns:p14="http://schemas.microsoft.com/office/powerpoint/2010/main" val="346290827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1">
                                            <p:bg/>
                                          </p:spTgt>
                                        </p:tgtEl>
                                        <p:attrNameLst>
                                          <p:attrName>style.visibility</p:attrName>
                                        </p:attrNameLst>
                                      </p:cBhvr>
                                      <p:to>
                                        <p:strVal val="visible"/>
                                      </p:to>
                                    </p:set>
                                    <p:animEffect transition="in" filter="fade">
                                      <p:cBhvr>
                                        <p:cTn id="14" dur="2000"/>
                                        <p:tgtEl>
                                          <p:spTgt spid="21">
                                            <p:bg/>
                                          </p:spTgt>
                                        </p:tgtEl>
                                      </p:cBhvr>
                                    </p:animEffect>
                                    <p:anim calcmode="lin" valueType="num">
                                      <p:cBhvr>
                                        <p:cTn id="15" dur="2000" fill="hold"/>
                                        <p:tgtEl>
                                          <p:spTgt spid="21">
                                            <p:bg/>
                                          </p:spTgt>
                                        </p:tgtEl>
                                        <p:attrNameLst>
                                          <p:attrName>ppt_w</p:attrName>
                                        </p:attrNameLst>
                                      </p:cBhvr>
                                      <p:tavLst>
                                        <p:tav tm="0" fmla="#ppt_w*sin(2.5*pi*$)">
                                          <p:val>
                                            <p:fltVal val="0"/>
                                          </p:val>
                                        </p:tav>
                                        <p:tav tm="100000">
                                          <p:val>
                                            <p:fltVal val="1"/>
                                          </p:val>
                                        </p:tav>
                                      </p:tavLst>
                                    </p:anim>
                                    <p:anim calcmode="lin" valueType="num">
                                      <p:cBhvr>
                                        <p:cTn id="16" dur="2000" fill="hold"/>
                                        <p:tgtEl>
                                          <p:spTgt spid="21">
                                            <p:bg/>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1">
                                            <p:txEl>
                                              <p:pRg st="0" end="0"/>
                                            </p:txEl>
                                          </p:spTgt>
                                        </p:tgtEl>
                                        <p:attrNameLst>
                                          <p:attrName>style.visibility</p:attrName>
                                        </p:attrNameLst>
                                      </p:cBhvr>
                                      <p:to>
                                        <p:strVal val="visible"/>
                                      </p:to>
                                    </p:set>
                                    <p:animEffect transition="in" filter="fade">
                                      <p:cBhvr>
                                        <p:cTn id="21" dur="2000"/>
                                        <p:tgtEl>
                                          <p:spTgt spid="21">
                                            <p:txEl>
                                              <p:pRg st="0" end="0"/>
                                            </p:txEl>
                                          </p:spTgt>
                                        </p:tgtEl>
                                      </p:cBhvr>
                                    </p:animEffect>
                                    <p:anim calcmode="lin" valueType="num">
                                      <p:cBhvr>
                                        <p:cTn id="22" dur="2000" fill="hold"/>
                                        <p:tgtEl>
                                          <p:spTgt spid="21">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1">
                                            <p:txEl>
                                              <p:pRg st="1" end="1"/>
                                            </p:txEl>
                                          </p:spTgt>
                                        </p:tgtEl>
                                        <p:attrNameLst>
                                          <p:attrName>style.visibility</p:attrName>
                                        </p:attrNameLst>
                                      </p:cBhvr>
                                      <p:to>
                                        <p:strVal val="visible"/>
                                      </p:to>
                                    </p:set>
                                    <p:animEffect transition="in" filter="fade">
                                      <p:cBhvr>
                                        <p:cTn id="28" dur="2000"/>
                                        <p:tgtEl>
                                          <p:spTgt spid="21">
                                            <p:txEl>
                                              <p:pRg st="1" end="1"/>
                                            </p:txEl>
                                          </p:spTgt>
                                        </p:tgtEl>
                                      </p:cBhvr>
                                    </p:animEffect>
                                    <p:anim calcmode="lin" valueType="num">
                                      <p:cBhvr>
                                        <p:cTn id="29" dur="2000" fill="hold"/>
                                        <p:tgtEl>
                                          <p:spTgt spid="21">
                                            <p:txEl>
                                              <p:pRg st="1" end="1"/>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21">
                                            <p:txEl>
                                              <p:pRg st="2" end="2"/>
                                            </p:txEl>
                                          </p:spTgt>
                                        </p:tgtEl>
                                        <p:attrNameLst>
                                          <p:attrName>style.visibility</p:attrName>
                                        </p:attrNameLst>
                                      </p:cBhvr>
                                      <p:to>
                                        <p:strVal val="visible"/>
                                      </p:to>
                                    </p:set>
                                    <p:animEffect transition="in" filter="fade">
                                      <p:cBhvr>
                                        <p:cTn id="35" dur="2000"/>
                                        <p:tgtEl>
                                          <p:spTgt spid="21">
                                            <p:txEl>
                                              <p:pRg st="2" end="2"/>
                                            </p:txEl>
                                          </p:spTgt>
                                        </p:tgtEl>
                                      </p:cBhvr>
                                    </p:animEffect>
                                    <p:anim calcmode="lin" valueType="num">
                                      <p:cBhvr>
                                        <p:cTn id="36" dur="2000" fill="hold"/>
                                        <p:tgtEl>
                                          <p:spTgt spid="21">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21">
                                            <p:txEl>
                                              <p:pRg st="3" end="3"/>
                                            </p:txEl>
                                          </p:spTgt>
                                        </p:tgtEl>
                                        <p:attrNameLst>
                                          <p:attrName>style.visibility</p:attrName>
                                        </p:attrNameLst>
                                      </p:cBhvr>
                                      <p:to>
                                        <p:strVal val="visible"/>
                                      </p:to>
                                    </p:set>
                                    <p:animEffect transition="in" filter="fade">
                                      <p:cBhvr>
                                        <p:cTn id="42" dur="2000"/>
                                        <p:tgtEl>
                                          <p:spTgt spid="21">
                                            <p:txEl>
                                              <p:pRg st="3" end="3"/>
                                            </p:txEl>
                                          </p:spTgt>
                                        </p:tgtEl>
                                      </p:cBhvr>
                                    </p:animEffect>
                                    <p:anim calcmode="lin" valueType="num">
                                      <p:cBhvr>
                                        <p:cTn id="43" dur="2000" fill="hold"/>
                                        <p:tgtEl>
                                          <p:spTgt spid="21">
                                            <p:txEl>
                                              <p:pRg st="3" end="3"/>
                                            </p:txEl>
                                          </p:spTgt>
                                        </p:tgtEl>
                                        <p:attrNameLst>
                                          <p:attrName>ppt_w</p:attrName>
                                        </p:attrNameLst>
                                      </p:cBhvr>
                                      <p:tavLst>
                                        <p:tav tm="0" fmla="#ppt_w*sin(2.5*pi*$)">
                                          <p:val>
                                            <p:fltVal val="0"/>
                                          </p:val>
                                        </p:tav>
                                        <p:tav tm="100000">
                                          <p:val>
                                            <p:fltVal val="1"/>
                                          </p:val>
                                        </p:tav>
                                      </p:tavLst>
                                    </p:anim>
                                    <p:anim calcmode="lin" valueType="num">
                                      <p:cBhvr>
                                        <p:cTn id="44" dur="2000" fill="hold"/>
                                        <p:tgtEl>
                                          <p:spTgt spid="21">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60</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9" name="Rectangle: Rounded Corners 2">
            <a:extLst>
              <a:ext uri="{FF2B5EF4-FFF2-40B4-BE49-F238E27FC236}">
                <a16:creationId xmlns:a16="http://schemas.microsoft.com/office/drawing/2014/main" xmlns="" id="{7FB343E5-0AD9-4108-B4A9-4E491A12D57F}"/>
              </a:ext>
            </a:extLst>
          </p:cNvPr>
          <p:cNvSpPr/>
          <p:nvPr/>
        </p:nvSpPr>
        <p:spPr>
          <a:xfrm>
            <a:off x="4180369" y="476098"/>
            <a:ext cx="3069540"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تعريف الأقليات الإسلامية :</a:t>
            </a:r>
            <a:endParaRPr lang="en-US" sz="2800" dirty="0"/>
          </a:p>
        </p:txBody>
      </p:sp>
      <p:sp>
        <p:nvSpPr>
          <p:cNvPr id="10" name="Rectangle: Rounded Corners 20">
            <a:extLst>
              <a:ext uri="{FF2B5EF4-FFF2-40B4-BE49-F238E27FC236}">
                <a16:creationId xmlns:a16="http://schemas.microsoft.com/office/drawing/2014/main" xmlns="" id="{AFC0DFF3-F246-4A1A-8AD6-05150F1134C8}"/>
              </a:ext>
            </a:extLst>
          </p:cNvPr>
          <p:cNvSpPr/>
          <p:nvPr/>
        </p:nvSpPr>
        <p:spPr>
          <a:xfrm>
            <a:off x="462450" y="1040766"/>
            <a:ext cx="6695100" cy="298862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يرى بعض الباحثين أن المقصود بالأقلية هي: كل مجموعة مسلمة معتزة بإسلامها وتحاول الحفاظ عليه وتعيش بين مجموعة أكبر من سكان إحدى الدول التي تختلف عنها في الدين.</a:t>
            </a:r>
          </a:p>
          <a:p>
            <a:pPr algn="just" rtl="1"/>
            <a:r>
              <a:rPr lang="ar-EG" sz="2400" b="1" dirty="0">
                <a:solidFill>
                  <a:srgbClr val="002060"/>
                </a:solidFill>
                <a:latin typeface="Sakkal Majalla" panose="02000000000000000000" pitchFamily="2" charset="-78"/>
                <a:cs typeface="Sakkal Majalla" panose="02000000000000000000" pitchFamily="2" charset="-78"/>
              </a:rPr>
              <a:t>ويرى آخرون أن الأقلية الإسلامية هي:</a:t>
            </a:r>
          </a:p>
          <a:p>
            <a:pPr algn="just" rtl="1"/>
            <a:r>
              <a:rPr lang="ar-EG" sz="2400" b="1" dirty="0">
                <a:solidFill>
                  <a:srgbClr val="002060"/>
                </a:solidFill>
                <a:latin typeface="Sakkal Majalla" panose="02000000000000000000" pitchFamily="2" charset="-78"/>
                <a:cs typeface="Sakkal Majalla" panose="02000000000000000000" pitchFamily="2" charset="-78"/>
              </a:rPr>
              <a:t>أفراد مسلمون في دولة غير إسلامية مهما كان عددهم يحاولون الحفاظ على هويتهم الإسلامية عبر تنظيم أنفسهم في مؤسسات إسلامية.</a:t>
            </a:r>
            <a:endParaRPr lang="en-US" sz="2400" b="1" dirty="0">
              <a:solidFill>
                <a:srgbClr val="00206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03190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0">
                                            <p:bg/>
                                          </p:spTgt>
                                        </p:tgtEl>
                                        <p:attrNameLst>
                                          <p:attrName>style.visibility</p:attrName>
                                        </p:attrNameLst>
                                      </p:cBhvr>
                                      <p:to>
                                        <p:strVal val="visible"/>
                                      </p:to>
                                    </p:set>
                                    <p:anim calcmode="lin" valueType="num">
                                      <p:cBhvr>
                                        <p:cTn id="25" dur="1000" fill="hold"/>
                                        <p:tgtEl>
                                          <p:spTgt spid="10">
                                            <p:bg/>
                                          </p:spTgt>
                                        </p:tgtEl>
                                        <p:attrNameLst>
                                          <p:attrName>ppt_w</p:attrName>
                                        </p:attrNameLst>
                                      </p:cBhvr>
                                      <p:tavLst>
                                        <p:tav tm="0">
                                          <p:val>
                                            <p:fltVal val="0"/>
                                          </p:val>
                                        </p:tav>
                                        <p:tav tm="100000">
                                          <p:val>
                                            <p:strVal val="#ppt_w"/>
                                          </p:val>
                                        </p:tav>
                                      </p:tavLst>
                                    </p:anim>
                                    <p:anim calcmode="lin" valueType="num">
                                      <p:cBhvr>
                                        <p:cTn id="26" dur="1000" fill="hold"/>
                                        <p:tgtEl>
                                          <p:spTgt spid="10">
                                            <p:bg/>
                                          </p:spTgt>
                                        </p:tgtEl>
                                        <p:attrNameLst>
                                          <p:attrName>ppt_h</p:attrName>
                                        </p:attrNameLst>
                                      </p:cBhvr>
                                      <p:tavLst>
                                        <p:tav tm="0">
                                          <p:val>
                                            <p:fltVal val="0"/>
                                          </p:val>
                                        </p:tav>
                                        <p:tav tm="100000">
                                          <p:val>
                                            <p:strVal val="#ppt_h"/>
                                          </p:val>
                                        </p:tav>
                                      </p:tavLst>
                                    </p:anim>
                                    <p:anim calcmode="lin" valueType="num">
                                      <p:cBhvr>
                                        <p:cTn id="27" dur="1000" fill="hold"/>
                                        <p:tgtEl>
                                          <p:spTgt spid="10">
                                            <p:bg/>
                                          </p:spTgt>
                                        </p:tgtEl>
                                        <p:attrNameLst>
                                          <p:attrName>style.rotation</p:attrName>
                                        </p:attrNameLst>
                                      </p:cBhvr>
                                      <p:tavLst>
                                        <p:tav tm="0">
                                          <p:val>
                                            <p:fltVal val="90"/>
                                          </p:val>
                                        </p:tav>
                                        <p:tav tm="100000">
                                          <p:val>
                                            <p:fltVal val="0"/>
                                          </p:val>
                                        </p:tav>
                                      </p:tavLst>
                                    </p:anim>
                                    <p:animEffect transition="in" filter="fade">
                                      <p:cBhvr>
                                        <p:cTn id="28" dur="1000"/>
                                        <p:tgtEl>
                                          <p:spTgt spid="10">
                                            <p:bg/>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 calcmode="lin" valueType="num">
                                      <p:cBhvr>
                                        <p:cTn id="33"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4"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35"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36" dur="1000"/>
                                        <p:tgtEl>
                                          <p:spTgt spid="1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0">
                                            <p:txEl>
                                              <p:pRg st="1" end="1"/>
                                            </p:txEl>
                                          </p:spTgt>
                                        </p:tgtEl>
                                        <p:attrNameLst>
                                          <p:attrName>style.visibility</p:attrName>
                                        </p:attrNameLst>
                                      </p:cBhvr>
                                      <p:to>
                                        <p:strVal val="visible"/>
                                      </p:to>
                                    </p:set>
                                    <p:anim calcmode="lin" valueType="num">
                                      <p:cBhvr>
                                        <p:cTn id="41" dur="10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42" dur="1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43" dur="1000" fill="hold"/>
                                        <p:tgtEl>
                                          <p:spTgt spid="10">
                                            <p:txEl>
                                              <p:pRg st="1" end="1"/>
                                            </p:txEl>
                                          </p:spTgt>
                                        </p:tgtEl>
                                        <p:attrNameLst>
                                          <p:attrName>style.rotation</p:attrName>
                                        </p:attrNameLst>
                                      </p:cBhvr>
                                      <p:tavLst>
                                        <p:tav tm="0">
                                          <p:val>
                                            <p:fltVal val="90"/>
                                          </p:val>
                                        </p:tav>
                                        <p:tav tm="100000">
                                          <p:val>
                                            <p:fltVal val="0"/>
                                          </p:val>
                                        </p:tav>
                                      </p:tavLst>
                                    </p:anim>
                                    <p:animEffect transition="in" filter="fade">
                                      <p:cBhvr>
                                        <p:cTn id="44" dur="1000"/>
                                        <p:tgtEl>
                                          <p:spTgt spid="10">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0">
                                            <p:txEl>
                                              <p:pRg st="2" end="2"/>
                                            </p:txEl>
                                          </p:spTgt>
                                        </p:tgtEl>
                                        <p:attrNameLst>
                                          <p:attrName>style.visibility</p:attrName>
                                        </p:attrNameLst>
                                      </p:cBhvr>
                                      <p:to>
                                        <p:strVal val="visible"/>
                                      </p:to>
                                    </p:set>
                                    <p:anim calcmode="lin" valueType="num">
                                      <p:cBhvr>
                                        <p:cTn id="49" dur="10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50" dur="1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51" dur="1000" fill="hold"/>
                                        <p:tgtEl>
                                          <p:spTgt spid="10">
                                            <p:txEl>
                                              <p:pRg st="2" end="2"/>
                                            </p:txEl>
                                          </p:spTgt>
                                        </p:tgtEl>
                                        <p:attrNameLst>
                                          <p:attrName>style.rotation</p:attrName>
                                        </p:attrNameLst>
                                      </p:cBhvr>
                                      <p:tavLst>
                                        <p:tav tm="0">
                                          <p:val>
                                            <p:fltVal val="90"/>
                                          </p:val>
                                        </p:tav>
                                        <p:tav tm="100000">
                                          <p:val>
                                            <p:fltVal val="0"/>
                                          </p:val>
                                        </p:tav>
                                      </p:tavLst>
                                    </p:anim>
                                    <p:animEffect transition="in" filter="fade">
                                      <p:cBhvr>
                                        <p:cTn id="52"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554809" y="55042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وتتمتع الأقليات الاسلامية في الولايات المتحدة وكندا بحرية كبيرة في ممارسة شعائرها الدينية والتعبير عن نفسها بشتى الطرق النظامية. ويكفل الدستور الأمريكي والكندي حرية العبادة وحرية التنظيم والتجمع. ولذلك تأسست عشرات المؤسسات والهيئات والمنظمات الإسلامية في المواقع التي يعيش فيها مسلمون. وتتنوع المؤسسات الإسلامية في الولايات المتحدة وكندا ويمكن تقسيمها إلى قسمين، هي:</a:t>
            </a:r>
          </a:p>
          <a:p>
            <a:pPr algn="just" rtl="1"/>
            <a:r>
              <a:rPr lang="ar-EG" sz="2400" b="1" dirty="0">
                <a:solidFill>
                  <a:srgbClr val="002060"/>
                </a:solidFill>
                <a:latin typeface="Sakkal Majalla" panose="02000000000000000000" pitchFamily="2" charset="-78"/>
                <a:cs typeface="Sakkal Majalla" panose="02000000000000000000" pitchFamily="2" charset="-78"/>
              </a:rPr>
              <a:t>1- الاتحادات والجمعيات الإسلامية التي تخدم المسلمين على اختلاف أصولهم العرقية وخلفياتهم اللغوية، كالاتحاد الإسلامي لأمريكا الشمالية وجمعيات الجاليات الباكستانية وغيرها.</a:t>
            </a:r>
          </a:p>
          <a:p>
            <a:pPr algn="just" rtl="1"/>
            <a:r>
              <a:rPr lang="ar-EG" sz="2400" b="1" dirty="0">
                <a:solidFill>
                  <a:srgbClr val="002060"/>
                </a:solidFill>
                <a:latin typeface="Sakkal Majalla" panose="02000000000000000000" pitchFamily="2" charset="-78"/>
                <a:cs typeface="Sakkal Majalla" panose="02000000000000000000" pitchFamily="2" charset="-78"/>
              </a:rPr>
              <a:t>2- المساجد حيث تنتشر في كافة أرجاء الولايات المتحدة وكندا.</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76</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125983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17930"/>
            <a:ext cx="6695100" cy="372646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يبلغ عدد الدول الإسلامية في أمريكا اللاتينية الأعضاء في منظمة التعاون الاسلامي دولتان هما: جويانا وسورينام، ويشير مصطلح أمريكا اللاتينية إلى الدول التي تتكلم اللغة الاسبانية والبرتغالية ولذلك فأمريكا اللاتينية تشمل أمريكا الوسطى وأمريكا الجنوبية. وتبلغ نسبة المسلمين في أمريكا اللاتينية 0.3% (أي 1.500.000) في دول مثل المكسيك والبرازيل والأرجنتين وجامايكا وبرمودا وكوبا وهاييتي.</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ويتركز المسلمون في البرازيل حيث يعيش هناك نحو 700.000 مسلم أغلبهم في مدينة ساو باولو، وفي الأرجنتين نحو 650.000 مسلم يتركزون في العاصمة بيوينس آيرس وقرطبة ومندوسا. وهناك قلة من المسلمين في شيلي وفنزويلا وكولومبيا.</a:t>
            </a:r>
            <a:endParaRPr lang="en-US" sz="1100" dirty="0">
              <a:solidFill>
                <a:prstClr val="black"/>
              </a:solidFill>
              <a:ea typeface="Calibri"/>
              <a:cs typeface="Arial"/>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77</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074796" y="475013"/>
            <a:ext cx="4175113"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الأقلية الإسلامية في أمريكا اللاتينية:</a:t>
            </a:r>
            <a:endParaRPr lang="en-US" sz="2800" dirty="0"/>
          </a:p>
        </p:txBody>
      </p:sp>
    </p:spTree>
    <p:extLst>
      <p:ext uri="{BB962C8B-B14F-4D97-AF65-F5344CB8AC3E}">
        <p14:creationId xmlns:p14="http://schemas.microsoft.com/office/powerpoint/2010/main" val="1574347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1">
                                            <p:bg/>
                                          </p:spTgt>
                                        </p:tgtEl>
                                        <p:attrNameLst>
                                          <p:attrName>style.visibility</p:attrName>
                                        </p:attrNameLst>
                                      </p:cBhvr>
                                      <p:to>
                                        <p:strVal val="visible"/>
                                      </p:to>
                                    </p:set>
                                    <p:animEffect transition="in" filter="fade">
                                      <p:cBhvr>
                                        <p:cTn id="14" dur="2000"/>
                                        <p:tgtEl>
                                          <p:spTgt spid="21">
                                            <p:bg/>
                                          </p:spTgt>
                                        </p:tgtEl>
                                      </p:cBhvr>
                                    </p:animEffect>
                                    <p:anim calcmode="lin" valueType="num">
                                      <p:cBhvr>
                                        <p:cTn id="15" dur="2000" fill="hold"/>
                                        <p:tgtEl>
                                          <p:spTgt spid="21">
                                            <p:bg/>
                                          </p:spTgt>
                                        </p:tgtEl>
                                        <p:attrNameLst>
                                          <p:attrName>ppt_w</p:attrName>
                                        </p:attrNameLst>
                                      </p:cBhvr>
                                      <p:tavLst>
                                        <p:tav tm="0" fmla="#ppt_w*sin(2.5*pi*$)">
                                          <p:val>
                                            <p:fltVal val="0"/>
                                          </p:val>
                                        </p:tav>
                                        <p:tav tm="100000">
                                          <p:val>
                                            <p:fltVal val="1"/>
                                          </p:val>
                                        </p:tav>
                                      </p:tavLst>
                                    </p:anim>
                                    <p:anim calcmode="lin" valueType="num">
                                      <p:cBhvr>
                                        <p:cTn id="16" dur="2000" fill="hold"/>
                                        <p:tgtEl>
                                          <p:spTgt spid="21">
                                            <p:bg/>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1">
                                            <p:txEl>
                                              <p:pRg st="0" end="0"/>
                                            </p:txEl>
                                          </p:spTgt>
                                        </p:tgtEl>
                                        <p:attrNameLst>
                                          <p:attrName>style.visibility</p:attrName>
                                        </p:attrNameLst>
                                      </p:cBhvr>
                                      <p:to>
                                        <p:strVal val="visible"/>
                                      </p:to>
                                    </p:set>
                                    <p:animEffect transition="in" filter="fade">
                                      <p:cBhvr>
                                        <p:cTn id="21" dur="2000"/>
                                        <p:tgtEl>
                                          <p:spTgt spid="21">
                                            <p:txEl>
                                              <p:pRg st="0" end="0"/>
                                            </p:txEl>
                                          </p:spTgt>
                                        </p:tgtEl>
                                      </p:cBhvr>
                                    </p:animEffect>
                                    <p:anim calcmode="lin" valueType="num">
                                      <p:cBhvr>
                                        <p:cTn id="22" dur="2000" fill="hold"/>
                                        <p:tgtEl>
                                          <p:spTgt spid="21">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1">
                                            <p:txEl>
                                              <p:pRg st="1" end="1"/>
                                            </p:txEl>
                                          </p:spTgt>
                                        </p:tgtEl>
                                        <p:attrNameLst>
                                          <p:attrName>style.visibility</p:attrName>
                                        </p:attrNameLst>
                                      </p:cBhvr>
                                      <p:to>
                                        <p:strVal val="visible"/>
                                      </p:to>
                                    </p:set>
                                    <p:animEffect transition="in" filter="fade">
                                      <p:cBhvr>
                                        <p:cTn id="28" dur="2000"/>
                                        <p:tgtEl>
                                          <p:spTgt spid="21">
                                            <p:txEl>
                                              <p:pRg st="1" end="1"/>
                                            </p:txEl>
                                          </p:spTgt>
                                        </p:tgtEl>
                                      </p:cBhvr>
                                    </p:animEffect>
                                    <p:anim calcmode="lin" valueType="num">
                                      <p:cBhvr>
                                        <p:cTn id="29" dur="2000" fill="hold"/>
                                        <p:tgtEl>
                                          <p:spTgt spid="21">
                                            <p:txEl>
                                              <p:pRg st="1" end="1"/>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السادس</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الأقليات الإسلامية في أوقيانوسيا</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78</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415998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62450" y="1013157"/>
            <a:ext cx="6695100" cy="85583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أوقيانوسيا: مصطلح يطلق على قارة أستراليا ونيوزيلاندا والجزر المجاورة لهما في المحيط الهادئ.</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78</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8" name="Rectangle: Rounded Corners 7">
            <a:extLst>
              <a:ext uri="{FF2B5EF4-FFF2-40B4-BE49-F238E27FC236}">
                <a16:creationId xmlns:a16="http://schemas.microsoft.com/office/drawing/2014/main" xmlns="" id="{509D189A-F7C7-49F3-8DEB-18359ED55A27}"/>
              </a:ext>
            </a:extLst>
          </p:cNvPr>
          <p:cNvSpPr/>
          <p:nvPr/>
        </p:nvSpPr>
        <p:spPr>
          <a:xfrm>
            <a:off x="4762919" y="475013"/>
            <a:ext cx="2486990"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مفاهيم ومصطلحات:</a:t>
            </a:r>
            <a:endParaRPr lang="en-US" sz="2800" dirty="0"/>
          </a:p>
        </p:txBody>
      </p:sp>
      <p:sp>
        <p:nvSpPr>
          <p:cNvPr id="9" name="Rectangle: Rounded Corners 8">
            <a:extLst>
              <a:ext uri="{FF2B5EF4-FFF2-40B4-BE49-F238E27FC236}">
                <a16:creationId xmlns:a16="http://schemas.microsoft.com/office/drawing/2014/main" xmlns="" id="{9CBE9FD6-268E-427E-A4DB-6298B7A436BE}"/>
              </a:ext>
            </a:extLst>
          </p:cNvPr>
          <p:cNvSpPr/>
          <p:nvPr/>
        </p:nvSpPr>
        <p:spPr>
          <a:xfrm>
            <a:off x="462450" y="2451795"/>
            <a:ext cx="6695100" cy="231294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تقع قارة استراليا في النصف الجنوبي من الكرة الأرضية، وتطل على المحيطين الهادئ والهندي، وهي اصغر قارات العالم مساحة، وتبلغ نسبة المسلمين فيها 2% (أي 350.000) وقد ظلت قارة مجهولة حتى القرن السابع عشر الميلادي، ومنذ ذلك الوقت بدأت الهجرات إليها، وكانت مفتوحة وحرة في البداية حتى عام 1902م ثم قيدت أعداد المهاجرين وأصبحت تمنح على نطاق ضيق.</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10" name="Rectangle: Rounded Corners 9">
            <a:extLst>
              <a:ext uri="{FF2B5EF4-FFF2-40B4-BE49-F238E27FC236}">
                <a16:creationId xmlns:a16="http://schemas.microsoft.com/office/drawing/2014/main" xmlns="" id="{6BCB67EE-E7FA-4EFF-8CC6-544311CB4FE5}"/>
              </a:ext>
            </a:extLst>
          </p:cNvPr>
          <p:cNvSpPr/>
          <p:nvPr/>
        </p:nvSpPr>
        <p:spPr>
          <a:xfrm>
            <a:off x="5526593" y="1913651"/>
            <a:ext cx="1723316"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أستراليا:</a:t>
            </a:r>
            <a:endParaRPr lang="en-US" sz="2800" dirty="0"/>
          </a:p>
        </p:txBody>
      </p:sp>
    </p:spTree>
    <p:extLst>
      <p:ext uri="{BB962C8B-B14F-4D97-AF65-F5344CB8AC3E}">
        <p14:creationId xmlns:p14="http://schemas.microsoft.com/office/powerpoint/2010/main" val="7484877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anim calcmode="lin" valueType="num">
                                      <p:cBhvr>
                                        <p:cTn id="16" dur="2000" fill="hold"/>
                                        <p:tgtEl>
                                          <p:spTgt spid="8"/>
                                        </p:tgtEl>
                                        <p:attrNameLst>
                                          <p:attrName>ppt_w</p:attrName>
                                        </p:attrNameLst>
                                      </p:cBhvr>
                                      <p:tavLst>
                                        <p:tav tm="0" fmla="#ppt_w*sin(2.5*pi*$)">
                                          <p:val>
                                            <p:fltVal val="0"/>
                                          </p:val>
                                        </p:tav>
                                        <p:tav tm="100000">
                                          <p:val>
                                            <p:fltVal val="1"/>
                                          </p:val>
                                        </p:tav>
                                      </p:tavLst>
                                    </p:anim>
                                    <p:anim calcmode="lin" valueType="num">
                                      <p:cBhvr>
                                        <p:cTn id="17"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bg/>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2000"/>
                                        <p:tgtEl>
                                          <p:spTgt spid="10"/>
                                        </p:tgtEl>
                                      </p:cBhvr>
                                    </p:animEffect>
                                    <p:anim calcmode="lin" valueType="num">
                                      <p:cBhvr>
                                        <p:cTn id="31" dur="2000" fill="hold"/>
                                        <p:tgtEl>
                                          <p:spTgt spid="10"/>
                                        </p:tgtEl>
                                        <p:attrNameLst>
                                          <p:attrName>ppt_w</p:attrName>
                                        </p:attrNameLst>
                                      </p:cBhvr>
                                      <p:tavLst>
                                        <p:tav tm="0" fmla="#ppt_w*sin(2.5*pi*$)">
                                          <p:val>
                                            <p:fltVal val="0"/>
                                          </p:val>
                                        </p:tav>
                                        <p:tav tm="100000">
                                          <p:val>
                                            <p:fltVal val="1"/>
                                          </p:val>
                                        </p:tav>
                                      </p:tavLst>
                                    </p:anim>
                                    <p:anim calcmode="lin" valueType="num">
                                      <p:cBhvr>
                                        <p:cTn id="32"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8" grpId="0" animBg="1"/>
      <p:bldP spid="9" grpId="0" build="p" animBg="1"/>
      <p:bldP spid="1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24170"/>
            <a:ext cx="6695100" cy="374056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كان أول المسلمين الواصلين إلى استراليا جماعة من بلاد الأفغان استقدمتهم بريطانيا مع إبلهم لاكتشاف مجاهل الصحراء الاسترالية في نهاية النصف الأول من القرن التاسع عشر، وقد أسسوا طرقاً للقوافل وبنوا مساجد على هذه الطرق. وبعد ذلك بدأت تفد إلى استراليا جماعات مسلمة مختلفة من البلقان وتركيا وبلاد الشام واندونيسيا وماليزيا، ثم بدأ التجار في الوصول إلى هذه البلاد الجديدة والمتاجر معها. وفي العصر الحاضر يفد عدد كبير من الطلبة المسلمين للدراسة في الجامعات والمؤسسات التعليمية الاسترالية من مختلف الدول الإسلامية الأسيوية ولهم نشاط ملحوظ في الدعوة وتأسيس الجمعيات الطلابية الإسلامية.</a:t>
            </a:r>
            <a:endParaRPr lang="ar-SA" sz="2400" b="1" dirty="0">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23</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235569" y="489527"/>
            <a:ext cx="4014340"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طرق وصول الإسلام إلى أوقيانوسيا:</a:t>
            </a:r>
            <a:endParaRPr lang="en-US" sz="2800" dirty="0"/>
          </a:p>
        </p:txBody>
      </p:sp>
    </p:spTree>
    <p:extLst>
      <p:ext uri="{BB962C8B-B14F-4D97-AF65-F5344CB8AC3E}">
        <p14:creationId xmlns:p14="http://schemas.microsoft.com/office/powerpoint/2010/main" val="10426827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barn(inVertic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barn(inVertic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554809" y="550421"/>
            <a:ext cx="6695100" cy="252437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أما نيوزيلاندا فقد وصلها الإسلام عبر الهجرات الأولى للمسلمين في النصف الثاني من القرن التاسع عشر الميلادي من خلال بعض التجار المسلمين من الهند، وقد اقاموا في مدينة أوكلاند العاصمة وبعد الحرب العالمية الثانية وصلت أعداد من المسلمين من تركيا ودول البلقان واستوطنوا أوكلاند كذلك. وهناك أعداد متزايدة من الطلاب المسلمين للدراسة في الجامعات والمؤسسات التعليمية في نيوزيلاندا.</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79</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762652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75174"/>
            <a:ext cx="6695100" cy="36547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يتركز المسلمون في استراليا في ولايات نيوساوث ويلز، وفتوريا، واستراليا الغربية، وكوينزلاند. وينتشر الباقون في بقية الولايات الاسترالية. وفي جزر نيوزيلاندا الواقعة إلى الشرق والجنوب الشرقي من قارة استراليا وتصل نسبة المسلمين فيها حوالي 0.5% (أي 20.000).</a:t>
            </a:r>
          </a:p>
          <a:p>
            <a:pPr algn="just" rtl="1"/>
            <a:r>
              <a:rPr lang="ar-EG" sz="2400" b="1" dirty="0">
                <a:solidFill>
                  <a:srgbClr val="002060"/>
                </a:solidFill>
                <a:latin typeface="Sakkal Majalla" panose="02000000000000000000" pitchFamily="2" charset="-78"/>
                <a:cs typeface="Sakkal Majalla" panose="02000000000000000000" pitchFamily="2" charset="-78"/>
              </a:rPr>
              <a:t>وتتسم نيوزيلاندا بسياسة مرنة تجاه الهجرة إليها ولكنها سياسة انتقائية، إذ يؤثر الدين والعرق في قبول طلب الهجرة من عدمه.</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79</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8" name="Rectangle: Rounded Corners 7">
            <a:extLst>
              <a:ext uri="{FF2B5EF4-FFF2-40B4-BE49-F238E27FC236}">
                <a16:creationId xmlns:a16="http://schemas.microsoft.com/office/drawing/2014/main" xmlns="" id="{84F46703-FB1E-4A6B-BE65-999BD13A0482}"/>
              </a:ext>
            </a:extLst>
          </p:cNvPr>
          <p:cNvSpPr/>
          <p:nvPr/>
        </p:nvSpPr>
        <p:spPr>
          <a:xfrm>
            <a:off x="3024554" y="489527"/>
            <a:ext cx="4225355"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توزيع الأقلية الإسلامية في أوقيانوسيا:</a:t>
            </a:r>
            <a:endParaRPr lang="en-US" sz="2800" dirty="0"/>
          </a:p>
        </p:txBody>
      </p:sp>
    </p:spTree>
    <p:extLst>
      <p:ext uri="{BB962C8B-B14F-4D97-AF65-F5344CB8AC3E}">
        <p14:creationId xmlns:p14="http://schemas.microsoft.com/office/powerpoint/2010/main" val="39408303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500" fill="hold"/>
                                        <p:tgtEl>
                                          <p:spTgt spid="21">
                                            <p:bg/>
                                          </p:spTgt>
                                        </p:tgtEl>
                                        <p:attrNameLst>
                                          <p:attrName>ppt_w</p:attrName>
                                        </p:attrNameLst>
                                      </p:cBhvr>
                                      <p:tavLst>
                                        <p:tav tm="0">
                                          <p:val>
                                            <p:fltVal val="0"/>
                                          </p:val>
                                        </p:tav>
                                        <p:tav tm="100000">
                                          <p:val>
                                            <p:strVal val="#ppt_w"/>
                                          </p:val>
                                        </p:tav>
                                      </p:tavLst>
                                    </p:anim>
                                    <p:anim calcmode="lin" valueType="num">
                                      <p:cBhvr>
                                        <p:cTn id="8" dur="500" fill="hold"/>
                                        <p:tgtEl>
                                          <p:spTgt spid="21">
                                            <p:bg/>
                                          </p:spTgt>
                                        </p:tgtEl>
                                        <p:attrNameLst>
                                          <p:attrName>ppt_h</p:attrName>
                                        </p:attrNameLst>
                                      </p:cBhvr>
                                      <p:tavLst>
                                        <p:tav tm="0">
                                          <p:val>
                                            <p:fltVal val="0"/>
                                          </p:val>
                                        </p:tav>
                                        <p:tav tm="100000">
                                          <p:val>
                                            <p:strVal val="#ppt_h"/>
                                          </p:val>
                                        </p:tav>
                                      </p:tavLst>
                                    </p:anim>
                                    <p:animEffect transition="in" filter="fade">
                                      <p:cBhvr>
                                        <p:cTn id="9" dur="500"/>
                                        <p:tgtEl>
                                          <p:spTgt spid="21">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 calcmode="lin" valueType="num">
                                      <p:cBhvr>
                                        <p:cTn id="14"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1">
                                            <p:txEl>
                                              <p:pRg st="1" end="1"/>
                                            </p:txEl>
                                          </p:spTgt>
                                        </p:tgtEl>
                                        <p:attrNameLst>
                                          <p:attrName>style.visibility</p:attrName>
                                        </p:attrNameLst>
                                      </p:cBhvr>
                                      <p:to>
                                        <p:strVal val="visible"/>
                                      </p:to>
                                    </p:set>
                                    <p:anim calcmode="lin" valueType="num">
                                      <p:cBhvr>
                                        <p:cTn id="21" dur="5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1">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inVertic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74074"/>
            <a:ext cx="6695100" cy="36558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1. من أخطر المشكلات التي تواجه الأقليات الاسلامية المشكلات الاجتماعية التي تنشأ من العيش في مجتمع غربي له مثل وقيم مختلفة، فيؤدي هذا الى الانصهار في المجتمع غير المسلم ويجعل تنشئة الجيل الجديد من المسلمين صعباً جداً ومحفوفاً بالمخاطر.</a:t>
            </a:r>
          </a:p>
          <a:p>
            <a:pPr algn="just" rtl="1"/>
            <a:r>
              <a:rPr lang="ar-EG" sz="2400" b="1" dirty="0">
                <a:solidFill>
                  <a:srgbClr val="002060"/>
                </a:solidFill>
                <a:latin typeface="Sakkal Majalla" panose="02000000000000000000" pitchFamily="2" charset="-78"/>
                <a:cs typeface="Sakkal Majalla" panose="02000000000000000000" pitchFamily="2" charset="-78"/>
              </a:rPr>
              <a:t>2. عدم حصول ابناء الاقليات الاسلامية على اي ثقافة دينية اسلامية في المدارس الحكومية ولذلك يضعف وازعهم الديني ويقل حماسهم لدينهم ولثقافتهم الإسلامية ومع أن بعض المراكز الاسلامية تقدم تعليماً اسلاميا خالصا أيام الاجازات الاسبوعية الا انه يتوفر لكل الطلاب كما انه لا يلتحق به كل الطلاب المتوفر عندهم اصلا لعدم مناسبة توقيته لهم.</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79</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727938" y="527800"/>
            <a:ext cx="3545585"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مشكلات الأقليات الإسلامية:</a:t>
            </a:r>
            <a:endParaRPr lang="en-US" sz="2800" dirty="0"/>
          </a:p>
        </p:txBody>
      </p:sp>
    </p:spTree>
    <p:extLst>
      <p:ext uri="{BB962C8B-B14F-4D97-AF65-F5344CB8AC3E}">
        <p14:creationId xmlns:p14="http://schemas.microsoft.com/office/powerpoint/2010/main" val="41354089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bg/>
                                          </p:spTgt>
                                        </p:tgtEl>
                                        <p:attrNameLst>
                                          <p:attrName>style.visibility</p:attrName>
                                        </p:attrNameLst>
                                      </p:cBhvr>
                                      <p:to>
                                        <p:strVal val="visible"/>
                                      </p:to>
                                    </p:set>
                                    <p:animEffect transition="in" filter="wheel(1)">
                                      <p:cBhvr>
                                        <p:cTn id="1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3"/>
            <a:ext cx="6695100" cy="42548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3. عدم الاتفاق بين افراد وزعماء المراكز والجمعيات الاسلامية على الرغم من الاخطار المحيطة بهم فتنشأ مشكلات بينهم لأسباب بسيطة بسبب اختلاف الذهب والرؤية السياسية.</a:t>
            </a:r>
          </a:p>
          <a:p>
            <a:pPr algn="just" rtl="1"/>
            <a:r>
              <a:rPr lang="ar-EG" sz="2400" b="1" dirty="0">
                <a:solidFill>
                  <a:srgbClr val="002060"/>
                </a:solidFill>
                <a:latin typeface="Sakkal Majalla" panose="02000000000000000000" pitchFamily="2" charset="-78"/>
                <a:cs typeface="Sakkal Majalla" panose="02000000000000000000" pitchFamily="2" charset="-78"/>
              </a:rPr>
              <a:t>4. انتشار الفقر والمرض والجهل في بعض مناطق الاقليات الاسلامية وخاصة في إفريقيا حيث لا تكفي المساعدات التي تتلقاها الاقليات من المنظمات والحكومات الاسلامية في تخفيف هذه المصائب.</a:t>
            </a:r>
          </a:p>
          <a:p>
            <a:pPr algn="just" rtl="1"/>
            <a:r>
              <a:rPr lang="ar-EG" sz="2400" b="1" dirty="0">
                <a:solidFill>
                  <a:srgbClr val="002060"/>
                </a:solidFill>
                <a:latin typeface="Sakkal Majalla" panose="02000000000000000000" pitchFamily="2" charset="-78"/>
                <a:cs typeface="Sakkal Majalla" panose="02000000000000000000" pitchFamily="2" charset="-78"/>
              </a:rPr>
              <a:t>5. قلة الدعم المالي للمراكز الاسلامية ورغم مشاركة بعض الدول الإسلامية في مثل هذا الدعم فإن الحاجة ما زالت قائمة لنشر المدارس والمراكز الاسلامية في مناطق تجمعات المسلمين.</a:t>
            </a:r>
            <a:endParaRPr lang="en-US" sz="2400" b="1" dirty="0">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79</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178443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74074"/>
            <a:ext cx="6695100" cy="36558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يحتاج المسلمون للخروج من هذه المشكلات إلى الآتي:</a:t>
            </a:r>
          </a:p>
          <a:p>
            <a:pPr algn="just" rtl="1"/>
            <a:r>
              <a:rPr lang="ar-EG" sz="2400" b="1" dirty="0">
                <a:solidFill>
                  <a:srgbClr val="002060"/>
                </a:solidFill>
                <a:latin typeface="Sakkal Majalla" panose="02000000000000000000" pitchFamily="2" charset="-78"/>
                <a:cs typeface="Sakkal Majalla" panose="02000000000000000000" pitchFamily="2" charset="-78"/>
              </a:rPr>
              <a:t>1. التمسك بكتاب الله وسنة رسوله صلى الله عليه وسلم ونبذ الفرقة وترك التعصب لمذهب أو طائفة أو جنس، والوحدة بين أفراد الأقلية الإسلامية ودعم مؤسساتها وجمعياتها والالتزام بآداب الخلاف.</a:t>
            </a:r>
            <a:endParaRPr lang="ar-EG" sz="2400" b="1" dirty="0">
              <a:solidFill>
                <a:srgbClr val="C00000"/>
              </a:solidFill>
              <a:latin typeface="Sakkal Majalla" panose="02000000000000000000" pitchFamily="2" charset="-78"/>
              <a:cs typeface="Sakkal Majalla" panose="02000000000000000000" pitchFamily="2" charset="-78"/>
            </a:endParaRPr>
          </a:p>
          <a:p>
            <a:pPr algn="just" rtl="1"/>
            <a:r>
              <a:rPr lang="ar-EG" sz="2400" b="1" dirty="0">
                <a:solidFill>
                  <a:srgbClr val="002060"/>
                </a:solidFill>
                <a:latin typeface="Sakkal Majalla" panose="02000000000000000000" pitchFamily="2" charset="-78"/>
                <a:cs typeface="Sakkal Majalla" panose="02000000000000000000" pitchFamily="2" charset="-78"/>
              </a:rPr>
              <a:t>2. الانخراط السلمي النشط في مؤسسات الدولة السياسية والاقتصادية والاجتماعية بحيث يثبتون للاكثرية انهم عامل ايجابي في بناء الدولة ومؤسساتها وليسوا عامل هدم لها.</a:t>
            </a:r>
          </a:p>
          <a:p>
            <a:pPr algn="just" rtl="1"/>
            <a:r>
              <a:rPr lang="ar-EG" sz="2400" b="1" dirty="0">
                <a:solidFill>
                  <a:srgbClr val="002060"/>
                </a:solidFill>
                <a:latin typeface="Sakkal Majalla" panose="02000000000000000000" pitchFamily="2" charset="-78"/>
                <a:cs typeface="Sakkal Majalla" panose="02000000000000000000" pitchFamily="2" charset="-78"/>
              </a:rPr>
              <a:t>3. الدعوة إلى تحقيق مآربهم بالحسنى وعبر فهم عميق للوسائل السلمية، ومد يد الصداقة والتعاون للاكثرية وعدم الانعزال والانغلاق في مجتمعاتهم الصغيرة.</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80</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2381459" y="527800"/>
            <a:ext cx="4892064"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حلول مقترحة لمشكلات الاقليات الاسلامية:</a:t>
            </a:r>
            <a:endParaRPr lang="en-US" sz="2800" dirty="0"/>
          </a:p>
        </p:txBody>
      </p:sp>
    </p:spTree>
    <p:extLst>
      <p:ext uri="{BB962C8B-B14F-4D97-AF65-F5344CB8AC3E}">
        <p14:creationId xmlns:p14="http://schemas.microsoft.com/office/powerpoint/2010/main" val="8579410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bg/>
                                          </p:spTgt>
                                        </p:tgtEl>
                                        <p:attrNameLst>
                                          <p:attrName>style.visibility</p:attrName>
                                        </p:attrNameLst>
                                      </p:cBhvr>
                                      <p:to>
                                        <p:strVal val="visible"/>
                                      </p:to>
                                    </p:set>
                                    <p:animEffect transition="in" filter="wheel(1)">
                                      <p:cBhvr>
                                        <p:cTn id="1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60</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9" name="Rectangle: Rounded Corners 2">
            <a:extLst>
              <a:ext uri="{FF2B5EF4-FFF2-40B4-BE49-F238E27FC236}">
                <a16:creationId xmlns:a16="http://schemas.microsoft.com/office/drawing/2014/main" xmlns="" id="{7FB343E5-0AD9-4108-B4A9-4E491A12D57F}"/>
              </a:ext>
            </a:extLst>
          </p:cNvPr>
          <p:cNvSpPr/>
          <p:nvPr/>
        </p:nvSpPr>
        <p:spPr>
          <a:xfrm>
            <a:off x="3205424" y="476098"/>
            <a:ext cx="4044485"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أسباب ظهور الأقليات الإسلامية:</a:t>
            </a:r>
            <a:endParaRPr lang="en-US" sz="2800" dirty="0"/>
          </a:p>
        </p:txBody>
      </p:sp>
      <p:sp>
        <p:nvSpPr>
          <p:cNvPr id="10" name="Rectangle: Rounded Corners 20">
            <a:extLst>
              <a:ext uri="{FF2B5EF4-FFF2-40B4-BE49-F238E27FC236}">
                <a16:creationId xmlns:a16="http://schemas.microsoft.com/office/drawing/2014/main" xmlns="" id="{AFC0DFF3-F246-4A1A-8AD6-05150F1134C8}"/>
              </a:ext>
            </a:extLst>
          </p:cNvPr>
          <p:cNvSpPr/>
          <p:nvPr/>
        </p:nvSpPr>
        <p:spPr>
          <a:xfrm>
            <a:off x="462450" y="1040766"/>
            <a:ext cx="6695100" cy="368911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200" b="1" dirty="0">
                <a:solidFill>
                  <a:srgbClr val="002060"/>
                </a:solidFill>
                <a:latin typeface="Sakkal Majalla" panose="02000000000000000000" pitchFamily="2" charset="-78"/>
                <a:cs typeface="Sakkal Majalla" panose="02000000000000000000" pitchFamily="2" charset="-78"/>
              </a:rPr>
              <a:t>يمكن أن تنشأ الاقلية الاسلامية بواحد أو أكثر من الأسباب الآتية:</a:t>
            </a:r>
          </a:p>
          <a:p>
            <a:pPr algn="just" rtl="1"/>
            <a:r>
              <a:rPr lang="ar-EG" sz="2200" b="1" dirty="0">
                <a:solidFill>
                  <a:srgbClr val="002060"/>
                </a:solidFill>
                <a:latin typeface="Sakkal Majalla" panose="02000000000000000000" pitchFamily="2" charset="-78"/>
                <a:cs typeface="Sakkal Majalla" panose="02000000000000000000" pitchFamily="2" charset="-78"/>
              </a:rPr>
              <a:t>1. اعتناق الدين الإسلامي:</a:t>
            </a:r>
          </a:p>
          <a:p>
            <a:pPr algn="just" rtl="1"/>
            <a:r>
              <a:rPr lang="ar-EG" sz="2200" b="1" dirty="0">
                <a:solidFill>
                  <a:srgbClr val="002060"/>
                </a:solidFill>
                <a:latin typeface="Sakkal Majalla" panose="02000000000000000000" pitchFamily="2" charset="-78"/>
                <a:cs typeface="Sakkal Majalla" panose="02000000000000000000" pitchFamily="2" charset="-78"/>
              </a:rPr>
              <a:t>عندما يعتنق مجموعة من الناس الإسلام في البلدان التي يعيشون فيها فإنهم يتميزون عن غيرهم بدينهم، ويصبحوا أقلية بالنسبة للأكثرية من غير المسلمين ومثله ما يحدث هذه الأيام من اعتناق بعض اليابانيين والكوريين للإسلام فقد سمح مجتمعهم المتسامح إلى ان يتميزوا بدينهم ويؤسسوا جمعيات تدعمهم رغم قلة عددهم.</a:t>
            </a:r>
          </a:p>
          <a:p>
            <a:pPr algn="just" rtl="1"/>
            <a:r>
              <a:rPr lang="ar-EG" sz="2200" b="1" dirty="0">
                <a:solidFill>
                  <a:srgbClr val="002060"/>
                </a:solidFill>
                <a:latin typeface="Sakkal Majalla" panose="02000000000000000000" pitchFamily="2" charset="-78"/>
                <a:cs typeface="Sakkal Majalla" panose="02000000000000000000" pitchFamily="2" charset="-78"/>
              </a:rPr>
              <a:t>2. انتقال المسلمين إلى بلاد غير مسلمة:</a:t>
            </a:r>
          </a:p>
          <a:p>
            <a:pPr algn="just" rtl="1"/>
            <a:r>
              <a:rPr lang="ar-EG" sz="2200" b="1" dirty="0">
                <a:solidFill>
                  <a:srgbClr val="002060"/>
                </a:solidFill>
                <a:latin typeface="Sakkal Majalla" panose="02000000000000000000" pitchFamily="2" charset="-78"/>
                <a:cs typeface="Sakkal Majalla" panose="02000000000000000000" pitchFamily="2" charset="-78"/>
              </a:rPr>
              <a:t>ينتقل بعض المسلمين من دولهم الإسلامية إلى دول أخرى غير مسلمة لأسباب سياسية أو اجتماعية أو اقتصادية. كما هو عليه الحال في معظم دول أوروبا خاصة بريطانيا وألمانيا وفرنسا.</a:t>
            </a:r>
            <a:endParaRPr lang="en-US" sz="2200" b="1" dirty="0">
              <a:solidFill>
                <a:srgbClr val="00206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3844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0">
                                            <p:bg/>
                                          </p:spTgt>
                                        </p:tgtEl>
                                        <p:attrNameLst>
                                          <p:attrName>style.visibility</p:attrName>
                                        </p:attrNameLst>
                                      </p:cBhvr>
                                      <p:to>
                                        <p:strVal val="visible"/>
                                      </p:to>
                                    </p:set>
                                    <p:anim calcmode="lin" valueType="num">
                                      <p:cBhvr>
                                        <p:cTn id="25" dur="1000" fill="hold"/>
                                        <p:tgtEl>
                                          <p:spTgt spid="10">
                                            <p:bg/>
                                          </p:spTgt>
                                        </p:tgtEl>
                                        <p:attrNameLst>
                                          <p:attrName>ppt_w</p:attrName>
                                        </p:attrNameLst>
                                      </p:cBhvr>
                                      <p:tavLst>
                                        <p:tav tm="0">
                                          <p:val>
                                            <p:fltVal val="0"/>
                                          </p:val>
                                        </p:tav>
                                        <p:tav tm="100000">
                                          <p:val>
                                            <p:strVal val="#ppt_w"/>
                                          </p:val>
                                        </p:tav>
                                      </p:tavLst>
                                    </p:anim>
                                    <p:anim calcmode="lin" valueType="num">
                                      <p:cBhvr>
                                        <p:cTn id="26" dur="1000" fill="hold"/>
                                        <p:tgtEl>
                                          <p:spTgt spid="10">
                                            <p:bg/>
                                          </p:spTgt>
                                        </p:tgtEl>
                                        <p:attrNameLst>
                                          <p:attrName>ppt_h</p:attrName>
                                        </p:attrNameLst>
                                      </p:cBhvr>
                                      <p:tavLst>
                                        <p:tav tm="0">
                                          <p:val>
                                            <p:fltVal val="0"/>
                                          </p:val>
                                        </p:tav>
                                        <p:tav tm="100000">
                                          <p:val>
                                            <p:strVal val="#ppt_h"/>
                                          </p:val>
                                        </p:tav>
                                      </p:tavLst>
                                    </p:anim>
                                    <p:anim calcmode="lin" valueType="num">
                                      <p:cBhvr>
                                        <p:cTn id="27" dur="1000" fill="hold"/>
                                        <p:tgtEl>
                                          <p:spTgt spid="10">
                                            <p:bg/>
                                          </p:spTgt>
                                        </p:tgtEl>
                                        <p:attrNameLst>
                                          <p:attrName>style.rotation</p:attrName>
                                        </p:attrNameLst>
                                      </p:cBhvr>
                                      <p:tavLst>
                                        <p:tav tm="0">
                                          <p:val>
                                            <p:fltVal val="90"/>
                                          </p:val>
                                        </p:tav>
                                        <p:tav tm="100000">
                                          <p:val>
                                            <p:fltVal val="0"/>
                                          </p:val>
                                        </p:tav>
                                      </p:tavLst>
                                    </p:anim>
                                    <p:animEffect transition="in" filter="fade">
                                      <p:cBhvr>
                                        <p:cTn id="28" dur="1000"/>
                                        <p:tgtEl>
                                          <p:spTgt spid="10">
                                            <p:bg/>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 calcmode="lin" valueType="num">
                                      <p:cBhvr>
                                        <p:cTn id="33"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4"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35"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36" dur="1000"/>
                                        <p:tgtEl>
                                          <p:spTgt spid="1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0">
                                            <p:txEl>
                                              <p:pRg st="1" end="1"/>
                                            </p:txEl>
                                          </p:spTgt>
                                        </p:tgtEl>
                                        <p:attrNameLst>
                                          <p:attrName>style.visibility</p:attrName>
                                        </p:attrNameLst>
                                      </p:cBhvr>
                                      <p:to>
                                        <p:strVal val="visible"/>
                                      </p:to>
                                    </p:set>
                                    <p:anim calcmode="lin" valueType="num">
                                      <p:cBhvr>
                                        <p:cTn id="41" dur="10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42" dur="1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43" dur="1000" fill="hold"/>
                                        <p:tgtEl>
                                          <p:spTgt spid="10">
                                            <p:txEl>
                                              <p:pRg st="1" end="1"/>
                                            </p:txEl>
                                          </p:spTgt>
                                        </p:tgtEl>
                                        <p:attrNameLst>
                                          <p:attrName>style.rotation</p:attrName>
                                        </p:attrNameLst>
                                      </p:cBhvr>
                                      <p:tavLst>
                                        <p:tav tm="0">
                                          <p:val>
                                            <p:fltVal val="90"/>
                                          </p:val>
                                        </p:tav>
                                        <p:tav tm="100000">
                                          <p:val>
                                            <p:fltVal val="0"/>
                                          </p:val>
                                        </p:tav>
                                      </p:tavLst>
                                    </p:anim>
                                    <p:animEffect transition="in" filter="fade">
                                      <p:cBhvr>
                                        <p:cTn id="44" dur="1000"/>
                                        <p:tgtEl>
                                          <p:spTgt spid="10">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0">
                                            <p:txEl>
                                              <p:pRg st="2" end="2"/>
                                            </p:txEl>
                                          </p:spTgt>
                                        </p:tgtEl>
                                        <p:attrNameLst>
                                          <p:attrName>style.visibility</p:attrName>
                                        </p:attrNameLst>
                                      </p:cBhvr>
                                      <p:to>
                                        <p:strVal val="visible"/>
                                      </p:to>
                                    </p:set>
                                    <p:anim calcmode="lin" valueType="num">
                                      <p:cBhvr>
                                        <p:cTn id="49" dur="10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50" dur="1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51" dur="1000" fill="hold"/>
                                        <p:tgtEl>
                                          <p:spTgt spid="10">
                                            <p:txEl>
                                              <p:pRg st="2" end="2"/>
                                            </p:txEl>
                                          </p:spTgt>
                                        </p:tgtEl>
                                        <p:attrNameLst>
                                          <p:attrName>style.rotation</p:attrName>
                                        </p:attrNameLst>
                                      </p:cBhvr>
                                      <p:tavLst>
                                        <p:tav tm="0">
                                          <p:val>
                                            <p:fltVal val="90"/>
                                          </p:val>
                                        </p:tav>
                                        <p:tav tm="100000">
                                          <p:val>
                                            <p:fltVal val="0"/>
                                          </p:val>
                                        </p:tav>
                                      </p:tavLst>
                                    </p:anim>
                                    <p:animEffect transition="in" filter="fade">
                                      <p:cBhvr>
                                        <p:cTn id="52" dur="1000"/>
                                        <p:tgtEl>
                                          <p:spTgt spid="10">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0">
                                            <p:txEl>
                                              <p:pRg st="3" end="3"/>
                                            </p:txEl>
                                          </p:spTgt>
                                        </p:tgtEl>
                                        <p:attrNameLst>
                                          <p:attrName>style.visibility</p:attrName>
                                        </p:attrNameLst>
                                      </p:cBhvr>
                                      <p:to>
                                        <p:strVal val="visible"/>
                                      </p:to>
                                    </p:set>
                                    <p:anim calcmode="lin" valueType="num">
                                      <p:cBhvr>
                                        <p:cTn id="57" dur="10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58" dur="1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59" dur="1000" fill="hold"/>
                                        <p:tgtEl>
                                          <p:spTgt spid="10">
                                            <p:txEl>
                                              <p:pRg st="3" end="3"/>
                                            </p:txEl>
                                          </p:spTgt>
                                        </p:tgtEl>
                                        <p:attrNameLst>
                                          <p:attrName>style.rotation</p:attrName>
                                        </p:attrNameLst>
                                      </p:cBhvr>
                                      <p:tavLst>
                                        <p:tav tm="0">
                                          <p:val>
                                            <p:fltVal val="90"/>
                                          </p:val>
                                        </p:tav>
                                        <p:tav tm="100000">
                                          <p:val>
                                            <p:fltVal val="0"/>
                                          </p:val>
                                        </p:tav>
                                      </p:tavLst>
                                    </p:anim>
                                    <p:animEffect transition="in" filter="fade">
                                      <p:cBhvr>
                                        <p:cTn id="60" dur="1000"/>
                                        <p:tgtEl>
                                          <p:spTgt spid="10">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10">
                                            <p:txEl>
                                              <p:pRg st="4" end="4"/>
                                            </p:txEl>
                                          </p:spTgt>
                                        </p:tgtEl>
                                        <p:attrNameLst>
                                          <p:attrName>style.visibility</p:attrName>
                                        </p:attrNameLst>
                                      </p:cBhvr>
                                      <p:to>
                                        <p:strVal val="visible"/>
                                      </p:to>
                                    </p:set>
                                    <p:anim calcmode="lin" valueType="num">
                                      <p:cBhvr>
                                        <p:cTn id="65" dur="10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66" dur="1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67" dur="1000" fill="hold"/>
                                        <p:tgtEl>
                                          <p:spTgt spid="10">
                                            <p:txEl>
                                              <p:pRg st="4" end="4"/>
                                            </p:txEl>
                                          </p:spTgt>
                                        </p:tgtEl>
                                        <p:attrNameLst>
                                          <p:attrName>style.rotation</p:attrName>
                                        </p:attrNameLst>
                                      </p:cBhvr>
                                      <p:tavLst>
                                        <p:tav tm="0">
                                          <p:val>
                                            <p:fltVal val="90"/>
                                          </p:val>
                                        </p:tav>
                                        <p:tav tm="100000">
                                          <p:val>
                                            <p:fltVal val="0"/>
                                          </p:val>
                                        </p:tav>
                                      </p:tavLst>
                                    </p:anim>
                                    <p:animEffect transition="in" filter="fade">
                                      <p:cBhvr>
                                        <p:cTn id="68"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62450" y="475013"/>
            <a:ext cx="6695100" cy="308210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4. الاتصال بالمسلمين ومنظماتهم عبر مؤسسات الدولة التي يوجدون بها، وأن تكون وسائل دعمهم مالياً ومعنويا معروفة ومفتوحة لبث الطمأنينة في نفوس الأكثرية والتيقن بأنهم جماعة فاعلة بناءة من جماعات المجتمع فتعطى حقوقها السياسية ويعترف بها من قبل الدولة.</a:t>
            </a:r>
          </a:p>
          <a:p>
            <a:pPr algn="just" rtl="1"/>
            <a:r>
              <a:rPr lang="ar-EG" sz="2400" b="1" dirty="0">
                <a:solidFill>
                  <a:srgbClr val="002060"/>
                </a:solidFill>
                <a:latin typeface="Sakkal Majalla" panose="02000000000000000000" pitchFamily="2" charset="-78"/>
                <a:cs typeface="Sakkal Majalla" panose="02000000000000000000" pitchFamily="2" charset="-78"/>
              </a:rPr>
              <a:t>5. الالتزام بالقيم الاسلامية لعكس صورة مشرفة وإيجابية تجاه الإسلام، المسلمين.</a:t>
            </a:r>
            <a:endParaRPr lang="en-US" sz="2400" b="1" dirty="0">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80</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54609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6937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3. احتلال أرض إسلامية:</a:t>
            </a:r>
          </a:p>
          <a:p>
            <a:pPr algn="just" rtl="1"/>
            <a:r>
              <a:rPr lang="ar-EG" sz="2400" b="1" dirty="0">
                <a:solidFill>
                  <a:srgbClr val="002060"/>
                </a:solidFill>
                <a:latin typeface="Sakkal Majalla" panose="02000000000000000000" pitchFamily="2" charset="-78"/>
                <a:cs typeface="Sakkal Majalla" panose="02000000000000000000" pitchFamily="2" charset="-78"/>
              </a:rPr>
              <a:t>قد تحتل دولة غير مسلمة أرض إسلامية فيتحول المسلمون بهذا إلى أقلية بين سكان الدولة المحتلة مثلما حدث في الصين عند ضمها لتركستان الشرقية، والمسلمون في اليونان بسبب انحسار نفوذ الدولة العثمانية، وروسيا التي ضمت إليها شبه جزيرة القرم.</a:t>
            </a:r>
          </a:p>
          <a:p>
            <a:pPr algn="just" rtl="1"/>
            <a:r>
              <a:rPr lang="ar-EG" sz="2400" b="1" dirty="0">
                <a:solidFill>
                  <a:srgbClr val="002060"/>
                </a:solidFill>
                <a:latin typeface="Sakkal Majalla" panose="02000000000000000000" pitchFamily="2" charset="-78"/>
                <a:cs typeface="Sakkal Majalla" panose="02000000000000000000" pitchFamily="2" charset="-78"/>
              </a:rPr>
              <a:t>وقد تنشأ الأقلية باجتماع أكثر من سبب كالأقلية المسلمة في الولايات المتحدة الأمريكية التي نشأت بسبب اعتناق الدين الإسلامي، وانتقال أعداد كبيرة من المسلمين إلى هناك.</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13</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8390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anim calcmode="lin" valueType="num">
                                      <p:cBhvr>
                                        <p:cTn id="23" dur="10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1">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1">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1">
                                            <p:txEl>
                                              <p:pRg st="2" end="2"/>
                                            </p:txEl>
                                          </p:spTgt>
                                        </p:tgtEl>
                                        <p:attrNameLst>
                                          <p:attrName>style.visibility</p:attrName>
                                        </p:attrNameLst>
                                      </p:cBhvr>
                                      <p:to>
                                        <p:strVal val="visible"/>
                                      </p:to>
                                    </p:set>
                                    <p:anim calcmode="lin" valueType="num">
                                      <p:cBhvr>
                                        <p:cTn id="31" dur="1000" fill="hold"/>
                                        <p:tgtEl>
                                          <p:spTgt spid="21">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21">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21">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الثاني</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الأقليات الإسلامية في قارة آسيا</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62</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643517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34982"/>
            <a:ext cx="6695100" cy="36948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آسيا حادى قارات العالم السبع، وهي أكبرها مساحةـ ويبلغ عدد سكانحا نحو 4.150.000.000 نسمة يشكل المسلمون نحو (31%) من جملة سكانها.</a:t>
            </a:r>
          </a:p>
          <a:p>
            <a:pPr algn="just" rtl="1"/>
            <a:r>
              <a:rPr lang="ar-EG" sz="2400" b="1" dirty="0">
                <a:solidFill>
                  <a:srgbClr val="002060"/>
                </a:solidFill>
                <a:latin typeface="Sakkal Majalla" panose="02000000000000000000" pitchFamily="2" charset="-78"/>
                <a:cs typeface="Sakkal Majalla" panose="02000000000000000000" pitchFamily="2" charset="-78"/>
              </a:rPr>
              <a:t>قلما توجد دولة من دول العالم في الوقت الحاضر إلا ويوجد بها مسلمون على صورة من الصور ويتواجد في أغلب دول قارةآسيا أقلية إسلامية تحافظ على هويتها الإسلامية وأهم دول آسيا التي توجد بها أقليات إسلامية (الهند 177.800.000 مسلم) و (الصين 139.500.000 مسلم) و (الفلبين 19.400.000 مسلم) و (بورما 8.100.000 مسلم).</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63</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4391130" y="489527"/>
            <a:ext cx="2858779"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نبذة عن قارة آسيا</a:t>
            </a:r>
            <a:endParaRPr lang="en-US" sz="2800" dirty="0"/>
          </a:p>
        </p:txBody>
      </p:sp>
    </p:spTree>
    <p:extLst>
      <p:ext uri="{BB962C8B-B14F-4D97-AF65-F5344CB8AC3E}">
        <p14:creationId xmlns:p14="http://schemas.microsoft.com/office/powerpoint/2010/main" val="33320253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down)">
                                      <p:cBhvr>
                                        <p:cTn id="25" dur="580">
                                          <p:stCondLst>
                                            <p:cond delay="0"/>
                                          </p:stCondLst>
                                        </p:cTn>
                                        <p:tgtEl>
                                          <p:spTgt spid="21"/>
                                        </p:tgtEl>
                                      </p:cBhvr>
                                    </p:animEffect>
                                    <p:anim calcmode="lin" valueType="num">
                                      <p:cBhvr>
                                        <p:cTn id="2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31" dur="26">
                                          <p:stCondLst>
                                            <p:cond delay="650"/>
                                          </p:stCondLst>
                                        </p:cTn>
                                        <p:tgtEl>
                                          <p:spTgt spid="21"/>
                                        </p:tgtEl>
                                      </p:cBhvr>
                                      <p:to x="100000" y="60000"/>
                                    </p:animScale>
                                    <p:animScale>
                                      <p:cBhvr>
                                        <p:cTn id="32" dur="166" decel="50000">
                                          <p:stCondLst>
                                            <p:cond delay="676"/>
                                          </p:stCondLst>
                                        </p:cTn>
                                        <p:tgtEl>
                                          <p:spTgt spid="21"/>
                                        </p:tgtEl>
                                      </p:cBhvr>
                                      <p:to x="100000" y="100000"/>
                                    </p:animScale>
                                    <p:animScale>
                                      <p:cBhvr>
                                        <p:cTn id="33" dur="26">
                                          <p:stCondLst>
                                            <p:cond delay="1312"/>
                                          </p:stCondLst>
                                        </p:cTn>
                                        <p:tgtEl>
                                          <p:spTgt spid="21"/>
                                        </p:tgtEl>
                                      </p:cBhvr>
                                      <p:to x="100000" y="80000"/>
                                    </p:animScale>
                                    <p:animScale>
                                      <p:cBhvr>
                                        <p:cTn id="34" dur="166" decel="50000">
                                          <p:stCondLst>
                                            <p:cond delay="1338"/>
                                          </p:stCondLst>
                                        </p:cTn>
                                        <p:tgtEl>
                                          <p:spTgt spid="21"/>
                                        </p:tgtEl>
                                      </p:cBhvr>
                                      <p:to x="100000" y="100000"/>
                                    </p:animScale>
                                    <p:animScale>
                                      <p:cBhvr>
                                        <p:cTn id="35" dur="26">
                                          <p:stCondLst>
                                            <p:cond delay="1642"/>
                                          </p:stCondLst>
                                        </p:cTn>
                                        <p:tgtEl>
                                          <p:spTgt spid="21"/>
                                        </p:tgtEl>
                                      </p:cBhvr>
                                      <p:to x="100000" y="90000"/>
                                    </p:animScale>
                                    <p:animScale>
                                      <p:cBhvr>
                                        <p:cTn id="36" dur="166" decel="50000">
                                          <p:stCondLst>
                                            <p:cond delay="1668"/>
                                          </p:stCondLst>
                                        </p:cTn>
                                        <p:tgtEl>
                                          <p:spTgt spid="21"/>
                                        </p:tgtEl>
                                      </p:cBhvr>
                                      <p:to x="100000" y="100000"/>
                                    </p:animScale>
                                    <p:animScale>
                                      <p:cBhvr>
                                        <p:cTn id="37" dur="26">
                                          <p:stCondLst>
                                            <p:cond delay="1808"/>
                                          </p:stCondLst>
                                        </p:cTn>
                                        <p:tgtEl>
                                          <p:spTgt spid="21"/>
                                        </p:tgtEl>
                                      </p:cBhvr>
                                      <p:to x="100000" y="95000"/>
                                    </p:animScale>
                                    <p:animScale>
                                      <p:cBhvr>
                                        <p:cTn id="38"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108364"/>
            <a:ext cx="6695100" cy="365637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وصل الإسلام إلى الصين والهند من خلال عدة طرق ثم انتشر منهما إلى المناطق المجاورة لهما وهذه الطرق هي:</a:t>
            </a:r>
          </a:p>
          <a:p>
            <a:pPr algn="just" rtl="1"/>
            <a:r>
              <a:rPr lang="ar-EG" sz="2400" b="1" dirty="0">
                <a:solidFill>
                  <a:srgbClr val="002060"/>
                </a:solidFill>
                <a:latin typeface="Sakkal Majalla" panose="02000000000000000000" pitchFamily="2" charset="-78"/>
                <a:cs typeface="Sakkal Majalla" panose="02000000000000000000" pitchFamily="2" charset="-78"/>
              </a:rPr>
              <a:t>الطريق البري:</a:t>
            </a:r>
          </a:p>
          <a:p>
            <a:pPr algn="just" rtl="1"/>
            <a:r>
              <a:rPr lang="ar-EG" sz="2400" b="1" dirty="0">
                <a:solidFill>
                  <a:srgbClr val="002060"/>
                </a:solidFill>
                <a:latin typeface="Sakkal Majalla" panose="02000000000000000000" pitchFamily="2" charset="-78"/>
                <a:cs typeface="Sakkal Majalla" panose="02000000000000000000" pitchFamily="2" charset="-78"/>
              </a:rPr>
              <a:t>حيث وصل الإسلام إلى الصين والهند من الغرب، وتمثل في الفتوحات الإسلامية في العصر الأموي فقبل أن ينتهي القرن الهجري الأول وصل قتيبة بن مسلم الباهلي الحدود الغربية للصين (منطقة كاشغر) وعلى الرغم من أن الفتوحات الإسلامية لم تتوغل في أرض الصين، إلا أن طريق القوافل بين غرب آسيا والصين كان له أثره في انتشار الإسلام عن طريق التجار في غربي الصين، ولقد عرف هذا بطريق الحرير.</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7019500" y="5336276"/>
            <a:ext cx="600500"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63</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2049865" y="475013"/>
            <a:ext cx="5200044"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طرق وصول الإسلام إلى مناطق الأقليات في آسيا</a:t>
            </a:r>
            <a:endParaRPr lang="en-US" sz="2800" dirty="0"/>
          </a:p>
        </p:txBody>
      </p:sp>
    </p:spTree>
    <p:extLst>
      <p:ext uri="{BB962C8B-B14F-4D97-AF65-F5344CB8AC3E}">
        <p14:creationId xmlns:p14="http://schemas.microsoft.com/office/powerpoint/2010/main" val="104176551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1">
                                            <p:bg/>
                                          </p:spTgt>
                                        </p:tgtEl>
                                        <p:attrNameLst>
                                          <p:attrName>style.visibility</p:attrName>
                                        </p:attrNameLst>
                                      </p:cBhvr>
                                      <p:to>
                                        <p:strVal val="visible"/>
                                      </p:to>
                                    </p:set>
                                    <p:animEffect transition="in" filter="fade">
                                      <p:cBhvr>
                                        <p:cTn id="14" dur="2000"/>
                                        <p:tgtEl>
                                          <p:spTgt spid="21">
                                            <p:bg/>
                                          </p:spTgt>
                                        </p:tgtEl>
                                      </p:cBhvr>
                                    </p:animEffect>
                                    <p:anim calcmode="lin" valueType="num">
                                      <p:cBhvr>
                                        <p:cTn id="15" dur="2000" fill="hold"/>
                                        <p:tgtEl>
                                          <p:spTgt spid="21">
                                            <p:bg/>
                                          </p:spTgt>
                                        </p:tgtEl>
                                        <p:attrNameLst>
                                          <p:attrName>ppt_w</p:attrName>
                                        </p:attrNameLst>
                                      </p:cBhvr>
                                      <p:tavLst>
                                        <p:tav tm="0" fmla="#ppt_w*sin(2.5*pi*$)">
                                          <p:val>
                                            <p:fltVal val="0"/>
                                          </p:val>
                                        </p:tav>
                                        <p:tav tm="100000">
                                          <p:val>
                                            <p:fltVal val="1"/>
                                          </p:val>
                                        </p:tav>
                                      </p:tavLst>
                                    </p:anim>
                                    <p:anim calcmode="lin" valueType="num">
                                      <p:cBhvr>
                                        <p:cTn id="16" dur="2000" fill="hold"/>
                                        <p:tgtEl>
                                          <p:spTgt spid="21">
                                            <p:bg/>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1">
                                            <p:txEl>
                                              <p:pRg st="0" end="0"/>
                                            </p:txEl>
                                          </p:spTgt>
                                        </p:tgtEl>
                                        <p:attrNameLst>
                                          <p:attrName>style.visibility</p:attrName>
                                        </p:attrNameLst>
                                      </p:cBhvr>
                                      <p:to>
                                        <p:strVal val="visible"/>
                                      </p:to>
                                    </p:set>
                                    <p:animEffect transition="in" filter="fade">
                                      <p:cBhvr>
                                        <p:cTn id="21" dur="2000"/>
                                        <p:tgtEl>
                                          <p:spTgt spid="21">
                                            <p:txEl>
                                              <p:pRg st="0" end="0"/>
                                            </p:txEl>
                                          </p:spTgt>
                                        </p:tgtEl>
                                      </p:cBhvr>
                                    </p:animEffect>
                                    <p:anim calcmode="lin" valueType="num">
                                      <p:cBhvr>
                                        <p:cTn id="22" dur="2000" fill="hold"/>
                                        <p:tgtEl>
                                          <p:spTgt spid="21">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1">
                                            <p:txEl>
                                              <p:pRg st="1" end="1"/>
                                            </p:txEl>
                                          </p:spTgt>
                                        </p:tgtEl>
                                        <p:attrNameLst>
                                          <p:attrName>style.visibility</p:attrName>
                                        </p:attrNameLst>
                                      </p:cBhvr>
                                      <p:to>
                                        <p:strVal val="visible"/>
                                      </p:to>
                                    </p:set>
                                    <p:animEffect transition="in" filter="fade">
                                      <p:cBhvr>
                                        <p:cTn id="28" dur="2000"/>
                                        <p:tgtEl>
                                          <p:spTgt spid="21">
                                            <p:txEl>
                                              <p:pRg st="1" end="1"/>
                                            </p:txEl>
                                          </p:spTgt>
                                        </p:tgtEl>
                                      </p:cBhvr>
                                    </p:animEffect>
                                    <p:anim calcmode="lin" valueType="num">
                                      <p:cBhvr>
                                        <p:cTn id="29" dur="2000" fill="hold"/>
                                        <p:tgtEl>
                                          <p:spTgt spid="21">
                                            <p:txEl>
                                              <p:pRg st="1" end="1"/>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21">
                                            <p:txEl>
                                              <p:pRg st="2" end="2"/>
                                            </p:txEl>
                                          </p:spTgt>
                                        </p:tgtEl>
                                        <p:attrNameLst>
                                          <p:attrName>style.visibility</p:attrName>
                                        </p:attrNameLst>
                                      </p:cBhvr>
                                      <p:to>
                                        <p:strVal val="visible"/>
                                      </p:to>
                                    </p:set>
                                    <p:animEffect transition="in" filter="fade">
                                      <p:cBhvr>
                                        <p:cTn id="35" dur="2000"/>
                                        <p:tgtEl>
                                          <p:spTgt spid="21">
                                            <p:txEl>
                                              <p:pRg st="2" end="2"/>
                                            </p:txEl>
                                          </p:spTgt>
                                        </p:tgtEl>
                                      </p:cBhvr>
                                    </p:animEffect>
                                    <p:anim calcmode="lin" valueType="num">
                                      <p:cBhvr>
                                        <p:cTn id="36" dur="2000" fill="hold"/>
                                        <p:tgtEl>
                                          <p:spTgt spid="21">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4426</TotalTime>
  <Words>3993</Words>
  <Application>Microsoft Office PowerPoint</Application>
  <PresentationFormat>مخصص</PresentationFormat>
  <Paragraphs>452</Paragraphs>
  <Slides>50</Slides>
  <Notes>50</Notes>
  <HiddenSlides>0</HiddenSlides>
  <MMClips>0</MMClips>
  <ScaleCrop>false</ScaleCrop>
  <HeadingPairs>
    <vt:vector size="4" baseType="variant">
      <vt:variant>
        <vt:lpstr>نسق</vt:lpstr>
      </vt:variant>
      <vt:variant>
        <vt:i4>1</vt:i4>
      </vt:variant>
      <vt:variant>
        <vt:lpstr>عناوين الشرائح</vt:lpstr>
      </vt:variant>
      <vt:variant>
        <vt:i4>50</vt:i4>
      </vt:variant>
    </vt:vector>
  </HeadingPairs>
  <TitlesOfParts>
    <vt:vector size="51"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2017-10-03T18:14:01Z</dcterms:created>
  <dcterms:modified xsi:type="dcterms:W3CDTF">2018-01-10T13:33:49Z</dcterms:modified>
</cp:coreProperties>
</file>