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2C82-1586-47D9-B9F6-F4F53C59214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0B87E-4827-44D6-8B28-E6FCFA6D06D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843808" y="404664"/>
            <a:ext cx="3528392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العناصر الغذائية</a:t>
            </a:r>
            <a:endParaRPr lang="ar-SA" sz="3200" dirty="0"/>
          </a:p>
        </p:txBody>
      </p:sp>
      <p:sp>
        <p:nvSpPr>
          <p:cNvPr id="3" name="شكل بيضاوي 2"/>
          <p:cNvSpPr/>
          <p:nvPr/>
        </p:nvSpPr>
        <p:spPr>
          <a:xfrm>
            <a:off x="1979712" y="1700808"/>
            <a:ext cx="5040560" cy="42484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الغذاء :</a:t>
            </a:r>
            <a:endParaRPr lang="ar-SA" sz="2800" dirty="0" smtClean="0"/>
          </a:p>
          <a:p>
            <a:pPr algn="ctr"/>
            <a:r>
              <a:rPr lang="ar-SA" sz="2400" dirty="0" smtClean="0"/>
              <a:t>مجموعة من الاطعمة تمد الجسم </a:t>
            </a:r>
          </a:p>
          <a:p>
            <a:pPr algn="ctr"/>
            <a:r>
              <a:rPr lang="ar-SA" sz="2400" dirty="0" smtClean="0"/>
              <a:t>بما يحتاجه من العناصر الغذائية</a:t>
            </a:r>
          </a:p>
          <a:p>
            <a:pPr algn="ctr"/>
            <a:r>
              <a:rPr lang="ar-SA" sz="2400" dirty="0" smtClean="0"/>
              <a:t> للقيام بوظائفه الحيوية.</a:t>
            </a:r>
            <a:endParaRPr lang="ar-SA" sz="2400" dirty="0"/>
          </a:p>
        </p:txBody>
      </p:sp>
      <p:pic>
        <p:nvPicPr>
          <p:cNvPr id="4" name="صورة 3" descr="A10190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844824"/>
            <a:ext cx="1590680" cy="1057554"/>
          </a:xfrm>
          <a:prstGeom prst="rect">
            <a:avLst/>
          </a:prstGeom>
        </p:spPr>
      </p:pic>
      <p:pic>
        <p:nvPicPr>
          <p:cNvPr id="5" name="صورة 4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916832"/>
            <a:ext cx="1449511" cy="1085734"/>
          </a:xfrm>
          <a:prstGeom prst="rect">
            <a:avLst/>
          </a:prstGeom>
        </p:spPr>
      </p:pic>
      <p:pic>
        <p:nvPicPr>
          <p:cNvPr id="6" name="صورة 5" descr="PIC-125-13643440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653136"/>
            <a:ext cx="1299460" cy="1192483"/>
          </a:xfrm>
          <a:prstGeom prst="rect">
            <a:avLst/>
          </a:prstGeom>
        </p:spPr>
      </p:pic>
      <p:pic>
        <p:nvPicPr>
          <p:cNvPr id="7" name="صورة 6" descr="images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653136"/>
            <a:ext cx="1431032" cy="107327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ريط إلى الأعلى 2"/>
          <p:cNvSpPr/>
          <p:nvPr/>
        </p:nvSpPr>
        <p:spPr>
          <a:xfrm>
            <a:off x="5004048" y="332656"/>
            <a:ext cx="3672408" cy="720080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العناصر </a:t>
            </a:r>
            <a:r>
              <a:rPr lang="ar-SA" sz="2800" dirty="0" smtClean="0"/>
              <a:t>الغذائية :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539552" y="1196752"/>
            <a:ext cx="8280920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مواد موجودة في الطعام يحتاج الجسم اليها للنمو وإصلاح التالف من الخلايا وإنتاج الطاقة</a:t>
            </a:r>
            <a:r>
              <a:rPr lang="ar-SA" sz="2400" dirty="0" smtClean="0"/>
              <a:t>.</a:t>
            </a:r>
            <a:endParaRPr lang="ar-SA" sz="2400" dirty="0"/>
          </a:p>
        </p:txBody>
      </p:sp>
      <p:pic>
        <p:nvPicPr>
          <p:cNvPr id="5" name="صورة 4" descr="P15_Page_1_Image_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988840"/>
            <a:ext cx="3398108" cy="3947984"/>
          </a:xfrm>
          <a:prstGeom prst="rect">
            <a:avLst/>
          </a:prstGeom>
        </p:spPr>
      </p:pic>
      <p:sp>
        <p:nvSpPr>
          <p:cNvPr id="6" name="مستطيل مستدير الزوايا 5"/>
          <p:cNvSpPr/>
          <p:nvPr/>
        </p:nvSpPr>
        <p:spPr>
          <a:xfrm>
            <a:off x="611560" y="2564904"/>
            <a:ext cx="4608512" cy="25202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في هذا الشكل مجموعات غذائية مهمة اذا حصل عليها جسمك يوميا فان تغذيتك سليمة </a:t>
            </a:r>
            <a:r>
              <a:rPr lang="ar-SA" sz="2400" dirty="0" smtClean="0"/>
              <a:t>وهي : </a:t>
            </a:r>
            <a:endParaRPr lang="ar-SA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ريط إلى الأعلى 2"/>
          <p:cNvSpPr/>
          <p:nvPr/>
        </p:nvSpPr>
        <p:spPr>
          <a:xfrm>
            <a:off x="6300192" y="548680"/>
            <a:ext cx="2520280" cy="720080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البروتينات :</a:t>
            </a:r>
            <a:endParaRPr lang="ar-SA" sz="28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563888" y="2204864"/>
            <a:ext cx="2160240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مصادرها</a:t>
            </a:r>
            <a:endParaRPr lang="ar-SA" sz="2800" dirty="0"/>
          </a:p>
        </p:txBody>
      </p:sp>
      <p:sp>
        <p:nvSpPr>
          <p:cNvPr id="5" name="مخطط انسيابي: شريط مثقب 4"/>
          <p:cNvSpPr/>
          <p:nvPr/>
        </p:nvSpPr>
        <p:spPr>
          <a:xfrm>
            <a:off x="5796136" y="2780928"/>
            <a:ext cx="1872208" cy="792088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بروتين حيواني</a:t>
            </a:r>
            <a:endParaRPr lang="ar-SA" sz="2400" dirty="0"/>
          </a:p>
        </p:txBody>
      </p:sp>
      <p:sp>
        <p:nvSpPr>
          <p:cNvPr id="6" name="مخطط انسيابي: شريط مثقب 5"/>
          <p:cNvSpPr/>
          <p:nvPr/>
        </p:nvSpPr>
        <p:spPr>
          <a:xfrm>
            <a:off x="1619672" y="2780928"/>
            <a:ext cx="1872208" cy="792088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بروتين نباتي</a:t>
            </a:r>
            <a:endParaRPr lang="ar-SA" sz="2400" dirty="0"/>
          </a:p>
        </p:txBody>
      </p:sp>
      <p:pic>
        <p:nvPicPr>
          <p:cNvPr id="7" name="صورة 6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17032"/>
            <a:ext cx="2592288" cy="2527481"/>
          </a:xfrm>
          <a:prstGeom prst="rect">
            <a:avLst/>
          </a:prstGeom>
        </p:spPr>
      </p:pic>
      <p:pic>
        <p:nvPicPr>
          <p:cNvPr id="8" name="صورة 7" descr="images (3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789040"/>
            <a:ext cx="2658616" cy="252028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467544" y="1340768"/>
            <a:ext cx="64087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يحتاج اليها الجسم من اجل النمو وتعويض الانسجة التالفة.</a:t>
            </a:r>
            <a:endParaRPr lang="ar-SA"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إلى الأعلى 1"/>
          <p:cNvSpPr/>
          <p:nvPr/>
        </p:nvSpPr>
        <p:spPr>
          <a:xfrm>
            <a:off x="6300192" y="404664"/>
            <a:ext cx="2520280" cy="720080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الدهون :</a:t>
            </a:r>
            <a:endParaRPr lang="ar-SA" sz="2800" dirty="0"/>
          </a:p>
        </p:txBody>
      </p:sp>
      <p:sp>
        <p:nvSpPr>
          <p:cNvPr id="3" name="مستطيل 2"/>
          <p:cNvSpPr/>
          <p:nvPr/>
        </p:nvSpPr>
        <p:spPr>
          <a:xfrm>
            <a:off x="611560" y="476672"/>
            <a:ext cx="5400600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تزود الجسم بالطاقة و الحرارة.</a:t>
            </a:r>
            <a:endParaRPr lang="ar-SA" sz="24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563888" y="1556792"/>
            <a:ext cx="216024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مصادرها</a:t>
            </a:r>
            <a:endParaRPr lang="ar-SA" sz="2400" dirty="0"/>
          </a:p>
        </p:txBody>
      </p:sp>
      <p:sp>
        <p:nvSpPr>
          <p:cNvPr id="5" name="مخطط انسيابي: شريط مثقب 4"/>
          <p:cNvSpPr/>
          <p:nvPr/>
        </p:nvSpPr>
        <p:spPr>
          <a:xfrm>
            <a:off x="5724128" y="2276872"/>
            <a:ext cx="1872208" cy="792088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دهون حيوانية</a:t>
            </a:r>
            <a:endParaRPr lang="ar-SA" sz="2400" dirty="0"/>
          </a:p>
        </p:txBody>
      </p:sp>
      <p:sp>
        <p:nvSpPr>
          <p:cNvPr id="6" name="مخطط انسيابي: شريط مثقب 5"/>
          <p:cNvSpPr/>
          <p:nvPr/>
        </p:nvSpPr>
        <p:spPr>
          <a:xfrm>
            <a:off x="1691680" y="2276872"/>
            <a:ext cx="1872208" cy="792088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دهون نباتية</a:t>
            </a:r>
            <a:endParaRPr lang="ar-SA" sz="2400" dirty="0"/>
          </a:p>
        </p:txBody>
      </p:sp>
      <p:pic>
        <p:nvPicPr>
          <p:cNvPr id="7" name="صورة 6" descr="images (3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356992"/>
            <a:ext cx="1990725" cy="2295525"/>
          </a:xfrm>
          <a:prstGeom prst="rect">
            <a:avLst/>
          </a:prstGeom>
        </p:spPr>
      </p:pic>
      <p:pic>
        <p:nvPicPr>
          <p:cNvPr id="8" name="صورة 7" descr="images (3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284984"/>
            <a:ext cx="2078360" cy="2304256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7164288" y="404664"/>
            <a:ext cx="1080120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فائدة</a:t>
            </a:r>
            <a:endParaRPr lang="ar-SA" sz="2800" dirty="0"/>
          </a:p>
        </p:txBody>
      </p:sp>
      <p:sp>
        <p:nvSpPr>
          <p:cNvPr id="3" name="مستطيل 2"/>
          <p:cNvSpPr/>
          <p:nvPr/>
        </p:nvSpPr>
        <p:spPr>
          <a:xfrm>
            <a:off x="683568" y="1340768"/>
            <a:ext cx="784887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ينبغي الاقلال من الدهون لان الاكثار منها يسبب السمنة وتصلب الشرايين.</a:t>
            </a:r>
            <a:endParaRPr lang="ar-SA" sz="2400" dirty="0"/>
          </a:p>
        </p:txBody>
      </p:sp>
      <p:sp>
        <p:nvSpPr>
          <p:cNvPr id="4" name="شريط إلى الأعلى 3"/>
          <p:cNvSpPr/>
          <p:nvPr/>
        </p:nvSpPr>
        <p:spPr>
          <a:xfrm>
            <a:off x="6084168" y="2204864"/>
            <a:ext cx="2664296" cy="720080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الكربوهيدرات :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611560" y="2276872"/>
            <a:ext cx="5400600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المصدر الرئيس للطاقة.</a:t>
            </a:r>
            <a:endParaRPr lang="ar-SA" sz="24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491880" y="2924944"/>
            <a:ext cx="216024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مصادرها</a:t>
            </a:r>
            <a:endParaRPr lang="ar-SA" sz="2400" dirty="0"/>
          </a:p>
        </p:txBody>
      </p:sp>
      <p:sp>
        <p:nvSpPr>
          <p:cNvPr id="7" name="مخطط انسيابي: شريط مثقب 6"/>
          <p:cNvSpPr/>
          <p:nvPr/>
        </p:nvSpPr>
        <p:spPr>
          <a:xfrm>
            <a:off x="5652120" y="3501008"/>
            <a:ext cx="1872208" cy="792088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السكريات</a:t>
            </a:r>
            <a:endParaRPr lang="ar-SA" sz="2400" dirty="0"/>
          </a:p>
        </p:txBody>
      </p:sp>
      <p:sp>
        <p:nvSpPr>
          <p:cNvPr id="8" name="مخطط انسيابي: شريط مثقب 7"/>
          <p:cNvSpPr/>
          <p:nvPr/>
        </p:nvSpPr>
        <p:spPr>
          <a:xfrm>
            <a:off x="1547664" y="3429000"/>
            <a:ext cx="1872208" cy="792088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النشويات</a:t>
            </a:r>
            <a:endParaRPr lang="ar-SA" sz="2400" dirty="0"/>
          </a:p>
        </p:txBody>
      </p:sp>
      <p:pic>
        <p:nvPicPr>
          <p:cNvPr id="9" name="صورة 8" descr="images (3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509120"/>
            <a:ext cx="2390775" cy="1914525"/>
          </a:xfrm>
          <a:prstGeom prst="rect">
            <a:avLst/>
          </a:prstGeom>
        </p:spPr>
      </p:pic>
      <p:pic>
        <p:nvPicPr>
          <p:cNvPr id="10" name="صورة 9" descr="images (3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365104"/>
            <a:ext cx="2068066" cy="1944216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ريط إلى الأعلى 2"/>
          <p:cNvSpPr/>
          <p:nvPr/>
        </p:nvSpPr>
        <p:spPr>
          <a:xfrm>
            <a:off x="4427984" y="332656"/>
            <a:ext cx="4392488" cy="64807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الفيتامينات والأملاح </a:t>
            </a:r>
            <a:r>
              <a:rPr lang="ar-SA" sz="2400" dirty="0" smtClean="0"/>
              <a:t>المعدنية :</a:t>
            </a:r>
            <a:endParaRPr lang="ar-SA" sz="2400" dirty="0"/>
          </a:p>
        </p:txBody>
      </p:sp>
      <p:sp>
        <p:nvSpPr>
          <p:cNvPr id="4" name="مستطيل 3"/>
          <p:cNvSpPr/>
          <p:nvPr/>
        </p:nvSpPr>
        <p:spPr>
          <a:xfrm>
            <a:off x="539552" y="1196752"/>
            <a:ext cx="784887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أ</a:t>
            </a:r>
            <a:r>
              <a:rPr lang="ar-SA" sz="2400" dirty="0" smtClean="0"/>
              <a:t>ساسية </a:t>
            </a:r>
            <a:r>
              <a:rPr lang="ar-SA" sz="2400" dirty="0" smtClean="0"/>
              <a:t>للنمو والحفاظ على الصحة والوقاية من الامراض ويحتاج الجسم الى كميات قليلة منها و تتوفر في اغلب الاطعمة بكميات مختلفة.</a:t>
            </a:r>
            <a:endParaRPr lang="ar-SA" sz="2400" dirty="0"/>
          </a:p>
        </p:txBody>
      </p:sp>
      <p:sp>
        <p:nvSpPr>
          <p:cNvPr id="5" name="مخطط انسيابي: شريط مثقب 4"/>
          <p:cNvSpPr/>
          <p:nvPr/>
        </p:nvSpPr>
        <p:spPr>
          <a:xfrm>
            <a:off x="1331640" y="2204864"/>
            <a:ext cx="7200800" cy="1152128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أ</a:t>
            </a:r>
            <a:r>
              <a:rPr lang="ar-SA" sz="2400" dirty="0" smtClean="0"/>
              <a:t>ولا:الفيتامينات</a:t>
            </a:r>
            <a:r>
              <a:rPr lang="ar-SA" sz="2400" dirty="0" smtClean="0"/>
              <a:t>: ومن </a:t>
            </a:r>
            <a:r>
              <a:rPr lang="ar-SA" sz="2400" dirty="0" smtClean="0"/>
              <a:t>أمثلتها :</a:t>
            </a:r>
            <a:endParaRPr lang="ar-SA" sz="2400" dirty="0" smtClean="0"/>
          </a:p>
          <a:p>
            <a:pPr algn="ctr"/>
            <a:r>
              <a:rPr lang="ar-SA" sz="2400" dirty="0" smtClean="0"/>
              <a:t>فيتامين أ-ب المركب-</a:t>
            </a:r>
            <a:r>
              <a:rPr lang="ar-SA" sz="2400" dirty="0" err="1" smtClean="0"/>
              <a:t>جـ</a:t>
            </a:r>
            <a:r>
              <a:rPr lang="ar-SA" sz="2400" dirty="0" smtClean="0"/>
              <a:t> -د وغيرها.</a:t>
            </a:r>
            <a:endParaRPr lang="ar-SA" sz="24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563888" y="3429000"/>
            <a:ext cx="2160240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مصادرها</a:t>
            </a:r>
            <a:endParaRPr lang="ar-SA" sz="2400" dirty="0"/>
          </a:p>
        </p:txBody>
      </p:sp>
      <p:sp>
        <p:nvSpPr>
          <p:cNvPr id="7" name="مستطيل ذو زوايا قطرية مستديرة 6"/>
          <p:cNvSpPr/>
          <p:nvPr/>
        </p:nvSpPr>
        <p:spPr>
          <a:xfrm>
            <a:off x="6228184" y="3933056"/>
            <a:ext cx="1440160" cy="36004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الفواكه</a:t>
            </a:r>
            <a:endParaRPr lang="ar-SA" sz="2400" dirty="0"/>
          </a:p>
        </p:txBody>
      </p:sp>
      <p:sp>
        <p:nvSpPr>
          <p:cNvPr id="8" name="مستطيل ذو زوايا قطرية مستديرة 7"/>
          <p:cNvSpPr/>
          <p:nvPr/>
        </p:nvSpPr>
        <p:spPr>
          <a:xfrm>
            <a:off x="1619672" y="3933056"/>
            <a:ext cx="1440160" cy="36004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الخضراوات</a:t>
            </a:r>
            <a:endParaRPr lang="ar-SA" sz="2400" dirty="0"/>
          </a:p>
        </p:txBody>
      </p:sp>
      <p:pic>
        <p:nvPicPr>
          <p:cNvPr id="9" name="صورة 8" descr="images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725144"/>
            <a:ext cx="2466975" cy="1847850"/>
          </a:xfrm>
          <a:prstGeom prst="rect">
            <a:avLst/>
          </a:prstGeom>
        </p:spPr>
      </p:pic>
      <p:pic>
        <p:nvPicPr>
          <p:cNvPr id="10" name="صورة 9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72514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ذو زوايا قطرية مستديرة 1"/>
          <p:cNvSpPr/>
          <p:nvPr/>
        </p:nvSpPr>
        <p:spPr>
          <a:xfrm>
            <a:off x="1043608" y="332656"/>
            <a:ext cx="7488832" cy="64807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هل </a:t>
            </a:r>
            <a:r>
              <a:rPr lang="ar-SA" sz="2400" b="1" dirty="0" smtClean="0"/>
              <a:t>تعلمين ؟ </a:t>
            </a:r>
            <a:r>
              <a:rPr lang="ar-SA" sz="2000" dirty="0" smtClean="0"/>
              <a:t>ان اشعة الشمس من </a:t>
            </a:r>
            <a:r>
              <a:rPr lang="ar-SA" sz="2000" dirty="0" smtClean="0"/>
              <a:t>أهم </a:t>
            </a:r>
            <a:r>
              <a:rPr lang="ar-SA" sz="2000" dirty="0" smtClean="0"/>
              <a:t>مصادر فيتامين </a:t>
            </a:r>
            <a:r>
              <a:rPr lang="ar-SA" sz="2000" dirty="0" smtClean="0"/>
              <a:t> ( </a:t>
            </a:r>
            <a:r>
              <a:rPr lang="ar-SA" sz="2000" dirty="0" smtClean="0"/>
              <a:t>د ) .</a:t>
            </a:r>
            <a:endParaRPr lang="ar-SA" sz="2000" dirty="0"/>
          </a:p>
        </p:txBody>
      </p:sp>
      <p:sp>
        <p:nvSpPr>
          <p:cNvPr id="3" name="مخطط انسيابي: شريط مثقب 2"/>
          <p:cNvSpPr/>
          <p:nvPr/>
        </p:nvSpPr>
        <p:spPr>
          <a:xfrm>
            <a:off x="1259632" y="1052736"/>
            <a:ext cx="7200800" cy="792088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ثانيا: الاملاح المعدنية: ومن </a:t>
            </a:r>
            <a:r>
              <a:rPr lang="ar-SA" sz="2400" dirty="0" smtClean="0"/>
              <a:t>أ</a:t>
            </a:r>
            <a:r>
              <a:rPr lang="ar-SA" sz="2400" dirty="0" smtClean="0"/>
              <a:t>مثلتها :</a:t>
            </a:r>
            <a:endParaRPr lang="ar-SA" sz="2400" dirty="0"/>
          </a:p>
        </p:txBody>
      </p:sp>
      <p:pic>
        <p:nvPicPr>
          <p:cNvPr id="4" name="صورة 3" descr="images (3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636912"/>
            <a:ext cx="2362200" cy="1905000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6084168" y="1916832"/>
            <a:ext cx="1512168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الكالسيوم </a:t>
            </a:r>
          </a:p>
          <a:p>
            <a:pPr algn="ctr"/>
            <a:r>
              <a:rPr lang="ar-SA" sz="2000" b="1" dirty="0" smtClean="0"/>
              <a:t>مصادره</a:t>
            </a:r>
            <a:endParaRPr lang="ar-SA" sz="20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547664" y="1916832"/>
            <a:ext cx="151216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الحديد</a:t>
            </a:r>
          </a:p>
          <a:p>
            <a:pPr algn="ctr"/>
            <a:r>
              <a:rPr lang="ar-SA" sz="2000" b="1" dirty="0" smtClean="0"/>
              <a:t>مصادره</a:t>
            </a:r>
            <a:endParaRPr lang="ar-SA" sz="20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707904" y="4005064"/>
            <a:ext cx="151216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اليود </a:t>
            </a:r>
          </a:p>
          <a:p>
            <a:pPr algn="ctr"/>
            <a:r>
              <a:rPr lang="ar-SA" sz="2000" b="1" dirty="0" smtClean="0"/>
              <a:t>مصادره</a:t>
            </a:r>
            <a:endParaRPr lang="ar-SA" sz="2000" b="1" dirty="0"/>
          </a:p>
        </p:txBody>
      </p:sp>
      <p:pic>
        <p:nvPicPr>
          <p:cNvPr id="8" name="صورة 7" descr="images (4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725144"/>
            <a:ext cx="2160240" cy="1710190"/>
          </a:xfrm>
          <a:prstGeom prst="rect">
            <a:avLst/>
          </a:prstGeom>
        </p:spPr>
      </p:pic>
      <p:pic>
        <p:nvPicPr>
          <p:cNvPr id="9" name="صورة 8" descr="images (4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2708920"/>
            <a:ext cx="2400300" cy="19050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إلى الأعلى 1"/>
          <p:cNvSpPr/>
          <p:nvPr/>
        </p:nvSpPr>
        <p:spPr>
          <a:xfrm>
            <a:off x="6516216" y="836712"/>
            <a:ext cx="2088232" cy="720080"/>
          </a:xfrm>
          <a:prstGeom prst="ribbon2">
            <a:avLst>
              <a:gd name="adj1" fmla="val 16667"/>
              <a:gd name="adj2" fmla="val 6258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الماء</a:t>
            </a:r>
            <a:endParaRPr lang="ar-SA" sz="2800" dirty="0"/>
          </a:p>
        </p:txBody>
      </p:sp>
      <p:pic>
        <p:nvPicPr>
          <p:cNvPr id="3" name="صورة 2" descr="images (4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1876425" cy="2438400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2411760" y="1772816"/>
            <a:ext cx="6408712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ضروري لخلايا الجسم ونحصل عليه من ماء الشرب و المشروبات المختلفة كالعصير والحليب والفواكه والخضراوات والحساء.</a:t>
            </a:r>
            <a:endParaRPr lang="ar-SA" sz="2400" dirty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5292080" y="4437112"/>
            <a:ext cx="2160240" cy="1224136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لماذا نشرب </a:t>
            </a:r>
            <a:r>
              <a:rPr lang="ar-SA" sz="2400" dirty="0" smtClean="0"/>
              <a:t>الماء ؟</a:t>
            </a:r>
            <a:endParaRPr lang="ar-SA" sz="2400" dirty="0"/>
          </a:p>
        </p:txBody>
      </p:sp>
      <p:pic>
        <p:nvPicPr>
          <p:cNvPr id="6" name="صورة 5" descr="drink-wa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149080"/>
            <a:ext cx="2108646" cy="178321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إلى الأعلى 1"/>
          <p:cNvSpPr/>
          <p:nvPr/>
        </p:nvSpPr>
        <p:spPr>
          <a:xfrm>
            <a:off x="2123728" y="620688"/>
            <a:ext cx="6552728" cy="720080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طريقة </a:t>
            </a:r>
            <a:r>
              <a:rPr lang="ar-SA" sz="2800" dirty="0" smtClean="0"/>
              <a:t>إعداد </a:t>
            </a:r>
            <a:r>
              <a:rPr lang="ar-SA" sz="2800" dirty="0" smtClean="0"/>
              <a:t>الوجبات الغذائية </a:t>
            </a:r>
            <a:r>
              <a:rPr lang="ar-SA" sz="2800" dirty="0" smtClean="0"/>
              <a:t>المتوازنة :</a:t>
            </a:r>
            <a:endParaRPr lang="ar-SA" sz="2800" dirty="0"/>
          </a:p>
        </p:txBody>
      </p:sp>
      <p:sp>
        <p:nvSpPr>
          <p:cNvPr id="3" name="مخطط انسيابي: شريط مثقب 2"/>
          <p:cNvSpPr/>
          <p:nvPr/>
        </p:nvSpPr>
        <p:spPr>
          <a:xfrm>
            <a:off x="4860032" y="1844824"/>
            <a:ext cx="3672408" cy="72008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عند </a:t>
            </a:r>
            <a:r>
              <a:rPr lang="ar-SA" sz="2400" dirty="0" smtClean="0"/>
              <a:t>إعداد </a:t>
            </a:r>
            <a:r>
              <a:rPr lang="ar-SA" sz="2400" dirty="0" smtClean="0"/>
              <a:t>الوجبة الغذائية </a:t>
            </a:r>
            <a:r>
              <a:rPr lang="ar-SA" sz="2400" dirty="0" smtClean="0"/>
              <a:t>ينبغي :</a:t>
            </a:r>
            <a:endParaRPr lang="ar-SA" sz="2400" dirty="0"/>
          </a:p>
        </p:txBody>
      </p:sp>
      <p:sp>
        <p:nvSpPr>
          <p:cNvPr id="4" name="مستطيل ذو زوايا قطرية مستديرة 3"/>
          <p:cNvSpPr/>
          <p:nvPr/>
        </p:nvSpPr>
        <p:spPr>
          <a:xfrm>
            <a:off x="2339752" y="2636912"/>
            <a:ext cx="4752528" cy="100811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1- اختيار صنف او اكثر من اغذية البناء مثل: اللحوم او الطيور او البقول او الحليب ومنتجاته.</a:t>
            </a:r>
            <a:endParaRPr lang="ar-SA" sz="2000" dirty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1835696" y="3645024"/>
            <a:ext cx="4752528" cy="1008112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2- اختيار صنف او اكثر من اغذية الوقاية مثل: الفواكه والخضراوات.</a:t>
            </a:r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1187624" y="4653136"/>
            <a:ext cx="4752528" cy="100811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3- اكمال الوجبة بعد ذلك </a:t>
            </a:r>
            <a:r>
              <a:rPr lang="ar-SA" sz="2000" dirty="0" smtClean="0"/>
              <a:t>بإضافة </a:t>
            </a:r>
            <a:r>
              <a:rPr lang="ar-SA" sz="2000" dirty="0" smtClean="0"/>
              <a:t>الاصناف الملائمة من اغذية الطاقة والحرارة مثل: </a:t>
            </a:r>
            <a:r>
              <a:rPr lang="ar-SA" sz="2000" dirty="0" smtClean="0"/>
              <a:t>الأرز أو المعكرونة </a:t>
            </a:r>
            <a:r>
              <a:rPr lang="ar-SA" sz="2000" dirty="0" smtClean="0"/>
              <a:t>او الخبز.</a:t>
            </a:r>
            <a:endParaRPr lang="ar-SA" sz="2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260</Words>
  <Application>Microsoft Office PowerPoint</Application>
  <PresentationFormat>عرض على الشاشة (3:4)‏</PresentationFormat>
  <Paragraphs>48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17</cp:revision>
  <dcterms:created xsi:type="dcterms:W3CDTF">2013-06-19T12:19:00Z</dcterms:created>
  <dcterms:modified xsi:type="dcterms:W3CDTF">2013-06-30T03:30:48Z</dcterms:modified>
</cp:coreProperties>
</file>