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16" r:id="rId1"/>
  </p:sldMasterIdLst>
  <p:sldIdLst>
    <p:sldId id="288" r:id="rId2"/>
    <p:sldId id="257" r:id="rId3"/>
    <p:sldId id="258" r:id="rId4"/>
    <p:sldId id="259" r:id="rId5"/>
    <p:sldId id="260" r:id="rId6"/>
    <p:sldId id="283" r:id="rId7"/>
    <p:sldId id="287" r:id="rId8"/>
    <p:sldId id="261" r:id="rId9"/>
    <p:sldId id="264" r:id="rId10"/>
    <p:sldId id="265" r:id="rId11"/>
    <p:sldId id="266" r:id="rId12"/>
    <p:sldId id="267" r:id="rId13"/>
    <p:sldId id="268" r:id="rId14"/>
    <p:sldId id="269" r:id="rId15"/>
    <p:sldId id="270" r:id="rId16"/>
    <p:sldId id="275" r:id="rId17"/>
    <p:sldId id="271" r:id="rId18"/>
    <p:sldId id="272" r:id="rId19"/>
    <p:sldId id="273" r:id="rId20"/>
    <p:sldId id="274" r:id="rId21"/>
    <p:sldId id="276" r:id="rId22"/>
    <p:sldId id="277" r:id="rId23"/>
    <p:sldId id="278" r:id="rId24"/>
    <p:sldId id="279" r:id="rId25"/>
    <p:sldId id="280" r:id="rId26"/>
    <p:sldId id="281" r:id="rId27"/>
    <p:sldId id="282" r:id="rId28"/>
    <p:sldId id="286" r:id="rId29"/>
    <p:sldId id="284" r:id="rId30"/>
    <p:sldId id="285" r:id="rId31"/>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6" d="100"/>
          <a:sy n="66" d="100"/>
        </p:scale>
        <p:origin x="-147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ar-SA" smtClean="0"/>
              <a:t>انقر لتحرير نمط العنوان الرئيسي</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7" name="Date Placeholder 6"/>
          <p:cNvSpPr>
            <a:spLocks noGrp="1"/>
          </p:cNvSpPr>
          <p:nvPr>
            <p:ph type="dt" sz="half" idx="10"/>
          </p:nvPr>
        </p:nvSpPr>
        <p:spPr/>
        <p:txBody>
          <a:bodyPr/>
          <a:lstStyle/>
          <a:p>
            <a:fld id="{7ECA78B7-96A8-4D2D-AED1-F73994A06046}" type="datetimeFigureOut">
              <a:rPr lang="ar-SA" smtClean="0"/>
              <a:t>24/05/37</a:t>
            </a:fld>
            <a:endParaRPr lang="ar-SA"/>
          </a:p>
        </p:txBody>
      </p:sp>
      <p:sp>
        <p:nvSpPr>
          <p:cNvPr id="8" name="Slide Number Placeholder 7"/>
          <p:cNvSpPr>
            <a:spLocks noGrp="1"/>
          </p:cNvSpPr>
          <p:nvPr>
            <p:ph type="sldNum" sz="quarter" idx="11"/>
          </p:nvPr>
        </p:nvSpPr>
        <p:spPr/>
        <p:txBody>
          <a:bodyPr/>
          <a:lstStyle/>
          <a:p>
            <a:fld id="{005EAA1B-C7B7-4489-AD10-FADEDCD3AF9F}" type="slidenum">
              <a:rPr lang="ar-SA" smtClean="0"/>
              <a:t>‹#›</a:t>
            </a:fld>
            <a:endParaRPr lang="ar-SA"/>
          </a:p>
        </p:txBody>
      </p:sp>
      <p:sp>
        <p:nvSpPr>
          <p:cNvPr id="9" name="Footer Placeholder 8"/>
          <p:cNvSpPr>
            <a:spLocks noGrp="1"/>
          </p:cNvSpPr>
          <p:nvPr>
            <p:ph type="ftr" sz="quarter" idx="12"/>
          </p:nvPr>
        </p:nvSpPr>
        <p:spPr/>
        <p:txBody>
          <a:bodyPr/>
          <a:lstStyle/>
          <a:p>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7ECA78B7-96A8-4D2D-AED1-F73994A06046}" type="datetimeFigureOut">
              <a:rPr lang="ar-SA" smtClean="0"/>
              <a:t>24/05/37</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05EAA1B-C7B7-4489-AD10-FADEDCD3AF9F}"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7ECA78B7-96A8-4D2D-AED1-F73994A06046}" type="datetimeFigureOut">
              <a:rPr lang="ar-SA" smtClean="0"/>
              <a:t>24/05/37</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05EAA1B-C7B7-4489-AD10-FADEDCD3AF9F}"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7ECA78B7-96A8-4D2D-AED1-F73994A06046}" type="datetimeFigureOut">
              <a:rPr lang="ar-SA" smtClean="0"/>
              <a:t>24/05/37</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05EAA1B-C7B7-4489-AD10-FADEDCD3AF9F}"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7ECA78B7-96A8-4D2D-AED1-F73994A06046}" type="datetimeFigureOut">
              <a:rPr lang="ar-SA" smtClean="0"/>
              <a:t>24/05/37</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05EAA1B-C7B7-4489-AD10-FADEDCD3AF9F}" type="slidenum">
              <a:rPr lang="ar-SA" smtClean="0"/>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ECA78B7-96A8-4D2D-AED1-F73994A06046}" type="datetimeFigureOut">
              <a:rPr lang="ar-SA" smtClean="0"/>
              <a:t>24/05/37</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05EAA1B-C7B7-4489-AD10-FADEDCD3AF9F}" type="slidenum">
              <a:rPr lang="ar-SA" smtClean="0"/>
              <a:t>‹#›</a:t>
            </a:fld>
            <a:endParaRPr lang="ar-SA"/>
          </a:p>
        </p:txBody>
      </p:sp>
      <p:sp>
        <p:nvSpPr>
          <p:cNvPr id="9" name="Title 8"/>
          <p:cNvSpPr>
            <a:spLocks noGrp="1"/>
          </p:cNvSpPr>
          <p:nvPr>
            <p:ph type="title"/>
          </p:nvPr>
        </p:nvSpPr>
        <p:spPr>
          <a:xfrm>
            <a:off x="914400" y="1544715"/>
            <a:ext cx="7315200" cy="1154097"/>
          </a:xfrm>
        </p:spPr>
        <p:txBody>
          <a:bodyPr/>
          <a:lstStyle/>
          <a:p>
            <a:r>
              <a:rPr lang="ar-SA" smtClean="0"/>
              <a:t>انقر لتحرير نمط العنوان الرئيسي</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7" name="Date Placeholder 6"/>
          <p:cNvSpPr>
            <a:spLocks noGrp="1"/>
          </p:cNvSpPr>
          <p:nvPr>
            <p:ph type="dt" sz="half" idx="10"/>
          </p:nvPr>
        </p:nvSpPr>
        <p:spPr/>
        <p:txBody>
          <a:bodyPr/>
          <a:lstStyle/>
          <a:p>
            <a:fld id="{7ECA78B7-96A8-4D2D-AED1-F73994A06046}" type="datetimeFigureOut">
              <a:rPr lang="ar-SA" smtClean="0"/>
              <a:t>24/05/37</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005EAA1B-C7B7-4489-AD10-FADEDCD3AF9F}" type="slidenum">
              <a:rPr lang="ar-SA" smtClean="0"/>
              <a:t>‹#›</a:t>
            </a:fld>
            <a:endParaRPr lang="ar-SA"/>
          </a:p>
        </p:txBody>
      </p:sp>
      <p:sp>
        <p:nvSpPr>
          <p:cNvPr id="10" name="Title 9"/>
          <p:cNvSpPr>
            <a:spLocks noGrp="1"/>
          </p:cNvSpPr>
          <p:nvPr>
            <p:ph type="title"/>
          </p:nvPr>
        </p:nvSpPr>
        <p:spPr>
          <a:xfrm>
            <a:off x="914400" y="1544715"/>
            <a:ext cx="7315200" cy="1154097"/>
          </a:xfrm>
        </p:spPr>
        <p:txBody>
          <a:bodyPr/>
          <a:lstStyle/>
          <a:p>
            <a:r>
              <a:rPr lang="ar-SA" smtClean="0"/>
              <a:t>انقر لتحرير نمط العنوان الرئيسي</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7ECA78B7-96A8-4D2D-AED1-F73994A06046}" type="datetimeFigureOut">
              <a:rPr lang="ar-SA" smtClean="0"/>
              <a:t>24/05/37</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005EAA1B-C7B7-4489-AD10-FADEDCD3AF9F}"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A78B7-96A8-4D2D-AED1-F73994A06046}" type="datetimeFigureOut">
              <a:rPr lang="ar-SA" smtClean="0"/>
              <a:t>24/05/37</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005EAA1B-C7B7-4489-AD10-FADEDCD3AF9F}"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7ECA78B7-96A8-4D2D-AED1-F73994A06046}" type="datetimeFigureOut">
              <a:rPr lang="ar-SA" smtClean="0"/>
              <a:t>24/05/37</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05EAA1B-C7B7-4489-AD10-FADEDCD3AF9F}"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ar-SA" smtClean="0"/>
              <a:t>انقر لتحرير نمط العنوان الرئيسي</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7ECA78B7-96A8-4D2D-AED1-F73994A06046}" type="datetimeFigureOut">
              <a:rPr lang="ar-SA" smtClean="0"/>
              <a:t>24/05/37</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05EAA1B-C7B7-4489-AD10-FADEDCD3AF9F}" type="slidenum">
              <a:rPr lang="ar-SA" smtClean="0"/>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7ECA78B7-96A8-4D2D-AED1-F73994A06046}" type="datetimeFigureOut">
              <a:rPr lang="ar-SA" smtClean="0"/>
              <a:t>24/05/37</a:t>
            </a:fld>
            <a:endParaRPr lang="ar-SA"/>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005EAA1B-C7B7-4489-AD10-FADEDCD3AF9F}" type="slidenum">
              <a:rPr lang="ar-SA" smtClean="0"/>
              <a:t>‹#›</a:t>
            </a:fld>
            <a:endParaRPr lang="ar-SA"/>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ar-SA"/>
          </a:p>
        </p:txBody>
      </p:sp>
    </p:spTree>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1" eaLnBrk="1" latinLnBrk="0" hangingPunct="1">
        <a:spcBef>
          <a:spcPct val="0"/>
        </a:spcBef>
        <a:buNone/>
        <a:defRPr sz="400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28600" indent="-182880" algn="r" defTabSz="914400" rtl="1"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r" defTabSz="914400" rtl="1"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r" defTabSz="914400" rtl="1"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r" defTabSz="914400" rtl="1"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r" defTabSz="914400" rtl="1"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r" defTabSz="914400" rtl="1"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r" defTabSz="914400" rtl="1"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r" defTabSz="914400" rtl="1"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r" defTabSz="914400" rtl="1"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r>
              <a:rPr lang="ar-SA" sz="8800" dirty="0" smtClean="0">
                <a:cs typeface="Diwani Bent" panose="02010400000000000000" pitchFamily="2" charset="-78"/>
              </a:rPr>
              <a:t>بسم الله الرحمن الرحيم</a:t>
            </a:r>
            <a:endParaRPr lang="ar-SA" sz="8800" dirty="0">
              <a:cs typeface="Diwani Bent" panose="02010400000000000000" pitchFamily="2" charset="-78"/>
            </a:endParaRPr>
          </a:p>
        </p:txBody>
      </p:sp>
    </p:spTree>
    <p:extLst>
      <p:ext uri="{BB962C8B-B14F-4D97-AF65-F5344CB8AC3E}">
        <p14:creationId xmlns:p14="http://schemas.microsoft.com/office/powerpoint/2010/main" val="108016795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3" name="chimes.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980728"/>
            <a:ext cx="8373616" cy="1872208"/>
          </a:xfrm>
        </p:spPr>
        <p:txBody>
          <a:bodyPr>
            <a:normAutofit fontScale="90000"/>
          </a:bodyPr>
          <a:lstStyle/>
          <a:p>
            <a:pPr algn="ctr"/>
            <a:r>
              <a:rPr lang="ar-SA" dirty="0" smtClean="0"/>
              <a:t>كَانُوا قَلِيلاً مِنْ اللَّيْلِ مَا يَهْجَعُونَ (17) وَبِالأَسْحَارِ هُمْ يَسْتَغْفِرُونَ (18)</a:t>
            </a:r>
            <a:br>
              <a:rPr lang="ar-SA" dirty="0" smtClean="0"/>
            </a:br>
            <a:endParaRPr lang="ar-SA" dirty="0"/>
          </a:p>
        </p:txBody>
      </p:sp>
      <p:sp>
        <p:nvSpPr>
          <p:cNvPr id="3" name="عنصر نائب للمحتوى 2"/>
          <p:cNvSpPr>
            <a:spLocks noGrp="1"/>
          </p:cNvSpPr>
          <p:nvPr>
            <p:ph idx="1"/>
          </p:nvPr>
        </p:nvSpPr>
        <p:spPr/>
        <p:txBody>
          <a:bodyPr>
            <a:normAutofit fontScale="85000" lnSpcReduction="10000"/>
          </a:bodyPr>
          <a:lstStyle/>
          <a:p>
            <a:r>
              <a:rPr lang="ar-SA" sz="6000" dirty="0" smtClean="0"/>
              <a:t>كان هؤلاء المحسنون قليلا من الليل ما ينامون, يُصَلُّون لربهم قانتين له, وفي أواخر الليل قبيل الفجر يستغفرون الله من ذنوبهم.</a:t>
            </a:r>
            <a:r>
              <a:rPr lang="ar-SA" dirty="0" smtClean="0"/>
              <a:t/>
            </a:r>
            <a:br>
              <a:rPr lang="ar-SA" dirty="0" smtClean="0"/>
            </a:br>
            <a:endParaRPr lang="ar-SA" dirty="0"/>
          </a:p>
        </p:txBody>
      </p:sp>
    </p:spTree>
    <p:extLst>
      <p:ext uri="{BB962C8B-B14F-4D97-AF65-F5344CB8AC3E}">
        <p14:creationId xmlns:p14="http://schemas.microsoft.com/office/powerpoint/2010/main" val="211745269"/>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27584" y="1556792"/>
            <a:ext cx="7315200" cy="1154097"/>
          </a:xfrm>
        </p:spPr>
        <p:txBody>
          <a:bodyPr>
            <a:noAutofit/>
          </a:bodyPr>
          <a:lstStyle/>
          <a:p>
            <a:r>
              <a:rPr lang="ar-SA" sz="4400" dirty="0" smtClean="0"/>
              <a:t>وَفِي أَمْوَالِهِمْ حَقٌّ لِلسَّائِلِ وَالْمَحْرُومِ (19)</a:t>
            </a:r>
            <a:br>
              <a:rPr lang="ar-SA" sz="4400" dirty="0" smtClean="0"/>
            </a:br>
            <a:endParaRPr lang="ar-SA" sz="4400" dirty="0"/>
          </a:p>
        </p:txBody>
      </p:sp>
      <p:sp>
        <p:nvSpPr>
          <p:cNvPr id="3" name="عنصر نائب للمحتوى 2"/>
          <p:cNvSpPr>
            <a:spLocks noGrp="1"/>
          </p:cNvSpPr>
          <p:nvPr>
            <p:ph idx="1"/>
          </p:nvPr>
        </p:nvSpPr>
        <p:spPr/>
        <p:txBody>
          <a:bodyPr>
            <a:normAutofit/>
          </a:bodyPr>
          <a:lstStyle/>
          <a:p>
            <a:r>
              <a:rPr lang="ar-SA" sz="4400" dirty="0" smtClean="0"/>
              <a:t>وفي أموالهم حق واجب ومستحب للمحتاجين الذين يسألون الناس, والذين لا يسألونهم حياء</a:t>
            </a:r>
            <a:endParaRPr lang="ar-SA" sz="4400" dirty="0"/>
          </a:p>
        </p:txBody>
      </p:sp>
    </p:spTree>
    <p:extLst>
      <p:ext uri="{BB962C8B-B14F-4D97-AF65-F5344CB8AC3E}">
        <p14:creationId xmlns:p14="http://schemas.microsoft.com/office/powerpoint/2010/main" val="213067646"/>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75656" y="1268760"/>
            <a:ext cx="7315200" cy="1154097"/>
          </a:xfrm>
        </p:spPr>
        <p:txBody>
          <a:bodyPr>
            <a:normAutofit fontScale="90000"/>
          </a:bodyPr>
          <a:lstStyle/>
          <a:p>
            <a:pPr algn="ctr"/>
            <a:r>
              <a:rPr lang="ar-SA" dirty="0" smtClean="0"/>
              <a:t>وَفِي الأَرْضِ آيَاتٌ لِلْمُوقِنِينَ (20)</a:t>
            </a:r>
            <a:br>
              <a:rPr lang="ar-SA" dirty="0" smtClean="0"/>
            </a:br>
            <a:endParaRPr lang="ar-SA" dirty="0"/>
          </a:p>
        </p:txBody>
      </p:sp>
      <p:sp>
        <p:nvSpPr>
          <p:cNvPr id="3" name="عنصر نائب للمحتوى 2"/>
          <p:cNvSpPr>
            <a:spLocks noGrp="1"/>
          </p:cNvSpPr>
          <p:nvPr>
            <p:ph idx="1"/>
          </p:nvPr>
        </p:nvSpPr>
        <p:spPr>
          <a:xfrm>
            <a:off x="914400" y="2769833"/>
            <a:ext cx="7315200" cy="3251455"/>
          </a:xfrm>
        </p:spPr>
        <p:txBody>
          <a:bodyPr>
            <a:noAutofit/>
          </a:bodyPr>
          <a:lstStyle/>
          <a:p>
            <a:r>
              <a:rPr lang="ar-SA" sz="4200" dirty="0" smtClean="0"/>
              <a:t>وفي الأرض عبر ودلائل واضحة على قدرة خلقها لأهل اليقين بأن الله هو الإله الحق وحده لا شريك له، والمصدِّقين لرسوله صلى الله عليه </a:t>
            </a:r>
            <a:endParaRPr lang="ar-SA" sz="4200" dirty="0"/>
          </a:p>
        </p:txBody>
      </p:sp>
    </p:spTree>
    <p:extLst>
      <p:ext uri="{BB962C8B-B14F-4D97-AF65-F5344CB8AC3E}">
        <p14:creationId xmlns:p14="http://schemas.microsoft.com/office/powerpoint/2010/main" val="3417977462"/>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267744" y="1052736"/>
            <a:ext cx="7315200" cy="1154097"/>
          </a:xfrm>
        </p:spPr>
        <p:txBody>
          <a:bodyPr/>
          <a:lstStyle/>
          <a:p>
            <a:r>
              <a:rPr lang="ar-SA" dirty="0" smtClean="0"/>
              <a:t>وَفِي أَنفُسِكُمْ أَفَلا تُبْصِرُونَ (21)</a:t>
            </a:r>
            <a:endParaRPr lang="ar-SA" dirty="0"/>
          </a:p>
        </p:txBody>
      </p:sp>
      <p:sp>
        <p:nvSpPr>
          <p:cNvPr id="3" name="عنصر نائب للمحتوى 2"/>
          <p:cNvSpPr>
            <a:spLocks noGrp="1"/>
          </p:cNvSpPr>
          <p:nvPr>
            <p:ph idx="1"/>
          </p:nvPr>
        </p:nvSpPr>
        <p:spPr/>
        <p:txBody>
          <a:bodyPr>
            <a:normAutofit fontScale="92500" lnSpcReduction="20000"/>
          </a:bodyPr>
          <a:lstStyle/>
          <a:p>
            <a:r>
              <a:rPr lang="ar-SA" sz="5400" dirty="0" smtClean="0"/>
              <a:t>وفي خلق أنفسكم دلائل على قدرة الله تعالى, وعبر تدلكم على وحدانية خالقكم, وأنه لا إله لكم يستحق العبادة سواه, أغَفَلتم عنها, فلا تبصرون ذلك, فتعتبرون به؟</a:t>
            </a:r>
            <a:r>
              <a:rPr lang="ar-SA" dirty="0" smtClean="0"/>
              <a:t/>
            </a:r>
            <a:br>
              <a:rPr lang="ar-SA" dirty="0" smtClean="0"/>
            </a:br>
            <a:endParaRPr lang="ar-SA" dirty="0"/>
          </a:p>
        </p:txBody>
      </p:sp>
    </p:spTree>
    <p:extLst>
      <p:ext uri="{BB962C8B-B14F-4D97-AF65-F5344CB8AC3E}">
        <p14:creationId xmlns:p14="http://schemas.microsoft.com/office/powerpoint/2010/main" val="367124610"/>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115616" y="1340768"/>
            <a:ext cx="7315200" cy="1154097"/>
          </a:xfrm>
        </p:spPr>
        <p:txBody>
          <a:bodyPr>
            <a:normAutofit fontScale="90000"/>
          </a:bodyPr>
          <a:lstStyle/>
          <a:p>
            <a:pPr algn="ctr"/>
            <a:r>
              <a:rPr lang="ar-SA" dirty="0" smtClean="0"/>
              <a:t>وَفِي السَّمَاءِ رِزْقُكُمْ وَمَا تُوعَدُونَ (22)</a:t>
            </a:r>
            <a:br>
              <a:rPr lang="ar-SA" dirty="0" smtClean="0"/>
            </a:br>
            <a:endParaRPr lang="ar-SA" dirty="0"/>
          </a:p>
        </p:txBody>
      </p:sp>
      <p:sp>
        <p:nvSpPr>
          <p:cNvPr id="3" name="عنصر نائب للمحتوى 2"/>
          <p:cNvSpPr>
            <a:spLocks noGrp="1"/>
          </p:cNvSpPr>
          <p:nvPr>
            <p:ph idx="1"/>
          </p:nvPr>
        </p:nvSpPr>
        <p:spPr/>
        <p:txBody>
          <a:bodyPr>
            <a:normAutofit/>
          </a:bodyPr>
          <a:lstStyle/>
          <a:p>
            <a:r>
              <a:rPr lang="ar-SA" sz="5400" dirty="0" smtClean="0"/>
              <a:t>وفي السماء رزقكم وما توعدون من الخير والشر والثواب والعقاب, وغير ذلك كله مكتوب مقدَّر.</a:t>
            </a:r>
            <a:endParaRPr lang="ar-SA" sz="5400" dirty="0"/>
          </a:p>
        </p:txBody>
      </p:sp>
    </p:spTree>
    <p:extLst>
      <p:ext uri="{BB962C8B-B14F-4D97-AF65-F5344CB8AC3E}">
        <p14:creationId xmlns:p14="http://schemas.microsoft.com/office/powerpoint/2010/main" val="949129810"/>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71600" y="1844824"/>
            <a:ext cx="7315200" cy="1154097"/>
          </a:xfrm>
        </p:spPr>
        <p:txBody>
          <a:bodyPr>
            <a:normAutofit fontScale="90000"/>
          </a:bodyPr>
          <a:lstStyle/>
          <a:p>
            <a:pPr algn="ctr"/>
            <a:r>
              <a:rPr lang="ar-SA" dirty="0" smtClean="0"/>
              <a:t>فَوَرَبِّ السَّمَاءِ وَالأَرْضِ إِنَّهُ لَحَقٌّ مِثْلَ مَا أَنَّكُمْ تَنطِقُونَ (23)</a:t>
            </a:r>
            <a:br>
              <a:rPr lang="ar-SA" dirty="0" smtClean="0"/>
            </a:br>
            <a:endParaRPr lang="ar-SA" dirty="0"/>
          </a:p>
        </p:txBody>
      </p:sp>
      <p:sp>
        <p:nvSpPr>
          <p:cNvPr id="3" name="عنصر نائب للمحتوى 2"/>
          <p:cNvSpPr>
            <a:spLocks noGrp="1"/>
          </p:cNvSpPr>
          <p:nvPr>
            <p:ph idx="1"/>
          </p:nvPr>
        </p:nvSpPr>
        <p:spPr>
          <a:xfrm>
            <a:off x="683568" y="2780928"/>
            <a:ext cx="7315200" cy="3539527"/>
          </a:xfrm>
        </p:spPr>
        <p:txBody>
          <a:bodyPr>
            <a:normAutofit fontScale="92500" lnSpcReduction="10000"/>
          </a:bodyPr>
          <a:lstStyle/>
          <a:p>
            <a:r>
              <a:rPr lang="ar-SA" sz="6600" dirty="0" smtClean="0"/>
              <a:t>أقسم الله تعالى بنفسه الكريمة أنَّ ما وعدكم به حق, فلا تَشُكُّوا فيه كما لا تَشُكُّون في نطقكم</a:t>
            </a:r>
            <a:endParaRPr lang="ar-SA" sz="6600" dirty="0"/>
          </a:p>
        </p:txBody>
      </p:sp>
    </p:spTree>
    <p:extLst>
      <p:ext uri="{BB962C8B-B14F-4D97-AF65-F5344CB8AC3E}">
        <p14:creationId xmlns:p14="http://schemas.microsoft.com/office/powerpoint/2010/main" val="1979625938"/>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43608" y="1052736"/>
            <a:ext cx="7315200" cy="1154097"/>
          </a:xfrm>
        </p:spPr>
        <p:txBody>
          <a:bodyPr>
            <a:normAutofit fontScale="90000"/>
          </a:bodyPr>
          <a:lstStyle/>
          <a:p>
            <a:pPr algn="ctr"/>
            <a:r>
              <a:rPr lang="ar-SA" dirty="0" smtClean="0"/>
              <a:t>(هَلْ أَتاكَ حَدِيثُ ضَيْفِ إِبْراهِيمَ الْمُكْرَمِينَ. إِذْ دَخَلُوا عَلَيْهِ فَقالُوا سَلامًا قالَ </a:t>
            </a:r>
            <a:r>
              <a:rPr lang="ar-SA" dirty="0" smtClean="0"/>
              <a:t>سَلامٌ)</a:t>
            </a:r>
            <a:endParaRPr lang="ar-SA" dirty="0"/>
          </a:p>
        </p:txBody>
      </p:sp>
      <p:sp>
        <p:nvSpPr>
          <p:cNvPr id="3" name="عنصر نائب للمحتوى 2"/>
          <p:cNvSpPr>
            <a:spLocks noGrp="1"/>
          </p:cNvSpPr>
          <p:nvPr>
            <p:ph idx="1"/>
          </p:nvPr>
        </p:nvSpPr>
        <p:spPr/>
        <p:txBody>
          <a:bodyPr>
            <a:normAutofit lnSpcReduction="10000"/>
          </a:bodyPr>
          <a:lstStyle/>
          <a:p>
            <a:r>
              <a:rPr lang="ar-SA" sz="4800" dirty="0" smtClean="0"/>
              <a:t> </a:t>
            </a:r>
            <a:r>
              <a:rPr lang="ar-SA" sz="4800" dirty="0" smtClean="0"/>
              <a:t>أي هل عندك نبأ بما حدث بين إبراهيم وضيوفه من الملائكة الذين وفدوا عليه وهم ذاهبون في طريقهم إلى قوم لوط، فسلموا عليه فرد عليهم التحية بأحسن منها</a:t>
            </a:r>
            <a:r>
              <a:rPr lang="ar-SA" dirty="0" smtClean="0"/>
              <a:t>.</a:t>
            </a:r>
            <a:endParaRPr lang="ar-SA" dirty="0"/>
          </a:p>
        </p:txBody>
      </p:sp>
    </p:spTree>
    <p:extLst>
      <p:ext uri="{BB962C8B-B14F-4D97-AF65-F5344CB8AC3E}">
        <p14:creationId xmlns:p14="http://schemas.microsoft.com/office/powerpoint/2010/main" val="1122012179"/>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59632" y="1268760"/>
            <a:ext cx="7315200" cy="1154097"/>
          </a:xfrm>
        </p:spPr>
        <p:txBody>
          <a:bodyPr>
            <a:normAutofit/>
          </a:bodyPr>
          <a:lstStyle/>
          <a:p>
            <a:pPr algn="ctr"/>
            <a:r>
              <a:rPr lang="ar-SA" sz="4800" dirty="0" smtClean="0"/>
              <a:t>(قَوْمٌ مُنْكَرُونَ) </a:t>
            </a:r>
            <a:endParaRPr lang="ar-SA" sz="4800" dirty="0"/>
          </a:p>
        </p:txBody>
      </p:sp>
      <p:sp>
        <p:nvSpPr>
          <p:cNvPr id="3" name="عنصر نائب للمحتوى 2"/>
          <p:cNvSpPr>
            <a:spLocks noGrp="1"/>
          </p:cNvSpPr>
          <p:nvPr>
            <p:ph idx="1"/>
          </p:nvPr>
        </p:nvSpPr>
        <p:spPr/>
        <p:txBody>
          <a:bodyPr/>
          <a:lstStyle/>
          <a:p>
            <a:r>
              <a:rPr lang="ar-SA" sz="4800" dirty="0" smtClean="0"/>
              <a:t>أي إنكم قوم لا عهد لنا بكم من قبل </a:t>
            </a:r>
            <a:r>
              <a:rPr lang="ar-SA" sz="4800" dirty="0" smtClean="0"/>
              <a:t>فعرفوني </a:t>
            </a:r>
            <a:r>
              <a:rPr lang="ar-SA" sz="4800" dirty="0" smtClean="0"/>
              <a:t>أنفسكم - من أنتم؟</a:t>
            </a:r>
            <a:r>
              <a:rPr lang="ar-SA" dirty="0" smtClean="0"/>
              <a:t/>
            </a:r>
            <a:br>
              <a:rPr lang="ar-SA" dirty="0" smtClean="0"/>
            </a:br>
            <a:endParaRPr lang="ar-SA" dirty="0"/>
          </a:p>
        </p:txBody>
      </p:sp>
    </p:spTree>
    <p:extLst>
      <p:ext uri="{BB962C8B-B14F-4D97-AF65-F5344CB8AC3E}">
        <p14:creationId xmlns:p14="http://schemas.microsoft.com/office/powerpoint/2010/main" val="809436580"/>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smtClean="0"/>
              <a:t>(فَراغَ إِلى أَهْلِهِ فَجاءَ بِعِجْلٍ سَمِينٍ. فَقَرَّبَهُ إْل</a:t>
            </a:r>
            <a:r>
              <a:rPr lang="ar-SA" dirty="0" smtClean="0">
                <a:solidFill>
                  <a:srgbClr val="FF8600"/>
                </a:solidFill>
              </a:rPr>
              <a:t>يْهِم)</a:t>
            </a:r>
            <a:r>
              <a:rPr lang="ar-SA" dirty="0"/>
              <a:t/>
            </a:r>
            <a:br>
              <a:rPr lang="ar-SA" dirty="0"/>
            </a:br>
            <a:endParaRPr lang="ar-SA" dirty="0"/>
          </a:p>
        </p:txBody>
      </p:sp>
      <p:sp>
        <p:nvSpPr>
          <p:cNvPr id="3" name="عنصر نائب للمحتوى 2"/>
          <p:cNvSpPr>
            <a:spLocks noGrp="1"/>
          </p:cNvSpPr>
          <p:nvPr>
            <p:ph idx="1"/>
          </p:nvPr>
        </p:nvSpPr>
        <p:spPr>
          <a:xfrm>
            <a:off x="1043608" y="2780928"/>
            <a:ext cx="7315200" cy="3539527"/>
          </a:xfrm>
        </p:spPr>
        <p:txBody>
          <a:bodyPr>
            <a:normAutofit fontScale="85000" lnSpcReduction="20000"/>
          </a:bodyPr>
          <a:lstStyle/>
          <a:p>
            <a:r>
              <a:rPr lang="ar-SA" sz="6000" dirty="0" smtClean="0"/>
              <a:t>أي فذهب خفية مسرعا وقدم لضيوفه عجلا سمينا أنضجه </a:t>
            </a:r>
            <a:r>
              <a:rPr lang="ar-SA" sz="6000" dirty="0" smtClean="0"/>
              <a:t>شيئا، </a:t>
            </a:r>
            <a:r>
              <a:rPr lang="ar-SA" sz="6000" dirty="0" smtClean="0"/>
              <a:t>كما جاء في سورة هود « فَما لَبِثَ أَنْ جاءَ بِعِجْلٍ حَنِيذٍ » أي </a:t>
            </a:r>
            <a:r>
              <a:rPr lang="ar-SA" sz="6000" dirty="0" smtClean="0"/>
              <a:t>مشوي على </a:t>
            </a:r>
            <a:r>
              <a:rPr lang="ar-SA" sz="6000" dirty="0" smtClean="0"/>
              <a:t>الرضف.</a:t>
            </a:r>
            <a:r>
              <a:rPr lang="ar-SA" dirty="0" smtClean="0"/>
              <a:t/>
            </a:r>
            <a:br>
              <a:rPr lang="ar-SA" dirty="0" smtClean="0"/>
            </a:br>
            <a:endParaRPr lang="ar-SA" dirty="0"/>
          </a:p>
        </p:txBody>
      </p:sp>
    </p:spTree>
    <p:extLst>
      <p:ext uri="{BB962C8B-B14F-4D97-AF65-F5344CB8AC3E}">
        <p14:creationId xmlns:p14="http://schemas.microsoft.com/office/powerpoint/2010/main" val="2010204516"/>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187624" y="1268760"/>
            <a:ext cx="7315200" cy="1154097"/>
          </a:xfrm>
        </p:spPr>
        <p:txBody>
          <a:bodyPr/>
          <a:lstStyle/>
          <a:p>
            <a:pPr algn="ctr"/>
            <a:r>
              <a:rPr lang="ar-SA" dirty="0" smtClean="0"/>
              <a:t>(قالَ أَلا </a:t>
            </a:r>
            <a:r>
              <a:rPr lang="ar-SA" dirty="0" smtClean="0"/>
              <a:t>تَأْكُلُونَ) </a:t>
            </a:r>
            <a:endParaRPr lang="ar-SA" dirty="0"/>
          </a:p>
        </p:txBody>
      </p:sp>
      <p:sp>
        <p:nvSpPr>
          <p:cNvPr id="3" name="عنصر نائب للمحتوى 2"/>
          <p:cNvSpPr>
            <a:spLocks noGrp="1"/>
          </p:cNvSpPr>
          <p:nvPr>
            <p:ph idx="1"/>
          </p:nvPr>
        </p:nvSpPr>
        <p:spPr/>
        <p:txBody>
          <a:bodyPr>
            <a:normAutofit fontScale="92500" lnSpcReduction="20000"/>
          </a:bodyPr>
          <a:lstStyle/>
          <a:p>
            <a:r>
              <a:rPr lang="ar-SA" sz="4000" dirty="0" smtClean="0"/>
              <a:t>أي قال مستحثا لهم على الأكل: ألا تأكلون؟ وفى هذا تلطف منه في العبارة وعرض حسن، وقد انتظم كلامه وعمله آداب الضيافة، إذ جاء بطعام من حيث لا يشعرون، وأتى بأفضل ماله، وهو عجل فتي </a:t>
            </a:r>
            <a:r>
              <a:rPr lang="ar-SA" sz="4000" dirty="0" smtClean="0"/>
              <a:t>مشوي، </a:t>
            </a:r>
            <a:r>
              <a:rPr lang="ar-SA" sz="4000" dirty="0" smtClean="0"/>
              <a:t>ووضعه بين أيديهم، ولم يضعه بعيدا منهم حتى يذهبوا إليه، وتلطف في العرض فقال: ألا تأكلون؟</a:t>
            </a:r>
            <a:r>
              <a:rPr lang="ar-SA" dirty="0" smtClean="0"/>
              <a:t/>
            </a:r>
            <a:br>
              <a:rPr lang="ar-SA" dirty="0" smtClean="0"/>
            </a:br>
            <a:endParaRPr lang="ar-SA" dirty="0"/>
          </a:p>
        </p:txBody>
      </p:sp>
    </p:spTree>
    <p:extLst>
      <p:ext uri="{BB962C8B-B14F-4D97-AF65-F5344CB8AC3E}">
        <p14:creationId xmlns:p14="http://schemas.microsoft.com/office/powerpoint/2010/main" val="3524904649"/>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27584" y="764704"/>
            <a:ext cx="7315200" cy="1154097"/>
          </a:xfrm>
        </p:spPr>
        <p:txBody>
          <a:bodyPr>
            <a:normAutofit/>
          </a:bodyPr>
          <a:lstStyle/>
          <a:p>
            <a:r>
              <a:rPr lang="ar-SA" dirty="0" smtClean="0"/>
              <a:t>الحمد لله والصلاة والسلام على رسول الله :</a:t>
            </a:r>
            <a:endParaRPr lang="ar-SA" dirty="0"/>
          </a:p>
        </p:txBody>
      </p:sp>
      <p:sp>
        <p:nvSpPr>
          <p:cNvPr id="3" name="عنصر نائب للمحتوى 2"/>
          <p:cNvSpPr>
            <a:spLocks noGrp="1"/>
          </p:cNvSpPr>
          <p:nvPr>
            <p:ph idx="1"/>
          </p:nvPr>
        </p:nvSpPr>
        <p:spPr>
          <a:xfrm>
            <a:off x="1259632" y="2060848"/>
            <a:ext cx="6400800" cy="3192017"/>
          </a:xfrm>
        </p:spPr>
        <p:txBody>
          <a:bodyPr>
            <a:normAutofit fontScale="25000" lnSpcReduction="20000"/>
          </a:bodyPr>
          <a:lstStyle/>
          <a:p>
            <a:pPr marL="0" indent="0">
              <a:buNone/>
            </a:pPr>
            <a:r>
              <a:rPr lang="ar-SA" sz="11200" dirty="0" smtClean="0"/>
              <a:t>درسنا في الحصة </a:t>
            </a:r>
            <a:r>
              <a:rPr lang="ar-SA" sz="11200" dirty="0" smtClean="0"/>
              <a:t>الماضية سورة </a:t>
            </a:r>
            <a:r>
              <a:rPr lang="ar-SA" sz="11200" dirty="0" smtClean="0"/>
              <a:t>الحديد:</a:t>
            </a:r>
          </a:p>
          <a:p>
            <a:r>
              <a:rPr lang="ar-SA" sz="11200" dirty="0" smtClean="0"/>
              <a:t>بين الله تعالى حقيقة الدنيا فيصفها بخمسة اوصاف </a:t>
            </a:r>
            <a:r>
              <a:rPr lang="ar-SA" sz="11200" dirty="0" smtClean="0"/>
              <a:t>اذكريها؟</a:t>
            </a:r>
            <a:endParaRPr lang="ar-SA" sz="11200" dirty="0" smtClean="0"/>
          </a:p>
          <a:p>
            <a:r>
              <a:rPr lang="ar-SA" sz="11200" dirty="0" smtClean="0"/>
              <a:t>الاولى: انها لعب تلعب </a:t>
            </a:r>
            <a:r>
              <a:rPr lang="ar-SA" sz="11200" dirty="0" smtClean="0"/>
              <a:t>به الابدان</a:t>
            </a:r>
          </a:p>
          <a:p>
            <a:r>
              <a:rPr lang="ar-SA" sz="11200" dirty="0" smtClean="0"/>
              <a:t>الثانية: انها لهو تنشغل </a:t>
            </a:r>
            <a:r>
              <a:rPr lang="ar-SA" sz="11200" dirty="0" smtClean="0"/>
              <a:t>به القلوب</a:t>
            </a:r>
          </a:p>
          <a:p>
            <a:r>
              <a:rPr lang="ar-SA" sz="11200" dirty="0" smtClean="0"/>
              <a:t>الثالثة: انها زينة يتزين </a:t>
            </a:r>
            <a:r>
              <a:rPr lang="ar-SA" sz="11200" dirty="0" smtClean="0"/>
              <a:t>بعا الناس في الاكل والشرب</a:t>
            </a:r>
          </a:p>
          <a:p>
            <a:r>
              <a:rPr lang="ar-SA" sz="11200" dirty="0" smtClean="0"/>
              <a:t>الرابعة: انها </a:t>
            </a:r>
            <a:r>
              <a:rPr lang="ar-SA" sz="11200" dirty="0" smtClean="0"/>
              <a:t>تفاخر بين </a:t>
            </a:r>
            <a:r>
              <a:rPr lang="ar-SA" sz="11200" dirty="0" smtClean="0"/>
              <a:t>الناس فأهلها </a:t>
            </a:r>
            <a:r>
              <a:rPr lang="ar-SA" sz="11200" dirty="0" smtClean="0"/>
              <a:t>يتفاخرون بالنسب</a:t>
            </a:r>
          </a:p>
          <a:p>
            <a:r>
              <a:rPr lang="ar-SA" sz="11200" dirty="0" smtClean="0"/>
              <a:t>الخامسة: تكاثر </a:t>
            </a:r>
            <a:r>
              <a:rPr lang="ar-SA" sz="11200" dirty="0" smtClean="0"/>
              <a:t>في </a:t>
            </a:r>
            <a:r>
              <a:rPr lang="ar-SA" sz="11200" dirty="0" smtClean="0"/>
              <a:t>الاموال والأولاد فأهلها يتكاثرون بالأموال والاولاد.</a:t>
            </a:r>
            <a:endParaRPr lang="ar-SA" sz="11200" dirty="0" smtClean="0"/>
          </a:p>
          <a:p>
            <a:pPr marL="0" indent="0">
              <a:buNone/>
            </a:pPr>
            <a:r>
              <a:rPr lang="ar-SA" sz="11200" dirty="0" smtClean="0"/>
              <a:t>ذكر في </a:t>
            </a:r>
            <a:r>
              <a:rPr lang="ar-SA" sz="11200" dirty="0" smtClean="0"/>
              <a:t>الآيات </a:t>
            </a:r>
            <a:r>
              <a:rPr lang="ar-SA" sz="11200" dirty="0" smtClean="0"/>
              <a:t>اربع صفات ذميمة </a:t>
            </a:r>
            <a:r>
              <a:rPr lang="ar-SA" sz="11200" dirty="0" smtClean="0"/>
              <a:t>اذكريها؟</a:t>
            </a:r>
            <a:endParaRPr lang="ar-SA" sz="11200" dirty="0" smtClean="0"/>
          </a:p>
          <a:p>
            <a:pPr marL="0" indent="0">
              <a:buNone/>
            </a:pPr>
            <a:r>
              <a:rPr lang="ar-SA" sz="11200" dirty="0" smtClean="0"/>
              <a:t>الاختيال _ التفاخر_ البخل_ الدعوة </a:t>
            </a:r>
            <a:r>
              <a:rPr lang="ar-SA" sz="11200" dirty="0" smtClean="0"/>
              <a:t>الي البخل</a:t>
            </a:r>
            <a:endParaRPr lang="ar-SA" sz="11200" dirty="0"/>
          </a:p>
          <a:p>
            <a:endParaRPr lang="ar-SA" dirty="0" smtClean="0">
              <a:solidFill>
                <a:srgbClr val="FF0000"/>
              </a:solidFill>
            </a:endParaRPr>
          </a:p>
        </p:txBody>
      </p:sp>
    </p:spTree>
    <p:extLst>
      <p:ext uri="{BB962C8B-B14F-4D97-AF65-F5344CB8AC3E}">
        <p14:creationId xmlns:p14="http://schemas.microsoft.com/office/powerpoint/2010/main" val="377647614"/>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07">
                                          <p:stCondLst>
                                            <p:cond delay="0"/>
                                          </p:stCondLst>
                                        </p:cTn>
                                        <p:tgtEl>
                                          <p:spTgt spid="3">
                                            <p:txEl>
                                              <p:pRg st="1" end="1"/>
                                            </p:txEl>
                                          </p:spTgt>
                                        </p:tgtEl>
                                      </p:cBhvr>
                                    </p:animEffect>
                                    <p:anim calcmode="lin" valueType="num">
                                      <p:cBhvr>
                                        <p:cTn id="29" dur="1594"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0" dur="581"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1" dur="581" tmFilter="0, 0; 0.125,0.2665; 0.25,0.4; 0.375,0.465; 0.5,0.5;  0.625,0.535; 0.75,0.6; 0.875,0.7335; 1,1">
                                          <p:stCondLst>
                                            <p:cond delay="581"/>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2" dur="290" tmFilter="0, 0; 0.125,0.2665; 0.25,0.4; 0.375,0.465; 0.5,0.5;  0.625,0.535; 0.75,0.6; 0.875,0.7335; 1,1">
                                          <p:stCondLst>
                                            <p:cond delay="1159"/>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3" dur="144" tmFilter="0, 0; 0.125,0.2665; 0.25,0.4; 0.375,0.465; 0.5,0.5;  0.625,0.535; 0.75,0.6; 0.875,0.7335; 1,1">
                                          <p:stCondLst>
                                            <p:cond delay="1449"/>
                                          </p:stCondLst>
                                        </p:cTn>
                                        <p:tgtEl>
                                          <p:spTgt spid="3">
                                            <p:txEl>
                                              <p:pRg st="1" end="1"/>
                                            </p:txEl>
                                          </p:spTgt>
                                        </p:tgtEl>
                                        <p:attrNameLst>
                                          <p:attrName>ppt_y</p:attrName>
                                        </p:attrNameLst>
                                      </p:cBhvr>
                                      <p:tavLst>
                                        <p:tav tm="0" fmla="#ppt_y-sin(pi*$)/81">
                                          <p:val>
                                            <p:fltVal val="0"/>
                                          </p:val>
                                        </p:tav>
                                        <p:tav tm="100000">
                                          <p:val>
                                            <p:fltVal val="1"/>
                                          </p:val>
                                        </p:tav>
                                      </p:tavLst>
                                    </p:anim>
                                    <p:animScale>
                                      <p:cBhvr>
                                        <p:cTn id="34" dur="23">
                                          <p:stCondLst>
                                            <p:cond delay="569"/>
                                          </p:stCondLst>
                                        </p:cTn>
                                        <p:tgtEl>
                                          <p:spTgt spid="3">
                                            <p:txEl>
                                              <p:pRg st="1" end="1"/>
                                            </p:txEl>
                                          </p:spTgt>
                                        </p:tgtEl>
                                      </p:cBhvr>
                                      <p:to x="100000" y="60000"/>
                                    </p:animScale>
                                    <p:animScale>
                                      <p:cBhvr>
                                        <p:cTn id="35" dur="145" decel="50000">
                                          <p:stCondLst>
                                            <p:cond delay="592"/>
                                          </p:stCondLst>
                                        </p:cTn>
                                        <p:tgtEl>
                                          <p:spTgt spid="3">
                                            <p:txEl>
                                              <p:pRg st="1" end="1"/>
                                            </p:txEl>
                                          </p:spTgt>
                                        </p:tgtEl>
                                      </p:cBhvr>
                                      <p:to x="100000" y="100000"/>
                                    </p:animScale>
                                    <p:animScale>
                                      <p:cBhvr>
                                        <p:cTn id="36" dur="23">
                                          <p:stCondLst>
                                            <p:cond delay="1148"/>
                                          </p:stCondLst>
                                        </p:cTn>
                                        <p:tgtEl>
                                          <p:spTgt spid="3">
                                            <p:txEl>
                                              <p:pRg st="1" end="1"/>
                                            </p:txEl>
                                          </p:spTgt>
                                        </p:tgtEl>
                                      </p:cBhvr>
                                      <p:to x="100000" y="80000"/>
                                    </p:animScale>
                                    <p:animScale>
                                      <p:cBhvr>
                                        <p:cTn id="37" dur="145" decel="50000">
                                          <p:stCondLst>
                                            <p:cond delay="1171"/>
                                          </p:stCondLst>
                                        </p:cTn>
                                        <p:tgtEl>
                                          <p:spTgt spid="3">
                                            <p:txEl>
                                              <p:pRg st="1" end="1"/>
                                            </p:txEl>
                                          </p:spTgt>
                                        </p:tgtEl>
                                      </p:cBhvr>
                                      <p:to x="100000" y="100000"/>
                                    </p:animScale>
                                    <p:animScale>
                                      <p:cBhvr>
                                        <p:cTn id="38" dur="23">
                                          <p:stCondLst>
                                            <p:cond delay="1437"/>
                                          </p:stCondLst>
                                        </p:cTn>
                                        <p:tgtEl>
                                          <p:spTgt spid="3">
                                            <p:txEl>
                                              <p:pRg st="1" end="1"/>
                                            </p:txEl>
                                          </p:spTgt>
                                        </p:tgtEl>
                                      </p:cBhvr>
                                      <p:to x="100000" y="90000"/>
                                    </p:animScale>
                                    <p:animScale>
                                      <p:cBhvr>
                                        <p:cTn id="39" dur="145" decel="50000">
                                          <p:stCondLst>
                                            <p:cond delay="1459"/>
                                          </p:stCondLst>
                                        </p:cTn>
                                        <p:tgtEl>
                                          <p:spTgt spid="3">
                                            <p:txEl>
                                              <p:pRg st="1" end="1"/>
                                            </p:txEl>
                                          </p:spTgt>
                                        </p:tgtEl>
                                      </p:cBhvr>
                                      <p:to x="100000" y="100000"/>
                                    </p:animScale>
                                    <p:animScale>
                                      <p:cBhvr>
                                        <p:cTn id="40" dur="23">
                                          <p:stCondLst>
                                            <p:cond delay="1582"/>
                                          </p:stCondLst>
                                        </p:cTn>
                                        <p:tgtEl>
                                          <p:spTgt spid="3">
                                            <p:txEl>
                                              <p:pRg st="1" end="1"/>
                                            </p:txEl>
                                          </p:spTgt>
                                        </p:tgtEl>
                                      </p:cBhvr>
                                      <p:to x="100000" y="95000"/>
                                    </p:animScale>
                                    <p:animScale>
                                      <p:cBhvr>
                                        <p:cTn id="41" dur="145" decel="50000">
                                          <p:stCondLst>
                                            <p:cond delay="1605"/>
                                          </p:stCondLst>
                                        </p:cTn>
                                        <p:tgtEl>
                                          <p:spTgt spid="3">
                                            <p:txEl>
                                              <p:pRg st="1" end="1"/>
                                            </p:txEl>
                                          </p:spTgt>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wipe(down)">
                                      <p:cBhvr>
                                        <p:cTn id="44" dur="507">
                                          <p:stCondLst>
                                            <p:cond delay="0"/>
                                          </p:stCondLst>
                                        </p:cTn>
                                        <p:tgtEl>
                                          <p:spTgt spid="3">
                                            <p:txEl>
                                              <p:pRg st="2" end="2"/>
                                            </p:txEl>
                                          </p:spTgt>
                                        </p:tgtEl>
                                      </p:cBhvr>
                                    </p:animEffect>
                                    <p:anim calcmode="lin" valueType="num">
                                      <p:cBhvr>
                                        <p:cTn id="45" dur="1594"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6" dur="581"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7" dur="581" tmFilter="0, 0; 0.125,0.2665; 0.25,0.4; 0.375,0.465; 0.5,0.5;  0.625,0.535; 0.75,0.6; 0.875,0.7335; 1,1">
                                          <p:stCondLst>
                                            <p:cond delay="581"/>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8" dur="290" tmFilter="0, 0; 0.125,0.2665; 0.25,0.4; 0.375,0.465; 0.5,0.5;  0.625,0.535; 0.75,0.6; 0.875,0.7335; 1,1">
                                          <p:stCondLst>
                                            <p:cond delay="1159"/>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9" dur="144" tmFilter="0, 0; 0.125,0.2665; 0.25,0.4; 0.375,0.465; 0.5,0.5;  0.625,0.535; 0.75,0.6; 0.875,0.7335; 1,1">
                                          <p:stCondLst>
                                            <p:cond delay="1449"/>
                                          </p:stCondLst>
                                        </p:cTn>
                                        <p:tgtEl>
                                          <p:spTgt spid="3">
                                            <p:txEl>
                                              <p:pRg st="2" end="2"/>
                                            </p:txEl>
                                          </p:spTgt>
                                        </p:tgtEl>
                                        <p:attrNameLst>
                                          <p:attrName>ppt_y</p:attrName>
                                        </p:attrNameLst>
                                      </p:cBhvr>
                                      <p:tavLst>
                                        <p:tav tm="0" fmla="#ppt_y-sin(pi*$)/81">
                                          <p:val>
                                            <p:fltVal val="0"/>
                                          </p:val>
                                        </p:tav>
                                        <p:tav tm="100000">
                                          <p:val>
                                            <p:fltVal val="1"/>
                                          </p:val>
                                        </p:tav>
                                      </p:tavLst>
                                    </p:anim>
                                    <p:animScale>
                                      <p:cBhvr>
                                        <p:cTn id="50" dur="23">
                                          <p:stCondLst>
                                            <p:cond delay="569"/>
                                          </p:stCondLst>
                                        </p:cTn>
                                        <p:tgtEl>
                                          <p:spTgt spid="3">
                                            <p:txEl>
                                              <p:pRg st="2" end="2"/>
                                            </p:txEl>
                                          </p:spTgt>
                                        </p:tgtEl>
                                      </p:cBhvr>
                                      <p:to x="100000" y="60000"/>
                                    </p:animScale>
                                    <p:animScale>
                                      <p:cBhvr>
                                        <p:cTn id="51" dur="145" decel="50000">
                                          <p:stCondLst>
                                            <p:cond delay="592"/>
                                          </p:stCondLst>
                                        </p:cTn>
                                        <p:tgtEl>
                                          <p:spTgt spid="3">
                                            <p:txEl>
                                              <p:pRg st="2" end="2"/>
                                            </p:txEl>
                                          </p:spTgt>
                                        </p:tgtEl>
                                      </p:cBhvr>
                                      <p:to x="100000" y="100000"/>
                                    </p:animScale>
                                    <p:animScale>
                                      <p:cBhvr>
                                        <p:cTn id="52" dur="23">
                                          <p:stCondLst>
                                            <p:cond delay="1148"/>
                                          </p:stCondLst>
                                        </p:cTn>
                                        <p:tgtEl>
                                          <p:spTgt spid="3">
                                            <p:txEl>
                                              <p:pRg st="2" end="2"/>
                                            </p:txEl>
                                          </p:spTgt>
                                        </p:tgtEl>
                                      </p:cBhvr>
                                      <p:to x="100000" y="80000"/>
                                    </p:animScale>
                                    <p:animScale>
                                      <p:cBhvr>
                                        <p:cTn id="53" dur="145" decel="50000">
                                          <p:stCondLst>
                                            <p:cond delay="1171"/>
                                          </p:stCondLst>
                                        </p:cTn>
                                        <p:tgtEl>
                                          <p:spTgt spid="3">
                                            <p:txEl>
                                              <p:pRg st="2" end="2"/>
                                            </p:txEl>
                                          </p:spTgt>
                                        </p:tgtEl>
                                      </p:cBhvr>
                                      <p:to x="100000" y="100000"/>
                                    </p:animScale>
                                    <p:animScale>
                                      <p:cBhvr>
                                        <p:cTn id="54" dur="23">
                                          <p:stCondLst>
                                            <p:cond delay="1437"/>
                                          </p:stCondLst>
                                        </p:cTn>
                                        <p:tgtEl>
                                          <p:spTgt spid="3">
                                            <p:txEl>
                                              <p:pRg st="2" end="2"/>
                                            </p:txEl>
                                          </p:spTgt>
                                        </p:tgtEl>
                                      </p:cBhvr>
                                      <p:to x="100000" y="90000"/>
                                    </p:animScale>
                                    <p:animScale>
                                      <p:cBhvr>
                                        <p:cTn id="55" dur="145" decel="50000">
                                          <p:stCondLst>
                                            <p:cond delay="1459"/>
                                          </p:stCondLst>
                                        </p:cTn>
                                        <p:tgtEl>
                                          <p:spTgt spid="3">
                                            <p:txEl>
                                              <p:pRg st="2" end="2"/>
                                            </p:txEl>
                                          </p:spTgt>
                                        </p:tgtEl>
                                      </p:cBhvr>
                                      <p:to x="100000" y="100000"/>
                                    </p:animScale>
                                    <p:animScale>
                                      <p:cBhvr>
                                        <p:cTn id="56" dur="23">
                                          <p:stCondLst>
                                            <p:cond delay="1582"/>
                                          </p:stCondLst>
                                        </p:cTn>
                                        <p:tgtEl>
                                          <p:spTgt spid="3">
                                            <p:txEl>
                                              <p:pRg st="2" end="2"/>
                                            </p:txEl>
                                          </p:spTgt>
                                        </p:tgtEl>
                                      </p:cBhvr>
                                      <p:to x="100000" y="95000"/>
                                    </p:animScale>
                                    <p:animScale>
                                      <p:cBhvr>
                                        <p:cTn id="57" dur="145" decel="50000">
                                          <p:stCondLst>
                                            <p:cond delay="1605"/>
                                          </p:stCondLst>
                                        </p:cTn>
                                        <p:tgtEl>
                                          <p:spTgt spid="3">
                                            <p:txEl>
                                              <p:pRg st="2" end="2"/>
                                            </p:txEl>
                                          </p:spTgt>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3">
                                            <p:txEl>
                                              <p:pRg st="3" end="3"/>
                                            </p:txEl>
                                          </p:spTgt>
                                        </p:tgtEl>
                                        <p:attrNameLst>
                                          <p:attrName>style.visibility</p:attrName>
                                        </p:attrNameLst>
                                      </p:cBhvr>
                                      <p:to>
                                        <p:strVal val="visible"/>
                                      </p:to>
                                    </p:set>
                                    <p:animEffect transition="in" filter="wipe(down)">
                                      <p:cBhvr>
                                        <p:cTn id="60" dur="507">
                                          <p:stCondLst>
                                            <p:cond delay="0"/>
                                          </p:stCondLst>
                                        </p:cTn>
                                        <p:tgtEl>
                                          <p:spTgt spid="3">
                                            <p:txEl>
                                              <p:pRg st="3" end="3"/>
                                            </p:txEl>
                                          </p:spTgt>
                                        </p:tgtEl>
                                      </p:cBhvr>
                                    </p:animEffect>
                                    <p:anim calcmode="lin" valueType="num">
                                      <p:cBhvr>
                                        <p:cTn id="61" dur="1594"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2" dur="581"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3" dur="581" tmFilter="0, 0; 0.125,0.2665; 0.25,0.4; 0.375,0.465; 0.5,0.5;  0.625,0.535; 0.75,0.6; 0.875,0.7335; 1,1">
                                          <p:stCondLst>
                                            <p:cond delay="581"/>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4" dur="290" tmFilter="0, 0; 0.125,0.2665; 0.25,0.4; 0.375,0.465; 0.5,0.5;  0.625,0.535; 0.75,0.6; 0.875,0.7335; 1,1">
                                          <p:stCondLst>
                                            <p:cond delay="1159"/>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5" dur="144" tmFilter="0, 0; 0.125,0.2665; 0.25,0.4; 0.375,0.465; 0.5,0.5;  0.625,0.535; 0.75,0.6; 0.875,0.7335; 1,1">
                                          <p:stCondLst>
                                            <p:cond delay="1449"/>
                                          </p:stCondLst>
                                        </p:cTn>
                                        <p:tgtEl>
                                          <p:spTgt spid="3">
                                            <p:txEl>
                                              <p:pRg st="3" end="3"/>
                                            </p:txEl>
                                          </p:spTgt>
                                        </p:tgtEl>
                                        <p:attrNameLst>
                                          <p:attrName>ppt_y</p:attrName>
                                        </p:attrNameLst>
                                      </p:cBhvr>
                                      <p:tavLst>
                                        <p:tav tm="0" fmla="#ppt_y-sin(pi*$)/81">
                                          <p:val>
                                            <p:fltVal val="0"/>
                                          </p:val>
                                        </p:tav>
                                        <p:tav tm="100000">
                                          <p:val>
                                            <p:fltVal val="1"/>
                                          </p:val>
                                        </p:tav>
                                      </p:tavLst>
                                    </p:anim>
                                    <p:animScale>
                                      <p:cBhvr>
                                        <p:cTn id="66" dur="23">
                                          <p:stCondLst>
                                            <p:cond delay="569"/>
                                          </p:stCondLst>
                                        </p:cTn>
                                        <p:tgtEl>
                                          <p:spTgt spid="3">
                                            <p:txEl>
                                              <p:pRg st="3" end="3"/>
                                            </p:txEl>
                                          </p:spTgt>
                                        </p:tgtEl>
                                      </p:cBhvr>
                                      <p:to x="100000" y="60000"/>
                                    </p:animScale>
                                    <p:animScale>
                                      <p:cBhvr>
                                        <p:cTn id="67" dur="145" decel="50000">
                                          <p:stCondLst>
                                            <p:cond delay="592"/>
                                          </p:stCondLst>
                                        </p:cTn>
                                        <p:tgtEl>
                                          <p:spTgt spid="3">
                                            <p:txEl>
                                              <p:pRg st="3" end="3"/>
                                            </p:txEl>
                                          </p:spTgt>
                                        </p:tgtEl>
                                      </p:cBhvr>
                                      <p:to x="100000" y="100000"/>
                                    </p:animScale>
                                    <p:animScale>
                                      <p:cBhvr>
                                        <p:cTn id="68" dur="23">
                                          <p:stCondLst>
                                            <p:cond delay="1148"/>
                                          </p:stCondLst>
                                        </p:cTn>
                                        <p:tgtEl>
                                          <p:spTgt spid="3">
                                            <p:txEl>
                                              <p:pRg st="3" end="3"/>
                                            </p:txEl>
                                          </p:spTgt>
                                        </p:tgtEl>
                                      </p:cBhvr>
                                      <p:to x="100000" y="80000"/>
                                    </p:animScale>
                                    <p:animScale>
                                      <p:cBhvr>
                                        <p:cTn id="69" dur="145" decel="50000">
                                          <p:stCondLst>
                                            <p:cond delay="1171"/>
                                          </p:stCondLst>
                                        </p:cTn>
                                        <p:tgtEl>
                                          <p:spTgt spid="3">
                                            <p:txEl>
                                              <p:pRg st="3" end="3"/>
                                            </p:txEl>
                                          </p:spTgt>
                                        </p:tgtEl>
                                      </p:cBhvr>
                                      <p:to x="100000" y="100000"/>
                                    </p:animScale>
                                    <p:animScale>
                                      <p:cBhvr>
                                        <p:cTn id="70" dur="23">
                                          <p:stCondLst>
                                            <p:cond delay="1437"/>
                                          </p:stCondLst>
                                        </p:cTn>
                                        <p:tgtEl>
                                          <p:spTgt spid="3">
                                            <p:txEl>
                                              <p:pRg st="3" end="3"/>
                                            </p:txEl>
                                          </p:spTgt>
                                        </p:tgtEl>
                                      </p:cBhvr>
                                      <p:to x="100000" y="90000"/>
                                    </p:animScale>
                                    <p:animScale>
                                      <p:cBhvr>
                                        <p:cTn id="71" dur="145" decel="50000">
                                          <p:stCondLst>
                                            <p:cond delay="1459"/>
                                          </p:stCondLst>
                                        </p:cTn>
                                        <p:tgtEl>
                                          <p:spTgt spid="3">
                                            <p:txEl>
                                              <p:pRg st="3" end="3"/>
                                            </p:txEl>
                                          </p:spTgt>
                                        </p:tgtEl>
                                      </p:cBhvr>
                                      <p:to x="100000" y="100000"/>
                                    </p:animScale>
                                    <p:animScale>
                                      <p:cBhvr>
                                        <p:cTn id="72" dur="23">
                                          <p:stCondLst>
                                            <p:cond delay="1582"/>
                                          </p:stCondLst>
                                        </p:cTn>
                                        <p:tgtEl>
                                          <p:spTgt spid="3">
                                            <p:txEl>
                                              <p:pRg st="3" end="3"/>
                                            </p:txEl>
                                          </p:spTgt>
                                        </p:tgtEl>
                                      </p:cBhvr>
                                      <p:to x="100000" y="95000"/>
                                    </p:animScale>
                                    <p:animScale>
                                      <p:cBhvr>
                                        <p:cTn id="73" dur="145" decel="50000">
                                          <p:stCondLst>
                                            <p:cond delay="1605"/>
                                          </p:stCondLst>
                                        </p:cTn>
                                        <p:tgtEl>
                                          <p:spTgt spid="3">
                                            <p:txEl>
                                              <p:pRg st="3" end="3"/>
                                            </p:txEl>
                                          </p:spTgt>
                                        </p:tgtEl>
                                      </p:cBhvr>
                                      <p:to x="100000" y="100000"/>
                                    </p:animScale>
                                  </p:childTnLst>
                                </p:cTn>
                              </p:par>
                              <p:par>
                                <p:cTn id="74" presetID="26" presetClass="entr" presetSubtype="0" fill="hold" grpId="0" nodeType="withEffect">
                                  <p:stCondLst>
                                    <p:cond delay="0"/>
                                  </p:stCondLst>
                                  <p:childTnLst>
                                    <p:set>
                                      <p:cBhvr>
                                        <p:cTn id="75" dur="1" fill="hold">
                                          <p:stCondLst>
                                            <p:cond delay="0"/>
                                          </p:stCondLst>
                                        </p:cTn>
                                        <p:tgtEl>
                                          <p:spTgt spid="3">
                                            <p:txEl>
                                              <p:pRg st="4" end="4"/>
                                            </p:txEl>
                                          </p:spTgt>
                                        </p:tgtEl>
                                        <p:attrNameLst>
                                          <p:attrName>style.visibility</p:attrName>
                                        </p:attrNameLst>
                                      </p:cBhvr>
                                      <p:to>
                                        <p:strVal val="visible"/>
                                      </p:to>
                                    </p:set>
                                    <p:animEffect transition="in" filter="wipe(down)">
                                      <p:cBhvr>
                                        <p:cTn id="76" dur="507">
                                          <p:stCondLst>
                                            <p:cond delay="0"/>
                                          </p:stCondLst>
                                        </p:cTn>
                                        <p:tgtEl>
                                          <p:spTgt spid="3">
                                            <p:txEl>
                                              <p:pRg st="4" end="4"/>
                                            </p:txEl>
                                          </p:spTgt>
                                        </p:tgtEl>
                                      </p:cBhvr>
                                    </p:animEffect>
                                    <p:anim calcmode="lin" valueType="num">
                                      <p:cBhvr>
                                        <p:cTn id="77" dur="1594"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8" dur="581"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9" dur="581" tmFilter="0, 0; 0.125,0.2665; 0.25,0.4; 0.375,0.465; 0.5,0.5;  0.625,0.535; 0.75,0.6; 0.875,0.7335; 1,1">
                                          <p:stCondLst>
                                            <p:cond delay="581"/>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0" dur="290" tmFilter="0, 0; 0.125,0.2665; 0.25,0.4; 0.375,0.465; 0.5,0.5;  0.625,0.535; 0.75,0.6; 0.875,0.7335; 1,1">
                                          <p:stCondLst>
                                            <p:cond delay="1159"/>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1" dur="144" tmFilter="0, 0; 0.125,0.2665; 0.25,0.4; 0.375,0.465; 0.5,0.5;  0.625,0.535; 0.75,0.6; 0.875,0.7335; 1,1">
                                          <p:stCondLst>
                                            <p:cond delay="1449"/>
                                          </p:stCondLst>
                                        </p:cTn>
                                        <p:tgtEl>
                                          <p:spTgt spid="3">
                                            <p:txEl>
                                              <p:pRg st="4" end="4"/>
                                            </p:txEl>
                                          </p:spTgt>
                                        </p:tgtEl>
                                        <p:attrNameLst>
                                          <p:attrName>ppt_y</p:attrName>
                                        </p:attrNameLst>
                                      </p:cBhvr>
                                      <p:tavLst>
                                        <p:tav tm="0" fmla="#ppt_y-sin(pi*$)/81">
                                          <p:val>
                                            <p:fltVal val="0"/>
                                          </p:val>
                                        </p:tav>
                                        <p:tav tm="100000">
                                          <p:val>
                                            <p:fltVal val="1"/>
                                          </p:val>
                                        </p:tav>
                                      </p:tavLst>
                                    </p:anim>
                                    <p:animScale>
                                      <p:cBhvr>
                                        <p:cTn id="82" dur="23">
                                          <p:stCondLst>
                                            <p:cond delay="569"/>
                                          </p:stCondLst>
                                        </p:cTn>
                                        <p:tgtEl>
                                          <p:spTgt spid="3">
                                            <p:txEl>
                                              <p:pRg st="4" end="4"/>
                                            </p:txEl>
                                          </p:spTgt>
                                        </p:tgtEl>
                                      </p:cBhvr>
                                      <p:to x="100000" y="60000"/>
                                    </p:animScale>
                                    <p:animScale>
                                      <p:cBhvr>
                                        <p:cTn id="83" dur="145" decel="50000">
                                          <p:stCondLst>
                                            <p:cond delay="592"/>
                                          </p:stCondLst>
                                        </p:cTn>
                                        <p:tgtEl>
                                          <p:spTgt spid="3">
                                            <p:txEl>
                                              <p:pRg st="4" end="4"/>
                                            </p:txEl>
                                          </p:spTgt>
                                        </p:tgtEl>
                                      </p:cBhvr>
                                      <p:to x="100000" y="100000"/>
                                    </p:animScale>
                                    <p:animScale>
                                      <p:cBhvr>
                                        <p:cTn id="84" dur="23">
                                          <p:stCondLst>
                                            <p:cond delay="1148"/>
                                          </p:stCondLst>
                                        </p:cTn>
                                        <p:tgtEl>
                                          <p:spTgt spid="3">
                                            <p:txEl>
                                              <p:pRg st="4" end="4"/>
                                            </p:txEl>
                                          </p:spTgt>
                                        </p:tgtEl>
                                      </p:cBhvr>
                                      <p:to x="100000" y="80000"/>
                                    </p:animScale>
                                    <p:animScale>
                                      <p:cBhvr>
                                        <p:cTn id="85" dur="145" decel="50000">
                                          <p:stCondLst>
                                            <p:cond delay="1171"/>
                                          </p:stCondLst>
                                        </p:cTn>
                                        <p:tgtEl>
                                          <p:spTgt spid="3">
                                            <p:txEl>
                                              <p:pRg st="4" end="4"/>
                                            </p:txEl>
                                          </p:spTgt>
                                        </p:tgtEl>
                                      </p:cBhvr>
                                      <p:to x="100000" y="100000"/>
                                    </p:animScale>
                                    <p:animScale>
                                      <p:cBhvr>
                                        <p:cTn id="86" dur="23">
                                          <p:stCondLst>
                                            <p:cond delay="1437"/>
                                          </p:stCondLst>
                                        </p:cTn>
                                        <p:tgtEl>
                                          <p:spTgt spid="3">
                                            <p:txEl>
                                              <p:pRg st="4" end="4"/>
                                            </p:txEl>
                                          </p:spTgt>
                                        </p:tgtEl>
                                      </p:cBhvr>
                                      <p:to x="100000" y="90000"/>
                                    </p:animScale>
                                    <p:animScale>
                                      <p:cBhvr>
                                        <p:cTn id="87" dur="145" decel="50000">
                                          <p:stCondLst>
                                            <p:cond delay="1459"/>
                                          </p:stCondLst>
                                        </p:cTn>
                                        <p:tgtEl>
                                          <p:spTgt spid="3">
                                            <p:txEl>
                                              <p:pRg st="4" end="4"/>
                                            </p:txEl>
                                          </p:spTgt>
                                        </p:tgtEl>
                                      </p:cBhvr>
                                      <p:to x="100000" y="100000"/>
                                    </p:animScale>
                                    <p:animScale>
                                      <p:cBhvr>
                                        <p:cTn id="88" dur="23">
                                          <p:stCondLst>
                                            <p:cond delay="1582"/>
                                          </p:stCondLst>
                                        </p:cTn>
                                        <p:tgtEl>
                                          <p:spTgt spid="3">
                                            <p:txEl>
                                              <p:pRg st="4" end="4"/>
                                            </p:txEl>
                                          </p:spTgt>
                                        </p:tgtEl>
                                      </p:cBhvr>
                                      <p:to x="100000" y="95000"/>
                                    </p:animScale>
                                    <p:animScale>
                                      <p:cBhvr>
                                        <p:cTn id="89" dur="145" decel="50000">
                                          <p:stCondLst>
                                            <p:cond delay="1605"/>
                                          </p:stCondLst>
                                        </p:cTn>
                                        <p:tgtEl>
                                          <p:spTgt spid="3">
                                            <p:txEl>
                                              <p:pRg st="4" end="4"/>
                                            </p:txEl>
                                          </p:spTgt>
                                        </p:tgtEl>
                                      </p:cBhvr>
                                      <p:to x="100000" y="100000"/>
                                    </p:animScale>
                                  </p:childTnLst>
                                </p:cTn>
                              </p:par>
                              <p:par>
                                <p:cTn id="90" presetID="26" presetClass="entr" presetSubtype="0" fill="hold" grpId="0" nodeType="withEffect">
                                  <p:stCondLst>
                                    <p:cond delay="0"/>
                                  </p:stCondLst>
                                  <p:childTnLst>
                                    <p:set>
                                      <p:cBhvr>
                                        <p:cTn id="91" dur="1" fill="hold">
                                          <p:stCondLst>
                                            <p:cond delay="0"/>
                                          </p:stCondLst>
                                        </p:cTn>
                                        <p:tgtEl>
                                          <p:spTgt spid="3">
                                            <p:txEl>
                                              <p:pRg st="5" end="5"/>
                                            </p:txEl>
                                          </p:spTgt>
                                        </p:tgtEl>
                                        <p:attrNameLst>
                                          <p:attrName>style.visibility</p:attrName>
                                        </p:attrNameLst>
                                      </p:cBhvr>
                                      <p:to>
                                        <p:strVal val="visible"/>
                                      </p:to>
                                    </p:set>
                                    <p:animEffect transition="in" filter="wipe(down)">
                                      <p:cBhvr>
                                        <p:cTn id="92" dur="507">
                                          <p:stCondLst>
                                            <p:cond delay="0"/>
                                          </p:stCondLst>
                                        </p:cTn>
                                        <p:tgtEl>
                                          <p:spTgt spid="3">
                                            <p:txEl>
                                              <p:pRg st="5" end="5"/>
                                            </p:txEl>
                                          </p:spTgt>
                                        </p:tgtEl>
                                      </p:cBhvr>
                                    </p:animEffect>
                                    <p:anim calcmode="lin" valueType="num">
                                      <p:cBhvr>
                                        <p:cTn id="93" dur="1594"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4" dur="581"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95" dur="581" tmFilter="0, 0; 0.125,0.2665; 0.25,0.4; 0.375,0.465; 0.5,0.5;  0.625,0.535; 0.75,0.6; 0.875,0.7335; 1,1">
                                          <p:stCondLst>
                                            <p:cond delay="581"/>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96" dur="290" tmFilter="0, 0; 0.125,0.2665; 0.25,0.4; 0.375,0.465; 0.5,0.5;  0.625,0.535; 0.75,0.6; 0.875,0.7335; 1,1">
                                          <p:stCondLst>
                                            <p:cond delay="1159"/>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97" dur="144" tmFilter="0, 0; 0.125,0.2665; 0.25,0.4; 0.375,0.465; 0.5,0.5;  0.625,0.535; 0.75,0.6; 0.875,0.7335; 1,1">
                                          <p:stCondLst>
                                            <p:cond delay="1449"/>
                                          </p:stCondLst>
                                        </p:cTn>
                                        <p:tgtEl>
                                          <p:spTgt spid="3">
                                            <p:txEl>
                                              <p:pRg st="5" end="5"/>
                                            </p:txEl>
                                          </p:spTgt>
                                        </p:tgtEl>
                                        <p:attrNameLst>
                                          <p:attrName>ppt_y</p:attrName>
                                        </p:attrNameLst>
                                      </p:cBhvr>
                                      <p:tavLst>
                                        <p:tav tm="0" fmla="#ppt_y-sin(pi*$)/81">
                                          <p:val>
                                            <p:fltVal val="0"/>
                                          </p:val>
                                        </p:tav>
                                        <p:tav tm="100000">
                                          <p:val>
                                            <p:fltVal val="1"/>
                                          </p:val>
                                        </p:tav>
                                      </p:tavLst>
                                    </p:anim>
                                    <p:animScale>
                                      <p:cBhvr>
                                        <p:cTn id="98" dur="23">
                                          <p:stCondLst>
                                            <p:cond delay="569"/>
                                          </p:stCondLst>
                                        </p:cTn>
                                        <p:tgtEl>
                                          <p:spTgt spid="3">
                                            <p:txEl>
                                              <p:pRg st="5" end="5"/>
                                            </p:txEl>
                                          </p:spTgt>
                                        </p:tgtEl>
                                      </p:cBhvr>
                                      <p:to x="100000" y="60000"/>
                                    </p:animScale>
                                    <p:animScale>
                                      <p:cBhvr>
                                        <p:cTn id="99" dur="145" decel="50000">
                                          <p:stCondLst>
                                            <p:cond delay="592"/>
                                          </p:stCondLst>
                                        </p:cTn>
                                        <p:tgtEl>
                                          <p:spTgt spid="3">
                                            <p:txEl>
                                              <p:pRg st="5" end="5"/>
                                            </p:txEl>
                                          </p:spTgt>
                                        </p:tgtEl>
                                      </p:cBhvr>
                                      <p:to x="100000" y="100000"/>
                                    </p:animScale>
                                    <p:animScale>
                                      <p:cBhvr>
                                        <p:cTn id="100" dur="23">
                                          <p:stCondLst>
                                            <p:cond delay="1148"/>
                                          </p:stCondLst>
                                        </p:cTn>
                                        <p:tgtEl>
                                          <p:spTgt spid="3">
                                            <p:txEl>
                                              <p:pRg st="5" end="5"/>
                                            </p:txEl>
                                          </p:spTgt>
                                        </p:tgtEl>
                                      </p:cBhvr>
                                      <p:to x="100000" y="80000"/>
                                    </p:animScale>
                                    <p:animScale>
                                      <p:cBhvr>
                                        <p:cTn id="101" dur="145" decel="50000">
                                          <p:stCondLst>
                                            <p:cond delay="1171"/>
                                          </p:stCondLst>
                                        </p:cTn>
                                        <p:tgtEl>
                                          <p:spTgt spid="3">
                                            <p:txEl>
                                              <p:pRg st="5" end="5"/>
                                            </p:txEl>
                                          </p:spTgt>
                                        </p:tgtEl>
                                      </p:cBhvr>
                                      <p:to x="100000" y="100000"/>
                                    </p:animScale>
                                    <p:animScale>
                                      <p:cBhvr>
                                        <p:cTn id="102" dur="23">
                                          <p:stCondLst>
                                            <p:cond delay="1437"/>
                                          </p:stCondLst>
                                        </p:cTn>
                                        <p:tgtEl>
                                          <p:spTgt spid="3">
                                            <p:txEl>
                                              <p:pRg st="5" end="5"/>
                                            </p:txEl>
                                          </p:spTgt>
                                        </p:tgtEl>
                                      </p:cBhvr>
                                      <p:to x="100000" y="90000"/>
                                    </p:animScale>
                                    <p:animScale>
                                      <p:cBhvr>
                                        <p:cTn id="103" dur="145" decel="50000">
                                          <p:stCondLst>
                                            <p:cond delay="1459"/>
                                          </p:stCondLst>
                                        </p:cTn>
                                        <p:tgtEl>
                                          <p:spTgt spid="3">
                                            <p:txEl>
                                              <p:pRg st="5" end="5"/>
                                            </p:txEl>
                                          </p:spTgt>
                                        </p:tgtEl>
                                      </p:cBhvr>
                                      <p:to x="100000" y="100000"/>
                                    </p:animScale>
                                    <p:animScale>
                                      <p:cBhvr>
                                        <p:cTn id="104" dur="23">
                                          <p:stCondLst>
                                            <p:cond delay="1582"/>
                                          </p:stCondLst>
                                        </p:cTn>
                                        <p:tgtEl>
                                          <p:spTgt spid="3">
                                            <p:txEl>
                                              <p:pRg st="5" end="5"/>
                                            </p:txEl>
                                          </p:spTgt>
                                        </p:tgtEl>
                                      </p:cBhvr>
                                      <p:to x="100000" y="95000"/>
                                    </p:animScale>
                                    <p:animScale>
                                      <p:cBhvr>
                                        <p:cTn id="105" dur="145" decel="50000">
                                          <p:stCondLst>
                                            <p:cond delay="1605"/>
                                          </p:stCondLst>
                                        </p:cTn>
                                        <p:tgtEl>
                                          <p:spTgt spid="3">
                                            <p:txEl>
                                              <p:pRg st="5" end="5"/>
                                            </p:txEl>
                                          </p:spTgt>
                                        </p:tgtEl>
                                      </p:cBhvr>
                                      <p:to x="100000" y="100000"/>
                                    </p:animScale>
                                  </p:childTnLst>
                                </p:cTn>
                              </p:par>
                              <p:par>
                                <p:cTn id="106" presetID="26" presetClass="entr" presetSubtype="0" fill="hold" grpId="0" nodeType="withEffect">
                                  <p:stCondLst>
                                    <p:cond delay="0"/>
                                  </p:stCondLst>
                                  <p:childTnLst>
                                    <p:set>
                                      <p:cBhvr>
                                        <p:cTn id="107" dur="1" fill="hold">
                                          <p:stCondLst>
                                            <p:cond delay="0"/>
                                          </p:stCondLst>
                                        </p:cTn>
                                        <p:tgtEl>
                                          <p:spTgt spid="3">
                                            <p:txEl>
                                              <p:pRg st="6" end="6"/>
                                            </p:txEl>
                                          </p:spTgt>
                                        </p:tgtEl>
                                        <p:attrNameLst>
                                          <p:attrName>style.visibility</p:attrName>
                                        </p:attrNameLst>
                                      </p:cBhvr>
                                      <p:to>
                                        <p:strVal val="visible"/>
                                      </p:to>
                                    </p:set>
                                    <p:animEffect transition="in" filter="wipe(down)">
                                      <p:cBhvr>
                                        <p:cTn id="108" dur="507">
                                          <p:stCondLst>
                                            <p:cond delay="0"/>
                                          </p:stCondLst>
                                        </p:cTn>
                                        <p:tgtEl>
                                          <p:spTgt spid="3">
                                            <p:txEl>
                                              <p:pRg st="6" end="6"/>
                                            </p:txEl>
                                          </p:spTgt>
                                        </p:tgtEl>
                                      </p:cBhvr>
                                    </p:animEffect>
                                    <p:anim calcmode="lin" valueType="num">
                                      <p:cBhvr>
                                        <p:cTn id="109" dur="1594"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0" dur="581"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1" dur="581" tmFilter="0, 0; 0.125,0.2665; 0.25,0.4; 0.375,0.465; 0.5,0.5;  0.625,0.535; 0.75,0.6; 0.875,0.7335; 1,1">
                                          <p:stCondLst>
                                            <p:cond delay="581"/>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2" dur="290" tmFilter="0, 0; 0.125,0.2665; 0.25,0.4; 0.375,0.465; 0.5,0.5;  0.625,0.535; 0.75,0.6; 0.875,0.7335; 1,1">
                                          <p:stCondLst>
                                            <p:cond delay="1159"/>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13" dur="144" tmFilter="0, 0; 0.125,0.2665; 0.25,0.4; 0.375,0.465; 0.5,0.5;  0.625,0.535; 0.75,0.6; 0.875,0.7335; 1,1">
                                          <p:stCondLst>
                                            <p:cond delay="1449"/>
                                          </p:stCondLst>
                                        </p:cTn>
                                        <p:tgtEl>
                                          <p:spTgt spid="3">
                                            <p:txEl>
                                              <p:pRg st="6" end="6"/>
                                            </p:txEl>
                                          </p:spTgt>
                                        </p:tgtEl>
                                        <p:attrNameLst>
                                          <p:attrName>ppt_y</p:attrName>
                                        </p:attrNameLst>
                                      </p:cBhvr>
                                      <p:tavLst>
                                        <p:tav tm="0" fmla="#ppt_y-sin(pi*$)/81">
                                          <p:val>
                                            <p:fltVal val="0"/>
                                          </p:val>
                                        </p:tav>
                                        <p:tav tm="100000">
                                          <p:val>
                                            <p:fltVal val="1"/>
                                          </p:val>
                                        </p:tav>
                                      </p:tavLst>
                                    </p:anim>
                                    <p:animScale>
                                      <p:cBhvr>
                                        <p:cTn id="114" dur="23">
                                          <p:stCondLst>
                                            <p:cond delay="569"/>
                                          </p:stCondLst>
                                        </p:cTn>
                                        <p:tgtEl>
                                          <p:spTgt spid="3">
                                            <p:txEl>
                                              <p:pRg st="6" end="6"/>
                                            </p:txEl>
                                          </p:spTgt>
                                        </p:tgtEl>
                                      </p:cBhvr>
                                      <p:to x="100000" y="60000"/>
                                    </p:animScale>
                                    <p:animScale>
                                      <p:cBhvr>
                                        <p:cTn id="115" dur="145" decel="50000">
                                          <p:stCondLst>
                                            <p:cond delay="592"/>
                                          </p:stCondLst>
                                        </p:cTn>
                                        <p:tgtEl>
                                          <p:spTgt spid="3">
                                            <p:txEl>
                                              <p:pRg st="6" end="6"/>
                                            </p:txEl>
                                          </p:spTgt>
                                        </p:tgtEl>
                                      </p:cBhvr>
                                      <p:to x="100000" y="100000"/>
                                    </p:animScale>
                                    <p:animScale>
                                      <p:cBhvr>
                                        <p:cTn id="116" dur="23">
                                          <p:stCondLst>
                                            <p:cond delay="1148"/>
                                          </p:stCondLst>
                                        </p:cTn>
                                        <p:tgtEl>
                                          <p:spTgt spid="3">
                                            <p:txEl>
                                              <p:pRg st="6" end="6"/>
                                            </p:txEl>
                                          </p:spTgt>
                                        </p:tgtEl>
                                      </p:cBhvr>
                                      <p:to x="100000" y="80000"/>
                                    </p:animScale>
                                    <p:animScale>
                                      <p:cBhvr>
                                        <p:cTn id="117" dur="145" decel="50000">
                                          <p:stCondLst>
                                            <p:cond delay="1171"/>
                                          </p:stCondLst>
                                        </p:cTn>
                                        <p:tgtEl>
                                          <p:spTgt spid="3">
                                            <p:txEl>
                                              <p:pRg st="6" end="6"/>
                                            </p:txEl>
                                          </p:spTgt>
                                        </p:tgtEl>
                                      </p:cBhvr>
                                      <p:to x="100000" y="100000"/>
                                    </p:animScale>
                                    <p:animScale>
                                      <p:cBhvr>
                                        <p:cTn id="118" dur="23">
                                          <p:stCondLst>
                                            <p:cond delay="1437"/>
                                          </p:stCondLst>
                                        </p:cTn>
                                        <p:tgtEl>
                                          <p:spTgt spid="3">
                                            <p:txEl>
                                              <p:pRg st="6" end="6"/>
                                            </p:txEl>
                                          </p:spTgt>
                                        </p:tgtEl>
                                      </p:cBhvr>
                                      <p:to x="100000" y="90000"/>
                                    </p:animScale>
                                    <p:animScale>
                                      <p:cBhvr>
                                        <p:cTn id="119" dur="145" decel="50000">
                                          <p:stCondLst>
                                            <p:cond delay="1459"/>
                                          </p:stCondLst>
                                        </p:cTn>
                                        <p:tgtEl>
                                          <p:spTgt spid="3">
                                            <p:txEl>
                                              <p:pRg st="6" end="6"/>
                                            </p:txEl>
                                          </p:spTgt>
                                        </p:tgtEl>
                                      </p:cBhvr>
                                      <p:to x="100000" y="100000"/>
                                    </p:animScale>
                                    <p:animScale>
                                      <p:cBhvr>
                                        <p:cTn id="120" dur="23">
                                          <p:stCondLst>
                                            <p:cond delay="1582"/>
                                          </p:stCondLst>
                                        </p:cTn>
                                        <p:tgtEl>
                                          <p:spTgt spid="3">
                                            <p:txEl>
                                              <p:pRg st="6" end="6"/>
                                            </p:txEl>
                                          </p:spTgt>
                                        </p:tgtEl>
                                      </p:cBhvr>
                                      <p:to x="100000" y="95000"/>
                                    </p:animScale>
                                    <p:animScale>
                                      <p:cBhvr>
                                        <p:cTn id="121" dur="145" decel="50000">
                                          <p:stCondLst>
                                            <p:cond delay="1605"/>
                                          </p:stCondLst>
                                        </p:cTn>
                                        <p:tgtEl>
                                          <p:spTgt spid="3">
                                            <p:txEl>
                                              <p:pRg st="6" end="6"/>
                                            </p:txEl>
                                          </p:spTgt>
                                        </p:tgtEl>
                                      </p:cBhvr>
                                      <p:to x="100000" y="100000"/>
                                    </p:animScale>
                                  </p:childTnLst>
                                </p:cTn>
                              </p:par>
                              <p:par>
                                <p:cTn id="122" presetID="26" presetClass="entr" presetSubtype="0" fill="hold" grpId="0" nodeType="withEffect">
                                  <p:stCondLst>
                                    <p:cond delay="0"/>
                                  </p:stCondLst>
                                  <p:childTnLst>
                                    <p:set>
                                      <p:cBhvr>
                                        <p:cTn id="123" dur="1" fill="hold">
                                          <p:stCondLst>
                                            <p:cond delay="0"/>
                                          </p:stCondLst>
                                        </p:cTn>
                                        <p:tgtEl>
                                          <p:spTgt spid="3">
                                            <p:txEl>
                                              <p:pRg st="7" end="7"/>
                                            </p:txEl>
                                          </p:spTgt>
                                        </p:tgtEl>
                                        <p:attrNameLst>
                                          <p:attrName>style.visibility</p:attrName>
                                        </p:attrNameLst>
                                      </p:cBhvr>
                                      <p:to>
                                        <p:strVal val="visible"/>
                                      </p:to>
                                    </p:set>
                                    <p:animEffect transition="in" filter="wipe(down)">
                                      <p:cBhvr>
                                        <p:cTn id="124" dur="507">
                                          <p:stCondLst>
                                            <p:cond delay="0"/>
                                          </p:stCondLst>
                                        </p:cTn>
                                        <p:tgtEl>
                                          <p:spTgt spid="3">
                                            <p:txEl>
                                              <p:pRg st="7" end="7"/>
                                            </p:txEl>
                                          </p:spTgt>
                                        </p:tgtEl>
                                      </p:cBhvr>
                                    </p:animEffect>
                                    <p:anim calcmode="lin" valueType="num">
                                      <p:cBhvr>
                                        <p:cTn id="125" dur="1594"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26" dur="581"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27" dur="581" tmFilter="0, 0; 0.125,0.2665; 0.25,0.4; 0.375,0.465; 0.5,0.5;  0.625,0.535; 0.75,0.6; 0.875,0.7335; 1,1">
                                          <p:stCondLst>
                                            <p:cond delay="581"/>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28" dur="290" tmFilter="0, 0; 0.125,0.2665; 0.25,0.4; 0.375,0.465; 0.5,0.5;  0.625,0.535; 0.75,0.6; 0.875,0.7335; 1,1">
                                          <p:stCondLst>
                                            <p:cond delay="1159"/>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29" dur="144" tmFilter="0, 0; 0.125,0.2665; 0.25,0.4; 0.375,0.465; 0.5,0.5;  0.625,0.535; 0.75,0.6; 0.875,0.7335; 1,1">
                                          <p:stCondLst>
                                            <p:cond delay="1449"/>
                                          </p:stCondLst>
                                        </p:cTn>
                                        <p:tgtEl>
                                          <p:spTgt spid="3">
                                            <p:txEl>
                                              <p:pRg st="7" end="7"/>
                                            </p:txEl>
                                          </p:spTgt>
                                        </p:tgtEl>
                                        <p:attrNameLst>
                                          <p:attrName>ppt_y</p:attrName>
                                        </p:attrNameLst>
                                      </p:cBhvr>
                                      <p:tavLst>
                                        <p:tav tm="0" fmla="#ppt_y-sin(pi*$)/81">
                                          <p:val>
                                            <p:fltVal val="0"/>
                                          </p:val>
                                        </p:tav>
                                        <p:tav tm="100000">
                                          <p:val>
                                            <p:fltVal val="1"/>
                                          </p:val>
                                        </p:tav>
                                      </p:tavLst>
                                    </p:anim>
                                    <p:animScale>
                                      <p:cBhvr>
                                        <p:cTn id="130" dur="23">
                                          <p:stCondLst>
                                            <p:cond delay="569"/>
                                          </p:stCondLst>
                                        </p:cTn>
                                        <p:tgtEl>
                                          <p:spTgt spid="3">
                                            <p:txEl>
                                              <p:pRg st="7" end="7"/>
                                            </p:txEl>
                                          </p:spTgt>
                                        </p:tgtEl>
                                      </p:cBhvr>
                                      <p:to x="100000" y="60000"/>
                                    </p:animScale>
                                    <p:animScale>
                                      <p:cBhvr>
                                        <p:cTn id="131" dur="145" decel="50000">
                                          <p:stCondLst>
                                            <p:cond delay="592"/>
                                          </p:stCondLst>
                                        </p:cTn>
                                        <p:tgtEl>
                                          <p:spTgt spid="3">
                                            <p:txEl>
                                              <p:pRg st="7" end="7"/>
                                            </p:txEl>
                                          </p:spTgt>
                                        </p:tgtEl>
                                      </p:cBhvr>
                                      <p:to x="100000" y="100000"/>
                                    </p:animScale>
                                    <p:animScale>
                                      <p:cBhvr>
                                        <p:cTn id="132" dur="23">
                                          <p:stCondLst>
                                            <p:cond delay="1148"/>
                                          </p:stCondLst>
                                        </p:cTn>
                                        <p:tgtEl>
                                          <p:spTgt spid="3">
                                            <p:txEl>
                                              <p:pRg st="7" end="7"/>
                                            </p:txEl>
                                          </p:spTgt>
                                        </p:tgtEl>
                                      </p:cBhvr>
                                      <p:to x="100000" y="80000"/>
                                    </p:animScale>
                                    <p:animScale>
                                      <p:cBhvr>
                                        <p:cTn id="133" dur="145" decel="50000">
                                          <p:stCondLst>
                                            <p:cond delay="1171"/>
                                          </p:stCondLst>
                                        </p:cTn>
                                        <p:tgtEl>
                                          <p:spTgt spid="3">
                                            <p:txEl>
                                              <p:pRg st="7" end="7"/>
                                            </p:txEl>
                                          </p:spTgt>
                                        </p:tgtEl>
                                      </p:cBhvr>
                                      <p:to x="100000" y="100000"/>
                                    </p:animScale>
                                    <p:animScale>
                                      <p:cBhvr>
                                        <p:cTn id="134" dur="23">
                                          <p:stCondLst>
                                            <p:cond delay="1437"/>
                                          </p:stCondLst>
                                        </p:cTn>
                                        <p:tgtEl>
                                          <p:spTgt spid="3">
                                            <p:txEl>
                                              <p:pRg st="7" end="7"/>
                                            </p:txEl>
                                          </p:spTgt>
                                        </p:tgtEl>
                                      </p:cBhvr>
                                      <p:to x="100000" y="90000"/>
                                    </p:animScale>
                                    <p:animScale>
                                      <p:cBhvr>
                                        <p:cTn id="135" dur="145" decel="50000">
                                          <p:stCondLst>
                                            <p:cond delay="1459"/>
                                          </p:stCondLst>
                                        </p:cTn>
                                        <p:tgtEl>
                                          <p:spTgt spid="3">
                                            <p:txEl>
                                              <p:pRg st="7" end="7"/>
                                            </p:txEl>
                                          </p:spTgt>
                                        </p:tgtEl>
                                      </p:cBhvr>
                                      <p:to x="100000" y="100000"/>
                                    </p:animScale>
                                    <p:animScale>
                                      <p:cBhvr>
                                        <p:cTn id="136" dur="23">
                                          <p:stCondLst>
                                            <p:cond delay="1582"/>
                                          </p:stCondLst>
                                        </p:cTn>
                                        <p:tgtEl>
                                          <p:spTgt spid="3">
                                            <p:txEl>
                                              <p:pRg st="7" end="7"/>
                                            </p:txEl>
                                          </p:spTgt>
                                        </p:tgtEl>
                                      </p:cBhvr>
                                      <p:to x="100000" y="95000"/>
                                    </p:animScale>
                                    <p:animScale>
                                      <p:cBhvr>
                                        <p:cTn id="137" dur="145" decel="50000">
                                          <p:stCondLst>
                                            <p:cond delay="1605"/>
                                          </p:stCondLst>
                                        </p:cTn>
                                        <p:tgtEl>
                                          <p:spTgt spid="3">
                                            <p:txEl>
                                              <p:pRg st="7" end="7"/>
                                            </p:txEl>
                                          </p:spTgt>
                                        </p:tgtEl>
                                      </p:cBhvr>
                                      <p:to x="100000" y="100000"/>
                                    </p:animScale>
                                  </p:childTnLst>
                                </p:cTn>
                              </p:par>
                              <p:par>
                                <p:cTn id="138" presetID="26" presetClass="entr" presetSubtype="0" fill="hold" grpId="0" nodeType="withEffect">
                                  <p:stCondLst>
                                    <p:cond delay="0"/>
                                  </p:stCondLst>
                                  <p:childTnLst>
                                    <p:set>
                                      <p:cBhvr>
                                        <p:cTn id="139" dur="1" fill="hold">
                                          <p:stCondLst>
                                            <p:cond delay="0"/>
                                          </p:stCondLst>
                                        </p:cTn>
                                        <p:tgtEl>
                                          <p:spTgt spid="3">
                                            <p:txEl>
                                              <p:pRg st="8" end="8"/>
                                            </p:txEl>
                                          </p:spTgt>
                                        </p:tgtEl>
                                        <p:attrNameLst>
                                          <p:attrName>style.visibility</p:attrName>
                                        </p:attrNameLst>
                                      </p:cBhvr>
                                      <p:to>
                                        <p:strVal val="visible"/>
                                      </p:to>
                                    </p:set>
                                    <p:animEffect transition="in" filter="wipe(down)">
                                      <p:cBhvr>
                                        <p:cTn id="140" dur="507">
                                          <p:stCondLst>
                                            <p:cond delay="0"/>
                                          </p:stCondLst>
                                        </p:cTn>
                                        <p:tgtEl>
                                          <p:spTgt spid="3">
                                            <p:txEl>
                                              <p:pRg st="8" end="8"/>
                                            </p:txEl>
                                          </p:spTgt>
                                        </p:tgtEl>
                                      </p:cBhvr>
                                    </p:animEffect>
                                    <p:anim calcmode="lin" valueType="num">
                                      <p:cBhvr>
                                        <p:cTn id="141" dur="1594"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42" dur="581"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43" dur="581" tmFilter="0, 0; 0.125,0.2665; 0.25,0.4; 0.375,0.465; 0.5,0.5;  0.625,0.535; 0.75,0.6; 0.875,0.7335; 1,1">
                                          <p:stCondLst>
                                            <p:cond delay="581"/>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44" dur="290" tmFilter="0, 0; 0.125,0.2665; 0.25,0.4; 0.375,0.465; 0.5,0.5;  0.625,0.535; 0.75,0.6; 0.875,0.7335; 1,1">
                                          <p:stCondLst>
                                            <p:cond delay="1159"/>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45" dur="144" tmFilter="0, 0; 0.125,0.2665; 0.25,0.4; 0.375,0.465; 0.5,0.5;  0.625,0.535; 0.75,0.6; 0.875,0.7335; 1,1">
                                          <p:stCondLst>
                                            <p:cond delay="1449"/>
                                          </p:stCondLst>
                                        </p:cTn>
                                        <p:tgtEl>
                                          <p:spTgt spid="3">
                                            <p:txEl>
                                              <p:pRg st="8" end="8"/>
                                            </p:txEl>
                                          </p:spTgt>
                                        </p:tgtEl>
                                        <p:attrNameLst>
                                          <p:attrName>ppt_y</p:attrName>
                                        </p:attrNameLst>
                                      </p:cBhvr>
                                      <p:tavLst>
                                        <p:tav tm="0" fmla="#ppt_y-sin(pi*$)/81">
                                          <p:val>
                                            <p:fltVal val="0"/>
                                          </p:val>
                                        </p:tav>
                                        <p:tav tm="100000">
                                          <p:val>
                                            <p:fltVal val="1"/>
                                          </p:val>
                                        </p:tav>
                                      </p:tavLst>
                                    </p:anim>
                                    <p:animScale>
                                      <p:cBhvr>
                                        <p:cTn id="146" dur="23">
                                          <p:stCondLst>
                                            <p:cond delay="569"/>
                                          </p:stCondLst>
                                        </p:cTn>
                                        <p:tgtEl>
                                          <p:spTgt spid="3">
                                            <p:txEl>
                                              <p:pRg st="8" end="8"/>
                                            </p:txEl>
                                          </p:spTgt>
                                        </p:tgtEl>
                                      </p:cBhvr>
                                      <p:to x="100000" y="60000"/>
                                    </p:animScale>
                                    <p:animScale>
                                      <p:cBhvr>
                                        <p:cTn id="147" dur="145" decel="50000">
                                          <p:stCondLst>
                                            <p:cond delay="592"/>
                                          </p:stCondLst>
                                        </p:cTn>
                                        <p:tgtEl>
                                          <p:spTgt spid="3">
                                            <p:txEl>
                                              <p:pRg st="8" end="8"/>
                                            </p:txEl>
                                          </p:spTgt>
                                        </p:tgtEl>
                                      </p:cBhvr>
                                      <p:to x="100000" y="100000"/>
                                    </p:animScale>
                                    <p:animScale>
                                      <p:cBhvr>
                                        <p:cTn id="148" dur="23">
                                          <p:stCondLst>
                                            <p:cond delay="1148"/>
                                          </p:stCondLst>
                                        </p:cTn>
                                        <p:tgtEl>
                                          <p:spTgt spid="3">
                                            <p:txEl>
                                              <p:pRg st="8" end="8"/>
                                            </p:txEl>
                                          </p:spTgt>
                                        </p:tgtEl>
                                      </p:cBhvr>
                                      <p:to x="100000" y="80000"/>
                                    </p:animScale>
                                    <p:animScale>
                                      <p:cBhvr>
                                        <p:cTn id="149" dur="145" decel="50000">
                                          <p:stCondLst>
                                            <p:cond delay="1171"/>
                                          </p:stCondLst>
                                        </p:cTn>
                                        <p:tgtEl>
                                          <p:spTgt spid="3">
                                            <p:txEl>
                                              <p:pRg st="8" end="8"/>
                                            </p:txEl>
                                          </p:spTgt>
                                        </p:tgtEl>
                                      </p:cBhvr>
                                      <p:to x="100000" y="100000"/>
                                    </p:animScale>
                                    <p:animScale>
                                      <p:cBhvr>
                                        <p:cTn id="150" dur="23">
                                          <p:stCondLst>
                                            <p:cond delay="1437"/>
                                          </p:stCondLst>
                                        </p:cTn>
                                        <p:tgtEl>
                                          <p:spTgt spid="3">
                                            <p:txEl>
                                              <p:pRg st="8" end="8"/>
                                            </p:txEl>
                                          </p:spTgt>
                                        </p:tgtEl>
                                      </p:cBhvr>
                                      <p:to x="100000" y="90000"/>
                                    </p:animScale>
                                    <p:animScale>
                                      <p:cBhvr>
                                        <p:cTn id="151" dur="145" decel="50000">
                                          <p:stCondLst>
                                            <p:cond delay="1459"/>
                                          </p:stCondLst>
                                        </p:cTn>
                                        <p:tgtEl>
                                          <p:spTgt spid="3">
                                            <p:txEl>
                                              <p:pRg st="8" end="8"/>
                                            </p:txEl>
                                          </p:spTgt>
                                        </p:tgtEl>
                                      </p:cBhvr>
                                      <p:to x="100000" y="100000"/>
                                    </p:animScale>
                                    <p:animScale>
                                      <p:cBhvr>
                                        <p:cTn id="152" dur="23">
                                          <p:stCondLst>
                                            <p:cond delay="1582"/>
                                          </p:stCondLst>
                                        </p:cTn>
                                        <p:tgtEl>
                                          <p:spTgt spid="3">
                                            <p:txEl>
                                              <p:pRg st="8" end="8"/>
                                            </p:txEl>
                                          </p:spTgt>
                                        </p:tgtEl>
                                      </p:cBhvr>
                                      <p:to x="100000" y="95000"/>
                                    </p:animScale>
                                    <p:animScale>
                                      <p:cBhvr>
                                        <p:cTn id="153" dur="145" decel="50000">
                                          <p:stCondLst>
                                            <p:cond delay="1605"/>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43608" y="1122775"/>
            <a:ext cx="7315200" cy="1154097"/>
          </a:xfrm>
        </p:spPr>
        <p:txBody>
          <a:bodyPr/>
          <a:lstStyle/>
          <a:p>
            <a:pPr algn="ctr"/>
            <a:r>
              <a:rPr lang="ar-SA" dirty="0" smtClean="0"/>
              <a:t>(فَأَوْجَسَ مِنْهُمْ خِيفَةً) </a:t>
            </a:r>
            <a:endParaRPr lang="ar-SA" dirty="0"/>
          </a:p>
        </p:txBody>
      </p:sp>
      <p:sp>
        <p:nvSpPr>
          <p:cNvPr id="3" name="عنصر نائب للمحتوى 2"/>
          <p:cNvSpPr>
            <a:spLocks noGrp="1"/>
          </p:cNvSpPr>
          <p:nvPr>
            <p:ph idx="1"/>
          </p:nvPr>
        </p:nvSpPr>
        <p:spPr/>
        <p:txBody>
          <a:bodyPr>
            <a:normAutofit fontScale="92500" lnSpcReduction="20000"/>
          </a:bodyPr>
          <a:lstStyle/>
          <a:p>
            <a:r>
              <a:rPr lang="ar-SA" sz="4000" dirty="0" smtClean="0"/>
              <a:t>أي فأعرضوا عن طعامه ولم يأكلوا فأضمر في نفسه الخوف منهم، ظنا منه أن امتناعهم إنما كان لشرّ يريدونه، فإنّ أكل الضيف أمنة ودليل على سروره وانشراح صدره، وللطعام حرمة، وفى الإعراض عنه وحشة موجبة لسوء الظن، وقد جاء في سورة هود: « فَلَمَّا رَأى أَيْدِيَهُمْ لا تَصِلُ إِلَيْهِ نَكِرَهُمْ وَأَوْجَسَ مِنْهُمْ خِيفَةً ».</a:t>
            </a:r>
            <a:r>
              <a:rPr lang="ar-SA" dirty="0" smtClean="0"/>
              <a:t/>
            </a:r>
            <a:br>
              <a:rPr lang="ar-SA" dirty="0" smtClean="0"/>
            </a:br>
            <a:endParaRPr lang="ar-SA" dirty="0"/>
          </a:p>
        </p:txBody>
      </p:sp>
    </p:spTree>
    <p:extLst>
      <p:ext uri="{BB962C8B-B14F-4D97-AF65-F5344CB8AC3E}">
        <p14:creationId xmlns:p14="http://schemas.microsoft.com/office/powerpoint/2010/main" val="3358907659"/>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14400" y="332657"/>
            <a:ext cx="7315200" cy="1368151"/>
          </a:xfrm>
        </p:spPr>
        <p:txBody>
          <a:bodyPr/>
          <a:lstStyle/>
          <a:p>
            <a:pPr algn="ctr"/>
            <a:r>
              <a:rPr lang="ar-SA" dirty="0" smtClean="0"/>
              <a:t>(قالُوا لا تَخَفْ) </a:t>
            </a:r>
            <a:endParaRPr lang="ar-SA" dirty="0"/>
          </a:p>
        </p:txBody>
      </p:sp>
      <p:sp>
        <p:nvSpPr>
          <p:cNvPr id="3" name="عنصر نائب للمحتوى 2"/>
          <p:cNvSpPr>
            <a:spLocks noGrp="1"/>
          </p:cNvSpPr>
          <p:nvPr>
            <p:ph idx="1"/>
          </p:nvPr>
        </p:nvSpPr>
        <p:spPr>
          <a:xfrm>
            <a:off x="914400" y="2769833"/>
            <a:ext cx="7315200" cy="1379247"/>
          </a:xfrm>
        </p:spPr>
        <p:txBody>
          <a:bodyPr>
            <a:normAutofit/>
          </a:bodyPr>
          <a:lstStyle/>
          <a:p>
            <a:r>
              <a:rPr lang="ar-SA" sz="4800" dirty="0" smtClean="0"/>
              <a:t>ان ارسلنا الى قوم لوط</a:t>
            </a:r>
            <a:endParaRPr lang="ar-SA" sz="4800" dirty="0"/>
          </a:p>
        </p:txBody>
      </p:sp>
    </p:spTree>
    <p:extLst>
      <p:ext uri="{BB962C8B-B14F-4D97-AF65-F5344CB8AC3E}">
        <p14:creationId xmlns:p14="http://schemas.microsoft.com/office/powerpoint/2010/main" val="3213806291"/>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48634" y="1053863"/>
            <a:ext cx="7315200" cy="1154097"/>
          </a:xfrm>
        </p:spPr>
        <p:txBody>
          <a:bodyPr/>
          <a:lstStyle/>
          <a:p>
            <a:pPr algn="ctr"/>
            <a:r>
              <a:rPr lang="ar-SA" dirty="0" smtClean="0"/>
              <a:t>(وَبَشَّرُوهُ بِغُلامٍ عَلِيمٍ)</a:t>
            </a:r>
            <a:endParaRPr lang="ar-SA" dirty="0"/>
          </a:p>
        </p:txBody>
      </p:sp>
      <p:sp>
        <p:nvSpPr>
          <p:cNvPr id="3" name="عنصر نائب للمحتوى 2"/>
          <p:cNvSpPr>
            <a:spLocks noGrp="1"/>
          </p:cNvSpPr>
          <p:nvPr>
            <p:ph idx="1"/>
          </p:nvPr>
        </p:nvSpPr>
        <p:spPr/>
        <p:txBody>
          <a:bodyPr>
            <a:normAutofit fontScale="92500" lnSpcReduction="10000"/>
          </a:bodyPr>
          <a:lstStyle/>
          <a:p>
            <a:r>
              <a:rPr lang="ar-SA" sz="4400" dirty="0" smtClean="0"/>
              <a:t>أي فبشروه بإسحاق بن سارّة كما جاء في سورة هود: « فَبَشَّرْناها بِإِسْحاقَ وَمِنْ وَراءِ إِسْحاقَ يَعْقُوبَ » وجاءت البشارة بذكر لأنه أسرّ للنفس، وأقر للعين، ووصفه بالعلم لأنه الصفة التي يمتاز بها الإنسان الكامل، لا الصورة الجميلة ولا القوة ولا </a:t>
            </a:r>
            <a:endParaRPr lang="ar-SA" sz="4400" dirty="0"/>
          </a:p>
        </p:txBody>
      </p:sp>
    </p:spTree>
    <p:extLst>
      <p:ext uri="{BB962C8B-B14F-4D97-AF65-F5344CB8AC3E}">
        <p14:creationId xmlns:p14="http://schemas.microsoft.com/office/powerpoint/2010/main" val="1357956037"/>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55576" y="836712"/>
            <a:ext cx="7315200" cy="1154097"/>
          </a:xfrm>
        </p:spPr>
        <p:txBody>
          <a:bodyPr>
            <a:normAutofit fontScale="90000"/>
          </a:bodyPr>
          <a:lstStyle/>
          <a:p>
            <a:pPr algn="ctr"/>
            <a:r>
              <a:rPr lang="ar-SA" dirty="0" smtClean="0"/>
              <a:t>(فَأَقْبَلَتِ امْرَأَتُهُ فِي صَرَّةٍ فَصَكَّتْ وَجْهَها وَقالَتْ عَجُوزٌ عَقِيمٌ) </a:t>
            </a:r>
            <a:endParaRPr lang="ar-SA" dirty="0"/>
          </a:p>
        </p:txBody>
      </p:sp>
      <p:sp>
        <p:nvSpPr>
          <p:cNvPr id="3" name="عنصر نائب للمحتوى 2"/>
          <p:cNvSpPr>
            <a:spLocks noGrp="1"/>
          </p:cNvSpPr>
          <p:nvPr>
            <p:ph idx="1"/>
          </p:nvPr>
        </p:nvSpPr>
        <p:spPr>
          <a:xfrm>
            <a:off x="827584" y="2348880"/>
            <a:ext cx="7315200" cy="3539527"/>
          </a:xfrm>
        </p:spPr>
        <p:txBody>
          <a:bodyPr>
            <a:noAutofit/>
          </a:bodyPr>
          <a:lstStyle/>
          <a:p>
            <a:r>
              <a:rPr lang="ar-SA" sz="3600" dirty="0" smtClean="0"/>
              <a:t>أي فأقبلت امرأته سارّة حين سمعت بشارتهم (كانت في ناحية من البيت تنظر إليهم) وهي تصرخ صرخة عظيمة وضربت بيديها على </a:t>
            </a:r>
            <a:r>
              <a:rPr lang="ar-SA" sz="3600" dirty="0" smtClean="0"/>
              <a:t>جبيها </a:t>
            </a:r>
            <a:r>
              <a:rPr lang="ar-SA" sz="3600" dirty="0" smtClean="0"/>
              <a:t>وقالت: أنا عجوز عقيم فكيف ألد؟ وجاء في الآية الأخرى: « قالَتْ يا وَيْلَتى أَأَلِدُ وَأَنَا عَجُوزٌ وَهذا بَعْلِي شَيْخًا » فأجابوها عما </a:t>
            </a:r>
            <a:endParaRPr lang="ar-SA" sz="3600" dirty="0"/>
          </a:p>
        </p:txBody>
      </p:sp>
    </p:spTree>
    <p:extLst>
      <p:ext uri="{BB962C8B-B14F-4D97-AF65-F5344CB8AC3E}">
        <p14:creationId xmlns:p14="http://schemas.microsoft.com/office/powerpoint/2010/main" val="3879531296"/>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99592" y="1181305"/>
            <a:ext cx="7315200" cy="1154097"/>
          </a:xfrm>
        </p:spPr>
        <p:txBody>
          <a:bodyPr>
            <a:normAutofit/>
          </a:bodyPr>
          <a:lstStyle/>
          <a:p>
            <a:r>
              <a:rPr lang="ar-SA" dirty="0">
                <a:solidFill>
                  <a:srgbClr val="FF8600"/>
                </a:solidFill>
              </a:rPr>
              <a:t>قالُوا كَذلِكَ قالَ رَبُّكِ إِنَّهُ هُوَ الْحَكِيمُ الْعَلِيمُ) </a:t>
            </a:r>
            <a:endParaRPr lang="ar-SA" dirty="0"/>
          </a:p>
        </p:txBody>
      </p:sp>
      <p:sp>
        <p:nvSpPr>
          <p:cNvPr id="3" name="عنصر نائب للمحتوى 2"/>
          <p:cNvSpPr>
            <a:spLocks noGrp="1"/>
          </p:cNvSpPr>
          <p:nvPr>
            <p:ph idx="1"/>
          </p:nvPr>
        </p:nvSpPr>
        <p:spPr>
          <a:xfrm>
            <a:off x="899592" y="2852936"/>
            <a:ext cx="7315200" cy="3168392"/>
          </a:xfrm>
        </p:spPr>
        <p:txBody>
          <a:bodyPr>
            <a:normAutofit fontScale="92500" lnSpcReduction="20000"/>
          </a:bodyPr>
          <a:lstStyle/>
          <a:p>
            <a:r>
              <a:rPr lang="ar-SA" sz="4800" dirty="0" smtClean="0"/>
              <a:t>قالوا لها: مثل الذي أخبرناك به قال ربك، فنحن نخبرك عن الله، والله قادر على ما تستبعدين، وهو الحكيم في أفعاله، العليم الذي لا يخفى عليه شيء في الأرض ولا في السماء.</a:t>
            </a:r>
            <a:r>
              <a:rPr lang="ar-SA" dirty="0" smtClean="0"/>
              <a:t/>
            </a:r>
            <a:br>
              <a:rPr lang="ar-SA" dirty="0" smtClean="0"/>
            </a:br>
            <a:endParaRPr lang="ar-SA" dirty="0"/>
          </a:p>
        </p:txBody>
      </p:sp>
      <p:sp>
        <p:nvSpPr>
          <p:cNvPr id="4" name="مستطيل 3"/>
          <p:cNvSpPr/>
          <p:nvPr/>
        </p:nvSpPr>
        <p:spPr>
          <a:xfrm>
            <a:off x="7524328" y="1948667"/>
            <a:ext cx="2286000" cy="707886"/>
          </a:xfrm>
          <a:prstGeom prst="rect">
            <a:avLst/>
          </a:prstGeom>
        </p:spPr>
        <p:txBody>
          <a:bodyPr>
            <a:spAutoFit/>
          </a:bodyPr>
          <a:lstStyle/>
          <a:p>
            <a:pPr lvl="0" algn="l">
              <a:spcBef>
                <a:spcPct val="0"/>
              </a:spcBef>
            </a:pPr>
            <a:r>
              <a:rPr lang="ar-SA" sz="4000" dirty="0" smtClean="0">
                <a:solidFill>
                  <a:srgbClr val="FF8600"/>
                </a:solidFill>
                <a:ea typeface="+mj-ea"/>
              </a:rPr>
              <a:t>(</a:t>
            </a:r>
            <a:endParaRPr lang="ar-SA" sz="4000" dirty="0">
              <a:solidFill>
                <a:srgbClr val="FF8600"/>
              </a:solidFill>
              <a:ea typeface="+mj-ea"/>
            </a:endParaRPr>
          </a:p>
        </p:txBody>
      </p:sp>
    </p:spTree>
    <p:extLst>
      <p:ext uri="{BB962C8B-B14F-4D97-AF65-F5344CB8AC3E}">
        <p14:creationId xmlns:p14="http://schemas.microsoft.com/office/powerpoint/2010/main" val="434082690"/>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99592" y="1124744"/>
            <a:ext cx="7315200" cy="1154097"/>
          </a:xfrm>
        </p:spPr>
        <p:txBody>
          <a:bodyPr/>
          <a:lstStyle/>
          <a:p>
            <a:pPr algn="r"/>
            <a:r>
              <a:rPr lang="ar-SA" dirty="0" smtClean="0"/>
              <a:t>الكلمة ومعناها:</a:t>
            </a:r>
            <a:endParaRPr lang="ar-SA" dirty="0"/>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1897597354"/>
              </p:ext>
            </p:extLst>
          </p:nvPr>
        </p:nvGraphicFramePr>
        <p:xfrm>
          <a:off x="914400" y="2770188"/>
          <a:ext cx="7315200" cy="2836912"/>
        </p:xfrm>
        <a:graphic>
          <a:graphicData uri="http://schemas.openxmlformats.org/drawingml/2006/table">
            <a:tbl>
              <a:tblPr rtl="1" firstRow="1" bandRow="1">
                <a:tableStyleId>{5C22544A-7EE6-4342-B048-85BDC9FD1C3A}</a:tableStyleId>
              </a:tblPr>
              <a:tblGrid>
                <a:gridCol w="1219200"/>
                <a:gridCol w="1219200"/>
                <a:gridCol w="1219200"/>
                <a:gridCol w="1219200"/>
                <a:gridCol w="1219200"/>
                <a:gridCol w="1219200"/>
              </a:tblGrid>
              <a:tr h="1418456">
                <a:tc>
                  <a:txBody>
                    <a:bodyPr/>
                    <a:lstStyle/>
                    <a:p>
                      <a:pPr rtl="1"/>
                      <a:r>
                        <a:rPr lang="ar-SA" dirty="0" smtClean="0"/>
                        <a:t>الكلمة</a:t>
                      </a:r>
                      <a:endParaRPr lang="ar-SA" dirty="0"/>
                    </a:p>
                  </a:txBody>
                  <a:tcPr marL="81280" marR="81280"/>
                </a:tc>
                <a:tc>
                  <a:txBody>
                    <a:bodyPr/>
                    <a:lstStyle/>
                    <a:p>
                      <a:pPr rtl="1"/>
                      <a:r>
                        <a:rPr lang="ar-SA" dirty="0" smtClean="0"/>
                        <a:t>للسائل</a:t>
                      </a:r>
                      <a:endParaRPr lang="ar-SA" dirty="0"/>
                    </a:p>
                  </a:txBody>
                  <a:tcPr marL="81280" marR="81280"/>
                </a:tc>
                <a:tc>
                  <a:txBody>
                    <a:bodyPr/>
                    <a:lstStyle/>
                    <a:p>
                      <a:pPr rtl="1"/>
                      <a:r>
                        <a:rPr lang="ar-SA" dirty="0" smtClean="0"/>
                        <a:t>المحروم</a:t>
                      </a:r>
                      <a:endParaRPr lang="ar-SA" dirty="0"/>
                    </a:p>
                  </a:txBody>
                  <a:tcPr marL="81280" marR="81280"/>
                </a:tc>
                <a:tc>
                  <a:txBody>
                    <a:bodyPr/>
                    <a:lstStyle/>
                    <a:p>
                      <a:pPr rtl="1"/>
                      <a:r>
                        <a:rPr lang="ar-SA" dirty="0" smtClean="0"/>
                        <a:t>يهجعون</a:t>
                      </a:r>
                      <a:endParaRPr lang="ar-SA" dirty="0"/>
                    </a:p>
                  </a:txBody>
                  <a:tcPr marL="81280" marR="81280"/>
                </a:tc>
                <a:tc>
                  <a:txBody>
                    <a:bodyPr/>
                    <a:lstStyle/>
                    <a:p>
                      <a:pPr rtl="1"/>
                      <a:r>
                        <a:rPr lang="ar-SA" dirty="0" smtClean="0"/>
                        <a:t>فراغ</a:t>
                      </a:r>
                      <a:endParaRPr lang="ar-SA" dirty="0"/>
                    </a:p>
                  </a:txBody>
                  <a:tcPr marL="81280" marR="81280"/>
                </a:tc>
                <a:tc>
                  <a:txBody>
                    <a:bodyPr/>
                    <a:lstStyle/>
                    <a:p>
                      <a:pPr rtl="1"/>
                      <a:r>
                        <a:rPr lang="ar-SA" dirty="0" smtClean="0"/>
                        <a:t>فصكت</a:t>
                      </a:r>
                      <a:endParaRPr lang="ar-SA" dirty="0"/>
                    </a:p>
                  </a:txBody>
                  <a:tcPr marL="81280" marR="81280"/>
                </a:tc>
              </a:tr>
              <a:tr h="1418456">
                <a:tc>
                  <a:txBody>
                    <a:bodyPr/>
                    <a:lstStyle/>
                    <a:p>
                      <a:pPr rtl="1"/>
                      <a:r>
                        <a:rPr lang="ar-SA" dirty="0" smtClean="0"/>
                        <a:t>معناها</a:t>
                      </a:r>
                      <a:endParaRPr lang="ar-SA" dirty="0"/>
                    </a:p>
                  </a:txBody>
                  <a:tcPr marL="81280" marR="81280"/>
                </a:tc>
                <a:tc>
                  <a:txBody>
                    <a:bodyPr/>
                    <a:lstStyle/>
                    <a:p>
                      <a:pPr rtl="1"/>
                      <a:r>
                        <a:rPr lang="ar-SA" dirty="0" smtClean="0"/>
                        <a:t>الفقير الذي</a:t>
                      </a:r>
                      <a:r>
                        <a:rPr lang="ar-SA" baseline="0" dirty="0" smtClean="0"/>
                        <a:t> يسال الناس</a:t>
                      </a:r>
                      <a:endParaRPr lang="ar-SA" dirty="0"/>
                    </a:p>
                  </a:txBody>
                  <a:tcPr marL="81280" marR="81280"/>
                </a:tc>
                <a:tc>
                  <a:txBody>
                    <a:bodyPr/>
                    <a:lstStyle/>
                    <a:p>
                      <a:pPr rtl="1"/>
                      <a:r>
                        <a:rPr lang="ar-SA" dirty="0" smtClean="0"/>
                        <a:t>الفقير المتعفف</a:t>
                      </a:r>
                      <a:endParaRPr lang="ar-SA" dirty="0"/>
                    </a:p>
                  </a:txBody>
                  <a:tcPr marL="81280" marR="81280"/>
                </a:tc>
                <a:tc>
                  <a:txBody>
                    <a:bodyPr/>
                    <a:lstStyle/>
                    <a:p>
                      <a:pPr rtl="1"/>
                      <a:r>
                        <a:rPr lang="ar-SA" dirty="0" smtClean="0"/>
                        <a:t>ينامون</a:t>
                      </a:r>
                      <a:endParaRPr lang="ar-SA" dirty="0"/>
                    </a:p>
                  </a:txBody>
                  <a:tcPr marL="81280" marR="81280"/>
                </a:tc>
                <a:tc>
                  <a:txBody>
                    <a:bodyPr/>
                    <a:lstStyle/>
                    <a:p>
                      <a:pPr rtl="1"/>
                      <a:r>
                        <a:rPr lang="ar-SA" dirty="0" smtClean="0"/>
                        <a:t>ذهب سريعا</a:t>
                      </a:r>
                      <a:r>
                        <a:rPr lang="ar-SA" baseline="0" dirty="0" smtClean="0"/>
                        <a:t> في خفية</a:t>
                      </a:r>
                      <a:endParaRPr lang="ar-SA" dirty="0"/>
                    </a:p>
                  </a:txBody>
                  <a:tcPr marL="81280" marR="81280"/>
                </a:tc>
                <a:tc>
                  <a:txBody>
                    <a:bodyPr/>
                    <a:lstStyle/>
                    <a:p>
                      <a:pPr rtl="1"/>
                      <a:r>
                        <a:rPr lang="ar-SA" dirty="0" smtClean="0"/>
                        <a:t>لطمت</a:t>
                      </a:r>
                      <a:endParaRPr lang="ar-SA" dirty="0"/>
                    </a:p>
                  </a:txBody>
                  <a:tcPr marL="81280" marR="81280"/>
                </a:tc>
              </a:tr>
            </a:tbl>
          </a:graphicData>
        </a:graphic>
      </p:graphicFrame>
    </p:spTree>
    <p:extLst>
      <p:ext uri="{BB962C8B-B14F-4D97-AF65-F5344CB8AC3E}">
        <p14:creationId xmlns:p14="http://schemas.microsoft.com/office/powerpoint/2010/main" val="1973080549"/>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99592" y="1124744"/>
            <a:ext cx="7315200" cy="1154097"/>
          </a:xfrm>
        </p:spPr>
        <p:txBody>
          <a:bodyPr>
            <a:noAutofit/>
          </a:bodyPr>
          <a:lstStyle/>
          <a:p>
            <a:pPr algn="r"/>
            <a:r>
              <a:rPr lang="ar-SA" sz="7200" dirty="0" smtClean="0"/>
              <a:t>نشاط:</a:t>
            </a:r>
            <a:endParaRPr lang="ar-SA" sz="7200" dirty="0"/>
          </a:p>
        </p:txBody>
      </p:sp>
      <p:sp>
        <p:nvSpPr>
          <p:cNvPr id="3" name="عنصر نائب للمحتوى 2"/>
          <p:cNvSpPr>
            <a:spLocks noGrp="1"/>
          </p:cNvSpPr>
          <p:nvPr>
            <p:ph idx="1"/>
          </p:nvPr>
        </p:nvSpPr>
        <p:spPr/>
        <p:txBody>
          <a:bodyPr>
            <a:normAutofit/>
          </a:bodyPr>
          <a:lstStyle/>
          <a:p>
            <a:r>
              <a:rPr lang="ar-SA" sz="4000" dirty="0" smtClean="0"/>
              <a:t>نزل بك ضيف </a:t>
            </a:r>
            <a:r>
              <a:rPr lang="ar-SA" sz="4000" dirty="0"/>
              <a:t>ف</a:t>
            </a:r>
            <a:r>
              <a:rPr lang="ar-SA" sz="4000" dirty="0" smtClean="0"/>
              <a:t>ماذا ستعمل لتقوم بحقوق ضيافته </a:t>
            </a:r>
            <a:r>
              <a:rPr lang="ar-SA" sz="4000" dirty="0" smtClean="0"/>
              <a:t>مستفيدا </a:t>
            </a:r>
            <a:r>
              <a:rPr lang="ar-SA" sz="4000" dirty="0" smtClean="0"/>
              <a:t>من قصة ابراهيم عليه السلام؟</a:t>
            </a:r>
            <a:endParaRPr lang="ar-SA" sz="4000" dirty="0"/>
          </a:p>
        </p:txBody>
      </p:sp>
    </p:spTree>
    <p:extLst>
      <p:ext uri="{BB962C8B-B14F-4D97-AF65-F5344CB8AC3E}">
        <p14:creationId xmlns:p14="http://schemas.microsoft.com/office/powerpoint/2010/main" val="3569412163"/>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331640" y="692696"/>
            <a:ext cx="7315200" cy="1154097"/>
          </a:xfrm>
        </p:spPr>
        <p:txBody>
          <a:bodyPr/>
          <a:lstStyle/>
          <a:p>
            <a:pPr algn="ctr"/>
            <a:r>
              <a:rPr lang="ar-SA" dirty="0" smtClean="0"/>
              <a:t>وفي ختام درسنا ندعو لكم:</a:t>
            </a:r>
            <a:endParaRPr lang="ar-SA" dirty="0"/>
          </a:p>
        </p:txBody>
      </p:sp>
      <p:pic>
        <p:nvPicPr>
          <p:cNvPr id="4" name="VID-20160209-WA0006.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03648" y="2348880"/>
            <a:ext cx="6432550" cy="3538537"/>
          </a:xfrm>
        </p:spPr>
      </p:pic>
    </p:spTree>
    <p:extLst>
      <p:ext uri="{BB962C8B-B14F-4D97-AF65-F5344CB8AC3E}">
        <p14:creationId xmlns:p14="http://schemas.microsoft.com/office/powerpoint/2010/main" val="3405940252"/>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100000">
                <p:cTn id="13" fill="hold" display="0">
                  <p:stCondLst>
                    <p:cond delay="indefinite"/>
                  </p:stCondLst>
                </p:cTn>
                <p:tgtEl>
                  <p:spTgt spid="4"/>
                </p:tgtEl>
              </p:cMediaNode>
            </p:video>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393097" y="822761"/>
            <a:ext cx="7315200" cy="1154097"/>
          </a:xfrm>
        </p:spPr>
        <p:txBody>
          <a:bodyPr/>
          <a:lstStyle/>
          <a:p>
            <a:pPr algn="ctr"/>
            <a:r>
              <a:rPr lang="ar-SA" dirty="0" smtClean="0"/>
              <a:t>الواجب:</a:t>
            </a:r>
            <a:endParaRPr lang="ar-SA" dirty="0"/>
          </a:p>
        </p:txBody>
      </p:sp>
      <p:sp>
        <p:nvSpPr>
          <p:cNvPr id="3" name="عنصر نائب للمحتوى 2"/>
          <p:cNvSpPr>
            <a:spLocks noGrp="1"/>
          </p:cNvSpPr>
          <p:nvPr>
            <p:ph idx="1"/>
          </p:nvPr>
        </p:nvSpPr>
        <p:spPr>
          <a:xfrm>
            <a:off x="914400" y="2769833"/>
            <a:ext cx="7315200" cy="1451255"/>
          </a:xfrm>
        </p:spPr>
        <p:txBody>
          <a:bodyPr>
            <a:normAutofit/>
          </a:bodyPr>
          <a:lstStyle/>
          <a:p>
            <a:pPr indent="0" algn="ctr">
              <a:buNone/>
            </a:pPr>
            <a:r>
              <a:rPr lang="ar-SA" sz="4000" dirty="0" smtClean="0"/>
              <a:t>ما فائدة </a:t>
            </a:r>
            <a:r>
              <a:rPr lang="ar-SA" sz="4000" dirty="0" smtClean="0"/>
              <a:t>التأمل </a:t>
            </a:r>
            <a:r>
              <a:rPr lang="ar-SA" sz="4000" dirty="0" smtClean="0"/>
              <a:t>في اية الله الكونية؟</a:t>
            </a:r>
            <a:endParaRPr lang="ar-SA" sz="4000" dirty="0"/>
          </a:p>
        </p:txBody>
      </p:sp>
    </p:spTree>
    <p:extLst>
      <p:ext uri="{BB962C8B-B14F-4D97-AF65-F5344CB8AC3E}">
        <p14:creationId xmlns:p14="http://schemas.microsoft.com/office/powerpoint/2010/main" val="392638818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59632" y="1052736"/>
            <a:ext cx="7315200" cy="1154097"/>
          </a:xfrm>
        </p:spPr>
        <p:txBody>
          <a:bodyPr>
            <a:noAutofit/>
          </a:bodyPr>
          <a:lstStyle/>
          <a:p>
            <a:pPr algn="r"/>
            <a:r>
              <a:rPr lang="ar-SA" sz="7200" dirty="0" smtClean="0">
                <a:cs typeface="Diwani Bent" panose="02010400000000000000" pitchFamily="2" charset="-78"/>
              </a:rPr>
              <a:t>اشراف المعلمة:</a:t>
            </a:r>
            <a:endParaRPr lang="ar-SA" sz="7200" dirty="0">
              <a:cs typeface="Diwani Bent" panose="02010400000000000000" pitchFamily="2" charset="-78"/>
            </a:endParaRPr>
          </a:p>
        </p:txBody>
      </p:sp>
      <p:sp>
        <p:nvSpPr>
          <p:cNvPr id="3" name="عنصر نائب للمحتوى 2"/>
          <p:cNvSpPr>
            <a:spLocks noGrp="1"/>
          </p:cNvSpPr>
          <p:nvPr>
            <p:ph idx="1"/>
          </p:nvPr>
        </p:nvSpPr>
        <p:spPr>
          <a:xfrm>
            <a:off x="914400" y="2769833"/>
            <a:ext cx="7315200" cy="2387359"/>
          </a:xfrm>
        </p:spPr>
        <p:txBody>
          <a:bodyPr>
            <a:noAutofit/>
          </a:bodyPr>
          <a:lstStyle/>
          <a:p>
            <a:pPr algn="ctr"/>
            <a:r>
              <a:rPr lang="ar-SA" sz="8800" dirty="0" smtClean="0">
                <a:cs typeface="Diwani Bent" panose="02010400000000000000" pitchFamily="2" charset="-78"/>
              </a:rPr>
              <a:t>أ. حنان</a:t>
            </a:r>
            <a:endParaRPr lang="ar-SA" sz="8800" dirty="0">
              <a:cs typeface="Diwani Bent" panose="02010400000000000000" pitchFamily="2" charset="-78"/>
            </a:endParaRPr>
          </a:p>
        </p:txBody>
      </p:sp>
    </p:spTree>
    <p:extLst>
      <p:ext uri="{BB962C8B-B14F-4D97-AF65-F5344CB8AC3E}">
        <p14:creationId xmlns:p14="http://schemas.microsoft.com/office/powerpoint/2010/main" val="1203791141"/>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07">
                                          <p:stCondLst>
                                            <p:cond delay="0"/>
                                          </p:stCondLst>
                                        </p:cTn>
                                        <p:tgtEl>
                                          <p:spTgt spid="3">
                                            <p:txEl>
                                              <p:pRg st="0" end="0"/>
                                            </p:txEl>
                                          </p:spTgt>
                                        </p:tgtEl>
                                      </p:cBhvr>
                                    </p:animEffect>
                                    <p:anim calcmode="lin" valueType="num">
                                      <p:cBhvr>
                                        <p:cTn id="26"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3">
                                          <p:stCondLst>
                                            <p:cond delay="569"/>
                                          </p:stCondLst>
                                        </p:cTn>
                                        <p:tgtEl>
                                          <p:spTgt spid="3">
                                            <p:txEl>
                                              <p:pRg st="0" end="0"/>
                                            </p:txEl>
                                          </p:spTgt>
                                        </p:tgtEl>
                                      </p:cBhvr>
                                      <p:to x="100000" y="60000"/>
                                    </p:animScale>
                                    <p:animScale>
                                      <p:cBhvr>
                                        <p:cTn id="32" dur="145" decel="50000">
                                          <p:stCondLst>
                                            <p:cond delay="592"/>
                                          </p:stCondLst>
                                        </p:cTn>
                                        <p:tgtEl>
                                          <p:spTgt spid="3">
                                            <p:txEl>
                                              <p:pRg st="0" end="0"/>
                                            </p:txEl>
                                          </p:spTgt>
                                        </p:tgtEl>
                                      </p:cBhvr>
                                      <p:to x="100000" y="100000"/>
                                    </p:animScale>
                                    <p:animScale>
                                      <p:cBhvr>
                                        <p:cTn id="33" dur="23">
                                          <p:stCondLst>
                                            <p:cond delay="1148"/>
                                          </p:stCondLst>
                                        </p:cTn>
                                        <p:tgtEl>
                                          <p:spTgt spid="3">
                                            <p:txEl>
                                              <p:pRg st="0" end="0"/>
                                            </p:txEl>
                                          </p:spTgt>
                                        </p:tgtEl>
                                      </p:cBhvr>
                                      <p:to x="100000" y="80000"/>
                                    </p:animScale>
                                    <p:animScale>
                                      <p:cBhvr>
                                        <p:cTn id="34" dur="145" decel="50000">
                                          <p:stCondLst>
                                            <p:cond delay="1171"/>
                                          </p:stCondLst>
                                        </p:cTn>
                                        <p:tgtEl>
                                          <p:spTgt spid="3">
                                            <p:txEl>
                                              <p:pRg st="0" end="0"/>
                                            </p:txEl>
                                          </p:spTgt>
                                        </p:tgtEl>
                                      </p:cBhvr>
                                      <p:to x="100000" y="100000"/>
                                    </p:animScale>
                                    <p:animScale>
                                      <p:cBhvr>
                                        <p:cTn id="35" dur="23">
                                          <p:stCondLst>
                                            <p:cond delay="1437"/>
                                          </p:stCondLst>
                                        </p:cTn>
                                        <p:tgtEl>
                                          <p:spTgt spid="3">
                                            <p:txEl>
                                              <p:pRg st="0" end="0"/>
                                            </p:txEl>
                                          </p:spTgt>
                                        </p:tgtEl>
                                      </p:cBhvr>
                                      <p:to x="100000" y="90000"/>
                                    </p:animScale>
                                    <p:animScale>
                                      <p:cBhvr>
                                        <p:cTn id="36" dur="145" decel="50000">
                                          <p:stCondLst>
                                            <p:cond delay="1459"/>
                                          </p:stCondLst>
                                        </p:cTn>
                                        <p:tgtEl>
                                          <p:spTgt spid="3">
                                            <p:txEl>
                                              <p:pRg st="0" end="0"/>
                                            </p:txEl>
                                          </p:spTgt>
                                        </p:tgtEl>
                                      </p:cBhvr>
                                      <p:to x="100000" y="100000"/>
                                    </p:animScale>
                                    <p:animScale>
                                      <p:cBhvr>
                                        <p:cTn id="37" dur="23">
                                          <p:stCondLst>
                                            <p:cond delay="1582"/>
                                          </p:stCondLst>
                                        </p:cTn>
                                        <p:tgtEl>
                                          <p:spTgt spid="3">
                                            <p:txEl>
                                              <p:pRg st="0" end="0"/>
                                            </p:txEl>
                                          </p:spTgt>
                                        </p:tgtEl>
                                      </p:cBhvr>
                                      <p:to x="100000" y="95000"/>
                                    </p:animScale>
                                    <p:animScale>
                                      <p:cBhvr>
                                        <p:cTn id="38"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043608" y="1916832"/>
            <a:ext cx="7315200" cy="3539527"/>
          </a:xfrm>
        </p:spPr>
        <p:txBody>
          <a:bodyPr>
            <a:normAutofit/>
          </a:bodyPr>
          <a:lstStyle/>
          <a:p>
            <a:pPr algn="ctr"/>
            <a:r>
              <a:rPr lang="ar-SA" sz="9600" dirty="0" smtClean="0">
                <a:latin typeface="Aldhabi" panose="01000000000000000000" pitchFamily="2" charset="-78"/>
                <a:cs typeface="Aldhabi" panose="01000000000000000000" pitchFamily="2" charset="-78"/>
              </a:rPr>
              <a:t>تفسير سورة الذاريات من ايه 15_الي ايه30</a:t>
            </a:r>
            <a:endParaRPr lang="ar-SA" sz="9600" dirty="0">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636405049"/>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7">
                                          <p:stCondLst>
                                            <p:cond delay="0"/>
                                          </p:stCondLst>
                                        </p:cTn>
                                        <p:tgtEl>
                                          <p:spTgt spid="3">
                                            <p:txEl>
                                              <p:pRg st="0" end="0"/>
                                            </p:txEl>
                                          </p:spTgt>
                                        </p:tgtEl>
                                      </p:cBhvr>
                                    </p:animEffect>
                                    <p:anim calcmode="lin" valueType="num">
                                      <p:cBhvr>
                                        <p:cTn id="8"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291"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3">
                                          <p:stCondLst>
                                            <p:cond delay="569"/>
                                          </p:stCondLst>
                                        </p:cTn>
                                        <p:tgtEl>
                                          <p:spTgt spid="3">
                                            <p:txEl>
                                              <p:pRg st="0" end="0"/>
                                            </p:txEl>
                                          </p:spTgt>
                                        </p:tgtEl>
                                      </p:cBhvr>
                                      <p:to x="100000" y="60000"/>
                                    </p:animScale>
                                    <p:animScale>
                                      <p:cBhvr>
                                        <p:cTn id="14" dur="145" decel="50000">
                                          <p:stCondLst>
                                            <p:cond delay="592"/>
                                          </p:stCondLst>
                                        </p:cTn>
                                        <p:tgtEl>
                                          <p:spTgt spid="3">
                                            <p:txEl>
                                              <p:pRg st="0" end="0"/>
                                            </p:txEl>
                                          </p:spTgt>
                                        </p:tgtEl>
                                      </p:cBhvr>
                                      <p:to x="100000" y="100000"/>
                                    </p:animScale>
                                    <p:animScale>
                                      <p:cBhvr>
                                        <p:cTn id="15" dur="23">
                                          <p:stCondLst>
                                            <p:cond delay="1148"/>
                                          </p:stCondLst>
                                        </p:cTn>
                                        <p:tgtEl>
                                          <p:spTgt spid="3">
                                            <p:txEl>
                                              <p:pRg st="0" end="0"/>
                                            </p:txEl>
                                          </p:spTgt>
                                        </p:tgtEl>
                                      </p:cBhvr>
                                      <p:to x="100000" y="80000"/>
                                    </p:animScale>
                                    <p:animScale>
                                      <p:cBhvr>
                                        <p:cTn id="16" dur="145" decel="50000">
                                          <p:stCondLst>
                                            <p:cond delay="1171"/>
                                          </p:stCondLst>
                                        </p:cTn>
                                        <p:tgtEl>
                                          <p:spTgt spid="3">
                                            <p:txEl>
                                              <p:pRg st="0" end="0"/>
                                            </p:txEl>
                                          </p:spTgt>
                                        </p:tgtEl>
                                      </p:cBhvr>
                                      <p:to x="100000" y="100000"/>
                                    </p:animScale>
                                    <p:animScale>
                                      <p:cBhvr>
                                        <p:cTn id="17" dur="23">
                                          <p:stCondLst>
                                            <p:cond delay="1437"/>
                                          </p:stCondLst>
                                        </p:cTn>
                                        <p:tgtEl>
                                          <p:spTgt spid="3">
                                            <p:txEl>
                                              <p:pRg st="0" end="0"/>
                                            </p:txEl>
                                          </p:spTgt>
                                        </p:tgtEl>
                                      </p:cBhvr>
                                      <p:to x="100000" y="90000"/>
                                    </p:animScale>
                                    <p:animScale>
                                      <p:cBhvr>
                                        <p:cTn id="18" dur="145" decel="50000">
                                          <p:stCondLst>
                                            <p:cond delay="1460"/>
                                          </p:stCondLst>
                                        </p:cTn>
                                        <p:tgtEl>
                                          <p:spTgt spid="3">
                                            <p:txEl>
                                              <p:pRg st="0" end="0"/>
                                            </p:txEl>
                                          </p:spTgt>
                                        </p:tgtEl>
                                      </p:cBhvr>
                                      <p:to x="100000" y="100000"/>
                                    </p:animScale>
                                    <p:animScale>
                                      <p:cBhvr>
                                        <p:cTn id="19" dur="23">
                                          <p:stCondLst>
                                            <p:cond delay="1582"/>
                                          </p:stCondLst>
                                        </p:cTn>
                                        <p:tgtEl>
                                          <p:spTgt spid="3">
                                            <p:txEl>
                                              <p:pRg st="0" end="0"/>
                                            </p:txEl>
                                          </p:spTgt>
                                        </p:tgtEl>
                                      </p:cBhvr>
                                      <p:to x="100000" y="95000"/>
                                    </p:animScale>
                                    <p:animScale>
                                      <p:cBhvr>
                                        <p:cTn id="20"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pPr algn="ctr"/>
            <a:r>
              <a:rPr lang="ar-SA" sz="7200" dirty="0" err="1" smtClean="0">
                <a:cs typeface="Diwani Bent" panose="02010400000000000000" pitchFamily="2" charset="-78"/>
              </a:rPr>
              <a:t>مجموعة:طموح</a:t>
            </a:r>
            <a:r>
              <a:rPr lang="ar-SA" sz="7200" dirty="0" smtClean="0">
                <a:cs typeface="Diwani Bent" panose="02010400000000000000" pitchFamily="2" charset="-78"/>
              </a:rPr>
              <a:t> المستقبل</a:t>
            </a:r>
            <a:endParaRPr lang="ar-SA" sz="7200" dirty="0">
              <a:cs typeface="Diwani Bent" panose="02010400000000000000" pitchFamily="2" charset="-78"/>
            </a:endParaRPr>
          </a:p>
        </p:txBody>
      </p:sp>
      <p:sp>
        <p:nvSpPr>
          <p:cNvPr id="3" name="عنصر نائب للمحتوى 2"/>
          <p:cNvSpPr>
            <a:spLocks noGrp="1"/>
          </p:cNvSpPr>
          <p:nvPr>
            <p:ph idx="1"/>
          </p:nvPr>
        </p:nvSpPr>
        <p:spPr>
          <a:xfrm>
            <a:off x="5436096" y="2769833"/>
            <a:ext cx="2793504" cy="3107439"/>
          </a:xfrm>
        </p:spPr>
        <p:txBody>
          <a:bodyPr>
            <a:normAutofit lnSpcReduction="10000"/>
          </a:bodyPr>
          <a:lstStyle/>
          <a:p>
            <a:r>
              <a:rPr lang="ar-SA" sz="3600" dirty="0" smtClean="0">
                <a:latin typeface="Aldhabi" panose="01000000000000000000" pitchFamily="2" charset="-78"/>
                <a:cs typeface="Aldhabi" panose="01000000000000000000" pitchFamily="2" charset="-78"/>
              </a:rPr>
              <a:t>1:سامية ادم</a:t>
            </a:r>
          </a:p>
          <a:p>
            <a:r>
              <a:rPr lang="ar-SA" sz="3600" dirty="0" smtClean="0">
                <a:latin typeface="Aldhabi" panose="01000000000000000000" pitchFamily="2" charset="-78"/>
                <a:cs typeface="Aldhabi" panose="01000000000000000000" pitchFamily="2" charset="-78"/>
              </a:rPr>
              <a:t>2:سماح عمر</a:t>
            </a:r>
          </a:p>
          <a:p>
            <a:r>
              <a:rPr lang="ar-SA" sz="3600" dirty="0" smtClean="0">
                <a:latin typeface="Aldhabi" panose="01000000000000000000" pitchFamily="2" charset="-78"/>
                <a:cs typeface="Aldhabi" panose="01000000000000000000" pitchFamily="2" charset="-78"/>
              </a:rPr>
              <a:t>3:غدير </a:t>
            </a:r>
            <a:r>
              <a:rPr lang="ar-SA" sz="3600" dirty="0" smtClean="0">
                <a:latin typeface="Aldhabi" panose="01000000000000000000" pitchFamily="2" charset="-78"/>
                <a:cs typeface="Aldhabi" panose="01000000000000000000" pitchFamily="2" charset="-78"/>
              </a:rPr>
              <a:t>عبدالله</a:t>
            </a:r>
          </a:p>
          <a:p>
            <a:r>
              <a:rPr lang="ar-SA" sz="3600" dirty="0" smtClean="0">
                <a:latin typeface="Aldhabi" panose="01000000000000000000" pitchFamily="2" charset="-78"/>
                <a:cs typeface="Aldhabi" panose="01000000000000000000" pitchFamily="2" charset="-78"/>
              </a:rPr>
              <a:t>4:صفية محمد</a:t>
            </a:r>
          </a:p>
          <a:p>
            <a:r>
              <a:rPr lang="ar-SA" sz="3600" dirty="0" smtClean="0">
                <a:latin typeface="Aldhabi" panose="01000000000000000000" pitchFamily="2" charset="-78"/>
                <a:cs typeface="Aldhabi" panose="01000000000000000000" pitchFamily="2" charset="-78"/>
              </a:rPr>
              <a:t>5:شهد الاديب</a:t>
            </a:r>
          </a:p>
          <a:p>
            <a:endParaRPr lang="ar-SA" sz="3200" dirty="0">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25803146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80">
                                          <p:stCondLst>
                                            <p:cond delay="0"/>
                                          </p:stCondLst>
                                        </p:cTn>
                                        <p:tgtEl>
                                          <p:spTgt spid="3">
                                            <p:txEl>
                                              <p:pRg st="1" end="1"/>
                                            </p:txEl>
                                          </p:spTgt>
                                        </p:tgtEl>
                                      </p:cBhvr>
                                    </p:animEffect>
                                    <p:anim calcmode="lin" valueType="num">
                                      <p:cBhvr>
                                        <p:cTn id="31"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xEl>
                                              <p:pRg st="1" end="1"/>
                                            </p:txEl>
                                          </p:spTgt>
                                        </p:tgtEl>
                                      </p:cBhvr>
                                      <p:to x="100000" y="60000"/>
                                    </p:animScale>
                                    <p:animScale>
                                      <p:cBhvr>
                                        <p:cTn id="37" dur="166" decel="50000">
                                          <p:stCondLst>
                                            <p:cond delay="676"/>
                                          </p:stCondLst>
                                        </p:cTn>
                                        <p:tgtEl>
                                          <p:spTgt spid="3">
                                            <p:txEl>
                                              <p:pRg st="1" end="1"/>
                                            </p:txEl>
                                          </p:spTgt>
                                        </p:tgtEl>
                                      </p:cBhvr>
                                      <p:to x="100000" y="100000"/>
                                    </p:animScale>
                                    <p:animScale>
                                      <p:cBhvr>
                                        <p:cTn id="38" dur="26">
                                          <p:stCondLst>
                                            <p:cond delay="1312"/>
                                          </p:stCondLst>
                                        </p:cTn>
                                        <p:tgtEl>
                                          <p:spTgt spid="3">
                                            <p:txEl>
                                              <p:pRg st="1" end="1"/>
                                            </p:txEl>
                                          </p:spTgt>
                                        </p:tgtEl>
                                      </p:cBhvr>
                                      <p:to x="100000" y="80000"/>
                                    </p:animScale>
                                    <p:animScale>
                                      <p:cBhvr>
                                        <p:cTn id="39" dur="166" decel="50000">
                                          <p:stCondLst>
                                            <p:cond delay="1338"/>
                                          </p:stCondLst>
                                        </p:cTn>
                                        <p:tgtEl>
                                          <p:spTgt spid="3">
                                            <p:txEl>
                                              <p:pRg st="1" end="1"/>
                                            </p:txEl>
                                          </p:spTgt>
                                        </p:tgtEl>
                                      </p:cBhvr>
                                      <p:to x="100000" y="100000"/>
                                    </p:animScale>
                                    <p:animScale>
                                      <p:cBhvr>
                                        <p:cTn id="40" dur="26">
                                          <p:stCondLst>
                                            <p:cond delay="1642"/>
                                          </p:stCondLst>
                                        </p:cTn>
                                        <p:tgtEl>
                                          <p:spTgt spid="3">
                                            <p:txEl>
                                              <p:pRg st="1" end="1"/>
                                            </p:txEl>
                                          </p:spTgt>
                                        </p:tgtEl>
                                      </p:cBhvr>
                                      <p:to x="100000" y="90000"/>
                                    </p:animScale>
                                    <p:animScale>
                                      <p:cBhvr>
                                        <p:cTn id="41" dur="166" decel="50000">
                                          <p:stCondLst>
                                            <p:cond delay="1668"/>
                                          </p:stCondLst>
                                        </p:cTn>
                                        <p:tgtEl>
                                          <p:spTgt spid="3">
                                            <p:txEl>
                                              <p:pRg st="1" end="1"/>
                                            </p:txEl>
                                          </p:spTgt>
                                        </p:tgtEl>
                                      </p:cBhvr>
                                      <p:to x="100000" y="100000"/>
                                    </p:animScale>
                                    <p:animScale>
                                      <p:cBhvr>
                                        <p:cTn id="42" dur="26">
                                          <p:stCondLst>
                                            <p:cond delay="1808"/>
                                          </p:stCondLst>
                                        </p:cTn>
                                        <p:tgtEl>
                                          <p:spTgt spid="3">
                                            <p:txEl>
                                              <p:pRg st="1" end="1"/>
                                            </p:txEl>
                                          </p:spTgt>
                                        </p:tgtEl>
                                      </p:cBhvr>
                                      <p:to x="100000" y="95000"/>
                                    </p:animScale>
                                    <p:animScale>
                                      <p:cBhvr>
                                        <p:cTn id="43" dur="166" decel="50000">
                                          <p:stCondLst>
                                            <p:cond delay="1834"/>
                                          </p:stCondLst>
                                        </p:cTn>
                                        <p:tgtEl>
                                          <p:spTgt spid="3">
                                            <p:txEl>
                                              <p:pRg st="1" end="1"/>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wipe(down)">
                                      <p:cBhvr>
                                        <p:cTn id="48" dur="580">
                                          <p:stCondLst>
                                            <p:cond delay="0"/>
                                          </p:stCondLst>
                                        </p:cTn>
                                        <p:tgtEl>
                                          <p:spTgt spid="3">
                                            <p:txEl>
                                              <p:pRg st="2" end="2"/>
                                            </p:txEl>
                                          </p:spTgt>
                                        </p:tgtEl>
                                      </p:cBhvr>
                                    </p:animEffect>
                                    <p:anim calcmode="lin" valueType="num">
                                      <p:cBhvr>
                                        <p:cTn id="49"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3">
                                            <p:txEl>
                                              <p:pRg st="2" end="2"/>
                                            </p:txEl>
                                          </p:spTgt>
                                        </p:tgtEl>
                                      </p:cBhvr>
                                      <p:to x="100000" y="60000"/>
                                    </p:animScale>
                                    <p:animScale>
                                      <p:cBhvr>
                                        <p:cTn id="55" dur="166" decel="50000">
                                          <p:stCondLst>
                                            <p:cond delay="676"/>
                                          </p:stCondLst>
                                        </p:cTn>
                                        <p:tgtEl>
                                          <p:spTgt spid="3">
                                            <p:txEl>
                                              <p:pRg st="2" end="2"/>
                                            </p:txEl>
                                          </p:spTgt>
                                        </p:tgtEl>
                                      </p:cBhvr>
                                      <p:to x="100000" y="100000"/>
                                    </p:animScale>
                                    <p:animScale>
                                      <p:cBhvr>
                                        <p:cTn id="56" dur="26">
                                          <p:stCondLst>
                                            <p:cond delay="1312"/>
                                          </p:stCondLst>
                                        </p:cTn>
                                        <p:tgtEl>
                                          <p:spTgt spid="3">
                                            <p:txEl>
                                              <p:pRg st="2" end="2"/>
                                            </p:txEl>
                                          </p:spTgt>
                                        </p:tgtEl>
                                      </p:cBhvr>
                                      <p:to x="100000" y="80000"/>
                                    </p:animScale>
                                    <p:animScale>
                                      <p:cBhvr>
                                        <p:cTn id="57" dur="166" decel="50000">
                                          <p:stCondLst>
                                            <p:cond delay="1338"/>
                                          </p:stCondLst>
                                        </p:cTn>
                                        <p:tgtEl>
                                          <p:spTgt spid="3">
                                            <p:txEl>
                                              <p:pRg st="2" end="2"/>
                                            </p:txEl>
                                          </p:spTgt>
                                        </p:tgtEl>
                                      </p:cBhvr>
                                      <p:to x="100000" y="100000"/>
                                    </p:animScale>
                                    <p:animScale>
                                      <p:cBhvr>
                                        <p:cTn id="58" dur="26">
                                          <p:stCondLst>
                                            <p:cond delay="1642"/>
                                          </p:stCondLst>
                                        </p:cTn>
                                        <p:tgtEl>
                                          <p:spTgt spid="3">
                                            <p:txEl>
                                              <p:pRg st="2" end="2"/>
                                            </p:txEl>
                                          </p:spTgt>
                                        </p:tgtEl>
                                      </p:cBhvr>
                                      <p:to x="100000" y="90000"/>
                                    </p:animScale>
                                    <p:animScale>
                                      <p:cBhvr>
                                        <p:cTn id="59" dur="166" decel="50000">
                                          <p:stCondLst>
                                            <p:cond delay="1668"/>
                                          </p:stCondLst>
                                        </p:cTn>
                                        <p:tgtEl>
                                          <p:spTgt spid="3">
                                            <p:txEl>
                                              <p:pRg st="2" end="2"/>
                                            </p:txEl>
                                          </p:spTgt>
                                        </p:tgtEl>
                                      </p:cBhvr>
                                      <p:to x="100000" y="100000"/>
                                    </p:animScale>
                                    <p:animScale>
                                      <p:cBhvr>
                                        <p:cTn id="60" dur="26">
                                          <p:stCondLst>
                                            <p:cond delay="1808"/>
                                          </p:stCondLst>
                                        </p:cTn>
                                        <p:tgtEl>
                                          <p:spTgt spid="3">
                                            <p:txEl>
                                              <p:pRg st="2" end="2"/>
                                            </p:txEl>
                                          </p:spTgt>
                                        </p:tgtEl>
                                      </p:cBhvr>
                                      <p:to x="100000" y="95000"/>
                                    </p:animScale>
                                    <p:animScale>
                                      <p:cBhvr>
                                        <p:cTn id="61" dur="166" decel="50000">
                                          <p:stCondLst>
                                            <p:cond delay="1834"/>
                                          </p:stCondLst>
                                        </p:cTn>
                                        <p:tgtEl>
                                          <p:spTgt spid="3">
                                            <p:txEl>
                                              <p:pRg st="2" end="2"/>
                                            </p:txEl>
                                          </p:spTgt>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3">
                                            <p:txEl>
                                              <p:pRg st="3" end="3"/>
                                            </p:txEl>
                                          </p:spTgt>
                                        </p:tgtEl>
                                        <p:attrNameLst>
                                          <p:attrName>style.visibility</p:attrName>
                                        </p:attrNameLst>
                                      </p:cBhvr>
                                      <p:to>
                                        <p:strVal val="visible"/>
                                      </p:to>
                                    </p:set>
                                    <p:animEffect transition="in" filter="wipe(down)">
                                      <p:cBhvr>
                                        <p:cTn id="66" dur="580">
                                          <p:stCondLst>
                                            <p:cond delay="0"/>
                                          </p:stCondLst>
                                        </p:cTn>
                                        <p:tgtEl>
                                          <p:spTgt spid="3">
                                            <p:txEl>
                                              <p:pRg st="3" end="3"/>
                                            </p:txEl>
                                          </p:spTgt>
                                        </p:tgtEl>
                                      </p:cBhvr>
                                    </p:animEffect>
                                    <p:anim calcmode="lin" valueType="num">
                                      <p:cBhvr>
                                        <p:cTn id="6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2" dur="26">
                                          <p:stCondLst>
                                            <p:cond delay="650"/>
                                          </p:stCondLst>
                                        </p:cTn>
                                        <p:tgtEl>
                                          <p:spTgt spid="3">
                                            <p:txEl>
                                              <p:pRg st="3" end="3"/>
                                            </p:txEl>
                                          </p:spTgt>
                                        </p:tgtEl>
                                      </p:cBhvr>
                                      <p:to x="100000" y="60000"/>
                                    </p:animScale>
                                    <p:animScale>
                                      <p:cBhvr>
                                        <p:cTn id="73" dur="166" decel="50000">
                                          <p:stCondLst>
                                            <p:cond delay="676"/>
                                          </p:stCondLst>
                                        </p:cTn>
                                        <p:tgtEl>
                                          <p:spTgt spid="3">
                                            <p:txEl>
                                              <p:pRg st="3" end="3"/>
                                            </p:txEl>
                                          </p:spTgt>
                                        </p:tgtEl>
                                      </p:cBhvr>
                                      <p:to x="100000" y="100000"/>
                                    </p:animScale>
                                    <p:animScale>
                                      <p:cBhvr>
                                        <p:cTn id="74" dur="26">
                                          <p:stCondLst>
                                            <p:cond delay="1312"/>
                                          </p:stCondLst>
                                        </p:cTn>
                                        <p:tgtEl>
                                          <p:spTgt spid="3">
                                            <p:txEl>
                                              <p:pRg st="3" end="3"/>
                                            </p:txEl>
                                          </p:spTgt>
                                        </p:tgtEl>
                                      </p:cBhvr>
                                      <p:to x="100000" y="80000"/>
                                    </p:animScale>
                                    <p:animScale>
                                      <p:cBhvr>
                                        <p:cTn id="75" dur="166" decel="50000">
                                          <p:stCondLst>
                                            <p:cond delay="1338"/>
                                          </p:stCondLst>
                                        </p:cTn>
                                        <p:tgtEl>
                                          <p:spTgt spid="3">
                                            <p:txEl>
                                              <p:pRg st="3" end="3"/>
                                            </p:txEl>
                                          </p:spTgt>
                                        </p:tgtEl>
                                      </p:cBhvr>
                                      <p:to x="100000" y="100000"/>
                                    </p:animScale>
                                    <p:animScale>
                                      <p:cBhvr>
                                        <p:cTn id="76" dur="26">
                                          <p:stCondLst>
                                            <p:cond delay="1642"/>
                                          </p:stCondLst>
                                        </p:cTn>
                                        <p:tgtEl>
                                          <p:spTgt spid="3">
                                            <p:txEl>
                                              <p:pRg st="3" end="3"/>
                                            </p:txEl>
                                          </p:spTgt>
                                        </p:tgtEl>
                                      </p:cBhvr>
                                      <p:to x="100000" y="90000"/>
                                    </p:animScale>
                                    <p:animScale>
                                      <p:cBhvr>
                                        <p:cTn id="77" dur="166" decel="50000">
                                          <p:stCondLst>
                                            <p:cond delay="1668"/>
                                          </p:stCondLst>
                                        </p:cTn>
                                        <p:tgtEl>
                                          <p:spTgt spid="3">
                                            <p:txEl>
                                              <p:pRg st="3" end="3"/>
                                            </p:txEl>
                                          </p:spTgt>
                                        </p:tgtEl>
                                      </p:cBhvr>
                                      <p:to x="100000" y="100000"/>
                                    </p:animScale>
                                    <p:animScale>
                                      <p:cBhvr>
                                        <p:cTn id="78" dur="26">
                                          <p:stCondLst>
                                            <p:cond delay="1808"/>
                                          </p:stCondLst>
                                        </p:cTn>
                                        <p:tgtEl>
                                          <p:spTgt spid="3">
                                            <p:txEl>
                                              <p:pRg st="3" end="3"/>
                                            </p:txEl>
                                          </p:spTgt>
                                        </p:tgtEl>
                                      </p:cBhvr>
                                      <p:to x="100000" y="95000"/>
                                    </p:animScale>
                                    <p:animScale>
                                      <p:cBhvr>
                                        <p:cTn id="79" dur="166" decel="50000">
                                          <p:stCondLst>
                                            <p:cond delay="1834"/>
                                          </p:stCondLst>
                                        </p:cTn>
                                        <p:tgtEl>
                                          <p:spTgt spid="3">
                                            <p:txEl>
                                              <p:pRg st="3" end="3"/>
                                            </p:txEl>
                                          </p:spTgt>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3">
                                            <p:txEl>
                                              <p:pRg st="4" end="4"/>
                                            </p:txEl>
                                          </p:spTgt>
                                        </p:tgtEl>
                                        <p:attrNameLst>
                                          <p:attrName>style.visibility</p:attrName>
                                        </p:attrNameLst>
                                      </p:cBhvr>
                                      <p:to>
                                        <p:strVal val="visible"/>
                                      </p:to>
                                    </p:set>
                                    <p:animEffect transition="in" filter="wipe(down)">
                                      <p:cBhvr>
                                        <p:cTn id="84" dur="580">
                                          <p:stCondLst>
                                            <p:cond delay="0"/>
                                          </p:stCondLst>
                                        </p:cTn>
                                        <p:tgtEl>
                                          <p:spTgt spid="3">
                                            <p:txEl>
                                              <p:pRg st="4" end="4"/>
                                            </p:txEl>
                                          </p:spTgt>
                                        </p:tgtEl>
                                      </p:cBhvr>
                                    </p:animEffect>
                                    <p:anim calcmode="lin" valueType="num">
                                      <p:cBhvr>
                                        <p:cTn id="85"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90" dur="26">
                                          <p:stCondLst>
                                            <p:cond delay="650"/>
                                          </p:stCondLst>
                                        </p:cTn>
                                        <p:tgtEl>
                                          <p:spTgt spid="3">
                                            <p:txEl>
                                              <p:pRg st="4" end="4"/>
                                            </p:txEl>
                                          </p:spTgt>
                                        </p:tgtEl>
                                      </p:cBhvr>
                                      <p:to x="100000" y="60000"/>
                                    </p:animScale>
                                    <p:animScale>
                                      <p:cBhvr>
                                        <p:cTn id="91" dur="166" decel="50000">
                                          <p:stCondLst>
                                            <p:cond delay="676"/>
                                          </p:stCondLst>
                                        </p:cTn>
                                        <p:tgtEl>
                                          <p:spTgt spid="3">
                                            <p:txEl>
                                              <p:pRg st="4" end="4"/>
                                            </p:txEl>
                                          </p:spTgt>
                                        </p:tgtEl>
                                      </p:cBhvr>
                                      <p:to x="100000" y="100000"/>
                                    </p:animScale>
                                    <p:animScale>
                                      <p:cBhvr>
                                        <p:cTn id="92" dur="26">
                                          <p:stCondLst>
                                            <p:cond delay="1312"/>
                                          </p:stCondLst>
                                        </p:cTn>
                                        <p:tgtEl>
                                          <p:spTgt spid="3">
                                            <p:txEl>
                                              <p:pRg st="4" end="4"/>
                                            </p:txEl>
                                          </p:spTgt>
                                        </p:tgtEl>
                                      </p:cBhvr>
                                      <p:to x="100000" y="80000"/>
                                    </p:animScale>
                                    <p:animScale>
                                      <p:cBhvr>
                                        <p:cTn id="93" dur="166" decel="50000">
                                          <p:stCondLst>
                                            <p:cond delay="1338"/>
                                          </p:stCondLst>
                                        </p:cTn>
                                        <p:tgtEl>
                                          <p:spTgt spid="3">
                                            <p:txEl>
                                              <p:pRg st="4" end="4"/>
                                            </p:txEl>
                                          </p:spTgt>
                                        </p:tgtEl>
                                      </p:cBhvr>
                                      <p:to x="100000" y="100000"/>
                                    </p:animScale>
                                    <p:animScale>
                                      <p:cBhvr>
                                        <p:cTn id="94" dur="26">
                                          <p:stCondLst>
                                            <p:cond delay="1642"/>
                                          </p:stCondLst>
                                        </p:cTn>
                                        <p:tgtEl>
                                          <p:spTgt spid="3">
                                            <p:txEl>
                                              <p:pRg st="4" end="4"/>
                                            </p:txEl>
                                          </p:spTgt>
                                        </p:tgtEl>
                                      </p:cBhvr>
                                      <p:to x="100000" y="90000"/>
                                    </p:animScale>
                                    <p:animScale>
                                      <p:cBhvr>
                                        <p:cTn id="95" dur="166" decel="50000">
                                          <p:stCondLst>
                                            <p:cond delay="1668"/>
                                          </p:stCondLst>
                                        </p:cTn>
                                        <p:tgtEl>
                                          <p:spTgt spid="3">
                                            <p:txEl>
                                              <p:pRg st="4" end="4"/>
                                            </p:txEl>
                                          </p:spTgt>
                                        </p:tgtEl>
                                      </p:cBhvr>
                                      <p:to x="100000" y="100000"/>
                                    </p:animScale>
                                    <p:animScale>
                                      <p:cBhvr>
                                        <p:cTn id="96" dur="26">
                                          <p:stCondLst>
                                            <p:cond delay="1808"/>
                                          </p:stCondLst>
                                        </p:cTn>
                                        <p:tgtEl>
                                          <p:spTgt spid="3">
                                            <p:txEl>
                                              <p:pRg st="4" end="4"/>
                                            </p:txEl>
                                          </p:spTgt>
                                        </p:tgtEl>
                                      </p:cBhvr>
                                      <p:to x="100000" y="95000"/>
                                    </p:animScale>
                                    <p:animScale>
                                      <p:cBhvr>
                                        <p:cTn id="97"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915816" y="908720"/>
            <a:ext cx="7315200" cy="1154097"/>
          </a:xfrm>
        </p:spPr>
        <p:txBody>
          <a:bodyPr/>
          <a:lstStyle/>
          <a:p>
            <a:r>
              <a:rPr lang="ar-SA" dirty="0" smtClean="0"/>
              <a:t>التعريف بسورة الذاريات</a:t>
            </a:r>
            <a:endParaRPr lang="ar-SA" dirty="0"/>
          </a:p>
        </p:txBody>
      </p:sp>
      <p:sp>
        <p:nvSpPr>
          <p:cNvPr id="3" name="عنصر نائب للمحتوى 2"/>
          <p:cNvSpPr>
            <a:spLocks noGrp="1"/>
          </p:cNvSpPr>
          <p:nvPr>
            <p:ph idx="1"/>
          </p:nvPr>
        </p:nvSpPr>
        <p:spPr>
          <a:xfrm>
            <a:off x="899592" y="1988840"/>
            <a:ext cx="7315200" cy="3539527"/>
          </a:xfrm>
        </p:spPr>
        <p:txBody>
          <a:bodyPr>
            <a:noAutofit/>
          </a:bodyPr>
          <a:lstStyle/>
          <a:p>
            <a:pPr marL="0" indent="0">
              <a:buNone/>
            </a:pPr>
            <a:r>
              <a:rPr lang="ar-SA" sz="2800" dirty="0" smtClean="0"/>
              <a:t/>
            </a:r>
            <a:br>
              <a:rPr lang="ar-SA" sz="2800" dirty="0" smtClean="0"/>
            </a:br>
            <a:r>
              <a:rPr lang="ar-SA" sz="2800" dirty="0" smtClean="0"/>
              <a:t>1) سورة مكية .</a:t>
            </a:r>
            <a:br>
              <a:rPr lang="ar-SA" sz="2800" dirty="0" smtClean="0"/>
            </a:br>
            <a:r>
              <a:rPr lang="ar-SA" sz="2800" dirty="0" smtClean="0"/>
              <a:t/>
            </a:r>
            <a:br>
              <a:rPr lang="ar-SA" sz="2800" dirty="0" smtClean="0"/>
            </a:br>
            <a:r>
              <a:rPr lang="ar-SA" sz="2800" dirty="0" smtClean="0"/>
              <a:t>2) من المفصل .</a:t>
            </a:r>
            <a:br>
              <a:rPr lang="ar-SA" sz="2800" dirty="0" smtClean="0"/>
            </a:br>
            <a:r>
              <a:rPr lang="ar-SA" sz="2800" dirty="0" smtClean="0"/>
              <a:t/>
            </a:r>
            <a:br>
              <a:rPr lang="ar-SA" sz="2800" dirty="0" smtClean="0"/>
            </a:br>
            <a:r>
              <a:rPr lang="ar-SA" sz="2800" dirty="0" smtClean="0"/>
              <a:t>3) آياتها 60 .</a:t>
            </a:r>
            <a:br>
              <a:rPr lang="ar-SA" sz="2800" dirty="0" smtClean="0"/>
            </a:br>
            <a:r>
              <a:rPr lang="ar-SA" sz="2800" dirty="0" smtClean="0"/>
              <a:t/>
            </a:r>
            <a:br>
              <a:rPr lang="ar-SA" sz="2800" dirty="0" smtClean="0"/>
            </a:br>
            <a:r>
              <a:rPr lang="ar-SA" sz="2800" dirty="0" smtClean="0"/>
              <a:t>4) ترتيبها الحادية والخمسون . </a:t>
            </a:r>
            <a:br>
              <a:rPr lang="ar-SA" sz="2800" dirty="0" smtClean="0"/>
            </a:br>
            <a:r>
              <a:rPr lang="ar-SA" sz="2800" dirty="0" smtClean="0"/>
              <a:t/>
            </a:r>
            <a:br>
              <a:rPr lang="ar-SA" sz="2800" dirty="0" smtClean="0"/>
            </a:br>
            <a:r>
              <a:rPr lang="ar-SA" sz="2800" dirty="0" smtClean="0"/>
              <a:t>5) نزلت بعد الأحقاف.</a:t>
            </a:r>
            <a:endParaRPr lang="ar-SA" sz="2800" dirty="0"/>
          </a:p>
        </p:txBody>
      </p:sp>
    </p:spTree>
    <p:extLst>
      <p:ext uri="{BB962C8B-B14F-4D97-AF65-F5344CB8AC3E}">
        <p14:creationId xmlns:p14="http://schemas.microsoft.com/office/powerpoint/2010/main" val="1335571762"/>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59632" y="836712"/>
            <a:ext cx="7315200" cy="1154097"/>
          </a:xfrm>
        </p:spPr>
        <p:txBody>
          <a:bodyPr/>
          <a:lstStyle/>
          <a:p>
            <a:pPr algn="ctr"/>
            <a:r>
              <a:rPr lang="ar-SA" dirty="0" smtClean="0"/>
              <a:t>سبب نزول سورة </a:t>
            </a:r>
            <a:r>
              <a:rPr lang="ar-SA" dirty="0" smtClean="0"/>
              <a:t>الذاريات:</a:t>
            </a:r>
            <a:endParaRPr lang="ar-SA" dirty="0"/>
          </a:p>
        </p:txBody>
      </p:sp>
      <p:sp>
        <p:nvSpPr>
          <p:cNvPr id="3" name="عنصر نائب للمحتوى 2"/>
          <p:cNvSpPr>
            <a:spLocks noGrp="1"/>
          </p:cNvSpPr>
          <p:nvPr>
            <p:ph idx="1"/>
          </p:nvPr>
        </p:nvSpPr>
        <p:spPr/>
        <p:txBody>
          <a:bodyPr/>
          <a:lstStyle/>
          <a:p>
            <a:r>
              <a:rPr lang="ar-SA" sz="2800" dirty="0" smtClean="0"/>
              <a:t>سبب نزول السورة :</a:t>
            </a:r>
            <a:br>
              <a:rPr lang="ar-SA" sz="2800" dirty="0" smtClean="0"/>
            </a:br>
            <a:r>
              <a:rPr lang="ar-SA" sz="2800" dirty="0" smtClean="0"/>
              <a:t/>
            </a:r>
            <a:br>
              <a:rPr lang="ar-SA" sz="2800" dirty="0" smtClean="0"/>
            </a:br>
            <a:r>
              <a:rPr lang="ar-SA" sz="2800" dirty="0" smtClean="0"/>
              <a:t>عن قتادة في قوله ( فَتَوَلَّ عَنْهُمْ فَمَا أَنْتَ ِبمَلُومٍ ) قال : ذُكِرَ لنا أنها لما نزلت اشتد على أصحاب رسول الله و رأوا أن الوحى قد انقطع ، وأن العذاب قد حضر فأنزل الله بعد ذلك ( وَذَكِّرْ فَإِنَّ الذِّكْرَى تَنْفَعُ المؤْمِنِينَ ) .</a:t>
            </a:r>
            <a:r>
              <a:rPr lang="ar-SA" dirty="0" smtClean="0"/>
              <a:t/>
            </a:r>
            <a:br>
              <a:rPr lang="ar-SA" dirty="0" smtClean="0"/>
            </a:br>
            <a:endParaRPr lang="ar-SA" dirty="0"/>
          </a:p>
        </p:txBody>
      </p:sp>
    </p:spTree>
    <p:extLst>
      <p:ext uri="{BB962C8B-B14F-4D97-AF65-F5344CB8AC3E}">
        <p14:creationId xmlns:p14="http://schemas.microsoft.com/office/powerpoint/2010/main" val="630813858"/>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59632" y="332656"/>
            <a:ext cx="7315200" cy="1440159"/>
          </a:xfrm>
        </p:spPr>
        <p:txBody>
          <a:bodyPr/>
          <a:lstStyle/>
          <a:p>
            <a:pPr algn="r"/>
            <a:r>
              <a:rPr lang="ar-SA" dirty="0" smtClean="0"/>
              <a:t>احبتي:</a:t>
            </a:r>
            <a:endParaRPr lang="ar-SA" dirty="0"/>
          </a:p>
        </p:txBody>
      </p:sp>
      <p:sp>
        <p:nvSpPr>
          <p:cNvPr id="3" name="عنصر نائب للمحتوى 2"/>
          <p:cNvSpPr>
            <a:spLocks noGrp="1"/>
          </p:cNvSpPr>
          <p:nvPr>
            <p:ph idx="1"/>
          </p:nvPr>
        </p:nvSpPr>
        <p:spPr>
          <a:xfrm>
            <a:off x="467544" y="1412776"/>
            <a:ext cx="8229600" cy="4536504"/>
          </a:xfrm>
        </p:spPr>
        <p:txBody>
          <a:bodyPr>
            <a:noAutofit/>
          </a:bodyPr>
          <a:lstStyle/>
          <a:p>
            <a:pPr marL="0" indent="0">
              <a:buNone/>
            </a:pPr>
            <a:r>
              <a:rPr lang="ar-SA" sz="2500" dirty="0" smtClean="0"/>
              <a:t/>
            </a:r>
            <a:br>
              <a:rPr lang="ar-SA" sz="2500" dirty="0" smtClean="0"/>
            </a:br>
            <a:r>
              <a:rPr lang="ar-SA" sz="2500" dirty="0" smtClean="0"/>
              <a:t>• هل تأملت يوماً كيف تنبت تلك الأزهار المزروعة في أحواض غرفة الجلوس من قلب تراب أسود فاحم موحل بألوان زاهية وشذىً عطر..؟</a:t>
            </a:r>
            <a:br>
              <a:rPr lang="ar-SA" sz="2500" dirty="0" smtClean="0"/>
            </a:br>
            <a:r>
              <a:rPr lang="ar-SA" sz="2500" dirty="0" smtClean="0"/>
              <a:t>• هل شغلك انزعاجك من طيران البعوض حولك عن التفكر كيف انها تحرك أجنحتها بسرعة فائقة تجعلك غير قادر على رؤيتها..؟</a:t>
            </a:r>
            <a:br>
              <a:rPr lang="ar-SA" sz="2500" dirty="0" smtClean="0"/>
            </a:br>
            <a:r>
              <a:rPr lang="ar-SA" sz="2500" dirty="0" smtClean="0"/>
              <a:t>• هل تفكّرت يوماً بأن قشور الفاكهة المهملة هي في حقيقتها أغلفة حافظة عالية الجودة، وبأن هذه الفاكهة - كالموز والبطيخ والبرتقال مثلاً- موضبة في داخلها بطريقة تحفظ طعمها </a:t>
            </a:r>
            <a:r>
              <a:rPr lang="ar-SA" sz="2500" dirty="0" err="1" smtClean="0"/>
              <a:t>وشذاها</a:t>
            </a:r>
            <a:r>
              <a:rPr lang="ar-SA" sz="2500" dirty="0" smtClean="0"/>
              <a:t>..؟</a:t>
            </a:r>
            <a:br>
              <a:rPr lang="ar-SA" sz="2500" dirty="0" smtClean="0"/>
            </a:br>
            <a:r>
              <a:rPr lang="ar-SA" sz="2500" dirty="0" smtClean="0"/>
              <a:t>• هل تدبّرت يوماً كيف يمضي العمر حثيثاً، فتذكرت أنك سوف تشيخ وتصبح ضعيفاً وتفقد جمالك وصحتك وقوتك؟</a:t>
            </a:r>
            <a:br>
              <a:rPr lang="ar-SA" sz="2500" dirty="0" smtClean="0"/>
            </a:br>
            <a:r>
              <a:rPr lang="ar-SA" sz="2500" dirty="0" smtClean="0"/>
              <a:t>• هل فكرت في ذلك اليوم الذي سوف يرسل الله فيه ملائكة الموت لترحل معهم عن هذا العالم؟</a:t>
            </a:r>
            <a:br>
              <a:rPr lang="ar-SA" sz="2500" dirty="0" smtClean="0"/>
            </a:br>
            <a:r>
              <a:rPr lang="ar-SA" sz="2500" dirty="0" smtClean="0"/>
              <a:t>• هل تساءلت يوماً لماذا يتعلق الناس بدنيا فانية فيما هم بحاجة ماسة إلى المجاهدة من أجل الفوز بالآخرة؟</a:t>
            </a:r>
            <a:endParaRPr lang="ar-SA" sz="2500" dirty="0"/>
          </a:p>
        </p:txBody>
      </p:sp>
    </p:spTree>
    <p:extLst>
      <p:ext uri="{BB962C8B-B14F-4D97-AF65-F5344CB8AC3E}">
        <p14:creationId xmlns:p14="http://schemas.microsoft.com/office/powerpoint/2010/main" val="3401483385"/>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7">
                                          <p:stCondLst>
                                            <p:cond delay="0"/>
                                          </p:stCondLst>
                                        </p:cTn>
                                        <p:tgtEl>
                                          <p:spTgt spid="3">
                                            <p:txEl>
                                              <p:pRg st="0" end="0"/>
                                            </p:txEl>
                                          </p:spTgt>
                                        </p:tgtEl>
                                      </p:cBhvr>
                                    </p:animEffect>
                                    <p:anim calcmode="lin" valueType="num">
                                      <p:cBhvr>
                                        <p:cTn id="15"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3">
                                          <p:stCondLst>
                                            <p:cond delay="569"/>
                                          </p:stCondLst>
                                        </p:cTn>
                                        <p:tgtEl>
                                          <p:spTgt spid="3">
                                            <p:txEl>
                                              <p:pRg st="0" end="0"/>
                                            </p:txEl>
                                          </p:spTgt>
                                        </p:tgtEl>
                                      </p:cBhvr>
                                      <p:to x="100000" y="60000"/>
                                    </p:animScale>
                                    <p:animScale>
                                      <p:cBhvr>
                                        <p:cTn id="21" dur="145" decel="50000">
                                          <p:stCondLst>
                                            <p:cond delay="592"/>
                                          </p:stCondLst>
                                        </p:cTn>
                                        <p:tgtEl>
                                          <p:spTgt spid="3">
                                            <p:txEl>
                                              <p:pRg st="0" end="0"/>
                                            </p:txEl>
                                          </p:spTgt>
                                        </p:tgtEl>
                                      </p:cBhvr>
                                      <p:to x="100000" y="100000"/>
                                    </p:animScale>
                                    <p:animScale>
                                      <p:cBhvr>
                                        <p:cTn id="22" dur="23">
                                          <p:stCondLst>
                                            <p:cond delay="1148"/>
                                          </p:stCondLst>
                                        </p:cTn>
                                        <p:tgtEl>
                                          <p:spTgt spid="3">
                                            <p:txEl>
                                              <p:pRg st="0" end="0"/>
                                            </p:txEl>
                                          </p:spTgt>
                                        </p:tgtEl>
                                      </p:cBhvr>
                                      <p:to x="100000" y="80000"/>
                                    </p:animScale>
                                    <p:animScale>
                                      <p:cBhvr>
                                        <p:cTn id="23" dur="145" decel="50000">
                                          <p:stCondLst>
                                            <p:cond delay="1171"/>
                                          </p:stCondLst>
                                        </p:cTn>
                                        <p:tgtEl>
                                          <p:spTgt spid="3">
                                            <p:txEl>
                                              <p:pRg st="0" end="0"/>
                                            </p:txEl>
                                          </p:spTgt>
                                        </p:tgtEl>
                                      </p:cBhvr>
                                      <p:to x="100000" y="100000"/>
                                    </p:animScale>
                                    <p:animScale>
                                      <p:cBhvr>
                                        <p:cTn id="24" dur="23">
                                          <p:stCondLst>
                                            <p:cond delay="1437"/>
                                          </p:stCondLst>
                                        </p:cTn>
                                        <p:tgtEl>
                                          <p:spTgt spid="3">
                                            <p:txEl>
                                              <p:pRg st="0" end="0"/>
                                            </p:txEl>
                                          </p:spTgt>
                                        </p:tgtEl>
                                      </p:cBhvr>
                                      <p:to x="100000" y="90000"/>
                                    </p:animScale>
                                    <p:animScale>
                                      <p:cBhvr>
                                        <p:cTn id="25" dur="145" decel="50000">
                                          <p:stCondLst>
                                            <p:cond delay="1459"/>
                                          </p:stCondLst>
                                        </p:cTn>
                                        <p:tgtEl>
                                          <p:spTgt spid="3">
                                            <p:txEl>
                                              <p:pRg st="0" end="0"/>
                                            </p:txEl>
                                          </p:spTgt>
                                        </p:tgtEl>
                                      </p:cBhvr>
                                      <p:to x="100000" y="100000"/>
                                    </p:animScale>
                                    <p:animScale>
                                      <p:cBhvr>
                                        <p:cTn id="26" dur="23">
                                          <p:stCondLst>
                                            <p:cond delay="1582"/>
                                          </p:stCondLst>
                                        </p:cTn>
                                        <p:tgtEl>
                                          <p:spTgt spid="3">
                                            <p:txEl>
                                              <p:pRg st="0" end="0"/>
                                            </p:txEl>
                                          </p:spTgt>
                                        </p:tgtEl>
                                      </p:cBhvr>
                                      <p:to x="100000" y="95000"/>
                                    </p:animScale>
                                    <p:animScale>
                                      <p:cBhvr>
                                        <p:cTn id="27"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ar-SA" dirty="0" smtClean="0"/>
              <a:t>شاهدوا عظمة خلق الله:</a:t>
            </a:r>
            <a:endParaRPr lang="ar-SA" dirty="0"/>
          </a:p>
        </p:txBody>
      </p:sp>
      <p:pic>
        <p:nvPicPr>
          <p:cNvPr id="4" name="اكتر مقطع مؤثر ستراه  واحكم بنفسك عظمة الله_low.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7504" y="2770188"/>
            <a:ext cx="8856984" cy="3538537"/>
          </a:xfrm>
        </p:spPr>
      </p:pic>
    </p:spTree>
    <p:extLst>
      <p:ext uri="{BB962C8B-B14F-4D97-AF65-F5344CB8AC3E}">
        <p14:creationId xmlns:p14="http://schemas.microsoft.com/office/powerpoint/2010/main" val="4138956333"/>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691680" y="260648"/>
            <a:ext cx="6400800" cy="792088"/>
          </a:xfrm>
        </p:spPr>
        <p:txBody>
          <a:bodyPr>
            <a:normAutofit/>
          </a:bodyPr>
          <a:lstStyle/>
          <a:p>
            <a:r>
              <a:rPr lang="ar-SA" dirty="0" smtClean="0"/>
              <a:t>تأمل </a:t>
            </a:r>
            <a:r>
              <a:rPr lang="ar-SA" dirty="0" smtClean="0"/>
              <a:t>ايه الله الكريم قال تعالى:</a:t>
            </a:r>
            <a:endParaRPr lang="ar-SA" dirty="0"/>
          </a:p>
        </p:txBody>
      </p:sp>
      <p:pic>
        <p:nvPicPr>
          <p:cNvPr id="7" name="0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616" y="836712"/>
            <a:ext cx="8280920" cy="5373216"/>
          </a:xfrm>
          <a:prstGeom prst="rect">
            <a:avLst/>
          </a:prstGeom>
        </p:spPr>
      </p:pic>
    </p:spTree>
    <p:extLst>
      <p:ext uri="{BB962C8B-B14F-4D97-AF65-F5344CB8AC3E}">
        <p14:creationId xmlns:p14="http://schemas.microsoft.com/office/powerpoint/2010/main" val="3536136196"/>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519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628800"/>
            <a:ext cx="8229600" cy="1296144"/>
          </a:xfrm>
        </p:spPr>
        <p:txBody>
          <a:bodyPr>
            <a:normAutofit fontScale="90000"/>
          </a:bodyPr>
          <a:lstStyle/>
          <a:p>
            <a:pPr algn="ctr"/>
            <a:r>
              <a:rPr lang="ar-SA" dirty="0" smtClean="0"/>
              <a:t>إِنَّ الْمُتَّقِينَ فِي جَنَّاتٍ وَعُيُونٍ (15) آخِذِينَ مَا آتَاهُمْ رَبُّهُمْ إِنَّهُمْ كَانُوا قَبْلَ ذَلِكَ مُحْسِنِينَ (16)</a:t>
            </a:r>
            <a:br>
              <a:rPr lang="ar-SA" dirty="0" smtClean="0"/>
            </a:br>
            <a:endParaRPr lang="ar-SA" dirty="0"/>
          </a:p>
        </p:txBody>
      </p:sp>
      <p:sp>
        <p:nvSpPr>
          <p:cNvPr id="3" name="عنصر نائب للمحتوى 2"/>
          <p:cNvSpPr>
            <a:spLocks noGrp="1"/>
          </p:cNvSpPr>
          <p:nvPr>
            <p:ph idx="1"/>
          </p:nvPr>
        </p:nvSpPr>
        <p:spPr>
          <a:xfrm>
            <a:off x="467544" y="2564904"/>
            <a:ext cx="8183880" cy="3973490"/>
          </a:xfrm>
        </p:spPr>
        <p:txBody>
          <a:bodyPr>
            <a:normAutofit fontScale="92500" lnSpcReduction="10000"/>
          </a:bodyPr>
          <a:lstStyle/>
          <a:p>
            <a:r>
              <a:rPr lang="ar-SA" sz="4800" dirty="0" smtClean="0"/>
              <a:t>إن الذين اتقوا الله في جنات عظيمة, وعيون ماء جارية, أعطاهم الله جميع مُناهم من أصناف النعيم, فأخذوا ذلك راضين به, فَرِحة به نفوسهم, إنهم كانوا قبل ذلك النعيم محسنين في الدنيا بأعمالهم الصالحة.</a:t>
            </a:r>
            <a:br>
              <a:rPr lang="ar-SA" sz="4800" dirty="0" smtClean="0"/>
            </a:br>
            <a:endParaRPr lang="ar-SA" sz="4800" dirty="0"/>
          </a:p>
        </p:txBody>
      </p:sp>
    </p:spTree>
    <p:extLst>
      <p:ext uri="{BB962C8B-B14F-4D97-AF65-F5344CB8AC3E}">
        <p14:creationId xmlns:p14="http://schemas.microsoft.com/office/powerpoint/2010/main" val="1101529608"/>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7">
                                          <p:stCondLst>
                                            <p:cond delay="0"/>
                                          </p:stCondLst>
                                        </p:cTn>
                                        <p:tgtEl>
                                          <p:spTgt spid="3">
                                            <p:txEl>
                                              <p:pRg st="0" end="0"/>
                                            </p:txEl>
                                          </p:spTgt>
                                        </p:tgtEl>
                                      </p:cBhvr>
                                    </p:animEffect>
                                    <p:anim calcmode="lin" valueType="num">
                                      <p:cBhvr>
                                        <p:cTn id="13"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xEl>
                                              <p:pRg st="0" end="0"/>
                                            </p:txEl>
                                          </p:spTgt>
                                        </p:tgtEl>
                                      </p:cBhvr>
                                      <p:to x="100000" y="60000"/>
                                    </p:animScale>
                                    <p:animScale>
                                      <p:cBhvr>
                                        <p:cTn id="19" dur="145" decel="50000">
                                          <p:stCondLst>
                                            <p:cond delay="592"/>
                                          </p:stCondLst>
                                        </p:cTn>
                                        <p:tgtEl>
                                          <p:spTgt spid="3">
                                            <p:txEl>
                                              <p:pRg st="0" end="0"/>
                                            </p:txEl>
                                          </p:spTgt>
                                        </p:tgtEl>
                                      </p:cBhvr>
                                      <p:to x="100000" y="100000"/>
                                    </p:animScale>
                                    <p:animScale>
                                      <p:cBhvr>
                                        <p:cTn id="20" dur="23">
                                          <p:stCondLst>
                                            <p:cond delay="1148"/>
                                          </p:stCondLst>
                                        </p:cTn>
                                        <p:tgtEl>
                                          <p:spTgt spid="3">
                                            <p:txEl>
                                              <p:pRg st="0" end="0"/>
                                            </p:txEl>
                                          </p:spTgt>
                                        </p:tgtEl>
                                      </p:cBhvr>
                                      <p:to x="100000" y="80000"/>
                                    </p:animScale>
                                    <p:animScale>
                                      <p:cBhvr>
                                        <p:cTn id="21" dur="145" decel="50000">
                                          <p:stCondLst>
                                            <p:cond delay="1171"/>
                                          </p:stCondLst>
                                        </p:cTn>
                                        <p:tgtEl>
                                          <p:spTgt spid="3">
                                            <p:txEl>
                                              <p:pRg st="0" end="0"/>
                                            </p:txEl>
                                          </p:spTgt>
                                        </p:tgtEl>
                                      </p:cBhvr>
                                      <p:to x="100000" y="100000"/>
                                    </p:animScale>
                                    <p:animScale>
                                      <p:cBhvr>
                                        <p:cTn id="22" dur="23">
                                          <p:stCondLst>
                                            <p:cond delay="1437"/>
                                          </p:stCondLst>
                                        </p:cTn>
                                        <p:tgtEl>
                                          <p:spTgt spid="3">
                                            <p:txEl>
                                              <p:pRg st="0" end="0"/>
                                            </p:txEl>
                                          </p:spTgt>
                                        </p:tgtEl>
                                      </p:cBhvr>
                                      <p:to x="100000" y="90000"/>
                                    </p:animScale>
                                    <p:animScale>
                                      <p:cBhvr>
                                        <p:cTn id="23" dur="145" decel="50000">
                                          <p:stCondLst>
                                            <p:cond delay="1459"/>
                                          </p:stCondLst>
                                        </p:cTn>
                                        <p:tgtEl>
                                          <p:spTgt spid="3">
                                            <p:txEl>
                                              <p:pRg st="0" end="0"/>
                                            </p:txEl>
                                          </p:spTgt>
                                        </p:tgtEl>
                                      </p:cBhvr>
                                      <p:to x="100000" y="100000"/>
                                    </p:animScale>
                                    <p:animScale>
                                      <p:cBhvr>
                                        <p:cTn id="24" dur="23">
                                          <p:stCondLst>
                                            <p:cond delay="1582"/>
                                          </p:stCondLst>
                                        </p:cTn>
                                        <p:tgtEl>
                                          <p:spTgt spid="3">
                                            <p:txEl>
                                              <p:pRg st="0" end="0"/>
                                            </p:txEl>
                                          </p:spTgt>
                                        </p:tgtEl>
                                      </p:cBhvr>
                                      <p:to x="100000" y="95000"/>
                                    </p:animScale>
                                    <p:animScale>
                                      <p:cBhvr>
                                        <p:cTn id="25" dur="145" decel="50000">
                                          <p:stCondLst>
                                            <p:cond delay="1605"/>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منظور">
  <a:themeElements>
    <a:clrScheme name="منظور">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كلاسيكي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منظور">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313</TotalTime>
  <Words>853</Words>
  <Application>Microsoft Office PowerPoint</Application>
  <PresentationFormat>عرض على الشاشة (3:4)‏</PresentationFormat>
  <Paragraphs>79</Paragraphs>
  <Slides>30</Slides>
  <Notes>0</Notes>
  <HiddenSlides>0</HiddenSlides>
  <MMClips>3</MMClips>
  <ScaleCrop>false</ScaleCrop>
  <HeadingPairs>
    <vt:vector size="4" baseType="variant">
      <vt:variant>
        <vt:lpstr>نسق</vt:lpstr>
      </vt:variant>
      <vt:variant>
        <vt:i4>1</vt:i4>
      </vt:variant>
      <vt:variant>
        <vt:lpstr>عناوين الشرائح</vt:lpstr>
      </vt:variant>
      <vt:variant>
        <vt:i4>30</vt:i4>
      </vt:variant>
    </vt:vector>
  </HeadingPairs>
  <TitlesOfParts>
    <vt:vector size="31" baseType="lpstr">
      <vt:lpstr>منظور</vt:lpstr>
      <vt:lpstr>عرض تقديمي في PowerPoint</vt:lpstr>
      <vt:lpstr>الحمد لله والصلاة والسلام على رسول الله :</vt:lpstr>
      <vt:lpstr>عرض تقديمي في PowerPoint</vt:lpstr>
      <vt:lpstr>التعريف بسورة الذاريات</vt:lpstr>
      <vt:lpstr>سبب نزول سورة الذاريات:</vt:lpstr>
      <vt:lpstr>احبتي:</vt:lpstr>
      <vt:lpstr>شاهدوا عظمة خلق الله:</vt:lpstr>
      <vt:lpstr>تأمل ايه الله الكريم قال تعالى:</vt:lpstr>
      <vt:lpstr>إِنَّ الْمُتَّقِينَ فِي جَنَّاتٍ وَعُيُونٍ (15) آخِذِينَ مَا آتَاهُمْ رَبُّهُمْ إِنَّهُمْ كَانُوا قَبْلَ ذَلِكَ مُحْسِنِينَ (16) </vt:lpstr>
      <vt:lpstr>كَانُوا قَلِيلاً مِنْ اللَّيْلِ مَا يَهْجَعُونَ (17) وَبِالأَسْحَارِ هُمْ يَسْتَغْفِرُونَ (18) </vt:lpstr>
      <vt:lpstr>وَفِي أَمْوَالِهِمْ حَقٌّ لِلسَّائِلِ وَالْمَحْرُومِ (19) </vt:lpstr>
      <vt:lpstr>وَفِي الأَرْضِ آيَاتٌ لِلْمُوقِنِينَ (20) </vt:lpstr>
      <vt:lpstr>وَفِي أَنفُسِكُمْ أَفَلا تُبْصِرُونَ (21)</vt:lpstr>
      <vt:lpstr>وَفِي السَّمَاءِ رِزْقُكُمْ وَمَا تُوعَدُونَ (22) </vt:lpstr>
      <vt:lpstr>فَوَرَبِّ السَّمَاءِ وَالأَرْضِ إِنَّهُ لَحَقٌّ مِثْلَ مَا أَنَّكُمْ تَنطِقُونَ (23) </vt:lpstr>
      <vt:lpstr>(هَلْ أَتاكَ حَدِيثُ ضَيْفِ إِبْراهِيمَ الْمُكْرَمِينَ. إِذْ دَخَلُوا عَلَيْهِ فَقالُوا سَلامًا قالَ سَلامٌ)</vt:lpstr>
      <vt:lpstr>(قَوْمٌ مُنْكَرُونَ) </vt:lpstr>
      <vt:lpstr>(فَراغَ إِلى أَهْلِهِ فَجاءَ بِعِجْلٍ سَمِينٍ. فَقَرَّبَهُ إْليْهِم) </vt:lpstr>
      <vt:lpstr>(قالَ أَلا تَأْكُلُونَ) </vt:lpstr>
      <vt:lpstr>(فَأَوْجَسَ مِنْهُمْ خِيفَةً) </vt:lpstr>
      <vt:lpstr>(قالُوا لا تَخَفْ) </vt:lpstr>
      <vt:lpstr>(وَبَشَّرُوهُ بِغُلامٍ عَلِيمٍ)</vt:lpstr>
      <vt:lpstr>(فَأَقْبَلَتِ امْرَأَتُهُ فِي صَرَّةٍ فَصَكَّتْ وَجْهَها وَقالَتْ عَجُوزٌ عَقِيمٌ) </vt:lpstr>
      <vt:lpstr>قالُوا كَذلِكَ قالَ رَبُّكِ إِنَّهُ هُوَ الْحَكِيمُ الْعَلِيمُ) </vt:lpstr>
      <vt:lpstr>الكلمة ومعناها:</vt:lpstr>
      <vt:lpstr>نشاط:</vt:lpstr>
      <vt:lpstr>وفي ختام درسنا ندعو لكم:</vt:lpstr>
      <vt:lpstr>الواجب:</vt:lpstr>
      <vt:lpstr>اشراف المعلمة:</vt:lpstr>
      <vt:lpstr>مجموعة:طموح المستقبل</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الرحيم</dc:title>
  <dc:creator>TOSHIBA</dc:creator>
  <cp:lastModifiedBy>1</cp:lastModifiedBy>
  <cp:revision>28</cp:revision>
  <dcterms:created xsi:type="dcterms:W3CDTF">2016-02-11T12:39:39Z</dcterms:created>
  <dcterms:modified xsi:type="dcterms:W3CDTF">2016-03-03T13:11:11Z</dcterms:modified>
</cp:coreProperties>
</file>