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>
        <p:scale>
          <a:sx n="75" d="100"/>
          <a:sy n="75" d="100"/>
        </p:scale>
        <p:origin x="-12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8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1854-8963-44A8-A492-C2179774ACEB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7C4C-4165-48CF-91EA-25195562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dailygenius.com/back-to-school-classroom-activities/&amp;ei=CU7WVIKLIeKaygO1-4LYAQ&amp;psig=AFQjCNHyiEPaebSpnEL-N2x_FHm01ZCi9w&amp;ust=1423417215833808" TargetMode="External"/><Relationship Id="rId2" Type="http://schemas.openxmlformats.org/officeDocument/2006/relationships/hyperlink" Target="http://www.google.com.sa/url?sa=i&amp;rct=j&amp;q=&amp;esrc=s&amp;source=images&amp;cd=&amp;cad=rja&amp;uact=8&amp;ved=0CAcQjRw&amp;url=http://covermyfb.com/category/back+to+school&amp;ei=yk3WVPOKM8PaywOOtYGwDA&amp;psig=AFQjCNEwoiZrNZRFngIg5jfbwl2b6vDzSg&amp;ust=14234171403310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&amp;esrc=s&amp;source=images&amp;cd=&amp;cad=rja&amp;uact=8&amp;ved=0CAcQjRw&amp;url=http://wheretheclassroomends.com/writing-analysis-day-two&amp;ei=uiDWVIbtGMOqywOekYL4Bg&amp;psig=AFQjCNHD1AygTL8jZx471IO3pxfy2CTl7Q&amp;ust=142340560960560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google.com.sa/url?sa=i&amp;rct=j&amp;q=&amp;esrc=s&amp;source=images&amp;cd=&amp;cad=rja&amp;uact=8&amp;ved=0CAcQjRw&amp;url=http://www.athleticbusiness.com/project-419.html&amp;ei=jkDWVLbREOHmyQOaiIGADw&amp;psig=AFQjCNHjoehSzFWZKxIOyGP7_DMRDlGk7g&amp;ust=142341376204929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clubwebsite.co.uk/news/2012/02/29/would-you-like-to-write-for-club-website/&amp;ei=I03WVP2uNOncywOC0IGAAQ&amp;psig=AFQjCNEvR9nJaTIKHGGA8kAUxCypw74lmA&amp;ust=1423416987598532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.sa/url?sa=i&amp;rct=j&amp;q=&amp;esrc=s&amp;source=images&amp;cd=&amp;cad=rja&amp;uact=8&amp;ved=0CAcQjRw&amp;url=http://www.albetaqa.com/cards/displayimage.php?album=190&amp;pos=305&amp;ei=_1HWVN2HLITIyAPT_4H4BA&amp;psig=AFQjCNHn6HMuQA_KaEMRckBK9QKkD60i7w&amp;ust=142341820358183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sa/url?sa=i&amp;rct=j&amp;q=&amp;esrc=s&amp;source=images&amp;cd=&amp;cad=rja&amp;uact=8&amp;ved=0CAcQjRw&amp;url=http://www.cs.indiana.edu/~dgerman/52ndMTD/directions.html&amp;ei=GuLVVJz2N4TcaLypgNAG&amp;psig=AFQjCNHHaZGapPm8ofpIhqMpCkwUFkZENQ&amp;ust=14233895538082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SEhUUEhQVFRUWFxgYGRgVGBwfFRYaFxYXGBkVFBcYICggGholHBoaIzIhJykrLi4uGCAzODMsNygtLiwBCgoKDg0OGxAQGiwkHyQsLCwsLCwsLCwsLCwsLCwsLCwsLCwsLCwsLCwsLCwsLCwsLCwsLCwsLCwsLCwsLCwsLP/AABEIAIgBcQMBIgACEQEDEQH/xAAcAAABBQEBAQAAAAAAAAAAAAAAAwQFBgcCAQj/xABOEAACAQIEAwQFBQsJCAIDAAABAgMAEQQSITEFBkETIlFhFDJxgZEHIzNCUlNicoKSk6GxwdHwFSRDVGNzs8LSNESDoqSyw+EW0xeUo//EABoBAAMBAQEBAAAAAAAAAAAAAAABAgMEBQb/xAAwEQACAgEDAQYFAwUBAAAAAAAAAQIRAxIhMQQFEzJBUaEiUmFx8DOx0SNCYoHBFP/aAAwDAQACEQMRAD8AxuiiisDmCiiigAooooAKKKKACiiigAooooAKKK9C0AeUWrsJXYSgBILXuSlgle5KAEQle5KXyUZKAEMlGSnGSjJSAb5KWweAkmYrFG8jAFssalmyjdrKCbC4+NelatWD4FFGweDi2Hjcag/PRsPLNlpjRTCn8eHlSuJwbx5e0Vlzosi5hbMji6uvipGxq087SmTsXkmwc8xDiSTCBrvYqFadsqqz2uNACLa9LPIeFtxHCcPVb548Q2Cc9RGw7aNvYiZ/hQOt6KVisHJHl7RGTOiyLmFsyNfK633U2OvlXOJwzx5e0VkzIrrmBGZG9V1vup6GtN5kjj4s2EaEWRMY+BNtuyJV4nBHTsw/vvXHCJ0xPEOIYwtEowyWw5muYY7N2MMjAA91Qt7Aes9/OnQ9JneJ4VPGgeSCZEOzPG6ob7WZhapHhHDo5MFj5WW8kAwxjNzp2kxR7gaG48draVcOE4jEpOHm4xgZona00cuJd0kjY99eydMo0vYC1vZUOEiTB8YGHOaHt8KsZ19QYiRlOupFgNadD00VHB4OSVssUbyNa+WNSzW8bKCbV5isM8TFJEeNhurqVYe1WANW/iePkwOAwcWFZojioziJpYyVkkJcqkecahUA2B3Pmb8cr4+TiOLweGxjGeNJHYdprKVEZkMTSHvMhKWsfH2WVC0rgr0HAsU8faphp2jtfOsTlCPEMBYjzpnhsO8hyxqztYmyAk2UFmNh0ABJ8hUxjOccbJMZ/SJUbNmVUdhHGB6qIgOXKBpa2vW9zV34flTjkMqoqNiMGcQyAd1ZJMJIz2HmVJt98aApGbTcMmSMSvDKsZtZ2jYRm+1nIsb+2lMZwXERIJJcPNGjbM8bKp8NWFqunInNmMllxZlnaVjg5plEneRZYQroyoe6ttdAANvAUy5Y4xPiU4jHiJZJlfAzykSMWHaRZXRlB0UjXa3TwooNKKjgsFJM+SGN5HOuWNSzW8bKNvOu+IcNmgbLPFJE3QSIVJ8xmGoq/wCAgSHheGEeOjwRxJlklkyyGWYpIUWNWj1VEAFxcXLeZulPPAeH4qCbiceLIVZcOGWXPHIh1WN5R9de7lv7tTRQ9JROHcPlxEgihjaSRtlQXPt8h5nQV5xHAyQSNFKuWRDZluDY2B3UkHQjY1ZuV8SowksTYtcEJZLGQYeV5ZlCi8XbIbKgOuQam5vobVD8Y4fhYlU4bGekEkgr2EkWUWvmu5IIvpbfWihadiJooopEBRRRQAUUUUAOKKKKoob0UUVJIUUUUAFFFFABRRRQAUUUAUAFeha7VamuWuBnFSWJKxrq7De32V8zY69LVGScccXKXCAi8HgnlbLGjO3govbffw2O/hUsvKeLy5uy92eO/wAM38WNX/CwrFDljUIpIFh0G5LHqbDc+NJ4viCAqL5gB9XxJ1126CvKl2jklKscVX13/agMzxGEeNssisjDowsfb7POuQlX/ieLjlF5o1MajcnVR4gixvc9N9BVJkAJJUFRfQE3IHgT1rv6fNLIviVP2EIBK6C0qFr0LXQAllr3JS2WgigQjkoyUpnXxHxr0MPEfGgLEstOOHGNZUM6M8QYF0Q2ZgPqg9Lm1/K9iDrXOWjLQOx3x/jUuLZS4VI4wViijAEUKm3dQD2C5O9umwdcucyPg4sVGguZ0Cq17dk4DL2gFt8jsPaFqIy14VoC/Ml+VOZXwKzBED9ogyXOkcihgkoHWwdtNL6aio7l/ir4STOiq6shjkjkF0lja2aNx52GvQgb7FuUrkrRY7ZYI+L8OiYSxYCQyjVY558+GRuhIy55AD0Y6+VR/AOMRxDERYmNngxSqJBCQsiMjl43iv3dGJ7p0sfKxjCtJlKdj1MmeF8wxiBcNjcP6TChZoirlJoS+rBHAOZCdcp6+63GN5ijR4DgcOML6O5dXLZ5nc21lcgXWwtl21PjUMy0i5A3Ip2PUy2vxrhjv6RJgp+2JLNCkqjCO5NydV7RVJ1yjQba9WuA5tb+UGxuIXOXWRWVNMoeFolWO+wUFfcPGq1RRYamTHKXFlwkru6swbDzRWW17yR5QTcjS+9c8tcWXDNMWUuJcNPBYECxlTKGN+gNRNFFhZYOB8wokJwuLh9IwxbOAGyywuRYvA/S43U6H43OJ4/AiFosJhpS7kEz4p1MiBTfLCsYCi+xJ6XHsr9FFhqZPcvcyGBGgmT0jCSavAxIseksLD6OQW3G/wACIXElc7dmGCZmyByC4W5yhyAAWta5Atek6KVisKKKKBBRRRQAUUUUAOKKKKoob0UUVJIUUUUAFFFFABRRUvytwF8diUgj0vqzdEQWzOfHcADqSB1qZSUIuUuENK3SE+A8BxGMk7PDxl2Fix2VAersdFH6TbS9aRwv5HAADisVY/ZgXb8d9/yRWjcJ4VFg4Vhw6ZEX8pj1dz9Zj4/spSWS4r5nq+1c8nWP4V7/AJ+WdcMUFzuUpPklwW3bYq/jnj/V2VQ8vDouHl0gLyxsSBI/qlstmAdVCtlsRZfA66U951xWMiIKRvLCWGbstSwvqkqjvAHXUaeO5BZY7iuKlw4DQGJBayuthp6uVDqLDysOlGHJlnBPJPUn/kv25sqeGLVR2Iyadn0c6dANh5gUhLIEHfIA/T7gNfhXmBxzo4LIjAdGUEfBq55q4QqFcREPmpjtv2clrlLn6pFyPYR0r0Mel5Fje18fwcs8Eoq2RfEcf2ndW4QG+u7EbE+A8v8A1ZkFpQLXQWvUjFRVIxEwtdBaUC10FqhCWWpnk58uOwx/tVX8vuf5qjMtSHL6/wA6w39/D/irQNcmrJFLewkkP4U0uX8r0e36a5JJ0DYRz4GQyN8Atz8KUUoxcIsIJWQCwhDXKsB3kla2um3XpWYryXjbAejMRbo0ZHuIa1OzWTaL7i+HxygiXBQsdrrhsUjD2OkGYe6s95u4CMJMAhcxSLnjMilXAuQyMGCm4I3yi4KnrV94PwiWLDImKUu6sxHzXatEhVLRhjBMDqCbLoLgX6CrfKFOhmjhjsRAhViAoGd2zMto1VdBlGijW99b0iZcFPy1xpt1q+cg8Fw84dnj7eZD9E7ZUCECzgWtJ3rggmw001q24TjcUVolmw6EG2US4cW19WyBVFtrb6eNAlGzFBrtXhWtu41wqLFXTExrm9XtFCCSM6d4OTcgb5dQfCsg4rw9sPNJC+rRsVNuvgwHgwII9ophKNEaVpIkeI+Na7wDkqPDoDNEZcQQCS0bOkJOuRE7NkZhpdjfW9gOspxKVFCx4iaBA40SZsOtxe2scmGuAdtQKBqBhhWte5CIXhuH3FzOSdAPp3GpLjoPA1G86cq4RYZpoiMPJDYMgzdlI7C6xoGUZWI1GTu2NyLG9SXJLsOHYbJ4z6kEj/aJDraaPx8DTKiqZQvlPa/EJAPqxwDpr8yjX039beqiy1oPNHA5MZxeaOOw0hZ5G+jjT0eEF2N9vAX1JAv1qy4flCAZUiw8dgAC+Jh7V2I9aR2jxaqqnewQWFAVbMYoqd5wxGHfEEYWONI0UIWjBVJnW+aVUJORSdALnQAk61BUEsK0jk3gsD4CKR4oHaSWbM0qoxsnZqoVmxMBUDvermvfW2l6ZynjEhxuGlkNkSZGYkXsoYXJHkNa2w8SieNZExgaNiyh0lkiF1y3F5cWtz3hsDTKiZP8o3Do4MSiwoiIcPE57P1CzFwWHfe17fbbbc71Vq+hH4rh4GjM+OC3UOEfESHOhvYlRKyOD494GsH4HwmXFTRwQreRzYX0AFrlmPRQLk+zrQEkM68DDxrbeC8lwYYDJhfSJNPnsSk6HN1KQvhXjQA7E5j51IYjh8h7uIw6YhD9ViZF9zRcOup9jCkGkwOirvzxyV6PH6TArrDdVkjYS/Ms2gyPMiNJGTpci4JAO9UiglqgooooEOKKKKoob0UUVJIUUUUAFFFeqKAPVWtk+Rjhojw0mII700mQH7yL97lvyRWQKtbfyC4Th2HA8HPvMshNef2k33KXq1f25NcXJocahlsaj8VgDutIYfiFutODxMW3rjnjw5oVJG1kXMrDcUwxdmFmFxTziXF1qvTY65rwsvSxhP4HZeoYcQ4Oh1T4U6w/De2wU0B3IJTydO8p+It7Caby4upLgmL76+0VtryRSfo01/oLtUzK0F9a7C0tPEFdlGwZgPYCQK8C19hZ5xwFr0LSgWvQtACeWpXlaK+Mww/toz8HB/ZUflqb5MX+fYfyZj+TG7fsoBcmhiMkm7zAWJPzuI2AJNu+vhVbHO2H0+bxJH3zEn4STuKs8Kgbg2sRoB1UjYRr4+NU2HkTYGd7C22GJ+FpKbNpX5Fr4VxGKZO1gF11Q3XLIpKi4YxR3XQ6ENr46EDPObeBDCyjISYpAWTNfMpBAdGJ1NiRYncMOt6v3C+FphozHCshzMGZ3V8zEAgXULYKLmwB671XvlCxHdgiOXOC8hADAorBVUMGYm5sx6aAaa0Cl4dz3k7ltOyE812MoYLHnyp2WbKe1ykOwYqbCxWw1B2Evi+DcPDCOZMLHmFwBII5PK2iNr0uCDSfLPEO0wcYRyrQjs3AYgL3j2bn+cQ6MCBcX1UjwqO4/wAoT4qd54ShEhBIdrMpChT6uYMumhBOht01A8tkWeHA9jFHEC7iNct3JuBmLKucKAwUGwItoBVQ4tArcbgzAWY4Zj1uRGpGt9fVXrVpwPD+yhijIZzEgXOUlX6zMQvzYIUFrDXYCqJztMycQZ1Nmj7BlJvoVhiYE31OtAS4L9KqoHlk7OQIjyMPmmLZFZyDbDKdbfaB1rGMdiXmkeWU5pHOZj4k/sGwHQACtow3EI54xOGBikurIz2ALKQ8L55rFgCdAo0IIqmTfJ2xYmPEJ2VzbMCZQOgKpdXPmGF/KmEk3wUnFY2WRI0kkdkiGWNWPdQeCjp+4AbAVpXI+Q8PhDFAQ84AYx3PzlzYSIxO/TxqM5m5Kijwxlw5e8KgydoR84ugLjXuve/d2I213k+RJQuAS7BfnptCyi+kfRpEvv5+7qBFNPcsLqneKKoMmQyEWJcoiot8yEWUKLAWGpNtaovym8XkiC4WNSscqZnl7t5RexhQqBZAR3huSQDZfWsmJ4/BFixhXSNWdI2WeRUKK8gBCEJYhCp9fOe8fDWvOP4FMTG+HxMiRte6M7IphkA0NnxcjBCNCioL5r7i9Mt78GIstIstSPEME8MjxSqVdGKsp6EfrB3B6gg9aZstBkIVsHycq/8AJsfZ59ZpycgxJ+5AX9GZbfjn2dayFhWm/JpIk2DkhZUZ4JjIAyRsRHMqrmXtIJvrprYD1hc7UFwIH5WCfT7G9xBAO9mv9Hc3zkte5+sSfEk0/wDkoiQDGSuUFlihBcxgWlZ2cWlBU37MC1jfW1WTjnKmGxjIXkaKURdipBURkqG7JnQQoAASFsoUWA2trUfk34p6LiZsNOxh7a0ZYs69nNE5yh2jdGC3Lqe8Bci+l6Y63skvlK4h2EUWHgyKJ1aSVo0jUugcxpEWijS6XVyQQbkjUiqlydxp8LiEtrFIypNGdUkRmAYFdswBuDuCK0nnblr0yNR2ixYiC4HbyLZ1cgmNz200gYHvAk27xGm9QXKXITRTpNi3htEQ6xRyKzSMpBXMwOVVBsTqSbWtrQDuy+47hKiPEx9mFRoZ0YiMAEBGsc3YDYgEd+1wN+vz0p0raOeuKR4XCyHKgxGJV447ZS+V7rLMSoFhbMvmW8jWMUhTCiiiggcUUUVRQ3oooqSQooooAAKWVa5QUsgoA6Va1HkDHXwYTrG7r7mPaA/8xHurMlWrHydj+ylKE92UAfjC+T43I/GFc/UY+8hRUHTNHfE22pniOIHxpjJjKYYnFV4U8TWxrYvicZ50wlx1MsRiqjpsTWmPpw1EqcfrU3wTFWOY7L3j7BrVIWbWpxZskJHV+77vrfo099dH/kUmkPVSsjBc6nc7+2ugtdAV0BXrHGcgV1lroCurUgOMtPOEY04eZJgoYpm0JIBzIyHUajRr+6m9q9tQBZ//AJo33I//ALEv7TR/80b7gD+FKxH6VqsZaMtOytbJ7F83zN6kcEXgyRguPYz318wL1XpXLEsxLMTcljck+JJ3NWbB8lzsoeUGIHYdmzye9VsF/GYHypU8nDrPk/vkjVfiJmI+FG4NSZWuH42SBxJC5Rx1HgdwQdCPI1YhzzJu8ETP43YKfahv+giojiXBJYRmOSSO9u0iYPHfwLD1T5G1RpFAraJyTnDEN66wPa9rxkZQfqqUZSF+J8zUPxfiD4iQyOFByqtkBtZFCj1iSTYbkmkitcEUBbY54RxibCsWgcrf1hujW6Mp0Pt3HQipw8/4jfs4s3jmny/kCW1V/BYF5nyRLmaxNrgaKLk3YgCw86Wx/A54U7SRAEzBbh421IJAORidgfhQNNnHHOYcRi9JpO6DcIgyxg+OUbnzYkinfA+bnwsIiEYZQzMD2siHv5bhgjAN6ulxpUGy0mwphb5HHMXFGxcxldVUlVXKtyLIuUXLEkm3WpfC8/4qOJI+65Rcod3nDFR6oYRyqpIGmYi5AF71XGFJMtA02O+ZONvjHWSRI1ZUCXjD3cAmxcuzEkbXv+yoVlp0y0iy0wsautK8N4jLhpBLBI0ci7Mu+u4IOhB8DcV4wpFxTGi0y/KTxErlWZUvu0caKx99tPdaqpLIWJZiWLEkljcsSbksTuSetc0UDtln4Pz9jcPGIhJ2sQ0VJcxyjwR0ZZAPLNYU9Pyk4lb9kkcbH6zSYiUg+KieV0H5JqLTlJ8kbvicHF2sayIss2V8r+qSMpt8aieKYB8PNJDJbPGxRrG4upsbHqKZT1I54hjpJ5GlmdpJG3Zjcny8gOgGgpvRRSICiiigBxRRRVFDeirLheX4WRSZJASATYLa5HSln5YhH9JJsCdF6gEUqNO5mVSnfDeGyzuqQxs7MbAKN9L7nTarRg+UYHlEfayC/Wyne1TvLXIyNjGhTFTxNGGIdQt7iw28wTUvZWVHDv8AFx9CO4b8luNexlaCAdc8mZx+LEGHxYUrjuRIoHyPi7mwN1iNtfIMbe/Xr1rT8NyS678Qlf8ACjX/ACkVU+duHjDzqolZs0YYnKtyczLre/Raxc5y2jR29Jj6VT/qptfnoVYcrQf1o/mmroctQf1pvzTU4DHWzvpqe6mnt0pTAp2kgTtnGbY5UPW3hS05j0dHZfyv3HUmGia18Qc1tT2bd4+JFtDSD8NiP+8H821ecRh7KRo+2c5Ta+VP1WpCMljYSOT5KnT3VnLBOW7oquzPlfuevwSE/wC8n801JNy9Af8AeW/NNXbMQbGRwR96n+mgsR/Syfkp/poWCa9Arsz5X7nMXLsAN/SSf+E1O5OGQm384OgsPm2/dTUv/av+Sn+mn0WBzYcz9u+hAIyJ187Vax5ROPZj/tfuJDhUH3c/m2/dXv8AJcH3c/m2/dVo5d5LGJw6THFyIWzd3s4zbK7Lv7qkf/xwP67J+ajqG5+pGnsr5X7lGHDIPu5/Nt+6vf5Ng+7n8237quy/J4hJAx7kra4Ecd1uLjMOlx41F8z8njCQdqMXI/eVbdnGN763t5ULvG6sNPZXyv3K9/J0H3c/m2/dSPFsLFCyASFg8SSXKkesWFre6lYMHmgabt5O6QCMqdT42qN4nhu1KM08gIQKLBPVUt5b6mujFGSfxnL1mLo3FdxHe/rwedpH9o/D/wBVYeRIA5fEZSxjCZAADZ3Ld6zOg0CtbvCxIPSqseEKCPn5je22TqPwd6sHLcseHdoJbNCbIWZVbK0ZOWXKwYHdr6H1yRtWk9PkeTkgoNbFnnlRFkleC3ZrnsRhSzkuq2Nu1dVu1y1xYedRUHOrZu/AgTwhZ42A9qtY/AVYFkeMLZUysLqUzyBx5LhYEUjyze2o/GcHhYEyYd1Y/WiVMOo9qTzEf8oqCHfkKY/mmFYM0bdq8gZRG/aHIDoe2WSRgQB0HrdNNRnuWrBxPl8IGfDzRzqou6oyGWIeLqjMCB1YH3AV3yhwZZ5GeRS0cViVAPfZr5VNhtoSfYB1pEO26IjA8GnnF4oZHHiF7v5R0rjiHCJ4BeaGRB4spy/lbfprTsYyBS8xCIigFmQgAbBUQqASToFXxqM4Rx+B2ZYgwkINlZY0E1vq5gSL2voxFOitC9Sp8jm2MTp3Jutv6FzvcW+I9o3qw85yq2Cks4a0sR9fNb6T+2kt/wAvv6N8E+H/AJSU4UBVWKXMyn5ouIZLtHqoCjTUFQbXGUa1YYsZcEtLEyLZmZ8siR2vZ7HGOV33Ave1McVtRl0PBMQ65kw8zL4rG5B9htrUdJGQSCCCDYgixB8CDsa07Dej4tndJXd0IJ7+KRgCdGUNiNFvpptcaaimfPnDlfDie3zkJRGYkkvG5yjMx1YqxXUkmzHWgWnazOGFSmB5VxMqh8gijIuJJmyKfwQe81/JTUzyXwyM5sTNkyowSJXMYVpLZi5ErorBAVNs27A9KtPGeYYcOFaZpnaTvBIZXuUP9JmTEsioTcDXXKbCwoBR82Z9iuTcSqloxHOALkQPmcDx7Ngrn3A1WmFa/wAM4xFilcwSTBl1aKR5u0VdjJnbGojIDYEg3GYXGtV75QeGJInpaZO0DBZwhjsc9+zmKxyy5TcZSS3eJB6GmNx2tGeFLkAC5JAAG5J0AA6k+FT0HIuLZc0gjw4OwxD5Xa/hGgZx7wKtvI3D48NCmIcoJ5gSmd4gY4bsgKiSeJgzkEh1v3RbS5qR47zZhsJJ2UpxUkgHfWKaYdk2+V2OJILeIU6eNMaj6mZ8Y5PxWHQylVkiG8sDB0X8O1mT2soFV+t14bxRZY1xGHlZ0zEHtDJ801vo5lxHEFUkg+BUi9Zv8o/A48PKk2HyiGcMQqMhWORCO0QdmzqF7ysFDGwa3SmNxNR4SGSHCRhyLYfDrbO41MSfVXFxjr9j41i/Ns2fHYtvHEzfDtWt+it6wAIaAd62SAfWt9Gn4or53x75pZG+07n4sTSHPgQooooMwooooAcUUUVRRPRTWUDyH6hUhi5fW8li/So8ahxsPYP1VI4s+t+DD/2jwoPRQ9weJy4yP2r+zxqxcH4j2fEJ2v4j42P7Kpsr2xKEdMp6eA8NPhUhHP8APyN4kfqNZ5VcGhxVyNEHNRDkE3BZQPLuk+H8frrPNuLOIxMYU6mNV12HfkYk+wAmonttSfMH4UjJiysyyAXyAG3iO+pF+mjfG1cmGFTv6G0oJIkTwwWsruGIsc1rG9hlIA222OlxvUPw6cpiogdLGxHgQ5BHxFS7cXhHfXtGO+UhtLai7N3bDxvp57VWBPedH6k5ifMyMSR5XrtjZgye5gmvipTYkA3sBfp1tt7fZUe+KICgmwQHJbQ3J1Oh1sRa/l7a44nNeUta+oPXwPUa1wdBpYqfLQhQQSMxvYZjqfLQmmNC3pZNmN8xFySbh1291qBIwsd9j8ALG3hY+fXSkbG92JXvasPquMpBIG177eNeDDOXyhT2pYkAjLoCTmytsN9D0ApDPZZbHQjUHS5J0B1Og/RUxw3F34dMPvlqDkkBXQnW+lxoQpHeHssQR4mu+HTWw0i+Nj8Kolmi8qcd7PCRre1s/wDiOaksTzRlZkvlYKx1tYWNtbm+/lWd8OxJVFsSCCSCDYg5ibgjY0tjMY0jtI5LMwa992ubnrXmzx3Nv6m6gqRd8Dx756cgk5ih8u7Gb29wuajedeN9phit/rqfgGqtYHiLxyMyMysNAQSCLoVNj00J1prxTEZkt5/5Wpwx1NP7A4KmKcJxX8xxA++T9Zpm8vqf3RP6W/j+Lltw2W0Ey+Nv0Xrp/qf3Lf5v4/gAegzBHeMm1X8BP+0fx+7appoGkmKICzM7AAdSWP8AF+gFVziB1X8Bf+0fx+/er/y9xGKGWYP3WckLLfRe8boxytlU6XYA7VMuEcnUrgjlmxODbKrtHfUWIaJx9pQbo4PjT3A8fjuBLBElyLywRRdoNdSVkRgfdby8KtsmGWRSsivOhAI1LxjwaNwigHXdT7aZYPgsEbhooJWcG69oY2VSOoQzLcjxN7VNHPpa4Y8hWVXtZjla285Q2NjcRQJGR8RUdy5BGoxUYtljxTgaIbLYqnrqw+qw+NecW4imH7zBTOL5I3jQup6SO/aSFQDqBcE2HS9Vvlzi/o8xZ8xSQZZLXzb3D6akg/EFvGixuSTJXnx7JAinuM0jHRRdlCKL5FUaBj0+tVMYVqmMwUc8VnAeIkMsgIAva2eNgWN7aa+FiKbcK5dgibNCvbNb1pHDFb75UVMu3U677UUKUG2VLkbTFg7WjlN9dPmzrpr8Ks/N0hbBT3LH6LcSfd49jIbfCmGDw8MfErQEZTFJmVT3Y37NsyK1xppffu3tcW0dc0L/ADKe39l4fd4+oJv8aPIa2iyr8iTFcYoH9Ikif8hcbEdUHUe0b1a+ZmZsFiAdRkU79RNEf6xJ+oe3oafyf/t2H/DI+KMP21c+POrYPE2zfRdTMQfnI/uihfhr+mmgh4WMeSyTgk7PNcSShspm3OQi4h+9I3I8utqjz8G9Olz31WIre98vZIBvruG31uDfW9Kcs8bGGcrKueGQjMLKWRhe0kYcEZrEg+IPkKuuJwuFxsa+riAuxiY9tGD9TKihlHXKVI3oDxKii8gBhjkYGyqkrOb27nZsu9xbvsg3GpGo3q0c54m/D57l+80KLnkLAt2quQo9JmAIVCdl9pqTwuHw+Dia1sKhNy0hkWVyBopJYSPubKotrteqBzpzH6W6pHnEEV8mcku7HeR8xJHgBfQe0imPwqjRuXWJiwZXMI+xw2xnsAEQMDktHuDe5PmOlYhxRHE0ok+kEkme++fOc1/xr1c+TuZ44kGHxOiAkxS5VJjzEkxvdGPZliWuouCTuDpbOK8CwmMYTNH25IF5cKzsZLafOGEEE2sLlQdN6B+JFT+Sosi4x7sEIhXR8t5AzNZT2sWoTMSA40PXY+/K1iQcNhEOfM0kzjO5Y5QsabmabQm+z27p0Bve3YjG4XAQqruMOierDGzrNJc6kRh85Y6Au/lc1kHNfHXxuIaZ9BYIi3vkRb5VLHVjqSW6kn2UxvZUbbwrvLhpRnsYsO+ijL9FGfWEBJ/L946YLx3CmLEzxnQpNIv5LsK1fkLGpisFGpEZkw47Fw6x2CDM0crM8MhCZO6WNgCnnrQ/lFxuHmxfaQMHYoomZTeNpFGXNG+VMwyhbkKoJFxvTCXBV6KKKRmFFFFADiiiiqKHEfEAAAQdqe4jjSNeytqIxrb6oAN9T/HhUFXq1Jos8ybm4h2koKKbmwFyN9OpP6SasXLeHJmyywyPmFgInhLFgD9uRRa1+tU7Aeuvtq7co4i+MgH3zf4b1EnfwnVgucXJvgsEuEhXLmw2MGY5RrhtTYm30/gDUBxTCNI+bCQyZVWziRogbgtm9R2FrEa+2rZxWT6D++H+G1Vzl3Fd/FD72T9tZ6VDdHRGLltbGfC+X8fiRI2Ggzr9G5WSLfKrZbkg7WPvpZvk84ncEYQiw+6xfaJ+151fPkZxuXC4i/8AWP8AwRVesJxpJADcBiAxW+oBJANtDYkHWw2rqjG1Zy5HJSas+dcRw2dGKOqh1azAuvrISCDY9DTU4SYXAUG4sbSJYg7jU1YuZMUvpmJzDTt5jf8A4hAFxrUTjbob30O3j5g200rJto6I40+W/b+BFOH4qXMVjLfatJHbujcjN0rmf0l7Zh6oIHfQaHfUN1tU7ydi+9MD9hqg5J9v48alZH6FvEvViC4OUf0Y6/0idRb7VEWEmAtkFrW+kT/VTqKS+57oFzbpfYDzJrwTXYBb6kAX31Nrm1PW/QXdr1fsTnCpcOsSiaLEGQZr9mYCurEixaYHa3SnXpeD+44v/p+v/Hqq+kedDYju3++X9tZOCe5en6suLx4ZbXw2MGYFh/s2oUXJ+n6AU643yfiHitBgcXnv/SNhgtrEHVZyb6jpUbxLE3GG/uJ/8CStwOPFXhxRe/oYZ5OFJM+fYuQuKgEehPY3/pIf/sp03JHE+7/MZNIyv0kG5zbfOba/+vHdH4kugHUldOhCsf8ALb21D4HmlI8JFLinCsUu1zqTc7aC/tsAa6tKOfvJGH8b4Di4GXtsO0ZCoO88R6ECwDm47jfDYbU8xbSKczQyKGuwu0Wov0tJUj8onNi45x6MjMFyAtY27nbX2H9oKrnEOLSyJEpRR2akb73Nc85JOtjR44ZIrW2P8PxiWE/NiZPwHUX9tn1pzieZcSUJZ8RlAubSJt1JCyXNV04w7spA01Go28tq79IzJJY3+ak/7TQiV0uOnTYp/Lsf2X+C/wCqvP5cj+y/wX/VVforbu4nP3MSz4TmoxfRNMl98psD7QGsaczc2PKtpMRLY7qzNb3hdDVPoo7tB3USzxcVRCGSUqw2K5gRpbQjUaU4PE3mU3mkkW+oZ2IuNdmNVCpvgXqN+F/lFTKCSsznjUVaH6OVIZSVINwVJBB8QRqDXc2OlYENLKwO4Z2IPXUE661wRSZFZGIiwpJ0FLsKTamA3ZB4UkwpwwpFhTGN3FIOg3trTlxSLimMasgGwpFxTlxSMykGxBBHQ6Ee40DGxFFDGvcp3sdr+69r+y+l6ZR5RSiYdyMwRiovchSQLC5uR4DWkr0Ae0V5eigQ5oooqihvXSV5RUkjzCesP46VauTT/PYPwm/w3r2iofiPQ6T9N/f/AIXLirfQf33/AI2qk8Knyyz+ecfpNe0UsnB04uS2/JlismHmH9sT/wDyjqxcLxDLY307ML5Aqx8/Pw6bmiiumHCOPL4mZxx6cGafxM0h69XIvpr5aa60z4h3YkUgXv4nSygfr/VRRWD8zrj5HnLuIyu/mpFNXcC1x/FzRRWa5NXwO4Zl7JhkuQQx1IzDbNceG1qTw0y50+bA7y/WbxGttjRRV2RQ2mcECyZbeBv4df3+NJynufjL/moopMaJ3t8wgH2Ypx/08ta0vEgCb66N16kGx+Ne0Vpg4Zz9VyiscR402GD5dXkndkQAXkDLYA6bA2N/vaiuBcu+khZJ3DqNrG8Y3vkGobW/ea4OumzEorStUqZz8K0M/lMwUcUaiMWF4upO4xV9+hyrp96PCq3xCUNBhhYd0EfpoornypKSSO/p/wBMZyx66XU6bHyFIw4mxZXspZWXP9U5gV74G2+4ooqqtmc4qmxvNEVJVhYj+PhXFFFbY5aop+qORqmFFFFWAVOcB9Rvwv8AKtFFRk8Jlm8JIMKTaiiuc5BNqSaiimMSYUk1FFAxFxSD17RTGK8Kx5w80cwXMUN7Xte4I0YeqwvcN0IB6VKPzaAkiiJmLIFWSaVZZNFYKZWeO7BWbOqrksyi9xXlFUm0UpNDiLnyNe0vgIDnkjZQLAIEyEpqhzDMrML7GQ9KIvlAuio+HjzWjRpTYkqkqTWMYUAr2udyul8wGgFFFVqZWtni8/BGCRw5cOhmCIrAOEeMxRWLK4zKlrkhszXNRq8zRD0grhghxGYnKyWW5l7gDxNaPK63C5SWjBBFwAUUamGtj6fnzVjFho4yy5bkRsR3Z8oHzQARHkjKi17QgEm+lV4pihLNJIqBA7s4QbLmJNhYD9VFFJtsHJs8ooopg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439863"/>
            <a:ext cx="80962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AAAQABAAD/2wCEAAkGBxQQEBQUEBQUFBQUFBQUFBQUFBQPFBQUFBQWFhQUFBQYHSggGBolHBQVITEhJSkrLi4uFx8zODMsNygtLisBCgoKDg0OGhAQGiwkHyQsLCwsLCwvLCwsLC0sLywsLCwsLCwsLCwsLCwsLCwsLCwsLCwsLCwsLCwsLCwsLCwsLP/AABEIALcBEwMBIgACEQEDEQH/xAAcAAABBQEBAQAAAAAAAAAAAAACAAEDBQYEBwj/xABIEAACAgEBBAYGBQkHAgcBAAABAgADEQQFEiExBhMiQVFhMkJxgZGhBxRSscEjM1NicoKS0fAWQ5OissLho9IXJURzg+LxJP/EABoBAQEBAQEBAQAAAAAAAAAAAAABAgMEBQb/xAAqEQACAgEDAwMEAgMAAAAAAAAAAQIRAyExUQQSExQiQTJhcZGB8BVC0f/aAAwDAQACEQMRAD8AyAEYw2EjM5FGMBoRgwCJ1kTLOkiAyyg5SI0nauRMIIDGIklFJd1RebMFGeAyxwOPvkdilSVPAgkEeYODKATBjxoAJgmFiMRABjYhYixKAcRsQzGgARsQ8RYgAYjYh4jYgAYixCxFiABiNiSYixFgjxFiSYixFgjxFiS4gkQCLEEiSEQDBAcQWEMwWgEWIoRilBtSIJWTFIVdJY4RSxPIAFifYBOZs5DXAZZeDo1qyM9Q4H62K/kxBnBtDZd1H56p0zyLDsn2NyMCiuMfEciNBBsSN0kmYxMA51bcYMOakMPaDn8J39LKQmtuxyZusX2WqLP904bOM9B+r020aS2taW1dtASv6zvGpmo7BCgHd6zl6XPhKDC1bKP1Z9RYdxBurVngbrCRkIDzAXJJlbmWG29TfZc31subEJQq3Z3Meqqjgo8gMSvMpBRsRRQBRo8UAGNiFiLEAGIwsRYggOI27DxFiCkeIt2SYixAI8RbsPEWIAG7FiHiMRBACIxhmAYKAwkZkhgGUEbQTCYQYIDFFFBT0vQUV4ey/JVN3CKd1rGbOFz6q9kkn+ckv29bu7tOKE+xSOrJH61npsfaZwOPGRsJzNnb0n2cKbxulnSyuu6tn7TFLFz2j3kHI906tjq9Omue7I09lT1ojcrbSOwa1P2TxLDliaai7THZ+mvv3esrDaZWsra9FZSWGa1Izw5Zmf2hpU1b752hU74wBclmmAHcq5G6o8hgQDJkQSJZ7V2PbpiBcmA3osCGRx4q44GdtGgq01KX6tS7WjNGnBKbyg4621hxCZ5AcTKQzplnsTZaXLdbezJTQqlyoBYs7bqKueGeZ901mxKqNfs/W9ZTRXbSvWVtUgr3VCEjjkkjKEHJ75R9Hit2j1WkDBbbGqtp3iFFjVk5qyeGSDwgFBtjS11XMtNgtTAKuOGcjOD5jlO+zVI+y1QsBbTqiUXPaNdiZYjyDDnFT0ZvwWvU6epfTsuG4BjuRTxdj3Bc5lLYBk45Z4Z4HHdmCGkOsp2jWq6qwU6tBupqGH5O5R6K3kei360zu09k26c4tTAPJwQ6N+y68DISIPdju8O7PslIQkRsSQrBIlAMUeNAFFFHgDRR4oAoo+IsQBo+IWI+IAGI2JJiLEAixGIkhWCRAImgGSMJGYAJkZkhgGUEZgmGYBggMUeKCm/aRtJGiqpZ2VVGWYhVHiScATkbL/Yf5bZuup76+r1K/unD/IfOZUibjoRsy5NRfXbVYgs011Z3kYLvYGBnGO4yiq6L343rgunTva9xV8F9InyxKCTopcbWOks7VFqv2Tx6p1RmW1PskEcfEGTbfpXXWrfXfRXUa6k3bH3Gp3EAKdX6TcckboOcznv1tOmrevSE2PYpS3UsNzsH0kpTmoPex4mZ9lgGio29XoOzoR1hP5665eFq4Oa1r9VOPfxMqNftCpw3VaWuotzbfss3eOT1ak4X5zhKx6dO1jBa1Z2PJVBYn3CCEFpJxvEnHLJJx7MyIrNSnQy5VDap6dInje4DH2VjJJ8uEl0mk2ctqVg3ayx2CD/0lG8TgZPFyJRRkK6SzBVBZjyCgsT7AJ2bR2Hfp0Vr6zWHOFDFQ54ZzuZ3gPMiaXQbW1WouGm0FVWl3iQepXdYKPSay45bA8Rice2dRptMxSpfrlwP5TU3lnQsOa1157Q8yTLZKMqVkbLNPrtIL9D9bFaUsl4pZa1KV2ArkMq5OGB4HHCZphBCIrGxJCIBlAMUePAGj4ixOrZmibUXV1JgNYwRc8Bk8swDlxHxDsQqxB4EEgjwIODGkA0eKKAKKKShABls5IyAMe4nPd/KSypEUBhHMEzRCNpG0laRtAIzAMMwDKADBMMwDABjxRQDexRRTibO/T7e1NbArfbkcsuzjw9FiQZXWsWJZiSTxJPEwiIxWAQkQSJPuQWWUHOVlzX0jspoWrSgUdn8rYgHW2tk8TZzAxjgJVkQGEoIrmLMWclmPNmJYn2kwtBZuXVsPVsRv4WB/CMRAghqm1a6PaOuqLdUt/XVC3BbqusbfVsDjjjjh4+UqxsrR0nN+rFoH93pkcs3l1jgKvzldtHWPfa9thy7nLEDAzjHAe6cjCAWXSDbp1IStEFOnq4VUqcgeLufWc+Mo2kzCRkSkIjBMl3CeAGSeQHEk+AEjYY4HgRzB4YlIHZo3WtbCpCOWVW7iV9IfOQzU6cdZsS0foNYj+xbU3PvmXgDCWfRt93WaY+F9X+sSuh02bjKw5qwYe1Tn8IB17cr3dVep7rrR/nM4ZoOntW7tG/HJitg/frVvvJmfEAm09DWMFQFmYgADiSTyAnp/R76L0KhtY7Fjx6tDugeRbmT7MSD6Idihi+pcZ3Sa6893AF2HxA+M9J1Wp3J8Pr+umpvHjdJbs0lpZln+jXQnktg9ljfjIdT9GGkfjvXLwA7Lr3DA4Mpmqq1oPnJqdYAeU8MOpyWm5sp5jtn6KGVS2lu3yPUtAUn2OvDPunm2r0z1OyWKUdThlPAgz6bu1oPcAZ5T9LGzFYLqVGGBCP5g+iT7+Hvn0+l61+Xxyl3J7OqMtHmRgGSGAZ9ghG0AyQwDAIzBMMwTKAIo+IoBvY+I4EPdnE6AYixJAsLcgEOILCdDJImEA52EjMttLsa60byIQnfY5FdY/fbAj2aDT1/ndRvt9jTobP+o+6vwzKQpGkbSVh3D3eMjcY5yg0Wo2VW2x69Si4sTUNXa2eanO7kfwzLNPSOgmlr1GzNVXqCRVXctz7vAlUQMQD3Z3JSbOXTbRsOnWhNM7Bvq1iO7HeAyK7t4kNkDmMYghka6i7Ko5sQoz4k4E0VvQwkOtGpouur3t/TqWWzs+kE3gN8iQdENN/5lp0sGCt2CD9pMnH8SicmxGsO0aSpIsOpUk9+TZ28+7ez74AfR5BTXdq3APUbq0qeR1FmdwnxCgFseQnZqbF2pp3sKhdbp037CoCjU0r6TkD+8Xv8R8mstq1DavTB0qD6pr9O7HdrLKXXq2b1QytwPLIh9HNkXaLUrfqQtVNa2FmaythYGRl3ECsd8nI5Sg5ujHa0G0lPdTTYPatkzE0HRLXU1/WKdQxrr1NPVdYF3+rO8CrFRxI5yzs2rs3RDGjoOrt/T6kfkwfFaj/Ie2CGMinXtPalupfeucsRyGAqqPBVHACccpCz2hVqLlOqsUlWwC4xjsgIvAHIHACVomqXpJTVs/6vSjF3rZLCwUV7ztl7OGS7YCgZxjEykA9v+jHs7Oqx3mwn/Eb+UsNtX8eMzX0Wa/OjKfo7GHubt/7j8Je7ZfIM/I9Smuomnyza1RxU67Bllp9YDMPq9YUbhJK9t4HObeBvVEpo2Or1oEy3TrVhtDYD3smPc4M4tRtve4ZlD0q2nvVJXnmd4/18J6el6eXli3yRmVaARCJgsZ+jIAYJhGCYABgmEYJlA2Io0UA9DCyRUhKslSucDoRbkfdnRuQTXJZaH0Gia6xa0xlu88gACWY+QAJ906rNfTRw0yCxx/f3LvcfGurkB5tkzlpvapw9bFXU5DDgROmzbCvxu01Fh72UNQx8yayB8pSFTtDXWXnNrs57t45A9g5D3SvaaA6rRN6Wnur867w/ydfxgnZmlt/MarcbuTUp1YJ/91MqPfKB9Ax0uzzqauF1moFCvgE1oqF23c8iTgZ8I/SPalWs0NFjFfrdb9VZ9qxN0nfPjyX3kw007VU2aHWYq6xlv09pOausA3fTHDcZeG93HnKh+jeoUEuiog52NZWqY8Q292vdmUhb/R/bvDW6cE5v0tm6PFkB+eG+UzmwL9zV6dh3XVH/ADrmPsTah0mpruUb3VtkjOAynIZfeCZw6m4GxmUbgLFlAPo5OQAfKUhZ9ItQatpXvUcMmqsZT4MtpI+YneOkelTrr6qLF1dqsBllNFTWAiyyv1snJODyzMvfcXZmY5ZiWYnmSTkk++QExQsEwSIRMGUg0bMRjSkFLDYmxrdbb1WnVWfGcM61jA5nLEZ90rpa7C7JZhzGAp8CTn8BMzdKzUI9zouNT9HmtT1a3I5hLAePh2gJW39FNYnpaa390Cz/AEkzXaJtTYqtVbYWA7a4DnieD5YHj5S1o1etUc1YeLI4z7wcfKfKl1PVQe0Wv5PZ6fG/lmU6CXWaXUFLq7ES0AZdGQB14rnI78ke8Te658jjOddualfSpVv2XP3FPxifbwIzZpnx39muzHuVyflPm9T5cuTvcKf2dkXTJ6JmR26wB4HjMzqtVib7U7T2dZnralTx3ks05+JCzjOx9mXegxH7F2995M9GLOoL3xl+jp6PIYFNWcyDVagu2T/Qno1XQ3SjjXdYCe991sfITo1H0fMAWXUVEDOScfD08k8u6fR6XPjyNuC2/gzk6btS7nV/ZnlcK2orwYFTjOCCpweRwe6bPaOyLdJ2g9bAEcay2R4Eggd/gTODX6ttQuLu34M3acexzxx5cuM9PnV7F/x2SrTRlWEAyyv2c3q8fkZwXVMvpKR7QRO0ZKWx5MmGeN+5URGCY5jGbOQMUUUA9OpE6gk5KnnWts8x2Qt2M6x+skFlsAitM722EG4pqtKQftWGtvepHAyqsac1jSohdN0dHravRj/5S33LIbNlaSv87rVb9Wil7CfYzYAlC9khZ5ohabb2mli11UhxTSGCdYQzkucszEcByHZHASlaOzyFmmjI7GRMYmaATKBiYBMcmCTBBiYJMcwTKQUaKRWWeEAlzLTYZyd39YH5H/iUBczv2HcRb4jABHiGda/95mZr2nTF9aNlYrv2FJVF4dn0i3e2TyYcs92MeZnfS6gVqq6i3dXOPzeRkknJ3OPOTbGrJXJ8T980Ok0+QOQ90+NLJK6PrSikYtdm28xqb88fWQc+fJOPMwhor15ai7h4vn5YE367OU9w+Edtmr3AfdL5chxqHBgPqF5/v+fPer3v90hs2PYedlbe2lf5z0E7LXw+cjfZI/ox5J/1I6rK1szz9dlWr6L1j9kPX/oMFdDqUz1dioTz3Xt48QcEMSCMgd3dN3ZskDx+UhGyM+OJpZpIjyN7sx//APUwK2lHBIPA7hPt7MJNI3DNefHFoX4ZWa47D9vygPsRhyjys16idbmYbTDHGl/8Wv8AlINXp09WqwcBneatuPfyI4TWrsMkcz8DI7OjxPefg38oWVmHlm/9mYY6Kot29PleGSHCN543TD2g2zRTaEpK3CvCdu4kPngeLkE+PDGJoNvbI6iiyzJ7CE8m5908xYz3dO3k1vY8Weo/lgxRop7DynotdknS6VSWSZbZ56Op2vdOey6QPZIWMUCZr5zW2wXaQO80kQdrJEzy02Vsp7jkU22LzJUdWmPO1uyPjNlpU2dQubKKd9SN5UtbWuOfBt47i5x4zWxFqeaGyAbJ6B/4jk2FNHorLUyEXdxgt+wEbA4ePdL969Q4Da9tLpl5iuqlLrsebuN0H2A+2A0vhnley9A+ofCKzAYLbgycZA4TS07EoQbrqBY7YXrd7KrkgbpyFcnhxx7JfX9KtGLQtFatYBude+4XXnxBJAB492fdKbZWyDffTZq79OrJubzdYzuwRt7uGC3dkkTEoSb0eh0hKCi01ryVmo2bpqdQy6js7vNAxUH2cyTzyARyj67pDpkqarTade2pUuRujBGP2mPtnoG1Oj2j1drWWGqwnO7jU9QQCxbByuDxJlf/AOHujfkLB+xqqLPvxEbrWzU4q/bX7X/TyKNPWH+iyhj2bNUP3Kbf9Lzh1f0XVoMtq3r8DZpnVfjnE6dyOXik9l+jzF3nOTNF0t6ODQ9WRqK71t3t1qwwxuEAg59vymczKjDTTpiMuNkJ1aG095Tn9lb694j4f1xjbH2K1uHcfk+JAzhrMFRhBzPFl4Djx4eMutoaQBbEYYZlKHC4WsD0UXHdkAkicMmRfSj0YcT+pr8Gj6PNmsZ/rjNNpXH/AOzy+nbL6SgLZhnIBCowfIyV3iy5APZJ3Tx5S20fSmpqUYX9XZytrsHDPeUJwccvH3T50sE7clse6WSDdWelVvJC086Xpmq8rqWx+tun4SdOm4zg7mfJvxjxz4Odx5N/AI/rEyFXTSr1sj3jE6V6YUH1/wAfukcZcM145F+wyf8AiTCv2TP19KqPtn+Eyf8AtPT9s/wmZ7XwOyXBc7nsgkefzMph0np+0f4SIX9o6e+wf175e18GXFrctSvn8zIrCfH/ADH+cqz0lp/SD+vfBbpJT+lX4gfjHayHP0q46PUZOfyL8Mnw8CZ4wZ7DtTa1F1VlZuTDoyd3rDGec8w1+wNRQjPZUwrRghfhu7zDK47yD44xPf0bpNM83UK2mVkaKKe08xsVUyQLJlqiKY5fgfkZ8/zM+j6dIm0ey7rwTUjMBzb0VHHHpHA74FukSs4t1FCt9hHOps9m5SG4++S7U2h9Yx1yh930AzFgpOM9k9k8uWOEr/rRUYU7o8EArHvCACdFlRy8L/B3vpqUJyl9hBx2zXokP8RZmHsxHt2gtbH6uKKlHJlpOot8+3c2Bx8IOyOj2o1fGqshO+1/ydYHjvHn7sy6XZez9Dx1Nh1dv6NexUD97fd5SqcmRwgvmymXR63XYNVWo1Sk4D3XFagRwPZXdAA9pmj2b0Uq0ozr70BOM6fSDqgcclstH5SweWV985db0u1FiAaepa6MYCVkV8B3DAOJYbA6UrSMnRvvY4upWxj45ZyD7pJZ1Enhb1OfWdLtPoEavRaRaxvK5HVcGwwyS2MZxwBOccJhOlvSRtVazV2Oa27W6zEspJIKk8sDAwBwxjvJx69X05pY/lKrVHgat7/TmUfSLpBoH4CtN0nLb1O6Rx4kby+ckeo+1h4GeOaSwgkDhmd6athjjynqGy9jbItYnNPHkBYox7s5Eua+g2y34hc57lubA8xgzquoXBzeFo8cG1LM8GI9hxGO0rW/vH/iM9pP0Y7ObkLBwxwtY+/jmct/0RaNidy69cjlmth81z85vzIz2M8jTa1g9du/jn5zc67azW7BqJdmK27pJO8eBcAZlhq/obUZKavdUDjvVhjgc+IYecyG2Aul031UObEVy5JG7l/YOQ8pjJljKPad+lvHlU+Ck27qutq0y/YWz3ZbMrNPRvMATwzx7uHeIrLx3f8AEfQ2do57kc+8LkSxtRGRxnlbfyzc9G9LvgWNnAz1a9wGfx5/Dwnfq9hB33gXOf12wPnFsMYprH6o+6X+nE+POb7mz37IzT9Gs8wx/fY/jOf+yyHHBvLBm7qrhjTDwmfNNbM5trgwL9D6vWLj+H+UjboZUfWb3qhnodmnDDjIhpR4TXqMnItGBHRNF5BD7aUaRN0bxyFX+CB8xPQzV5SM0+X3S+pnyaUqPOLdhMPVob9xk+6QajZvHs0VKPJnJ95J+7E9KbTDw+UibQKfVHwm11UiSdnmB2aR/dA+yxx/ujHReNTcDkflX4Hvx2uE9MfQL9kfOcl2hT7Im11kjn44swSUoDxW1ePHLs3vxx48oOpKohai1g2QCGw2Rx5A8sTRdJaFq05ZRxJCjlwz3zEierDJzXczlkUY6ImXX3A53weOeKrj7pLr9sX3Vmux1KnGQFx6PETnCxis7aXdHGvucf1fzjzpxFNeRmfGjYdaID2CcK3SZWzPm9tH17s7tm7Iu1lnV6esu2MniFVVHMsx4AcZrNN0ZOjAJ2fbfd32OyW1K3DiiV73DPIsM+yV3QXbFmlvdkqNoNRDKpAIwQQQTw58PfNpV9JdI/P0amr219YP+mTPVh8davU8WdZLpLQ8/wCl/SPVlhXaDUoA7KhlHLvyBxHv8pk2cnjx4/P3z3zT9Pdn28OvrGfVs/Jn4PiTvs3Z2qGTVpnz6wVAf4l4zrLHeqZyjk7dHE8e6K7A1mtVvqqruIcFrG3V3iM7o7ycHPLvml03QXaaHOdP/iH/ALJ6PsjYdGlRk0ualdt8hXL9rAXI3844KOEDXaHVH8xqEHlZUW/zKwx8JPBFrVEfUO9DFU9ENoA5Yab/ABG/7Jz67oDrbTkjT/4jf9stNt6zbGlQuRpbEXGerezewTjJVlHj3ZmeHTraX6Kv4t/KcnhwxetnSOTK9VQO0+iluipNupSooGUHcbeI3jgcCo78fGU9Y0rHiig+OMGd/SDpLrNVpnq1CIqtuEMN48VdWA4+yZIadgMk/CefJjhftZ6sXc17tzY0aeo+hdan7NtifcZ2iu4fmtZcP3hZ/rBmGrY92ZOtrryJHvnHtktmdXis1msu16o2NTvjdOd5EyRj9UCeb7T07OS1jFuPsHwHCX52jZgjeMC7RZ0oJ5lszrjm46tmfBbpoybacDHnHqTjjxBX+IED75aazSHC+QnC+mM9ccia3PPPE4y0RttgakNp6z+qAfIjgfmDL3T6seInmdF1qYwMrvbxGd3JJGRyPA48O+d9+13U9mkqPDfDfOeOeC3ozom6ppnp1WuXynUmqHlPJE6Q2DnW/wAV/wCJKnSqweo48M8fub2zHpZ/Yz7f6meti4f0YusH9GeYU9ObF4GvPnhpKOn/AI0t8f8A6zPpcnA7Vyeklh5/CAzjx+U89Tp6nrVsJJ/buk/aH9e2T02XgnauV+0bkuPEfDEjLj7SzFf2xqbk5/zCG/SRBjLDiMjJPH5R6fJwWkvk11lnmPiZX6i09xHxmdbpCp9Zf4h+IkNm2FPrL/En85VgnwLjyT9JbM6d988Mrg55HeGJiJqbL67lauwjccYJDVBl8GXLcwcHHfiUu09kjT7u7atynhvL3HwInvwe2NM45NXocQaItBjGdTFD70UCKUUXSMJOlnhHinmlFHsjJml6G7SFNrFgSGXHwOZsG2tTYO0h+AMUUx3VoScE3ZW67Z+ltB7PylFd0UqBzUxQ+KEofiI8U6RS3Rxt7ES1a3T/AJnV2gdwZutH+fM7tN032lR6fU3DzBrPxBP3RRS98l8l7Yy3Ra67p21+mYdSUsOA2XV0Azk7vefeBzmcr6QMP6EUUvc5akUEnSFrtrm6vdPjmVfWDGIopwkrPTDTYhpbtTsssXd5fLEeKYaOyZX9YJ226jNQXwiikcTopalfcR4zmbEUU2kYbtnRSg3RCNYiinJ7mgeqEXUCKKW2AhQIx0y+EUUlsAfVV8ILaRfCKKXufIIW0KeH3SJ9np9kfARRTanLkxKMX8ETbNT7I+UjbZq+Hz/5jRToskuTk8UH8AnZg8x+8YVel3e8n2kmKKaWST3Zl4YLZBGuA1cUU0mzDiiMpGiim7OdI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8963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" y="457200"/>
            <a:ext cx="897458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36518"/>
            <a:ext cx="5029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Curriculum</a:t>
            </a:r>
          </a:p>
          <a:p>
            <a:r>
              <a:rPr lang="en-US" dirty="0"/>
              <a:t>There are seven levels in the IEP. All levels meet</a:t>
            </a:r>
          </a:p>
          <a:p>
            <a:r>
              <a:rPr lang="en-US" dirty="0"/>
              <a:t>for 20-24 classroom hours each week. Levels One</a:t>
            </a:r>
          </a:p>
          <a:p>
            <a:r>
              <a:rPr lang="en-US" dirty="0"/>
              <a:t>through Five use audio-visual materials, as well as</a:t>
            </a:r>
          </a:p>
          <a:p>
            <a:r>
              <a:rPr lang="en-US" dirty="0"/>
              <a:t>campus computer and language laboratory resources.</a:t>
            </a:r>
          </a:p>
          <a:p>
            <a:r>
              <a:rPr lang="en-US" dirty="0"/>
              <a:t>These levels concentrate on listening, speaking,</a:t>
            </a:r>
          </a:p>
          <a:p>
            <a:r>
              <a:rPr lang="en-US" dirty="0"/>
              <a:t>writing and grammar.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5867400" cy="24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1211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10" y="978420"/>
            <a:ext cx="3896189" cy="21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538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Level Six is a high intermediate academic reading and</a:t>
            </a:r>
          </a:p>
          <a:p>
            <a:r>
              <a:rPr lang="en-US" dirty="0"/>
              <a:t>writing class, which focuses mainly on writing. After</a:t>
            </a:r>
          </a:p>
          <a:p>
            <a:r>
              <a:rPr lang="en-US" dirty="0"/>
              <a:t>completing Level Six, most students are ready to begin</a:t>
            </a:r>
          </a:p>
          <a:p>
            <a:r>
              <a:rPr lang="en-US" dirty="0"/>
              <a:t>academic work at a college or university. However,</a:t>
            </a:r>
          </a:p>
          <a:p>
            <a:r>
              <a:rPr lang="en-US" dirty="0"/>
              <a:t>some additional English may be recommended to help</a:t>
            </a:r>
          </a:p>
          <a:p>
            <a:r>
              <a:rPr lang="en-US" dirty="0"/>
              <a:t>them adjust to their new environment.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833937" cy="251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1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Level Seven students focus on written analysis</a:t>
            </a:r>
          </a:p>
          <a:p>
            <a:r>
              <a:rPr lang="en-US" sz="2000" dirty="0"/>
              <a:t>of authentic texts. This gives them a clear idea of</a:t>
            </a:r>
          </a:p>
          <a:p>
            <a:r>
              <a:rPr lang="en-US" sz="2000" dirty="0"/>
              <a:t>the kind of work which is required by American</a:t>
            </a:r>
          </a:p>
          <a:p>
            <a:r>
              <a:rPr lang="en-US" sz="2000" dirty="0"/>
              <a:t>universities. At levels Six and Seven, students also</a:t>
            </a:r>
          </a:p>
          <a:p>
            <a:r>
              <a:rPr lang="en-US" sz="2000" dirty="0"/>
              <a:t>select from a variety of courses in advanced grammar,</a:t>
            </a:r>
          </a:p>
          <a:p>
            <a:r>
              <a:rPr lang="en-US" sz="2000" dirty="0"/>
              <a:t>advanced pronunciation, business, computer skills,</a:t>
            </a:r>
          </a:p>
          <a:p>
            <a:r>
              <a:rPr lang="en-US" sz="2000" dirty="0"/>
              <a:t>communication, literature, test preparation and the</a:t>
            </a:r>
          </a:p>
          <a:p>
            <a:r>
              <a:rPr lang="en-US" sz="2000" dirty="0"/>
              <a:t>World Wide Web to meet their particular needs and</a:t>
            </a:r>
          </a:p>
          <a:p>
            <a:r>
              <a:rPr lang="en-US" sz="2000" dirty="0"/>
              <a:t>interests.</a:t>
            </a:r>
          </a:p>
        </p:txBody>
      </p:sp>
      <p:pic>
        <p:nvPicPr>
          <p:cNvPr id="6146" name="Picture 2" descr="https://encrypted-tbn3.gstatic.com/images?q=tbn:ANd9GcQ3RSOhjeqNcpMXEeyNcPoD3mU3_NEdEVYrnOdl9jkVs8Sml0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914400"/>
            <a:ext cx="2590800" cy="19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College and University </a:t>
            </a:r>
            <a:r>
              <a:rPr lang="en-US" b="1" dirty="0" smtClean="0"/>
              <a:t>Placement</a:t>
            </a:r>
          </a:p>
          <a:p>
            <a:endParaRPr lang="en-US" b="1" dirty="0"/>
          </a:p>
          <a:p>
            <a:r>
              <a:rPr lang="en-US" dirty="0"/>
              <a:t>Graduates of the Center for English Language</a:t>
            </a:r>
          </a:p>
          <a:p>
            <a:r>
              <a:rPr lang="en-US" dirty="0"/>
              <a:t>Training have gone on to pursue careers in such</a:t>
            </a:r>
          </a:p>
          <a:p>
            <a:r>
              <a:rPr lang="en-US" dirty="0"/>
              <a:t>areas as physics, art, chemistry, business, education</a:t>
            </a:r>
          </a:p>
          <a:p>
            <a:r>
              <a:rPr lang="en-US" dirty="0"/>
              <a:t>and even teaching English as a foreign language.</a:t>
            </a:r>
          </a:p>
          <a:p>
            <a:r>
              <a:rPr lang="en-US" dirty="0"/>
              <a:t>We offer careers guidance to qualified students</a:t>
            </a:r>
          </a:p>
          <a:p>
            <a:r>
              <a:rPr lang="en-US" dirty="0"/>
              <a:t>who want to apply either to Indiana University or to</a:t>
            </a:r>
          </a:p>
          <a:p>
            <a:r>
              <a:rPr lang="en-US" dirty="0"/>
              <a:t>other colleges or universities in the United States.</a:t>
            </a:r>
          </a:p>
          <a:p>
            <a:r>
              <a:rPr lang="en-US" dirty="0"/>
              <a:t>Admission, however, to the Intensive English Program</a:t>
            </a:r>
          </a:p>
          <a:p>
            <a:r>
              <a:rPr lang="en-US" dirty="0"/>
              <a:t>does not guarantee admission to specific academic</a:t>
            </a:r>
          </a:p>
          <a:p>
            <a:r>
              <a:rPr lang="en-US" dirty="0" err="1"/>
              <a:t>programmes</a:t>
            </a:r>
            <a:r>
              <a:rPr lang="en-US" dirty="0"/>
              <a:t> at Indiana University.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780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54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Housing</a:t>
            </a:r>
          </a:p>
          <a:p>
            <a:r>
              <a:rPr lang="en-US" dirty="0"/>
              <a:t>There is a wide variety of housing available in</a:t>
            </a:r>
          </a:p>
          <a:p>
            <a:r>
              <a:rPr lang="en-US" dirty="0"/>
              <a:t>Bloomington for both married and single students:</a:t>
            </a:r>
          </a:p>
          <a:p>
            <a:r>
              <a:rPr lang="en-US" dirty="0"/>
              <a:t>on-campus housing is arranged through the IU Halls</a:t>
            </a:r>
          </a:p>
          <a:p>
            <a:r>
              <a:rPr lang="en-US" dirty="0"/>
              <a:t>of Residence. After receiving your application form,</a:t>
            </a:r>
          </a:p>
          <a:p>
            <a:r>
              <a:rPr lang="en-US" dirty="0"/>
              <a:t>we will send you a campus housing application.</a:t>
            </a:r>
          </a:p>
          <a:p>
            <a:r>
              <a:rPr lang="en-US" dirty="0"/>
              <a:t>Campus apartments are all within walking distance</a:t>
            </a:r>
          </a:p>
          <a:p>
            <a:r>
              <a:rPr lang="en-US" dirty="0"/>
              <a:t>of classes and are on the University bus routes. Many</a:t>
            </a:r>
          </a:p>
          <a:p>
            <a:r>
              <a:rPr lang="en-US" dirty="0"/>
              <a:t>off-campus apartments are located near campus</a:t>
            </a:r>
          </a:p>
          <a:p>
            <a:r>
              <a:rPr lang="en-US" dirty="0"/>
              <a:t>or near city bus routes. Off-campus housing is best</a:t>
            </a:r>
          </a:p>
          <a:p>
            <a:r>
              <a:rPr lang="en-US" dirty="0"/>
              <a:t>arranged after your arrival in Bloomington, but you</a:t>
            </a:r>
          </a:p>
          <a:p>
            <a:r>
              <a:rPr lang="en-US" dirty="0"/>
              <a:t>can begin by browsing the electronic classified ads in</a:t>
            </a:r>
          </a:p>
          <a:p>
            <a:r>
              <a:rPr lang="en-US" dirty="0"/>
              <a:t>the Bloomington Herald Times.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438400" cy="511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3963"/>
            <a:ext cx="3200400" cy="23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3327400" cy="220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0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739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Extracurricular Activities</a:t>
            </a:r>
          </a:p>
          <a:p>
            <a:r>
              <a:rPr lang="en-US" dirty="0"/>
              <a:t>Bloomington and Indiana University offer a large</a:t>
            </a:r>
          </a:p>
          <a:p>
            <a:r>
              <a:rPr lang="en-US" dirty="0"/>
              <a:t>variety of recreational activities and social events</a:t>
            </a:r>
          </a:p>
          <a:p>
            <a:r>
              <a:rPr lang="en-US" dirty="0"/>
              <a:t>going on all year round. To begin with, soccer,</a:t>
            </a:r>
          </a:p>
          <a:p>
            <a:r>
              <a:rPr lang="en-US" dirty="0"/>
              <a:t>swimming, boating, tennis, racquetball, skiing and</a:t>
            </a:r>
          </a:p>
          <a:p>
            <a:r>
              <a:rPr lang="en-US" dirty="0"/>
              <a:t>many other forms of exercise and relaxation are</a:t>
            </a:r>
          </a:p>
          <a:p>
            <a:r>
              <a:rPr lang="en-US" dirty="0"/>
              <a:t>readily available. We have also combined education</a:t>
            </a:r>
          </a:p>
          <a:p>
            <a:r>
              <a:rPr lang="en-US" dirty="0"/>
              <a:t>and enjoyment with trips to nearby zoos, art festivals,</a:t>
            </a:r>
          </a:p>
          <a:p>
            <a:r>
              <a:rPr lang="en-US" dirty="0"/>
              <a:t>museums and nature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45440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1492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ttps://encrypted-tbn0.gstatic.com/images?q=tbn:ANd9GcSdXGziZ4Oirr1ppua09GzNTyCPzOLCey0cFl6aNbaugFif1WVsy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5146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5006974"/>
            <a:ext cx="24479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49346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9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105400" cy="43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3954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E.3  ( 1-6 ) p.8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E.4 p.8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png;base64,iVBORw0KGgoAAAANSUhEUgAAAPIAAADQCAMAAAAK0syrAAAAk1BMVEX///8AAAD19fX7+/ssLCz09PT4+PgpKSktLS0EBAQJCQkNDQ0TExPx8fHLy8vu7u6urq6fn58yMjLj4+Ompqa6urqYmJiRkZHPz88IAAAaGhrGxsawsLCioqLU1NSKiorf398YEBBMTExCQkIeHh4kHh5PT08PAAAWDQ15eXlYWFg3NzceFxeDg4NoZWZeXl5wcHAvRYg7AAAN40lEQVR4nO1dC5+xXBDfkZSKkJDoIirk8v0/3Ttzitpd7NqnTry//i6dLnLGzJnrKR8fDRo0aNCgQYMGDRo0aNCgQYMGDRo0aNCgQYMGDRo0aNCgwXvDEOvuAWf0DjCtuw98sQSEXncvOMJcE8VwrLsfPDC08c1ZQYZZ3f2pHKYGIOoHuGJfd48qhhcgkaEL80C90ryou1OVQkcK5aMMsJalK8lqp+5uVQkTYEV8Bk3aa1ea3bq7VSUEgI2kIJVdbbTPh7NRd7+qxAI2skY0a6NgfSX5/22ogkSS1C6yeb0PcjbbdXerSvQhaadslvbtK8mjurtVJY4+mJKKNHfno0C50jyuu1/VYQEw+XC7Coq2Ko0Kot2qu2f/BKF3d5cO/grfGZthPlrlhmrLsYNlwzsnsBne2Rn6zCAtu6TBFCkosPl9DdUS4gj8O0wbAgxo2VkpJNpzeZ8bqh3XbpaIKfjWxN7FN+MjA/yMMBO0bheU9WiVs/lNDdUC4oAU0Si+xbR9ApdhvlOJz+o6GF1JXnPsZ3lANqYWdhzB91hhaoF5afc1Vel2yVDlEdU9BfDSCPwozesYAP2vOx2Iz/naWSWtra3lgga7r+lfFos89gVr8HWvnMQFzntrTSGapWD+xoZKSMjopthEky97t9Fnxh8UVaXRLBXY7HDpZ4kYW3mfR9GXbG0fos9MNGRVw+GszYM8WbD6eDNs4tO1LX3hcitJpC+HDxUSbUWbFwyV+fFW6BdVFkTLTzuP8TepbQUaaTBFHeWGSuPQzxJxjgt8BOsTw0ywvpclFpqGo7mrzlfdK81vVbwQ/IIse59VkW75t1K3u5TN2rqgwd6peIFy7V1XTOtTNBjGN6OG2RrZjFpbe9Oc0DTa5CtuceVjfNuzmh6PTLQVVSposDcyVLuowKCgaJEM8G9ZHwHi3V6jpJAyD/Kc0BsVL4o6Wv9kbgL/9gjdxpvTHG0zdDWtwOZvbturQi+aqIFV8Jdd604JRoySIECaoauo+0JW+12KF04xrxHksaMRWtHp5idojCe7NWntrqKFuaF6l+KFWeCOl8v1BHwI76byRslotSbRVtT1++WEUJav7XNspQ1nb8WPxqYNSShp5GorWiH1d08qXgxjy7o0DUidks4WWXx8GASf/M1qrqkqivb87XJCBS6f4ohE2UyiKPmh87qVBPJcnc8VpVtI/b1H8cK++oo2WOh46Dtk8UF4/CFhmGz8HRvNGFKEOZvfonhxTf30/ESm9K0P+58cqaVv+eB66zmryyn7PKJ6j+JFEh3YEh0Pw9lD/GP2bpCgbjujdj7gaCaSYZfXqA7Vd/jfcYhiEYPgVRwPXWTx6YeQyGyTbvOoaUhzlXwwKGa1vco7/O8gT9qexP5GluMf1Za9R4J3F8Gfaky0FSgYqrcoXoyjBKINAsfnY7XlhEhwkPun4oi52qCsd+9lqEwrIYI3sPIeHmecSLV9omjA3BFicx5RtavsazkQ42Rntjdx/DgS0rcQW5svcYaw0lhE1S0aquXtE7wQjvFmhKK9fWhehCnEUfRdl5say48oykjOaX714oUJm03ykykex1EM7q3g8KRl/khhNL948cIjiv3HMm3KOIjPt42Xk6bBFBi9S/HCiFB1yaZh6L17Ab6zIrvk3TvDlqWEEKu8RhVW09lS4MUJaWsLuxn5m/Y+PG7d6XBh9x1PT+2VcSQ1/a0amYP8kS6J9rqgwV53QiuGvdGeEUywrCiK8GVdNsRScCI1/bj6MsVwilxtCPMa1fyHsKQ2mJDQPAmhoxtO316MJ+72uAs2fkYz+wki+FqJ/Irefs3mCUG3oMFetHgxhiTxbu4RdcOj32Dobt2fLc6AsRkZXYyoXrJ4MQVfKqdj4VpLc36rPKJ6xeLFIZsQUwJsaZ1qsKKher0rL84QlVcHP0tMg4GyyufMBKWdvSQcLavEdKRz0WDt162y76JyB9tBYoEzvK6hCqOS/WAP2cxIVgtsfiVDtYpLT1FNs9EMQSGiepnihYAUl149EoNMaUOBzS9jqKqgGP2aNCWE/kihFPkihgoprmKQCStNhVS0X81QoeaqpiZqqmrK5nmBza8QUZ2qohh/TJb5Q6VduFxOq7/Kfraqy9LYkLFZK0QXtRuqLVgV5qWOSkrzXM5LkXUbqilEVdoNB9mcBs4F21xvlX0AcbVJqS0oqWivC2yus3hhgz+q1u01NC2NLmCUz5mp0VAZkGyqzqlPQU35rBZEu7bpYJ1NAl7lX9LOSAbpBQxVGPMYVQMyVCxZUDBUNVXZp/BjprIUBBcfTMoT+fUYKhtiPmGNDZkG6+bV11oMVcdPNpxyFCdVTZMF6wKbazBUNy6QqAoeXA1VnuHlPx3MvnWBRFXYqllZbp6nwfhfIri5eYFERSB/JI2YR3ngzLt4MbS4piemoKWjWSn4I3yr7ELMSVtnaLWziQWfDJXHswsDi+/3oT+iZRFVIT/CtcoexLztYqBmSrsYUXEsXuhfrm/jABMyyYZ9HlG1+RUv7Bpqvbtr6q/gg3FxeBkWVsztuy5wrmyW84iKn6sdJt+vO68cZyVzO4sRFS+7sYBkwz+UMS6e9idD9WBeUYnAgGK18fknY9xLhrfoj/DpxiECwwSLe5QuSrcMFY/ihQd0FcE54l/SH+QaLCe5pOk4D7Hyfco8jXz+wxn9kbT6quVs3lf/yw8yp8eAROKddDMhE20lv67b7FTdi5Z1uf7YrjprfwO7rF6jzi9To06dVtXXFG3zy+onX+8OUj2cC5thtZzsVGU01VutVrVupwNRXlg9W9yrgGfIjPPW8TzHMcQePqpl894v3lcgjHlfnUf+CBPtgzOjCd+6KIrVsnn4ObMo7H3epsrNRHvpOI6HROvI5FaFCkz/mroWpYRzdrUlaYzNC2eGok0k98QqJXv37d4JesKb5jGg1obA7s+IzRnJlUm2eeN6JSNOOLn2GYQAY0d13O8Tm0my9Qolu5PciiUMizPN9mJwGNvI5Vk6mnu96nT2NrpZn/AszrJt9vt9JNnuO+loJj5XI9kziG4HT0aUcNXbBpJLoNFsEJvRUFUj2SP/XtmNxjNPmvuMzbY9I6WdcrkSyZ5a98XXQL3NMTMkzGxGMw5nkmwczJV4I97DarK+8Xn6YR2kmIZzn9lmEu0qdHbgR4+Epyf7HDOsH2J/1k9pnhGbdb0CyV7+VBoQ99XM1r0DfcZ0GBlnss2t8nW2Af5PFRkhKH/e/QPoqaXqZ552+ZId3rlLVxE0855j/GwwmmfOLPW0y5bs8e8ml5242iqPjedZn4k2Ku1SJVsH/1cpn7MPXpnf+wM8Ijn1R4jNpUr2b8T6g0UdfOdveLMZk22HuFymn93/Ze5DjHlXMITZzM6DyNJItgO6hP43Rx5j8Mr61l9CcGbkfBKbS9PZJt3LRvpVDcQGi6MvkqHlzFgU6TGaSzjhQqJ72fxOCbfipI6bZvacfkozkiz+s84eMIJ/Gwmf+U32+wSd8RlJNnr/GEEKy9jyIfx1uoPrZL9PMGYsivxXBSZM6BZru99PZhM2327yzQ1EM6owA9n8Z8nuTSGK4fiMnN7JEfGBZy5NmyIq/Y+S3XMtIth75jPOvRwRHyyCM9KMFP/pOg/jQH8bs32yciwnm58PqhDb4HQeLtzFH7KOxhZiDAGfLZU/yhFxQe8Unk67cHfnNkv34R2Rw9Yv7nPy9XOf/mmkFhhhuNqFW/c5H98hgmH6h+EQ+FbtF5vOVuEuPE2eidedENAQT/6i5Scvce8Lc7XarbaHJwYY+Eky/pNZM3hdSPMDhmF4Og6fMBwnP/rjlXwr/0Xuq+eGu93h/HvVi7z6m2X9ZY6IB7a70/HwxMw3mrL3h6/Rr393Vj/E8+44ecJ2tH5O297C9yJ7jdB3J/cZL2r8l1mvi9e6e7WzO0+fmdMpP3/lU+/2/27Uh8Vp+szNL+znFdHp9t/J1Ah36z7To9D3n7PMC4hd3bjiFQZ1Zzu55Y0I1zdaCNmKgL5ykmyS42VdEDqCQAt6MXwInY8OvrJVEehe0AX08QB6dDpCq5NCaAlZq4XbBBG3dFqdbBtr4GZ8tFoiPsWOiMsOLXvY6tEObHd6LZrRhuusyY4WxZ4u6vTUWzrNC+qlL+/wPTtjmqZt3oR9ots7W4NsdTFY4Js5MAeLhblAYGNg0ja2sjDHPh2/Xm8y+AfcNR6MB4PxeDHGBTbHCLaFNg7SbUu2pJ1s93I8GA6HS/ZajofjIQMt2BpunODOCT6pSZsn6TGTyRQfw+F0Qi22Qovzt2SFJEttfOBCbsvUltpytm3UHsnySG63cWO2ScbduF8aZevt64fxYyMEfYBeI/bEg9mBMnsg0nO0aTueI/s0O216CJ08PWM7W0mf6UZ2uvzAdNmW04NxQWeU2bFydiCSsP/mU7nudIov98Ae7mF6wFXa4NKKy/bhIVM3/eXop0NMXPYj0g86YW8pXFrFn3uYrk4zZjCejZf0HE7wDR+4gswZI9eQabRlPBkSj/EYZHTKdcZ5JifjxYABJQNbuMbWF5clO9IkSWPimL6RKJKseuJXknutHkFMhb/XwuHQEnUcGbiDNoq0D7fRQOrQLDJ8x9FDI4+90TZq0Bhjw1Cg3SJrsqH6QQMeB36nk477TjryO+lbhzWyXUJ2YKpdhI/Lg2kS1rjomg5rCrnq+aKaGjRo0KBBgwYNGjRo0KBBgwYNGjRo0KBBgwYNGjRo0KBBg3/Ff4aVHtKri8x3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8963"/>
            <a:ext cx="45243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100"/>
            <a:ext cx="868343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SEhQUExQWFhQXGBcXFxgYGBgcFBwVFxQYFxcXFxcYHCggGBwlHBcXITEhJSkrLi4uFx8zODMsNygtLisBCgoKDg0OGhAQGywkHBwsLCwsLCwsLCwsLCwsLCwsLCwsLCwsLCwsLCwsLCwsLCwsLCwsLCwsLCwsLCwsLCwsLP/AABEIAJYBUQMBIgACEQEDEQH/xAAcAAACAgMBAQAAAAAAAAAAAAAEBQMGAAECBwj/xABIEAACAQIDBQUGAwUFBgUFAAABAgMAEQQSIQUTMUFRBiJhcZEUMlKBobEVQmIjM8HR8FOSorLhFiRUctLxQ4KDk7MHNGNldP/EABkBAQEBAQEBAAAAAAAAAAAAAAABAgMEBf/EACcRAQEAAgICAwABAwUAAAAAAAABAhESIQMxE0FRFARicSJhgbHw/9oADAMBAAIRAxEAPwB3vdT5n70Skl6EdNT5n71uLSvLUGgEcDUkeIIqGOap1sayC4sTRKy3pduiOFdK5FRRzp0rkTFeNLNrYqQQtuzZhre9rKNW1seXTXxHEBbH23AsMW8kC5kDgubMwIDE6kknvDmT4mrBaYsTepi1KcgIDIbg6i3Q9K5kxpjVmbUKCfQXoGEorlJqEwW0VmRHGgZVYA8bMoIv613JVQestSpLSSTHLGMzsFUcz1JsB613NtVEeFTc71iqkWtdY2kufCyn6VYH0c9TGS9Idn7SWYNlv3ZHjN7cUbKSPCj45quweHqUSXoSOQGoxjE3hjDjeAZit9ctwL2+Y9RU2DRJXMi5vOhsZiljTO2guBoL6sQBw8TXWExIdVdTcMAw8mFxp5GorTxV3ElFIL13kpIOFSpUoTau0Uw8Rke5UNGll43klSNfq4v4UcljW9I7SuwKC2htJIWhVgf20oiW3AMY3ku3QWjP0rNibUTFQRTR3CyKHAa2YAi+oHOtyA21brdL8dtvDQtklmjRrZrMwByk2v5XNNKYVlazCg9lbTTEJnW4GZ1sbXujsh4eKmqDaytXoTae0VgVGYEhpI4xb4pGCgm/K5oDKygdk7UTEJnS4GZ1sbXujlDwPVaMvQYa1euJZAoJ6An0oHZe1knijlW4WRFcA2zAMLi9uetZ2hlWXoOTG9KDmx3jU5QM3nAoeXFiqpD2qjldYwGBbf8AG1v93lEb315ki3hUmD2zDM2WOVHaxNlIJsLa/UeoPOs20PvbNfCuZJraMdOIPKlrvaokxbLz06HUUlDbeL8f0NaoP239K+grK10Ki41PmfvWga6dNT5msy1yVgapASK4sKkUVNiaLFEVMcSDxoXJWGKiutoP+yk/5G/ymqZg8Q8iRxxiIGOCEsZELX3ie6oBFh3dT5aVbJYrgg8CCD5EVUp+yyZrgScMo/ay+78PvcPCtY2B7s7tId3hTYDeSbtxxsFSQnKdPzRix6UXj9r5nnisMow4cHnmcyqflZBVHjw8eHns5KxxhDHmeQgMVIsAWIJsTYAfxpicF7S7SsJFUqscYzOjMi5iXYAg2JcgBuQ4a1qyGk+wNpYh4ozEY4kEaBc6s7tZQCcqsoUaaaknwpphtt4lZWikaJyYWeMrGyd8MFAa7m418KWYXsuF/tbAAACaUAAcALNwo3DbDCPmUPe2W7SO/dvewzsba0thoyixCY2CN1ZlOjHKcpEi6Mp6EG4tQW2HZZMHe+ksmvP/AO2lrjFbBQuXAZWb3ikjpmPC7ZGFz50PN2fVrX3xI4EzzGxtYkXfTQkVJYmney9qtCrMtjmxpQ3+GTEhWPnYmnOxe1DTSxowUBlxJNgb3ixQiS2vNTc+NV5eyS24SWzZv30vvXvm97jfW9FbK7MCF8yhgbMurs2jNma2Ym1yL1bcTR9h9vTSsHi3aYfNozgtJKoNiyKCAinkxJJ6cKKxu1AMTGLIoaGR3cizWjeOwzfDZiflVZ2DtGLDqsGKdYniAQF+6jqNFdGOhuBwvcc6i7QYdcezOC6QpE0Ub3ZM7Obu+U2zRjKo72ja8gDU12ul32b2iw2JIjViWIzqGR1DBSO/GWADgG2q3Goo50METMiF8ikqi+82VdEW/M2trXnuy/aJnhklMYWHMU3ZYl2K5L6gZVsToL3010r0F8Os0DxSi6yKyMLkXVhYi41GnSs3o0m2btLOiuylCVDMjWzJcXKtbS4/hW9ldq8LiHEcchLEErdHVXA4mJ2AWQDqpNUWfBCZZMHEWjwsSmGRlJzMVXKIEY3uFA75/wDLxvaLC4bFO8G/KBcOwdCmbM7iNo1upFoxZySLnlrWp0lMdt4g7naK/wD7GD/Pgaav2nkhmeOy5RLgUBIN8uJlkWTnxAUWqqPMMSZoI23gnxKzSSpfJHEghNs+gMhaHLZSSM19Kat2IjkuwExJKm5xE5N0JKG5fiCTbpeus0gzH7bOJi2fI1g/t0g7t7WRMZGvE9FH1qLsPtcwbPwpymR2SOOOMEAs7LoLngAAWJ5BTx4VrZ/YxYmRgJLoxZA0srKGIYFsjNa/ebW3M1JtPY+EggiWZ90sZtDaSRHzZCuVChzscpIsL6XpuB7sPtBM2InhxG6ughZd0GsN4JMylmN3tlHest+gpR2nx8ssmIaJMPlwpCNvULSSMI1nIDg/slAZbEhrkXsBa6zsdgWSWSXLIqysmQSs7SbuNSFZt4SylizHKeAtoDerH2i7Mw4iTesl2IAcBmVXA4CRVIEgH6gabkoFXauefAyrfvQzNY8RmERsaT4HtE+Ew8UgQvmxMqFB7zZ5pcqrqACWyi50F6n25iUgnhYsGkRJLQJczNvMoTKgGi3UjM1gOtLtm9jQ8aB94ZLmRss8wRZWJZsgDAC2Yi4H3psWYbU2g3eEuFS/5BDJJl8N5vUzeeUUuxe3pJ8KgmyGVMbGhKKVUhMRYEKWJGg61Jg+xaqNTiL/AP8ATiB9pK4i7DojhlWWwfeANPMy573zFWcgm+utNgr/AOnUp3f/AKkv/wAz1Btztfi1ixGIg3AihaWMRyK5kbcuUdy6sAveBISxuALkX0ebC2R7OLAWFybX5sSx+pNJu0vZCCd3cxk7zV1DuqM1rBiikKW0HetfQVnlNgyXtKXlaPTIcPn8c5bL6VT9g7bnEcEMLRoUw0Ts0iswOYFVVVVgfym7X000PJZsrYIkL5t7mDtGCJpwcgsQNZNeP9G9F/7FqCpAlGUZVtNLcL8IObQeFOhYf9rD7OJHjYSk5N0OJlLFAFJt3SRfMfy61rZuPnYnfGO5tZYw1l6guT3+X5RSvaeyHSKJ0VmMDh8pYl2XKyN3muS2VyRrqRaicD2jwSx3EgeTlEoJnJ6bq2YHUcRpzqf4FXTG7mUSG5CDaTEDiQuKU2+lNsJtCWGWHOILTXUbpSpQ5TJlLE/tF7p73d1A010gXYQlVd6CJLyuwR2GUzSGR0zIRmAuB42qLDdmVjZWVXugIW8khCqRYgAtYDQegq9BltLtVLYSRhBDvI47tcu95RG7KBYKoubE3vbhwpzBii+o4V542z43aNIGd1RlZmEkjQqqHMFFzlYkgCwvbXhV92SvcpZIHWQ1lZWVQA2DuTbrXJwTCnYwXj61KME3QGvFzddK77Ma69jPKnrYTqta9hB4G1XmaI9yRUiRXps2CccrjwrgYWnM0BGDPnXPsV+VqapEVouIqeIqc6aVfE7FL1mG2Mym5uTVvXDqeBrN1biKvOhAmGPMVKMHfhT+OJTW3wY5U3RXTs81i4Hwp9uiONaCCm6hTHhqnGEFMBH4VhNuVBX8dsjMb86ExOw86MHJ68uWulxpw48atZINRyw91vI/atS0U/sSm8ghcqAWjVyBwuwzE66k3J1NPNtY1oBCVt35442v8LXvbx0qk9kdvtuYYsKsUkkcEZlMkjKiHLlCXVWJe6nS2lteVE7d7ZYWaKDM6xyLiIzJGzDMmQsHuRxAPOuvG7RdhGshDcqKOHQ62FeQbL21HJZ0xRGM31heV92RvbLGIgchRlsAct9b3vrV47Q46X2Qsmcd5N4U/eCHON4V8ct9RqBe2tqlmkOZtnBmvwHSisZtFoIrpE0hBAyrxseJ/r6ca8pwfaXDwYpt1O+4aHu55ZHjz5+9u3kJJNrX109aFw/aiCVYIsRiDu1w66LK6ft72feMhDFgLWBNtTzrXGo9oOJB1FDTaj7V5zsftHK2EhVJO/NK8aSkAssStIc5B0LhEA15kE86sewochbKZGzEZmkkd2JHPvGy+SgCpZoPsNBlNybmijNXje0O1QQSJv7MExaEZjcOcT3B52GnhVmh7ZSSK74eOOWKP32aQqzkKGYRAKQbA2uxGvrVuNFgxe0W9s3Jy7vch72ObMXI48LWqfsrtTPFc2zZ5F000SVlX6AVTto9ssJJNhnXELkySFgWsASFKhh14+hpXsbb8R9mWOUFvaZCVB1KlpW16jUGrq6HtUWNFq5fH0iwmKzLeu3kNZ3Q1bFChpZxQOY1sA1BG0AzZq6kYVpmtQ0rmiOpnuDSWfDAE5TajXJoV4WNag5hUL51KJhXEODZ2sPXkB1NGRYZeCRtJbi1yB8gKsCuWAE8dOlExsALCijgVc2UMjj8rag+R60PHh+tWg7eeNbre7rKuxYhh1vo1qlWHyqH2fxqVIyK+ft2TpHXRwoNRoD1qVWNamvtERwZHumtGE8wDRFzWa1rUTYJsP0+tYIOoo21cMpqaNhTBau1t19alswrll8KCBxblWLPag9twSsg3bMhGYnKbE9wgA/Mg/KkHarbBiKEYmPD3VjldMxNiO9+lRwzHQeN9NSb9C376omtxFVpNr52w0iToYnDLlC/vXyMbo3L3S3kp43pumMQvu843mUPk/NkJIzW5i4pdwGxy0ScpFB5BVFmxbDB4kZjpiJdbm9va+ArWN2WL26VIl6Ajx6hGeR1RFuWZiAoA4kk6AV1s7a0cy54nDre1xe1x0vx86mxXu0vZreyb1Xkje2XNGwBK3vlOYEEX8LjW1r0CmBGHhvZljQWsDckk8SzHiSdWY+JNG7Q2iRJtEa+4tteH+68umtd4PEiTBqCAbQKbnXvCIG+vPxrpuo52PhM6h9QTy14X04gfanojGWxrz7CbXaLDYU+1JETh0uHXOzHdx97jcAa3Y8MwOvCrlg9roUizupLkIrDg7lS3dt1CsflTKUKO02xXdF3ZNxIrHvEd0Xvw48vvxFd4XZOcXLG9Nto4xLSx3GcRFyvMKcyq3ldWHypD2d7S4eLD4dZZFD7iEkas/7te8QLnXqeNWb0Ots9nGdAUa0sbCSNjqMwUrZhzUqzA+fWosPtXF5DGuGWKThvHkVoh1ZVXvtbkCFv1FWPB9o8LOxSKQM4GbLZgcoIF+8BcXI9ah2ntPCwld86oWvYHiQOJsNbC4ueGtJfqhPszs/dVRWOVBa54seJY+JNz86G2h2KGdmDygPbeKjAK9hbvaE8NLgg2qzYbbOHKI0bqUkbKjA6M2ugI48D6V1tDbEUK5pHVV0Fz1PADqfAU5XaFmF2ESLcANAByA4AUqm2FKmJZif2bKoHe56X05c/6JoztB2ghmwOMMEobLE4JQ6qxQkC41B+oph+LxhN5KyooIF2PEngAOJPgKu6g3CYXKoFTFKTY3tNF7LPNh3SUxKbjWwYC+VuBB8KW43apGKlsdNwml9L7yTXz4VNUWm9qy9VDsvti2GguSSIkuSf0jjW27ULKxWNw2XjlNx04jQ1eNQTtTbQXFCK7nKV7qoQuoU5pJOa2Y2AtqhBvThJ1YXrz/AYosHLtYCWUkk6Abw8SeAovA9pIHYxrKLggDWwbu37nX/StXA2urTKKgkxa1WJ9qqtgzWve3yFz9Kij2ur+6b6A8+DcD86cDa3wYkbuQj9I+RNQbWx2Uqo0XKCPmNTSPA7QKsQQSjCzDw6jxFMY4JCLLup0Hu5jZ1HQ63FamIJG0SYlcnUOAp5kWuRQ21tohZXA6/XnXLxkMrSFSV/dwpawbkTb/vQ5wChyCrTzG5YA2RSeRtxrXFBv4l41upfYW/4Zf7x/nWU4xVp/EFrr8SSuPwzXjXf4WOgr5HOvTxxYNpL1qRNoCovwofCKw7MHw/Wryy/DWIoY7yrYx3hQgwHgfWs9hH6vWp8uRxgz2wdDWmxK+NCeyDq1a3AHM1flqcYKM45Gte0+ND7sdTXQjXrV+SnGJva78ap3aBZ4sRLLDHHKs8aIQzZGUx5rAnKc0Zz3sNQb8b6W4Qr1rmTCo2hNax8ticY8p2a2LhTCRnDofZnLHLKoU3jkTuAjQd++vSne28fPPGjDDbuaM3ilE8WZWOlrW7yngVOhq6/g0R6UPtHs1BKmVgCAQwF7ajh966/Nu+meKubI7Y4lhkkwX7RLBjvkVCbcUuNRS9cHLJh5UKBZHleTLmBADT5wMw092rth9gR8Tx+VGxbLReA+1Xn+Q0oe0SGxEEcmqBZZVQ+60qMgUsOeUMSAeZB4rRON2xPhhJI0GaJFLZt8i91VuTlIuPKrB2i7OpiIwO8rIcyOhs6Na11Oo4EixFiDYiq++wJJMq4maSVVIKoFREJBBBkyi72IGlwPA1ZlKFTzvJ7VK6brfIuRc4Y/ucgBy8CSRpTjYmHb2fL+bdBbHruwLa+NN07NxMhDltbHiRqDcajWi8BgAgtm+9/nepc+jTynAxYvDOP2Cn9hDCbyrxhDC400Vs2o8BXWyZpgcPhygBgl3zkSKQAyy6KAOAMoA6C1epz7NjJuTf0qtbX7OgStLDM8bMFU2VGAVb+6CNDc8Tfn1rc8u/aaJNqY6YYqXdx5ycLEjd4KFJknIuTx0N7Ur7ODEYeNY1w92CrnberdmAAJuRe2lh0AFW7Z+xgoKrmIJzu7EGR3IALMdL6ACwAAAsAKNfZgHAH6Vef0aVaJ5ziVlePIBE0fvqxJaRG5cBZTU212ninM0aK4kiSMgtlK5GdgQbG6nPqPDnTxsA3Q/So5cDI3I/SryiKPsuWdBDE8agRymQlXGWxz+6tr27wqw7WeQrDLGFZ4mY5GNgQ65SQbaMOR8SOdbxPZwlxIEOYDLfwuT/E+tEfhzgWytWuUqKZjJMSfaxulHtA/LILD9nk72guetqd4mWX9lLGAWiZiFY2BDLlJBsbMOR8xzpj+EX/ACt9Kli2eRpZreda5RFMxEmKPtQMa/7x0kFh3AveuNToLmj45JZJXdkyXRUAzBiSGYnhw94VZRstDx+9EQ7KQa05w0pkezXWGCKRsqs0UUljpa3u36EgL86u+ytjwCxzjKOQGgHlXGO2QksbRtqrCxH2t0IOt6SfgmIA3ZxEpj4aBA5HTeWvw0uLHxrFy5fayaJsXOXayQ54VxE7e+oD2kYJcEcA1zrxsKWT55GxAeHQsCRvFGUiNbEHqLA3FX7Z/Z7QDLlUAKoFrADgKX7U7GXkZi7FHILRjKFNlAsx4kaDTT51qeTGGrVWgmnmhgbc3ZUJLF1BbNFlva2nG9qL2Akisc6he7GvEH3FIJ086vOz+zqcW58qc4PY0KG4XXxNYy88i8FVOFlI7qMfJTQ5wE5NrMPMV6UJSBxFvmf40LisWLWz+mgrl/Iy/F+Ofqm7E2VKJlJIuLkedtPrUkuGkTDi3FnbeHmeFhfpxprNiFQ5gRca1oY4PcxMuvvRvoL+F9K74Z5ZMXGQp3LVlWLeP/ZRf3h/1Vuuu6i05PCti9EZqixGLSMXd1UfqIH3rwz+nx/XXk5uelZc9KV4vtfg4+Myk9FBY/QUC/bVW/dYeZ/FgEX5E3Na/jf3JyWAk1oDrVZftDin91IYh+olm9BQcmJnf38W/lGqqPUa1n+J/cvNcmZV1YgeZt96XYjtDhE4zIT0U5j/AIb1VmwUJ94PIf1ux+gomCIL7sSjyUfc1uf0uvdTkYv2rjJtFBNJ4hbD11pzgMekmmRla18rix8arrNIeageZP00Fcx4wowUsN5fuG2hB526DUH5Vfg/NHJcbDoK0QvQVUsTjcrXLMTfjmI9ADYDwonD7ZdeYcdG4/3h/EGl8OX7Dawsi/CK4MQ6fWo9m7Sjmvl0YcVPHzHUVLi8bFGO+QOg0ufIVyvi/bF2iMQ8aia460oxWPmkJMecDkFC29WXWhZMViEIDzSKSLi6QEfRKzfHr7i7WDeGoy3hSYY6dNd4JB0ZEH+QA1MvapF0lhbzQg/MgkH0vU4X9XZi7jxHrQ0hU/nt50XgtrYef921zxy8G/umu5Uj6/QVi9LOyeVf/wAgoV0/UPWmmIji+L/CKXyIltDr5VvHNdB2Ljg32qCSWT4q5nNuApfNO/Ja74zbFEvLL8VcGeX4qWyTSH8tvnQkjS34feusxYtOxNN8R9K2N8fzUBg1l0vcUcJSp1NS9eiMMUp/PXW4l+IVhx1Qviyak2dJzE44uK3GG60A0542NcttJh+X7Vrjam4bIHPOw612b/FVek2rIeAHqKhO0peqj51fjqcoswkK8WJ8BpWnxp/71WvxE8zXX4hT4zkcTbQbka5G1GHFqTttLwoV8ZfkPWr8acjyTbX6jQbbZ8aUvK3wj1qHeP0X1rU8cTkY4napahW2h4GhHz/EKiKP8VbmMZtWT2w1qhd23X6VlXSvaJHUggkWNwda86wXZ2MmYyMXdHkQC4y6aoTb3rqVOp51bD2OwX9gv+L+dJ8Z2SwkeIW0CZJVtz0kTXrzUn+5XzMLrc/9/wBvTZCWGZU90KvlYVNHiC5tm+tR4vsdAHe0S9RoeB1HOgcPsKAEHdLodRY/PnXbe2T6KDqb1OsY5CooezuFy6RKefPUHUc+lEJ2cwoN90uvn/Os21ek8UbG1hU8eCIFulDRbCwuoEaDyuP41n4XCGDMvdtY6t8iRm/q9TlkdJpVApBi1xLtZYXbK1wVTQjl3mIH2qxSRYSPkq/Q/U3oObaeGHDXyzH+IqcvJ9HSu4vs3tHEOt91BECCQz5pCRwBCaAfOrDs7swY1/aTFjzsth8r30pZidsR30j9Wt9B/OleM2op+FR5n7sat+XL/Y/0rtFszDob94nhfMxP+GtvjYIrkBF8TlB/6jXleI21CTlEudvhQs59FvQpSRyMmFlN/wAzjIvzzd76U+DK+6bj07GdsYU4EsfBSfq1qQ43teZe6sGa3AuxsD1stvvSXBdlS1jIAPAXt6nU/Smg2BEANAAOVtKnDDFfZ3gZiQLjlrUONcA8qVYjDrGjEG1gTw520561RE7Rl2FyT3DfLETZ/kp0qYYXL0t09DgxQjljk00IN/DgfperzNrXz9gNq5/3pcgD8kJNjc24JYaVZv8AaFN5hUVpt3IlnBwz7wsL/uxlu40HAHnTyeDLazKPSJ4PEelBSxkdD8qq8+0YALlcUAObYSUD5kppSrau10ETtEzBhaxdAq8fzX4fO1MPHaZWLnLmoSQNVawOOvGCxlJudVQkcfAV3NjjY5d5e2hKkC/K5IrtMLGLTh1aopZWHFgPM1XTtXJ3ZGkzDXkdDw1trQsm1lZ+6eX51Gp866TGsrLv7/8Aij1H8agxGLCDWT0sT9KUYfHlmytGp7ua624X+E/zosSLrZCbce6Letamozdsj2oCbFivieH04UWSSPfNvpQTSqACVAvw92tTYnKtwoPhcDj5Vrc+mdUQ4/UfWoWy9frXMWKuSCtreINbaQdB6CtxKgaRPiHr/rUEuKQcwfLWi94vwj0FcmcfCPSqz0XHaSeP0omPFIeDD56HyqU4kfAPp/Kt78fCKuzUQvikH5x61BiMeidTfwNvU0WZR8NcnE/pFDoHDtSM6E2Pj/OujtGL4x9f5UT7UPhFcNiR8IoagM7XT9X900PJttRwDfaj2m8Kkw2Ell/dxs9ug0Hz4CqdJ/xf9B9f9Kynf4PiP7L/AC1lRdPZLUBtyEmEsou0dpF801IHmtx86Lz+NZnFfImUl7enRLiQGUSL0B/8vH+vnSDGKEfMODf5qdYFshkiP/hsQP8AkbvJ9Db5Uj2xKqB0J8R5cRXbHLvSWOsJicrAcv4Hp5H70wOIGuteabD7THESrDGjPKGIIUG2TgWJOijzr1DZuDWOzMcz/QeXj41ryXj7STYqGPQMwsOh4/OkfaLbYj7qnvkeg6+fT16V12h7QrGLKQWPAcvM+HhzPhx872jjHc2TvOx1Y8FvqWbx50wm+6V3tHtEsbZbO7n8qC7X8aY7G3sjBpECoQbC+Zgf1KLfc0gwWHTDlmVmZ395mtf5W4Ctt2oeFcu7V1vfMDaQX6dfpXfW/SLkMRACVdVvfQ2tfS9EI2FfTIh+QNIdmdqEnXuhWtxH5h4FTqPSiPb8OT3owp65cv1rnVNlfDRGyoqk8gAPtRB2hGOlV+SXCXFybnhqfpWZ8IvIX8Sayujl9sre1/lQcu0wTpSuTGYVCSFUE89LkUPPtlSLRrT/AINBe2O2iqCJTZ2ueBNlsbnh6VXNn7SAWPU6Q5TYMToefdrvtR3wHPvjQW+E8jaq9ggXygKfcsTmI58b3rvhhOJfZngsQRFZWOtydNeJ4kjpT3YG0jJitnrdgY2kCsbEWN2uFtw7xGvWhuy+AgaIb15AQDooHHMeZB5VmJWLD43DtCXtcls1uOo0AAqZaytn+SddvRe0WJ3cMjSTEqB8KAceqrevLNodoI5EkjUmz2156MCQQBoPIim/bHbbvAVBUqSMwIN7X0ym9qrZKxx4tEOh3Vr6k2sxPrep4PHxx7M8pb0sey+1agCMKzMWYi1/zG9vd5UzxGI3hy8La9RfprS58TDJDu5M2ViGNrg3uDxovcAWUe6NBfU2HC551uztjZTtY3lPWw+1BlT/AEaklZi7HxP9cKnS/wDRFVUOEmaJs2p0y2PS/LpTiHHrLmUA20Y3636c6WkHofpUE2HY8CR6fypraHcuMZoVkyHMgey2NzlYgWHE3qDaONYQiUgqciuVI524EGkZEygDO+UcACB6aaUw2lixJBYnvkLcG/Ii4OlOPoTbF2wMTvCFykAHlc3NiNKY4dy9zwF7cPrrSTYrAYjEZRZGVcmlhyuLU7hbSrpmu2U8rHzuP51wQRxHoRUmeu3sUb5VLbPsklCSSItixC3NhfTXprUuSglwyOQHAOt7eI4GmZre2dB2FRlaKZawJTkmgLLUZFNlwROoUnyBoWTD25UmcOKPZuE3sqpewJ1PQDUn0ptNOrxl3Zo8MrZIoo9GcjiSfqSaE2LII51LaKbqT0zC16IkwOaP2ZiEmidioY2V1a3BjpfStbB3tGF+Cb++P5Vla/AZui/+4n/VWUVcP9oBc686mTb46/WvPpZTmPmfvWhM3WvmfA9fNcNpbbVZUe+jAxtw4+8h+jD51Vu1+PaVohGdWupPIc7n60JiF3gyte1wdDY3HAg0pk2VOHzJPm/RIBl+RUaeldcPHJ3tm5bXDs8YMFHkhAudXe3fdupPTw5VHtjtZkUgEknl1/06+nlXysoS+QlugIP16eNLjsPESNdyq/O5t0AH86fHjbvKnL8QbQ25IbkAu59PM8gPCkGH9oWTeBgG1vmN+PG4+dXGLsyv5nY+VhU8ewoF/KWP6mP2GldpnjOozZaqiTSknNLcnkqDTy40dhNhTyDSOUjq5yj62q1RIqe6oXyAH2qUTnrWbnfqGp9qzH2BxBNxJHCeRDHN/hF/rVu2VsSSNSJsXvjYWvEBY87nMS3LpUIxTdTXW/Nc8r5MvbU4oMTs45v3SHxUgfyIoLEYdlOmEzeIyH7sKZtPXBxNScjcV7FLJ/wb/JQftepcNg530CbsdW0+nGnbYqojiTW+/wATbIdhQKpz/tGsdW92/gv870si2Gq5fBSP40e2JqM4mrJkzbEGx9l5ACfhI+ZY1JiNmq0iubd0Vs4qomxNbmN9pcoqXbPHHemEaIALjTVj/KkOAiVn77hANSTfW35R4nhTDtah9oLHgwBHy0rXZrZ6yuS/upY26m+l/CvROsWVw2XjcPOhKpIliACxRraeFqIlxFiCEJ+YFbiwqKLooXNqbdayTiPnXKapSjE4UCzcA3xEE/SsVPAUXtZ8oTQ8+AvQInPR/RaqxKFHQVvNUPtDH4vQVhlb9XoKCVkvy+n+tDyweF/IVIJ24Xb6VhzHjm9f5UEGHdo2zBSflb6gGifxR76Lp0sb3qFwf1etQFCOGb6VTRxDtIHRrqfHh601iXNG56AfU1TWY8wxHjTTZOKYgqScoAyr5Hl1qWbTWjCM2NT+0VBDEzsFQEsdAKYey4dDkbezSD3hFbKPDMdT6VrTIXf012UqhWmkF1WwVfic8B5UEcFFLcQF1lGu6lHeP/Kw4nwNdYWf/db2vupgzjnlIt9xanEWZsU623mIELEXEaKbKDwzBeFQYtDKd3JlLst4ZltZ/wBJ639aTbXwszytJGrSJIcysovx5G3Ajhaiorq+EhJ78ZaST9C3BsT4AGpMV2QTNqQaMTbAKhJo1mAFgSSJAOmYcvOlONxQeRyOBYkfM6UzGAiisJy7SnURRAFgOWZjwPhWtMn3tEH/AAzf+4f5Vqj7Rf2GI/r5VlY5VvSuyXzN5n71gvW6yuWmtpFWplStVlZsXaZRWE1lZWLGpXJJ8KgcmsrKYlcWNarKytI1c1GzmsrK1Jus1y8hqJpDWVldOMZ3XBY1o3rVZV1E2yxrnKa3WVRw0ZqJlNbrKsQm7Sr+ytpdiAD0oHZ37CZlGoKi/W4ArKytNT0ueHGaGNuo/jXLxnwrVZXOJSTte7osRU2N2+1Vn26f4hWVldFx9JE2jLzI8LdfSuRtCbqvpWVlGmxj5jxK+lcNjZviFZWURJFipbNqL6W6fOmexsMXQl2JOYj3mrdZVZyqPaWznTvCQ5LgEXNwD8JI+9BTFk90k66MSQ1vG2lZWUpjVl7ISSBcQ5YkrHYXJtd2Ck+dr082liJMOkUMLZAY1diujMza6ka2HSsrKkTL2xcQ82HaRzeWB0KP+azHgx56gVrauIaDFu6BbOqllPusHQFgR51lZVR1hlgYExviIQfeRGBX5G4PrQWLx6ojRYdSobR3c3kbw00UeFZWUHHZiG+JQmxChmt4qpIor2qSLDCVDaWd3zP+YKttFPK96ysqhv8AiM/9q/8AeNarKys6Nv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19200"/>
            <a:ext cx="890219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raveller 6.pdf - Adobe Read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65171" r="61945" b="19773"/>
          <a:stretch/>
        </p:blipFill>
        <p:spPr>
          <a:xfrm>
            <a:off x="703784" y="762000"/>
            <a:ext cx="792480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aveller 6.pdf - Adobe Reader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0" t="78771" r="60972" b="10134"/>
          <a:stretch/>
        </p:blipFill>
        <p:spPr>
          <a:xfrm>
            <a:off x="508000" y="3733800"/>
            <a:ext cx="8316369" cy="199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87" y="17648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University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English Program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3" y="1465283"/>
            <a:ext cx="1576388" cy="20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0" y="3580339"/>
            <a:ext cx="878681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The University</a:t>
            </a:r>
          </a:p>
          <a:p>
            <a:r>
              <a:rPr lang="en-US" dirty="0"/>
              <a:t>Indiana University was founded in 1820 and is one of</a:t>
            </a:r>
          </a:p>
          <a:p>
            <a:r>
              <a:rPr lang="en-US" dirty="0"/>
              <a:t>the oldest and largest state-sponsored universities</a:t>
            </a:r>
          </a:p>
          <a:p>
            <a:r>
              <a:rPr lang="en-US" dirty="0"/>
              <a:t>in the United States. It is internationally known for</a:t>
            </a:r>
          </a:p>
          <a:p>
            <a:r>
              <a:rPr lang="en-US" dirty="0"/>
              <a:t>the excellence and variety of its </a:t>
            </a:r>
            <a:r>
              <a:rPr lang="en-US" dirty="0" err="1"/>
              <a:t>programmes</a:t>
            </a:r>
            <a:r>
              <a:rPr lang="en-US" dirty="0"/>
              <a:t>. The</a:t>
            </a:r>
          </a:p>
          <a:p>
            <a:r>
              <a:rPr lang="en-US" dirty="0"/>
              <a:t>University has over 100 academic departments and a</a:t>
            </a:r>
          </a:p>
          <a:p>
            <a:r>
              <a:rPr lang="en-US" dirty="0"/>
              <a:t>full-time faculty of over 1,500, including members of</a:t>
            </a:r>
          </a:p>
          <a:p>
            <a:r>
              <a:rPr lang="en-US" dirty="0"/>
              <a:t>many academic societies.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10000"/>
            <a:ext cx="4495800" cy="25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41433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encrypted-tbn0.gstatic.com/images?q=tbn:ANd9GcRYZBAuAPgFS3JJL194bY-v2ken3Tm24h84b4cj6oIMSnUq_O91P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33" y="914400"/>
            <a:ext cx="420556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365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is located in Bloomington, the cultural </a:t>
            </a:r>
            <a:r>
              <a:rPr lang="en-US" dirty="0" smtClean="0"/>
              <a:t>and recreational </a:t>
            </a:r>
            <a:r>
              <a:rPr lang="en-US" dirty="0" err="1"/>
              <a:t>centre</a:t>
            </a:r>
            <a:r>
              <a:rPr lang="en-US" dirty="0"/>
              <a:t> of southern Indiana in the </a:t>
            </a:r>
            <a:r>
              <a:rPr lang="en-US" dirty="0" err="1"/>
              <a:t>midwestern</a:t>
            </a:r>
            <a:endParaRPr lang="en-US" dirty="0"/>
          </a:p>
          <a:p>
            <a:r>
              <a:rPr lang="en-US" dirty="0"/>
              <a:t>US. </a:t>
            </a:r>
            <a:endParaRPr lang="en-US" dirty="0" smtClean="0"/>
          </a:p>
          <a:p>
            <a:r>
              <a:rPr lang="en-US" dirty="0" smtClean="0"/>
              <a:t>Bloomington</a:t>
            </a:r>
            <a:r>
              <a:rPr lang="en-US" dirty="0"/>
              <a:t>, a dynamic, safe and</a:t>
            </a:r>
          </a:p>
          <a:p>
            <a:r>
              <a:rPr lang="en-US" dirty="0"/>
              <a:t>culturally-sophisticated town, has a population of</a:t>
            </a:r>
          </a:p>
          <a:p>
            <a:r>
              <a:rPr lang="en-US" dirty="0"/>
              <a:t>65,000 inhabitants (not including university students).</a:t>
            </a:r>
          </a:p>
          <a:p>
            <a:r>
              <a:rPr lang="en-US" dirty="0"/>
              <a:t>It is surrounded by hills, green woodlands and lovely</a:t>
            </a:r>
          </a:p>
          <a:p>
            <a:r>
              <a:rPr lang="en-US" dirty="0"/>
              <a:t>lakes.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32" y="304800"/>
            <a:ext cx="4417413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8" y="4572000"/>
            <a:ext cx="2491417" cy="221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259157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598"/>
            <a:ext cx="3886200" cy="227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838200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IEP</a:t>
            </a:r>
          </a:p>
          <a:p>
            <a:r>
              <a:rPr lang="en-US" dirty="0"/>
              <a:t>The goal of the Indiana University Intensive English</a:t>
            </a:r>
          </a:p>
          <a:p>
            <a:r>
              <a:rPr lang="en-US" dirty="0"/>
              <a:t>Program (IEP) is to increase the English language</a:t>
            </a:r>
          </a:p>
          <a:p>
            <a:r>
              <a:rPr lang="en-US" dirty="0"/>
              <a:t>skills of non-native English speakers to the level</a:t>
            </a:r>
          </a:p>
          <a:p>
            <a:r>
              <a:rPr lang="en-US" dirty="0"/>
              <a:t>needed for study at a college or university in the</a:t>
            </a:r>
          </a:p>
          <a:p>
            <a:r>
              <a:rPr lang="en-US" dirty="0"/>
              <a:t>United States. We encourage students to reach this</a:t>
            </a:r>
          </a:p>
          <a:p>
            <a:r>
              <a:rPr lang="en-US" dirty="0"/>
              <a:t>goal as quickly as possible. Teachers in the IEP are</a:t>
            </a:r>
          </a:p>
          <a:p>
            <a:r>
              <a:rPr lang="en-US" dirty="0"/>
              <a:t>qualified to teach English as a second language and</a:t>
            </a:r>
          </a:p>
          <a:p>
            <a:r>
              <a:rPr lang="en-US" dirty="0"/>
              <a:t>have taught in the United States and abroad.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5658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5860596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0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914400"/>
            <a:ext cx="502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Requirements for Admission</a:t>
            </a:r>
          </a:p>
          <a:p>
            <a:r>
              <a:rPr lang="en-US" dirty="0"/>
              <a:t>All students admitted to the </a:t>
            </a:r>
            <a:r>
              <a:rPr lang="en-US" dirty="0" err="1"/>
              <a:t>programme</a:t>
            </a:r>
            <a:r>
              <a:rPr lang="en-US" dirty="0"/>
              <a:t> must have</a:t>
            </a:r>
          </a:p>
          <a:p>
            <a:r>
              <a:rPr lang="en-US" dirty="0"/>
              <a:t>earned at least a high school diploma and must show</a:t>
            </a:r>
          </a:p>
          <a:p>
            <a:r>
              <a:rPr lang="en-US" dirty="0"/>
              <a:t>that they or their sponsors are able to pay for their</a:t>
            </a:r>
          </a:p>
          <a:p>
            <a:r>
              <a:rPr lang="en-US" dirty="0"/>
              <a:t>living expenses and tuition while in the United States.</a:t>
            </a:r>
          </a:p>
          <a:p>
            <a:r>
              <a:rPr lang="en-US" dirty="0"/>
              <a:t>Our application materials will tell you how much</a:t>
            </a:r>
          </a:p>
          <a:p>
            <a:r>
              <a:rPr lang="en-US" dirty="0"/>
              <a:t>money is needed for each session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79" y="4267200"/>
            <a:ext cx="363109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6" y="3733800"/>
            <a:ext cx="427950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690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Shatha</dc:creator>
  <cp:lastModifiedBy>Shatha</cp:lastModifiedBy>
  <cp:revision>18</cp:revision>
  <dcterms:created xsi:type="dcterms:W3CDTF">2015-02-07T09:47:04Z</dcterms:created>
  <dcterms:modified xsi:type="dcterms:W3CDTF">2015-02-07T20:26:37Z</dcterms:modified>
</cp:coreProperties>
</file>