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4EC77-5ECA-4E2D-9DDB-2F827C465567}" type="datetimeFigureOut">
              <a:rPr lang="en-US" smtClean="0"/>
              <a:t>4/2/2016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E331B-5E76-4DF9-B7CA-DABAB8B66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90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E331B-5E76-4DF9-B7CA-DABAB8B666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05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BCF1E25-AECC-4ED3-B8A0-AD8C8AD70BC4}" type="datetimeFigureOut">
              <a:rPr lang="es-ES" smtClean="0"/>
              <a:pPr/>
              <a:t>31/03/2016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34565-58C3-462E-810C-A8BEA815166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2807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1E25-AECC-4ED3-B8A0-AD8C8AD70BC4}" type="datetimeFigureOut">
              <a:rPr lang="es-ES" smtClean="0"/>
              <a:pPr/>
              <a:t>31/03/2016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34565-58C3-462E-810C-A8BEA8151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58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1E25-AECC-4ED3-B8A0-AD8C8AD70BC4}" type="datetimeFigureOut">
              <a:rPr lang="es-ES" smtClean="0"/>
              <a:pPr/>
              <a:t>31/03/2016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34565-58C3-462E-810C-A8BEA815166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34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1E25-AECC-4ED3-B8A0-AD8C8AD70BC4}" type="datetimeFigureOut">
              <a:rPr lang="es-ES" smtClean="0"/>
              <a:pPr/>
              <a:t>31/03/2016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34565-58C3-462E-810C-A8BEA8151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10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1E25-AECC-4ED3-B8A0-AD8C8AD70BC4}" type="datetimeFigureOut">
              <a:rPr lang="es-ES" smtClean="0"/>
              <a:pPr/>
              <a:t>31/03/2016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34565-58C3-462E-810C-A8BEA81516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07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1E25-AECC-4ED3-B8A0-AD8C8AD70BC4}" type="datetimeFigureOut">
              <a:rPr lang="es-ES" smtClean="0"/>
              <a:pPr/>
              <a:t>31/03/2016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34565-58C3-462E-810C-A8BEA8151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4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1E25-AECC-4ED3-B8A0-AD8C8AD70BC4}" type="datetimeFigureOut">
              <a:rPr lang="es-ES" smtClean="0"/>
              <a:pPr/>
              <a:t>31/03/2016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34565-58C3-462E-810C-A8BEA8151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34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1E25-AECC-4ED3-B8A0-AD8C8AD70BC4}" type="datetimeFigureOut">
              <a:rPr lang="es-ES" smtClean="0"/>
              <a:pPr/>
              <a:t>31/03/2016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34565-58C3-462E-810C-A8BEA8151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1E25-AECC-4ED3-B8A0-AD8C8AD70BC4}" type="datetimeFigureOut">
              <a:rPr lang="es-ES" smtClean="0"/>
              <a:pPr/>
              <a:t>31/03/2016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34565-58C3-462E-810C-A8BEA8151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15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1E25-AECC-4ED3-B8A0-AD8C8AD70BC4}" type="datetimeFigureOut">
              <a:rPr lang="es-ES" smtClean="0"/>
              <a:pPr/>
              <a:t>31/03/2016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34565-58C3-462E-810C-A8BEA8151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70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1E25-AECC-4ED3-B8A0-AD8C8AD70BC4}" type="datetimeFigureOut">
              <a:rPr lang="es-ES" smtClean="0"/>
              <a:pPr/>
              <a:t>31/03/2016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34565-58C3-462E-810C-A8BEA815166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8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BCF1E25-AECC-4ED3-B8A0-AD8C8AD70BC4}" type="datetimeFigureOut">
              <a:rPr lang="es-ES" smtClean="0"/>
              <a:pPr/>
              <a:t>31/03/2016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A34565-58C3-462E-810C-A8BEA815166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3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17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uario\Documents\5º\Fondos\colorful-butterfly-backgrounds-wallpap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latin typeface="Curlz MT" pitchFamily="82" charset="0"/>
              </a:rPr>
              <a:t>Comparatives and superlatives</a:t>
            </a:r>
            <a:endParaRPr lang="en-US" sz="6000" b="1" dirty="0">
              <a:latin typeface="Curlz MT" pitchFamily="82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Unit :6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G</a:t>
            </a:r>
            <a:r>
              <a:rPr lang="en-US" b="1" u="sng" dirty="0" smtClean="0">
                <a:solidFill>
                  <a:srgbClr val="FF0000"/>
                </a:solidFill>
              </a:rPr>
              <a:t>rammar</a:t>
            </a:r>
          </a:p>
          <a:p>
            <a:r>
              <a:rPr lang="en-US" b="1" u="sng" dirty="0" smtClean="0">
                <a:solidFill>
                  <a:srgbClr val="FF0000"/>
                </a:solidFill>
              </a:rPr>
              <a:t>E.T Nada El-</a:t>
            </a:r>
            <a:r>
              <a:rPr lang="en-US" b="1" u="sng" dirty="0" err="1">
                <a:solidFill>
                  <a:srgbClr val="FF0000"/>
                </a:solidFill>
              </a:rPr>
              <a:t>A</a:t>
            </a:r>
            <a:r>
              <a:rPr lang="en-US" b="1" u="sng" dirty="0" err="1" smtClean="0">
                <a:solidFill>
                  <a:srgbClr val="FF0000"/>
                </a:solidFill>
              </a:rPr>
              <a:t>lfy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dvd-ppt-slideshow.com/blog/wp-content/uploads/2009/08/back-to-school-powerpoint-background-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14366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s-ES" sz="2400" dirty="0" err="1" smtClean="0">
                <a:latin typeface="Comic Sans MS" pitchFamily="66" charset="0"/>
              </a:rPr>
              <a:t>What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is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the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superlative</a:t>
            </a:r>
            <a:r>
              <a:rPr lang="es-ES" sz="2400" dirty="0" smtClean="0">
                <a:latin typeface="Comic Sans MS" pitchFamily="66" charset="0"/>
              </a:rPr>
              <a:t> of "</a:t>
            </a:r>
            <a:r>
              <a:rPr lang="es-ES" sz="2400" dirty="0" err="1" smtClean="0">
                <a:latin typeface="Comic Sans MS" pitchFamily="66" charset="0"/>
              </a:rPr>
              <a:t>unpleasant</a:t>
            </a:r>
            <a:r>
              <a:rPr lang="es-ES" sz="2400" dirty="0" smtClean="0">
                <a:latin typeface="Comic Sans MS" pitchFamily="66" charset="0"/>
              </a:rPr>
              <a:t>"?</a:t>
            </a:r>
          </a:p>
          <a:p>
            <a:pPr lvl="1">
              <a:lnSpc>
                <a:spcPct val="80000"/>
              </a:lnSpc>
            </a:pPr>
            <a:r>
              <a:rPr lang="es-ES" sz="2400" dirty="0" smtClean="0">
                <a:latin typeface="Comic Sans MS" pitchFamily="66" charset="0"/>
              </a:rPr>
              <a:t>  </a:t>
            </a:r>
            <a:r>
              <a:rPr lang="es-ES" sz="2400" dirty="0" err="1" smtClean="0">
                <a:latin typeface="Comic Sans MS" pitchFamily="66" charset="0"/>
              </a:rPr>
              <a:t>unpleasant</a:t>
            </a:r>
            <a:endParaRPr lang="es-ES" sz="24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s-ES" sz="2400" dirty="0" smtClean="0">
                <a:latin typeface="Comic Sans MS" pitchFamily="66" charset="0"/>
              </a:rPr>
              <a:t>  </a:t>
            </a:r>
            <a:r>
              <a:rPr lang="es-ES" sz="2400" dirty="0" err="1" smtClean="0">
                <a:latin typeface="Comic Sans MS" pitchFamily="66" charset="0"/>
              </a:rPr>
              <a:t>most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unpleasant</a:t>
            </a:r>
            <a:endParaRPr lang="es-ES" sz="24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s-ES" sz="2400" dirty="0" smtClean="0">
                <a:latin typeface="Comic Sans MS" pitchFamily="66" charset="0"/>
              </a:rPr>
              <a:t>  more </a:t>
            </a:r>
            <a:r>
              <a:rPr lang="es-ES" sz="2400" dirty="0" err="1" smtClean="0">
                <a:latin typeface="Comic Sans MS" pitchFamily="66" charset="0"/>
              </a:rPr>
              <a:t>unpleasant</a:t>
            </a:r>
            <a:endParaRPr lang="es-ES" sz="24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s-ES" sz="2400" dirty="0" smtClean="0">
                <a:latin typeface="Comic Sans MS" pitchFamily="66" charset="0"/>
              </a:rPr>
              <a:t>  </a:t>
            </a:r>
            <a:r>
              <a:rPr lang="es-ES" sz="2400" dirty="0" err="1" smtClean="0">
                <a:latin typeface="Comic Sans MS" pitchFamily="66" charset="0"/>
              </a:rPr>
              <a:t>unpleasantest</a:t>
            </a:r>
            <a:endParaRPr lang="es-ES" sz="24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endParaRPr lang="es-ES" sz="24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  <a:buNone/>
            </a:pPr>
            <a:endParaRPr lang="es-ES" sz="2400" dirty="0" smtClean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s-ES" sz="2400" dirty="0" err="1" smtClean="0">
                <a:latin typeface="Comic Sans MS" pitchFamily="66" charset="0"/>
              </a:rPr>
              <a:t>What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is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the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superlative</a:t>
            </a:r>
            <a:r>
              <a:rPr lang="es-ES" sz="2400" dirty="0" smtClean="0">
                <a:latin typeface="Comic Sans MS" pitchFamily="66" charset="0"/>
              </a:rPr>
              <a:t> of "</a:t>
            </a:r>
            <a:r>
              <a:rPr lang="es-ES" sz="2400" dirty="0" err="1" smtClean="0">
                <a:latin typeface="Comic Sans MS" pitchFamily="66" charset="0"/>
              </a:rPr>
              <a:t>soft</a:t>
            </a:r>
            <a:r>
              <a:rPr lang="es-ES" sz="2400" dirty="0" smtClean="0">
                <a:latin typeface="Comic Sans MS" pitchFamily="66" charset="0"/>
              </a:rPr>
              <a:t>"?</a:t>
            </a:r>
          </a:p>
          <a:p>
            <a:pPr lvl="1">
              <a:lnSpc>
                <a:spcPct val="90000"/>
              </a:lnSpc>
            </a:pPr>
            <a:r>
              <a:rPr lang="es-ES" sz="2400" dirty="0" smtClean="0">
                <a:latin typeface="Comic Sans MS" pitchFamily="66" charset="0"/>
              </a:rPr>
              <a:t>  </a:t>
            </a:r>
            <a:r>
              <a:rPr lang="es-ES" sz="2400" dirty="0" err="1" smtClean="0">
                <a:latin typeface="Comic Sans MS" pitchFamily="66" charset="0"/>
              </a:rPr>
              <a:t>softest</a:t>
            </a:r>
            <a:endParaRPr lang="es-ES" sz="2400" dirty="0" smtClean="0">
              <a:latin typeface="Comic Sans MS" pitchFamily="66" charset="0"/>
            </a:endParaRPr>
          </a:p>
          <a:p>
            <a:pPr lvl="1">
              <a:lnSpc>
                <a:spcPct val="90000"/>
              </a:lnSpc>
            </a:pPr>
            <a:r>
              <a:rPr lang="es-ES" sz="2400" dirty="0" smtClean="0">
                <a:latin typeface="Comic Sans MS" pitchFamily="66" charset="0"/>
              </a:rPr>
              <a:t>  </a:t>
            </a:r>
            <a:r>
              <a:rPr lang="es-ES" sz="2400" dirty="0" err="1" smtClean="0">
                <a:latin typeface="Comic Sans MS" pitchFamily="66" charset="0"/>
              </a:rPr>
              <a:t>softiest</a:t>
            </a:r>
            <a:endParaRPr lang="es-ES" sz="2400" dirty="0" smtClean="0">
              <a:latin typeface="Comic Sans MS" pitchFamily="66" charset="0"/>
            </a:endParaRPr>
          </a:p>
          <a:p>
            <a:pPr lvl="1">
              <a:lnSpc>
                <a:spcPct val="90000"/>
              </a:lnSpc>
            </a:pPr>
            <a:r>
              <a:rPr lang="es-ES" sz="2400" dirty="0" smtClean="0">
                <a:latin typeface="Comic Sans MS" pitchFamily="66" charset="0"/>
              </a:rPr>
              <a:t>  </a:t>
            </a:r>
            <a:r>
              <a:rPr lang="es-ES" sz="2400" dirty="0" err="1" smtClean="0">
                <a:latin typeface="Comic Sans MS" pitchFamily="66" charset="0"/>
              </a:rPr>
              <a:t>softtest</a:t>
            </a:r>
            <a:endParaRPr lang="es-ES" sz="2400" dirty="0" smtClean="0">
              <a:latin typeface="Comic Sans MS" pitchFamily="66" charset="0"/>
            </a:endParaRPr>
          </a:p>
          <a:p>
            <a:pPr lvl="1">
              <a:lnSpc>
                <a:spcPct val="90000"/>
              </a:lnSpc>
            </a:pPr>
            <a:r>
              <a:rPr lang="es-ES" sz="2400" dirty="0" smtClean="0">
                <a:latin typeface="Comic Sans MS" pitchFamily="66" charset="0"/>
              </a:rPr>
              <a:t>  </a:t>
            </a:r>
            <a:r>
              <a:rPr lang="es-ES" sz="2400" dirty="0" err="1" smtClean="0">
                <a:latin typeface="Comic Sans MS" pitchFamily="66" charset="0"/>
              </a:rPr>
              <a:t>most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soft</a:t>
            </a:r>
            <a:endParaRPr lang="es-ES" sz="2400" dirty="0" smtClean="0">
              <a:latin typeface="Comic Sans MS" pitchFamily="66" charset="0"/>
            </a:endParaRPr>
          </a:p>
          <a:p>
            <a:pPr lvl="1">
              <a:lnSpc>
                <a:spcPct val="90000"/>
              </a:lnSpc>
            </a:pPr>
            <a:endParaRPr lang="es-ES" sz="2400" dirty="0" smtClean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s-ES" sz="2400" dirty="0" err="1" smtClean="0">
                <a:latin typeface="Comic Sans MS" pitchFamily="66" charset="0"/>
              </a:rPr>
              <a:t>What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is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the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comparative</a:t>
            </a:r>
            <a:r>
              <a:rPr lang="es-ES" sz="2400" dirty="0" smtClean="0">
                <a:latin typeface="Comic Sans MS" pitchFamily="66" charset="0"/>
              </a:rPr>
              <a:t> of "</a:t>
            </a:r>
            <a:r>
              <a:rPr lang="es-ES" sz="2400" dirty="0" err="1" smtClean="0">
                <a:latin typeface="Comic Sans MS" pitchFamily="66" charset="0"/>
              </a:rPr>
              <a:t>destructive</a:t>
            </a:r>
            <a:r>
              <a:rPr lang="es-ES" sz="2400" dirty="0" smtClean="0">
                <a:latin typeface="Comic Sans MS" pitchFamily="66" charset="0"/>
              </a:rPr>
              <a:t>"?</a:t>
            </a:r>
          </a:p>
          <a:p>
            <a:pPr lvl="1">
              <a:lnSpc>
                <a:spcPct val="90000"/>
              </a:lnSpc>
            </a:pPr>
            <a:r>
              <a:rPr lang="es-ES" sz="2400" dirty="0" smtClean="0">
                <a:latin typeface="Comic Sans MS" pitchFamily="66" charset="0"/>
              </a:rPr>
              <a:t>  </a:t>
            </a:r>
            <a:r>
              <a:rPr lang="es-ES" sz="2400" dirty="0" err="1" smtClean="0">
                <a:latin typeface="Comic Sans MS" pitchFamily="66" charset="0"/>
              </a:rPr>
              <a:t>destructiver</a:t>
            </a:r>
            <a:endParaRPr lang="es-ES" sz="2400" dirty="0" smtClean="0">
              <a:latin typeface="Comic Sans MS" pitchFamily="66" charset="0"/>
            </a:endParaRPr>
          </a:p>
          <a:p>
            <a:pPr lvl="1">
              <a:lnSpc>
                <a:spcPct val="90000"/>
              </a:lnSpc>
            </a:pPr>
            <a:r>
              <a:rPr lang="es-ES" sz="2400" dirty="0" smtClean="0">
                <a:latin typeface="Comic Sans MS" pitchFamily="66" charset="0"/>
              </a:rPr>
              <a:t>  more </a:t>
            </a:r>
            <a:r>
              <a:rPr lang="es-ES" sz="2400" dirty="0" err="1" smtClean="0">
                <a:latin typeface="Comic Sans MS" pitchFamily="66" charset="0"/>
              </a:rPr>
              <a:t>destructive</a:t>
            </a:r>
            <a:endParaRPr lang="es-ES" sz="2400" dirty="0" smtClean="0">
              <a:latin typeface="Comic Sans MS" pitchFamily="66" charset="0"/>
            </a:endParaRPr>
          </a:p>
          <a:p>
            <a:pPr lvl="1">
              <a:lnSpc>
                <a:spcPct val="90000"/>
              </a:lnSpc>
            </a:pPr>
            <a:r>
              <a:rPr lang="es-ES" sz="2400" dirty="0" smtClean="0">
                <a:latin typeface="Comic Sans MS" pitchFamily="66" charset="0"/>
              </a:rPr>
              <a:t>  </a:t>
            </a:r>
            <a:r>
              <a:rPr lang="es-ES" sz="2400" dirty="0" err="1" smtClean="0">
                <a:latin typeface="Comic Sans MS" pitchFamily="66" charset="0"/>
              </a:rPr>
              <a:t>destructivier</a:t>
            </a:r>
            <a:endParaRPr lang="es-ES" sz="2400" dirty="0" smtClean="0">
              <a:latin typeface="Comic Sans MS" pitchFamily="66" charset="0"/>
            </a:endParaRPr>
          </a:p>
          <a:p>
            <a:pPr lvl="1">
              <a:lnSpc>
                <a:spcPct val="90000"/>
              </a:lnSpc>
            </a:pPr>
            <a:r>
              <a:rPr lang="es-ES" sz="2400" dirty="0" smtClean="0">
                <a:latin typeface="Comic Sans MS" pitchFamily="66" charset="0"/>
              </a:rPr>
              <a:t>  more </a:t>
            </a:r>
            <a:r>
              <a:rPr lang="es-ES" sz="2400" dirty="0" err="1" smtClean="0">
                <a:latin typeface="Comic Sans MS" pitchFamily="66" charset="0"/>
              </a:rPr>
              <a:t>destructiver</a:t>
            </a:r>
            <a:endParaRPr lang="es-ES" sz="2400" dirty="0" smtClean="0">
              <a:latin typeface="Comic Sans MS" pitchFamily="66" charset="0"/>
            </a:endParaRP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331640" y="1124744"/>
            <a:ext cx="201622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27584" y="3861048"/>
            <a:ext cx="201622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31640" y="5877272"/>
            <a:ext cx="201622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nimatedpowerpointtemplates.com/wp-content/uploads/2012/09/animated-powerpoint-templates-ppt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75" y="-3810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536" y="428777"/>
            <a:ext cx="6768751" cy="6000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868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nimatedpowerpointtemplates.com/wp-content/uploads/2012/09/animated-powerpoint-templates-ppt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Comparisons (comparative and superlative) - English grammar tutorial video less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86" y="260648"/>
            <a:ext cx="6888427" cy="5832648"/>
          </a:xfrm>
          <a:prstGeom prst="rect">
            <a:avLst/>
          </a:prstGeom>
        </p:spPr>
      </p:pic>
      <p:pic>
        <p:nvPicPr>
          <p:cNvPr id="4" name="Picture 6" descr="http://www.taianhdep.net/wp-content/uploads/2013/07/powerpoint_072013_7.jpg"/>
          <p:cNvPicPr>
            <a:picLocks noChangeAspect="1" noChangeArrowheads="1"/>
          </p:cNvPicPr>
          <p:nvPr/>
        </p:nvPicPr>
        <p:blipFill>
          <a:blip r:embed="rId6">
            <a:lum bright="17000" contrast="9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Comparisons (comparative and superlative) - English grammar tutorial video less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36712"/>
            <a:ext cx="7668344" cy="5040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0640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6364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Violet vector leaves circ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83825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2786034"/>
            <a:ext cx="8229600" cy="4071966"/>
          </a:xfrm>
        </p:spPr>
        <p:txBody>
          <a:bodyPr>
            <a:normAutofit/>
          </a:bodyPr>
          <a:lstStyle/>
          <a:p>
            <a:r>
              <a:rPr lang="es-ES" sz="2800" b="1" i="1" dirty="0" err="1" smtClean="0">
                <a:latin typeface="Andalus" pitchFamily="2" charset="-78"/>
                <a:cs typeface="Andalus" pitchFamily="2" charset="-78"/>
              </a:rPr>
              <a:t>Comparatives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 and </a:t>
            </a:r>
            <a:r>
              <a:rPr lang="es-ES" sz="2800" b="1" i="1" dirty="0" err="1" smtClean="0">
                <a:latin typeface="Andalus" pitchFamily="2" charset="-78"/>
                <a:cs typeface="Andalus" pitchFamily="2" charset="-78"/>
              </a:rPr>
              <a:t>Superlatives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 are </a:t>
            </a:r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special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forms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 of </a:t>
            </a:r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adjectives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. </a:t>
            </a:r>
          </a:p>
          <a:p>
            <a:endParaRPr lang="es-ES" sz="2800" b="1" dirty="0" smtClean="0">
              <a:latin typeface="Andalus" pitchFamily="2" charset="-78"/>
              <a:cs typeface="Andalus" pitchFamily="2" charset="-78"/>
            </a:endParaRPr>
          </a:p>
          <a:p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They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 are </a:t>
            </a:r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used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to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 compare </a:t>
            </a:r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two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or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 more </a:t>
            </a:r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things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. </a:t>
            </a:r>
          </a:p>
          <a:p>
            <a:endParaRPr lang="es-ES" sz="2800" b="1" dirty="0" smtClean="0">
              <a:latin typeface="Andalus" pitchFamily="2" charset="-78"/>
              <a:cs typeface="Andalus" pitchFamily="2" charset="-78"/>
            </a:endParaRPr>
          </a:p>
          <a:p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Generally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, </a:t>
            </a:r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comparatives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 are </a:t>
            </a:r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formed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using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 -</a:t>
            </a:r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er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 and </a:t>
            </a:r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superlatives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 are </a:t>
            </a:r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formed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using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 -</a:t>
            </a:r>
            <a:r>
              <a:rPr lang="es-ES" sz="2800" b="1" dirty="0" err="1" smtClean="0">
                <a:latin typeface="Andalus" pitchFamily="2" charset="-78"/>
                <a:cs typeface="Andalus" pitchFamily="2" charset="-78"/>
              </a:rPr>
              <a:t>est</a:t>
            </a:r>
            <a:r>
              <a:rPr lang="es-ES" sz="2800" b="1" dirty="0" smtClean="0">
                <a:latin typeface="Andalus" pitchFamily="2" charset="-78"/>
                <a:cs typeface="Andalus" pitchFamily="2" charset="-78"/>
              </a:rPr>
              <a:t>.</a:t>
            </a:r>
          </a:p>
          <a:p>
            <a:endParaRPr lang="es-E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freeppt.net/background/summer-sunshine-backgrounds-for-powerpo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742950" indent="-742950"/>
            <a:r>
              <a:rPr lang="es-ES" sz="4000" b="1" dirty="0" smtClean="0">
                <a:latin typeface="Comic Sans MS" pitchFamily="66" charset="0"/>
              </a:rPr>
              <a:t> </a:t>
            </a:r>
            <a:r>
              <a:rPr lang="es-ES" sz="4000" b="1" dirty="0" err="1">
                <a:latin typeface="Curlz MT" pitchFamily="82" charset="0"/>
              </a:rPr>
              <a:t>Forming</a:t>
            </a:r>
            <a:r>
              <a:rPr lang="es-ES" sz="4000" b="1" dirty="0">
                <a:latin typeface="Curlz MT" pitchFamily="82" charset="0"/>
              </a:rPr>
              <a:t> </a:t>
            </a:r>
            <a:r>
              <a:rPr lang="es-ES" sz="4000" b="1" dirty="0" err="1">
                <a:latin typeface="Curlz MT" pitchFamily="82" charset="0"/>
              </a:rPr>
              <a:t>comparatives</a:t>
            </a:r>
            <a:r>
              <a:rPr lang="es-ES" sz="4000" b="1" dirty="0">
                <a:latin typeface="Curlz MT" pitchFamily="82" charset="0"/>
              </a:rPr>
              <a:t> and </a:t>
            </a:r>
            <a:r>
              <a:rPr lang="es-ES" sz="4000" b="1" dirty="0" err="1">
                <a:latin typeface="Curlz MT" pitchFamily="82" charset="0"/>
              </a:rPr>
              <a:t>superlatives</a:t>
            </a:r>
            <a:endParaRPr lang="es-ES" sz="4000" b="1" dirty="0">
              <a:latin typeface="Curlz MT" pitchFamily="8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How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these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forms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are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created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depends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on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how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many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syllables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there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are in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the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adjective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. </a:t>
            </a:r>
          </a:p>
          <a:p>
            <a:pPr>
              <a:lnSpc>
                <a:spcPct val="80000"/>
              </a:lnSpc>
            </a:pPr>
            <a:endParaRPr lang="es-ES" b="1" dirty="0" smtClean="0">
              <a:latin typeface="Andalus" pitchFamily="2" charset="-78"/>
              <a:cs typeface="Andalus" pitchFamily="2" charset="-78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Syllables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are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like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“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sound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beats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”.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For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instance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, “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sing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”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contains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one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syllable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,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but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“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singing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”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contains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two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— </a:t>
            </a:r>
            <a:r>
              <a:rPr lang="es-ES" b="1" i="1" dirty="0" err="1" smtClean="0">
                <a:latin typeface="Andalus" pitchFamily="2" charset="-78"/>
                <a:cs typeface="Andalus" pitchFamily="2" charset="-78"/>
              </a:rPr>
              <a:t>sing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and </a:t>
            </a:r>
            <a:r>
              <a:rPr lang="es-ES" b="1" i="1" dirty="0" err="1" smtClean="0">
                <a:latin typeface="Andalus" pitchFamily="2" charset="-78"/>
                <a:cs typeface="Andalus" pitchFamily="2" charset="-78"/>
              </a:rPr>
              <a:t>ing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.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Here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are </a:t>
            </a:r>
            <a:r>
              <a:rPr lang="es-ES" b="1" dirty="0" err="1" smtClean="0">
                <a:latin typeface="Andalus" pitchFamily="2" charset="-78"/>
                <a:cs typeface="Andalus" pitchFamily="2" charset="-78"/>
              </a:rPr>
              <a:t>the</a:t>
            </a:r>
            <a:r>
              <a:rPr lang="es-ES" b="1" dirty="0" smtClean="0">
                <a:latin typeface="Andalus" pitchFamily="2" charset="-78"/>
                <a:cs typeface="Andalus" pitchFamily="2" charset="-78"/>
              </a:rPr>
              <a:t> rules: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860"/>
            <a:ext cx="9144000" cy="687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urlz MT" pitchFamily="82" charset="0"/>
              </a:rPr>
              <a:t>One syllable adjectives</a:t>
            </a:r>
            <a:endParaRPr lang="en-US" b="1" dirty="0">
              <a:latin typeface="Curlz MT" pitchFamily="8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Andalus" pitchFamily="2" charset="-78"/>
                <a:cs typeface="Andalus" pitchFamily="2" charset="-78"/>
              </a:rPr>
              <a:t>One syllable adjectives generally form the comparative by adding </a:t>
            </a:r>
            <a:r>
              <a:rPr lang="en-US" b="1" dirty="0" smtClean="0">
                <a:solidFill>
                  <a:srgbClr val="FFFF00"/>
                </a:solidFill>
                <a:latin typeface="Andalus" pitchFamily="2" charset="-78"/>
                <a:cs typeface="Andalus" pitchFamily="2" charset="-78"/>
              </a:rPr>
              <a:t>-</a:t>
            </a:r>
            <a:r>
              <a:rPr lang="en-US" b="1" dirty="0" err="1" smtClean="0">
                <a:solidFill>
                  <a:srgbClr val="FFFF00"/>
                </a:solidFill>
                <a:latin typeface="Andalus" pitchFamily="2" charset="-78"/>
                <a:cs typeface="Andalus" pitchFamily="2" charset="-78"/>
              </a:rPr>
              <a:t>er</a:t>
            </a:r>
            <a:r>
              <a:rPr lang="en-US" b="1" dirty="0" smtClean="0">
                <a:solidFill>
                  <a:srgbClr val="FFFF00"/>
                </a:solidFill>
                <a:latin typeface="Andalus" pitchFamily="2" charset="-78"/>
                <a:cs typeface="Andalus" pitchFamily="2" charset="-78"/>
              </a:rPr>
              <a:t> </a:t>
            </a:r>
            <a:r>
              <a:rPr lang="en-US" b="1" dirty="0" smtClean="0">
                <a:latin typeface="Andalus" pitchFamily="2" charset="-78"/>
                <a:cs typeface="Andalus" pitchFamily="2" charset="-78"/>
              </a:rPr>
              <a:t>and the superlative by adding </a:t>
            </a:r>
            <a:r>
              <a:rPr lang="en-US" b="1" dirty="0" smtClean="0">
                <a:solidFill>
                  <a:srgbClr val="FFFF00"/>
                </a:solidFill>
                <a:latin typeface="Andalus" pitchFamily="2" charset="-78"/>
                <a:cs typeface="Andalus" pitchFamily="2" charset="-78"/>
              </a:rPr>
              <a:t>-</a:t>
            </a:r>
            <a:r>
              <a:rPr lang="en-US" b="1" dirty="0" err="1" smtClean="0">
                <a:solidFill>
                  <a:srgbClr val="FFFF00"/>
                </a:solidFill>
                <a:latin typeface="Andalus" pitchFamily="2" charset="-78"/>
                <a:cs typeface="Andalus" pitchFamily="2" charset="-78"/>
              </a:rPr>
              <a:t>est</a:t>
            </a:r>
            <a:r>
              <a:rPr lang="en-US" b="1" dirty="0" smtClean="0">
                <a:latin typeface="Andalus" pitchFamily="2" charset="-78"/>
                <a:cs typeface="Andalus" pitchFamily="2" charset="-78"/>
              </a:rPr>
              <a:t>, e.g.: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 descr="C:\Users\Usuario\Desktop\Imagen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357562"/>
            <a:ext cx="5429256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www.taianhdep.net/wp-content/uploads/2013/07/powerpoint_072013_7.jpg"/>
          <p:cNvPicPr>
            <a:picLocks noChangeAspect="1" noChangeArrowheads="1"/>
          </p:cNvPicPr>
          <p:nvPr/>
        </p:nvPicPr>
        <p:blipFill>
          <a:blip r:embed="rId2">
            <a:lum bright="17000" contrast="9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954067"/>
            <a:ext cx="8229600" cy="1143000"/>
          </a:xfrm>
        </p:spPr>
        <p:txBody>
          <a:bodyPr/>
          <a:lstStyle/>
          <a:p>
            <a:r>
              <a:rPr lang="es-ES" b="1" dirty="0" smtClean="0">
                <a:latin typeface="Curlz MT" pitchFamily="82" charset="0"/>
              </a:rPr>
              <a:t>SPELLING RULES</a:t>
            </a:r>
            <a:endParaRPr lang="en-US" b="1" dirty="0">
              <a:latin typeface="Curlz MT" pitchFamily="8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928802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dirty="0" smtClean="0">
                <a:latin typeface="Andalus" pitchFamily="2" charset="-78"/>
                <a:cs typeface="Andalus" pitchFamily="2" charset="-78"/>
              </a:rPr>
              <a:t>Note that if a one syllable adjective ends in a single vowel letter followed by a single consonant letter, the consonant letter is doubled, e.g.: thin → thinner, big → biggest. </a:t>
            </a:r>
          </a:p>
          <a:p>
            <a:endParaRPr lang="en-US" sz="2600" dirty="0" smtClean="0">
              <a:latin typeface="Andalus" pitchFamily="2" charset="-78"/>
              <a:cs typeface="Andalus" pitchFamily="2" charset="-78"/>
            </a:endParaRPr>
          </a:p>
          <a:p>
            <a:r>
              <a:rPr lang="en-US" sz="2600" dirty="0" smtClean="0">
                <a:latin typeface="Andalus" pitchFamily="2" charset="-78"/>
                <a:cs typeface="Andalus" pitchFamily="2" charset="-78"/>
              </a:rPr>
              <a:t>If an adjective ends in -e, this is removed when adding -</a:t>
            </a:r>
            <a:r>
              <a:rPr lang="en-US" sz="2600" dirty="0" err="1" smtClean="0">
                <a:latin typeface="Andalus" pitchFamily="2" charset="-78"/>
                <a:cs typeface="Andalus" pitchFamily="2" charset="-78"/>
              </a:rPr>
              <a:t>er</a:t>
            </a:r>
            <a:r>
              <a:rPr lang="en-US" sz="2600" dirty="0" smtClean="0">
                <a:latin typeface="Andalus" pitchFamily="2" charset="-78"/>
                <a:cs typeface="Andalus" pitchFamily="2" charset="-78"/>
              </a:rPr>
              <a:t>/-</a:t>
            </a:r>
            <a:r>
              <a:rPr lang="en-US" sz="2600" dirty="0" err="1" smtClean="0">
                <a:latin typeface="Andalus" pitchFamily="2" charset="-78"/>
                <a:cs typeface="Andalus" pitchFamily="2" charset="-78"/>
              </a:rPr>
              <a:t>est</a:t>
            </a:r>
            <a:r>
              <a:rPr lang="en-US" sz="2600" dirty="0" smtClean="0">
                <a:latin typeface="Andalus" pitchFamily="2" charset="-78"/>
                <a:cs typeface="Andalus" pitchFamily="2" charset="-78"/>
              </a:rPr>
              <a:t>, e.g.: wide → wider/widest. </a:t>
            </a:r>
          </a:p>
          <a:p>
            <a:endParaRPr lang="en-US" sz="2600" dirty="0" smtClean="0">
              <a:latin typeface="Andalus" pitchFamily="2" charset="-78"/>
              <a:cs typeface="Andalus" pitchFamily="2" charset="-78"/>
            </a:endParaRPr>
          </a:p>
          <a:p>
            <a:r>
              <a:rPr lang="en-US" sz="2600" dirty="0" smtClean="0">
                <a:latin typeface="Andalus" pitchFamily="2" charset="-78"/>
                <a:cs typeface="Andalus" pitchFamily="2" charset="-78"/>
              </a:rPr>
              <a:t>If an adjective ends in a consonant followed by -y, -y is replaced by -</a:t>
            </a:r>
            <a:r>
              <a:rPr lang="en-US" sz="2600" dirty="0" err="1" smtClean="0">
                <a:latin typeface="Andalus" pitchFamily="2" charset="-78"/>
                <a:cs typeface="Andalus" pitchFamily="2" charset="-78"/>
              </a:rPr>
              <a:t>i</a:t>
            </a:r>
            <a:r>
              <a:rPr lang="en-US" sz="2600" dirty="0" smtClean="0">
                <a:latin typeface="Andalus" pitchFamily="2" charset="-78"/>
                <a:cs typeface="Andalus" pitchFamily="2" charset="-78"/>
              </a:rPr>
              <a:t> when adding -</a:t>
            </a:r>
            <a:r>
              <a:rPr lang="en-US" sz="2600" dirty="0" err="1" smtClean="0">
                <a:latin typeface="Andalus" pitchFamily="2" charset="-78"/>
                <a:cs typeface="Andalus" pitchFamily="2" charset="-78"/>
              </a:rPr>
              <a:t>er</a:t>
            </a:r>
            <a:r>
              <a:rPr lang="en-US" sz="2600" dirty="0" smtClean="0">
                <a:latin typeface="Andalus" pitchFamily="2" charset="-78"/>
                <a:cs typeface="Andalus" pitchFamily="2" charset="-78"/>
              </a:rPr>
              <a:t>/-</a:t>
            </a:r>
            <a:r>
              <a:rPr lang="en-US" sz="2600" dirty="0" err="1" smtClean="0">
                <a:latin typeface="Andalus" pitchFamily="2" charset="-78"/>
                <a:cs typeface="Andalus" pitchFamily="2" charset="-78"/>
              </a:rPr>
              <a:t>est</a:t>
            </a:r>
            <a:r>
              <a:rPr lang="en-US" sz="2600" dirty="0" smtClean="0">
                <a:latin typeface="Andalus" pitchFamily="2" charset="-78"/>
                <a:cs typeface="Andalus" pitchFamily="2" charset="-78"/>
              </a:rPr>
              <a:t>, e.g.: dry → drier/driest.</a:t>
            </a:r>
          </a:p>
          <a:p>
            <a:endParaRPr lang="en-US" dirty="0"/>
          </a:p>
        </p:txBody>
      </p:sp>
      <p:sp>
        <p:nvSpPr>
          <p:cNvPr id="9218" name="AutoShape 2" descr="https://encrypted-tbn3.gstatic.com/images?q=tbn:ANd9GcSRe68a7-sm6VsS6MSeXZa_eOhdRgbvE-vEUhtSt1ZTXSVauwtBL2IDs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freeppt.net/background/pink-pattern-backgrounds-for-powerpo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s-ES" dirty="0" smtClean="0">
                <a:latin typeface="Curlz MT" pitchFamily="82" charset="0"/>
              </a:rPr>
              <a:t>TWO SYLLABLE ADJECTIVES</a:t>
            </a:r>
            <a:endParaRPr lang="en-US" dirty="0">
              <a:latin typeface="Curlz MT" pitchFamily="8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Andalus" pitchFamily="2" charset="-78"/>
                <a:cs typeface="Andalus" pitchFamily="2" charset="-78"/>
              </a:rPr>
              <a:t>two syllable adjectives ending in </a:t>
            </a:r>
            <a:r>
              <a:rPr lang="en-US" dirty="0" smtClean="0">
                <a:solidFill>
                  <a:srgbClr val="008000"/>
                </a:solidFill>
                <a:latin typeface="Andalus" pitchFamily="2" charset="-78"/>
                <a:cs typeface="Andalus" pitchFamily="2" charset="-78"/>
              </a:rPr>
              <a:t>-</a:t>
            </a:r>
            <a:r>
              <a:rPr lang="en-US" dirty="0" err="1" smtClean="0">
                <a:solidFill>
                  <a:srgbClr val="008000"/>
                </a:solidFill>
                <a:latin typeface="Andalus" pitchFamily="2" charset="-78"/>
                <a:cs typeface="Andalus" pitchFamily="2" charset="-78"/>
              </a:rPr>
              <a:t>ed</a:t>
            </a:r>
            <a:r>
              <a:rPr lang="en-US" dirty="0" smtClean="0">
                <a:solidFill>
                  <a:srgbClr val="008000"/>
                </a:solidFill>
                <a:latin typeface="Andalus" pitchFamily="2" charset="-78"/>
                <a:cs typeface="Andalus" pitchFamily="2" charset="-78"/>
              </a:rPr>
              <a:t>, -</a:t>
            </a:r>
            <a:r>
              <a:rPr lang="en-US" dirty="0" err="1" smtClean="0">
                <a:solidFill>
                  <a:srgbClr val="008000"/>
                </a:solidFill>
                <a:latin typeface="Andalus" pitchFamily="2" charset="-78"/>
                <a:cs typeface="Andalus" pitchFamily="2" charset="-78"/>
              </a:rPr>
              <a:t>ing</a:t>
            </a:r>
            <a:r>
              <a:rPr lang="en-US" dirty="0" smtClean="0">
                <a:solidFill>
                  <a:srgbClr val="008000"/>
                </a:solidFill>
                <a:latin typeface="Andalus" pitchFamily="2" charset="-78"/>
                <a:cs typeface="Andalus" pitchFamily="2" charset="-78"/>
              </a:rPr>
              <a:t>, -</a:t>
            </a:r>
            <a:r>
              <a:rPr lang="en-US" dirty="0" err="1" smtClean="0">
                <a:solidFill>
                  <a:srgbClr val="008000"/>
                </a:solidFill>
                <a:latin typeface="Andalus" pitchFamily="2" charset="-78"/>
                <a:cs typeface="Andalus" pitchFamily="2" charset="-78"/>
              </a:rPr>
              <a:t>ful</a:t>
            </a:r>
            <a:r>
              <a:rPr lang="en-US" dirty="0" smtClean="0">
                <a:solidFill>
                  <a:srgbClr val="008000"/>
                </a:solidFill>
                <a:latin typeface="Andalus" pitchFamily="2" charset="-78"/>
                <a:cs typeface="Andalus" pitchFamily="2" charset="-78"/>
              </a:rPr>
              <a:t>, or -less </a:t>
            </a:r>
            <a:r>
              <a:rPr lang="en-US" dirty="0" smtClean="0">
                <a:latin typeface="Andalus" pitchFamily="2" charset="-78"/>
                <a:cs typeface="Andalus" pitchFamily="2" charset="-78"/>
              </a:rPr>
              <a:t>always form the comparative with </a:t>
            </a:r>
            <a:r>
              <a:rPr lang="en-US" dirty="0" smtClean="0">
                <a:solidFill>
                  <a:srgbClr val="00FF00"/>
                </a:solidFill>
                <a:latin typeface="Andalus" pitchFamily="2" charset="-78"/>
                <a:cs typeface="Andalus" pitchFamily="2" charset="-78"/>
              </a:rPr>
              <a:t>more</a:t>
            </a:r>
            <a:r>
              <a:rPr lang="en-US" dirty="0" smtClean="0">
                <a:latin typeface="Andalus" pitchFamily="2" charset="-78"/>
                <a:cs typeface="Andalus" pitchFamily="2" charset="-78"/>
              </a:rPr>
              <a:t> and the superlative with </a:t>
            </a:r>
            <a:r>
              <a:rPr lang="en-US" dirty="0" smtClean="0">
                <a:solidFill>
                  <a:srgbClr val="00FF00"/>
                </a:solidFill>
                <a:latin typeface="Andalus" pitchFamily="2" charset="-78"/>
                <a:cs typeface="Andalus" pitchFamily="2" charset="-78"/>
              </a:rPr>
              <a:t>the most</a:t>
            </a:r>
            <a:r>
              <a:rPr lang="en-US" dirty="0" smtClean="0">
                <a:latin typeface="Andalus" pitchFamily="2" charset="-78"/>
                <a:cs typeface="Andalus" pitchFamily="2" charset="-78"/>
              </a:rPr>
              <a:t>, e.g.: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2" name="Picture 4" descr="C:\Users\Usuario\Documents\5º\Imagen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357562"/>
            <a:ext cx="6143667" cy="2343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lum bright="17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/>
          <a:lstStyle/>
          <a:p>
            <a:r>
              <a:rPr lang="en-US" b="1" dirty="0" smtClean="0">
                <a:latin typeface="Andalus" pitchFamily="2" charset="-78"/>
                <a:cs typeface="Andalus" pitchFamily="2" charset="-78"/>
              </a:rPr>
              <a:t>two syllable adjectives ending in </a:t>
            </a:r>
            <a:r>
              <a:rPr lang="en-US" b="1" dirty="0" smtClean="0">
                <a:solidFill>
                  <a:srgbClr val="FFFF00"/>
                </a:solidFill>
                <a:latin typeface="Andalus" pitchFamily="2" charset="-78"/>
                <a:cs typeface="Andalus" pitchFamily="2" charset="-78"/>
              </a:rPr>
              <a:t>-</a:t>
            </a:r>
            <a:r>
              <a:rPr lang="en-US" b="1" dirty="0" err="1" smtClean="0">
                <a:solidFill>
                  <a:srgbClr val="FFFF00"/>
                </a:solidFill>
                <a:latin typeface="Andalus" pitchFamily="2" charset="-78"/>
                <a:cs typeface="Andalus" pitchFamily="2" charset="-78"/>
              </a:rPr>
              <a:t>ed</a:t>
            </a:r>
            <a:r>
              <a:rPr lang="en-US" b="1" dirty="0" smtClean="0">
                <a:solidFill>
                  <a:srgbClr val="FFFF00"/>
                </a:solidFill>
                <a:latin typeface="Andalus" pitchFamily="2" charset="-78"/>
                <a:cs typeface="Andalus" pitchFamily="2" charset="-78"/>
              </a:rPr>
              <a:t>, -</a:t>
            </a:r>
            <a:r>
              <a:rPr lang="en-US" b="1" dirty="0" err="1" smtClean="0">
                <a:solidFill>
                  <a:srgbClr val="FFFF00"/>
                </a:solidFill>
                <a:latin typeface="Andalus" pitchFamily="2" charset="-78"/>
                <a:cs typeface="Andalus" pitchFamily="2" charset="-78"/>
              </a:rPr>
              <a:t>ing</a:t>
            </a:r>
            <a:r>
              <a:rPr lang="en-US" b="1" dirty="0" smtClean="0">
                <a:solidFill>
                  <a:srgbClr val="FFFF00"/>
                </a:solidFill>
                <a:latin typeface="Andalus" pitchFamily="2" charset="-78"/>
                <a:cs typeface="Andalus" pitchFamily="2" charset="-78"/>
              </a:rPr>
              <a:t>, -</a:t>
            </a:r>
            <a:r>
              <a:rPr lang="en-US" b="1" dirty="0" err="1" smtClean="0">
                <a:solidFill>
                  <a:srgbClr val="FFFF00"/>
                </a:solidFill>
                <a:latin typeface="Andalus" pitchFamily="2" charset="-78"/>
                <a:cs typeface="Andalus" pitchFamily="2" charset="-78"/>
              </a:rPr>
              <a:t>ful</a:t>
            </a:r>
            <a:r>
              <a:rPr lang="en-US" b="1" dirty="0" smtClean="0">
                <a:solidFill>
                  <a:srgbClr val="FFFF00"/>
                </a:solidFill>
                <a:latin typeface="Andalus" pitchFamily="2" charset="-78"/>
                <a:cs typeface="Andalus" pitchFamily="2" charset="-78"/>
              </a:rPr>
              <a:t>, or -less </a:t>
            </a:r>
            <a:r>
              <a:rPr lang="en-US" b="1" dirty="0" smtClean="0">
                <a:latin typeface="Andalus" pitchFamily="2" charset="-78"/>
                <a:cs typeface="Andalus" pitchFamily="2" charset="-78"/>
              </a:rPr>
              <a:t>always form the comparative with </a:t>
            </a:r>
            <a:r>
              <a:rPr lang="en-US" b="1" dirty="0" smtClean="0">
                <a:solidFill>
                  <a:srgbClr val="FFFF00"/>
                </a:solidFill>
                <a:latin typeface="Andalus" pitchFamily="2" charset="-78"/>
                <a:cs typeface="Andalus" pitchFamily="2" charset="-78"/>
              </a:rPr>
              <a:t>more</a:t>
            </a:r>
            <a:r>
              <a:rPr lang="en-US" b="1" dirty="0" smtClean="0">
                <a:latin typeface="Andalus" pitchFamily="2" charset="-78"/>
                <a:cs typeface="Andalus" pitchFamily="2" charset="-78"/>
              </a:rPr>
              <a:t> and the superlative with </a:t>
            </a:r>
            <a:r>
              <a:rPr lang="en-US" b="1" dirty="0" smtClean="0">
                <a:solidFill>
                  <a:srgbClr val="FFFF00"/>
                </a:solidFill>
                <a:latin typeface="Andalus" pitchFamily="2" charset="-78"/>
                <a:cs typeface="Andalus" pitchFamily="2" charset="-78"/>
              </a:rPr>
              <a:t>the most</a:t>
            </a:r>
            <a:r>
              <a:rPr lang="en-US" b="1" dirty="0" smtClean="0">
                <a:latin typeface="Andalus" pitchFamily="2" charset="-78"/>
                <a:cs typeface="Andalus" pitchFamily="2" charset="-78"/>
              </a:rPr>
              <a:t>, e.g.: </a:t>
            </a:r>
          </a:p>
          <a:p>
            <a:endParaRPr lang="en-US" dirty="0"/>
          </a:p>
        </p:txBody>
      </p:sp>
      <p:pic>
        <p:nvPicPr>
          <p:cNvPr id="3074" name="Picture 2" descr="C:\Users\Usuario\Documents\5º\Imagen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3357562"/>
            <a:ext cx="6503987" cy="2481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urlz MT" pitchFamily="82" charset="0"/>
              </a:rPr>
              <a:t>Three or more syllables</a:t>
            </a:r>
            <a:endParaRPr lang="en-US" b="1" dirty="0">
              <a:latin typeface="Curlz MT" pitchFamily="8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Andalus" pitchFamily="2" charset="-78"/>
                <a:cs typeface="Andalus" pitchFamily="2" charset="-78"/>
              </a:rPr>
              <a:t>Adjectives which have three or more syllables always form the comparative and superlative with </a:t>
            </a:r>
            <a:r>
              <a:rPr lang="en-US" b="1" dirty="0" smtClean="0">
                <a:solidFill>
                  <a:srgbClr val="00FF00"/>
                </a:solidFill>
                <a:latin typeface="Andalus" pitchFamily="2" charset="-78"/>
                <a:cs typeface="Andalus" pitchFamily="2" charset="-78"/>
              </a:rPr>
              <a:t>MORE</a:t>
            </a:r>
            <a:r>
              <a:rPr lang="en-US" b="1" dirty="0" smtClean="0">
                <a:latin typeface="Andalus" pitchFamily="2" charset="-78"/>
                <a:cs typeface="Andalus" pitchFamily="2" charset="-78"/>
              </a:rPr>
              <a:t> and </a:t>
            </a:r>
            <a:r>
              <a:rPr lang="en-US" b="1" dirty="0" smtClean="0">
                <a:solidFill>
                  <a:srgbClr val="00FF00"/>
                </a:solidFill>
                <a:latin typeface="Andalus" pitchFamily="2" charset="-78"/>
                <a:cs typeface="Andalus" pitchFamily="2" charset="-78"/>
              </a:rPr>
              <a:t>THE MOST</a:t>
            </a:r>
            <a:endParaRPr lang="en-US" b="1" dirty="0">
              <a:latin typeface="Andalus" pitchFamily="2" charset="-78"/>
              <a:cs typeface="Andalus" pitchFamily="2" charset="-78"/>
            </a:endParaRPr>
          </a:p>
        </p:txBody>
      </p:sp>
      <p:pic>
        <p:nvPicPr>
          <p:cNvPr id="4098" name="Picture 2" descr="C:\Users\Usuario\Documents\5º\Imagen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500570"/>
            <a:ext cx="7699375" cy="1730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animatedpowerpointtemplates.com/wp-content/uploads/2012/09/animated-powerpoint-templates-ppt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428604"/>
            <a:ext cx="8229600" cy="6126163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</a:pPr>
            <a:r>
              <a:rPr lang="es-ES" sz="2600" dirty="0" err="1" smtClean="0">
                <a:latin typeface="Comic Sans MS" pitchFamily="66" charset="0"/>
              </a:rPr>
              <a:t>What</a:t>
            </a:r>
            <a:r>
              <a:rPr lang="es-ES" sz="2600" dirty="0" smtClean="0">
                <a:latin typeface="Comic Sans MS" pitchFamily="66" charset="0"/>
              </a:rPr>
              <a:t> </a:t>
            </a:r>
            <a:r>
              <a:rPr lang="es-ES" sz="2600" dirty="0" err="1" smtClean="0">
                <a:latin typeface="Comic Sans MS" pitchFamily="66" charset="0"/>
              </a:rPr>
              <a:t>is</a:t>
            </a:r>
            <a:r>
              <a:rPr lang="es-ES" sz="2600" dirty="0" smtClean="0">
                <a:latin typeface="Comic Sans MS" pitchFamily="66" charset="0"/>
              </a:rPr>
              <a:t> </a:t>
            </a:r>
            <a:r>
              <a:rPr lang="es-ES" sz="2600" dirty="0" err="1" smtClean="0">
                <a:latin typeface="Comic Sans MS" pitchFamily="66" charset="0"/>
              </a:rPr>
              <a:t>the</a:t>
            </a:r>
            <a:r>
              <a:rPr lang="es-ES" sz="2600" dirty="0" smtClean="0">
                <a:latin typeface="Comic Sans MS" pitchFamily="66" charset="0"/>
              </a:rPr>
              <a:t> </a:t>
            </a:r>
            <a:r>
              <a:rPr lang="es-ES" sz="2600" dirty="0" err="1" smtClean="0">
                <a:latin typeface="Comic Sans MS" pitchFamily="66" charset="0"/>
              </a:rPr>
              <a:t>superlative</a:t>
            </a:r>
            <a:r>
              <a:rPr lang="es-ES" sz="2600" dirty="0" smtClean="0">
                <a:latin typeface="Comic Sans MS" pitchFamily="66" charset="0"/>
              </a:rPr>
              <a:t> of "</a:t>
            </a:r>
            <a:r>
              <a:rPr lang="es-ES" sz="2600" dirty="0" err="1" smtClean="0">
                <a:latin typeface="Comic Sans MS" pitchFamily="66" charset="0"/>
              </a:rPr>
              <a:t>small</a:t>
            </a:r>
            <a:r>
              <a:rPr lang="es-ES" sz="2600" dirty="0" smtClean="0">
                <a:latin typeface="Comic Sans MS" pitchFamily="66" charset="0"/>
              </a:rPr>
              <a:t>"?</a:t>
            </a:r>
          </a:p>
          <a:p>
            <a:pPr marL="1617663" lvl="1"/>
            <a:r>
              <a:rPr lang="es-ES" sz="2600" dirty="0">
                <a:latin typeface="Comic Sans MS" pitchFamily="66" charset="0"/>
              </a:rPr>
              <a:t>         </a:t>
            </a:r>
            <a:r>
              <a:rPr lang="es-ES" sz="2600" dirty="0" err="1">
                <a:latin typeface="Comic Sans MS" pitchFamily="66" charset="0"/>
              </a:rPr>
              <a:t>smallier</a:t>
            </a:r>
            <a:endParaRPr lang="es-ES" sz="2600" dirty="0">
              <a:latin typeface="Comic Sans MS" pitchFamily="66" charset="0"/>
            </a:endParaRPr>
          </a:p>
          <a:p>
            <a:pPr marL="1617663" lvl="1"/>
            <a:r>
              <a:rPr lang="es-ES" sz="2600" dirty="0">
                <a:latin typeface="Comic Sans MS" pitchFamily="66" charset="0"/>
              </a:rPr>
              <a:t>         </a:t>
            </a:r>
            <a:r>
              <a:rPr lang="es-ES" sz="2600" dirty="0" err="1">
                <a:latin typeface="Comic Sans MS" pitchFamily="66" charset="0"/>
              </a:rPr>
              <a:t>smaller</a:t>
            </a:r>
            <a:endParaRPr lang="es-ES" sz="2600" dirty="0">
              <a:latin typeface="Comic Sans MS" pitchFamily="66" charset="0"/>
            </a:endParaRPr>
          </a:p>
          <a:p>
            <a:pPr marL="1617663" lvl="1"/>
            <a:r>
              <a:rPr lang="es-ES" sz="2600" dirty="0">
                <a:latin typeface="Comic Sans MS" pitchFamily="66" charset="0"/>
              </a:rPr>
              <a:t>         </a:t>
            </a:r>
            <a:r>
              <a:rPr lang="es-ES" sz="2600" dirty="0" err="1">
                <a:latin typeface="Comic Sans MS" pitchFamily="66" charset="0"/>
              </a:rPr>
              <a:t>smalliest</a:t>
            </a:r>
            <a:endParaRPr lang="es-ES" sz="2600" dirty="0">
              <a:latin typeface="Comic Sans MS" pitchFamily="66" charset="0"/>
            </a:endParaRPr>
          </a:p>
          <a:p>
            <a:pPr marL="1617663" lvl="1"/>
            <a:r>
              <a:rPr lang="es-ES" sz="2600" dirty="0">
                <a:latin typeface="Comic Sans MS" pitchFamily="66" charset="0"/>
              </a:rPr>
              <a:t>         </a:t>
            </a:r>
            <a:r>
              <a:rPr lang="es-ES" sz="2600" dirty="0" err="1" smtClean="0">
                <a:latin typeface="Comic Sans MS" pitchFamily="66" charset="0"/>
              </a:rPr>
              <a:t>smallest</a:t>
            </a:r>
            <a:endParaRPr lang="es-ES" sz="2600" dirty="0" smtClean="0">
              <a:latin typeface="Comic Sans MS" pitchFamily="66" charset="0"/>
            </a:endParaRPr>
          </a:p>
          <a:p>
            <a:pPr marL="1617663" lvl="1">
              <a:buNone/>
            </a:pPr>
            <a:endParaRPr lang="es-ES" sz="2600" dirty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es-ES" sz="2600" dirty="0" err="1" smtClean="0">
                <a:latin typeface="Comic Sans MS" pitchFamily="66" charset="0"/>
              </a:rPr>
              <a:t>What</a:t>
            </a:r>
            <a:r>
              <a:rPr lang="es-ES" sz="2600" dirty="0" smtClean="0">
                <a:latin typeface="Comic Sans MS" pitchFamily="66" charset="0"/>
              </a:rPr>
              <a:t> </a:t>
            </a:r>
            <a:r>
              <a:rPr lang="es-ES" sz="2600" dirty="0" err="1" smtClean="0">
                <a:latin typeface="Comic Sans MS" pitchFamily="66" charset="0"/>
              </a:rPr>
              <a:t>is</a:t>
            </a:r>
            <a:r>
              <a:rPr lang="es-ES" sz="2600" dirty="0" smtClean="0">
                <a:latin typeface="Comic Sans MS" pitchFamily="66" charset="0"/>
              </a:rPr>
              <a:t> </a:t>
            </a:r>
            <a:r>
              <a:rPr lang="es-ES" sz="2600" dirty="0" err="1" smtClean="0">
                <a:latin typeface="Comic Sans MS" pitchFamily="66" charset="0"/>
              </a:rPr>
              <a:t>the</a:t>
            </a:r>
            <a:r>
              <a:rPr lang="es-ES" sz="2600" dirty="0" smtClean="0">
                <a:latin typeface="Comic Sans MS" pitchFamily="66" charset="0"/>
              </a:rPr>
              <a:t> </a:t>
            </a:r>
            <a:r>
              <a:rPr lang="es-ES" sz="2600" dirty="0" err="1" smtClean="0">
                <a:latin typeface="Comic Sans MS" pitchFamily="66" charset="0"/>
              </a:rPr>
              <a:t>superlative</a:t>
            </a:r>
            <a:r>
              <a:rPr lang="es-ES" sz="2600" dirty="0" smtClean="0">
                <a:latin typeface="Comic Sans MS" pitchFamily="66" charset="0"/>
              </a:rPr>
              <a:t> of "</a:t>
            </a:r>
            <a:r>
              <a:rPr lang="es-ES" sz="2600" dirty="0" err="1" smtClean="0">
                <a:latin typeface="Comic Sans MS" pitchFamily="66" charset="0"/>
              </a:rPr>
              <a:t>deep</a:t>
            </a:r>
            <a:r>
              <a:rPr lang="es-ES" sz="2600" dirty="0" smtClean="0">
                <a:latin typeface="Comic Sans MS" pitchFamily="66" charset="0"/>
              </a:rPr>
              <a:t>"?</a:t>
            </a:r>
          </a:p>
          <a:p>
            <a:pPr lvl="1">
              <a:lnSpc>
                <a:spcPct val="80000"/>
              </a:lnSpc>
            </a:pPr>
            <a:r>
              <a:rPr lang="es-ES" sz="2600" dirty="0" smtClean="0">
                <a:latin typeface="Comic Sans MS" pitchFamily="66" charset="0"/>
              </a:rPr>
              <a:t>  </a:t>
            </a:r>
            <a:r>
              <a:rPr lang="es-ES" sz="2600" dirty="0" err="1" smtClean="0">
                <a:latin typeface="Comic Sans MS" pitchFamily="66" charset="0"/>
              </a:rPr>
              <a:t>deeper</a:t>
            </a:r>
            <a:endParaRPr lang="es-ES" sz="26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s-ES" sz="2600" dirty="0" smtClean="0">
                <a:latin typeface="Comic Sans MS" pitchFamily="66" charset="0"/>
              </a:rPr>
              <a:t>  </a:t>
            </a:r>
            <a:r>
              <a:rPr lang="es-ES" sz="2600" dirty="0" err="1" smtClean="0">
                <a:latin typeface="Comic Sans MS" pitchFamily="66" charset="0"/>
              </a:rPr>
              <a:t>deepper</a:t>
            </a:r>
            <a:endParaRPr lang="es-ES" sz="26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s-ES" sz="2600" dirty="0" smtClean="0">
                <a:latin typeface="Comic Sans MS" pitchFamily="66" charset="0"/>
              </a:rPr>
              <a:t>  </a:t>
            </a:r>
            <a:r>
              <a:rPr lang="es-ES" sz="2600" dirty="0" err="1" smtClean="0">
                <a:latin typeface="Comic Sans MS" pitchFamily="66" charset="0"/>
              </a:rPr>
              <a:t>deepest</a:t>
            </a:r>
            <a:endParaRPr lang="es-ES" sz="26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s-ES" sz="2600" dirty="0" smtClean="0">
                <a:latin typeface="Comic Sans MS" pitchFamily="66" charset="0"/>
              </a:rPr>
              <a:t>  </a:t>
            </a:r>
            <a:r>
              <a:rPr lang="es-ES" sz="2600" dirty="0" err="1" smtClean="0">
                <a:latin typeface="Comic Sans MS" pitchFamily="66" charset="0"/>
              </a:rPr>
              <a:t>deeppest</a:t>
            </a:r>
            <a:endParaRPr lang="es-ES" sz="26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endParaRPr lang="es-ES" sz="2600" dirty="0" smtClean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es-ES" sz="2600" dirty="0" err="1" smtClean="0">
                <a:latin typeface="Comic Sans MS" pitchFamily="66" charset="0"/>
              </a:rPr>
              <a:t>What</a:t>
            </a:r>
            <a:r>
              <a:rPr lang="es-ES" sz="2600" dirty="0" smtClean="0">
                <a:latin typeface="Comic Sans MS" pitchFamily="66" charset="0"/>
              </a:rPr>
              <a:t> </a:t>
            </a:r>
            <a:r>
              <a:rPr lang="es-ES" sz="2600" dirty="0" err="1" smtClean="0">
                <a:latin typeface="Comic Sans MS" pitchFamily="66" charset="0"/>
              </a:rPr>
              <a:t>is</a:t>
            </a:r>
            <a:r>
              <a:rPr lang="es-ES" sz="2600" dirty="0" smtClean="0">
                <a:latin typeface="Comic Sans MS" pitchFamily="66" charset="0"/>
              </a:rPr>
              <a:t> </a:t>
            </a:r>
            <a:r>
              <a:rPr lang="es-ES" sz="2600" dirty="0" err="1" smtClean="0">
                <a:latin typeface="Comic Sans MS" pitchFamily="66" charset="0"/>
              </a:rPr>
              <a:t>the</a:t>
            </a:r>
            <a:r>
              <a:rPr lang="es-ES" sz="2600" dirty="0" smtClean="0">
                <a:latin typeface="Comic Sans MS" pitchFamily="66" charset="0"/>
              </a:rPr>
              <a:t> </a:t>
            </a:r>
            <a:r>
              <a:rPr lang="es-ES" sz="2600" dirty="0" err="1" smtClean="0">
                <a:latin typeface="Comic Sans MS" pitchFamily="66" charset="0"/>
              </a:rPr>
              <a:t>comparative</a:t>
            </a:r>
            <a:r>
              <a:rPr lang="es-ES" sz="2600" dirty="0" smtClean="0">
                <a:latin typeface="Comic Sans MS" pitchFamily="66" charset="0"/>
              </a:rPr>
              <a:t> of "</a:t>
            </a:r>
            <a:r>
              <a:rPr lang="es-ES" sz="2600" dirty="0" err="1" smtClean="0">
                <a:latin typeface="Comic Sans MS" pitchFamily="66" charset="0"/>
              </a:rPr>
              <a:t>heat</a:t>
            </a:r>
            <a:r>
              <a:rPr lang="es-ES" sz="2600" dirty="0" smtClean="0">
                <a:latin typeface="Comic Sans MS" pitchFamily="66" charset="0"/>
              </a:rPr>
              <a:t>"?</a:t>
            </a:r>
          </a:p>
          <a:p>
            <a:pPr lvl="1">
              <a:lnSpc>
                <a:spcPct val="80000"/>
              </a:lnSpc>
            </a:pPr>
            <a:r>
              <a:rPr lang="es-ES" sz="2600" dirty="0" smtClean="0">
                <a:latin typeface="Comic Sans MS" pitchFamily="66" charset="0"/>
              </a:rPr>
              <a:t>  </a:t>
            </a:r>
            <a:r>
              <a:rPr lang="es-ES" sz="2600" dirty="0" err="1" smtClean="0">
                <a:latin typeface="Comic Sans MS" pitchFamily="66" charset="0"/>
              </a:rPr>
              <a:t>heater</a:t>
            </a:r>
            <a:endParaRPr lang="es-ES" sz="26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s-ES" sz="2600" dirty="0" smtClean="0">
                <a:latin typeface="Comic Sans MS" pitchFamily="66" charset="0"/>
              </a:rPr>
              <a:t>  </a:t>
            </a:r>
            <a:r>
              <a:rPr lang="es-ES" sz="2600" dirty="0" err="1" smtClean="0">
                <a:latin typeface="Comic Sans MS" pitchFamily="66" charset="0"/>
              </a:rPr>
              <a:t>heatter</a:t>
            </a:r>
            <a:endParaRPr lang="es-ES" sz="26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s-ES" sz="2600" dirty="0" smtClean="0">
                <a:latin typeface="Comic Sans MS" pitchFamily="66" charset="0"/>
              </a:rPr>
              <a:t>  </a:t>
            </a:r>
            <a:r>
              <a:rPr lang="es-ES" sz="2600" dirty="0" err="1" smtClean="0">
                <a:latin typeface="Comic Sans MS" pitchFamily="66" charset="0"/>
              </a:rPr>
              <a:t>heatier</a:t>
            </a:r>
            <a:endParaRPr lang="es-ES" sz="26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s-ES" sz="2600" dirty="0" smtClean="0">
                <a:latin typeface="Comic Sans MS" pitchFamily="66" charset="0"/>
              </a:rPr>
              <a:t>  </a:t>
            </a:r>
            <a:r>
              <a:rPr lang="es-ES" sz="2600" dirty="0" err="1" smtClean="0">
                <a:latin typeface="Comic Sans MS" pitchFamily="66" charset="0"/>
              </a:rPr>
              <a:t>hetter</a:t>
            </a:r>
            <a:endParaRPr lang="es-ES" sz="26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s-ES" sz="2600" dirty="0" smtClean="0">
                <a:latin typeface="Comic Sans MS" pitchFamily="66" charset="0"/>
              </a:rPr>
              <a:t>  </a:t>
            </a:r>
            <a:r>
              <a:rPr lang="es-ES" sz="2600" dirty="0" err="1" smtClean="0">
                <a:latin typeface="Comic Sans MS" pitchFamily="66" charset="0"/>
              </a:rPr>
              <a:t>none</a:t>
            </a:r>
            <a:r>
              <a:rPr lang="es-ES" sz="2600" dirty="0" smtClean="0">
                <a:latin typeface="Comic Sans MS" pitchFamily="66" charset="0"/>
              </a:rPr>
              <a:t> of </a:t>
            </a:r>
            <a:r>
              <a:rPr lang="es-ES" sz="2600" dirty="0" err="1" smtClean="0">
                <a:latin typeface="Comic Sans MS" pitchFamily="66" charset="0"/>
              </a:rPr>
              <a:t>these</a:t>
            </a:r>
            <a:endParaRPr lang="es-ES" sz="2600" dirty="0" smtClean="0">
              <a:latin typeface="Comic Sans MS" pitchFamily="66" charset="0"/>
            </a:endParaRP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915816" y="22048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771800" y="2204864"/>
            <a:ext cx="151216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59632" y="3789040"/>
            <a:ext cx="151216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15616" y="4941168"/>
            <a:ext cx="151216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2930</TotalTime>
  <Words>323</Words>
  <Application>Microsoft Office PowerPoint</Application>
  <PresentationFormat>On-screen Show (4:3)</PresentationFormat>
  <Paragraphs>63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Andalus</vt:lpstr>
      <vt:lpstr>Arial</vt:lpstr>
      <vt:lpstr>Calibri</vt:lpstr>
      <vt:lpstr>Comic Sans MS</vt:lpstr>
      <vt:lpstr>Curlz MT</vt:lpstr>
      <vt:lpstr>Tw Cen MT</vt:lpstr>
      <vt:lpstr>Tw Cen MT Condensed</vt:lpstr>
      <vt:lpstr>Wingdings 3</vt:lpstr>
      <vt:lpstr>Integral</vt:lpstr>
      <vt:lpstr>Comparatives and superlatives</vt:lpstr>
      <vt:lpstr>PowerPoint Presentation</vt:lpstr>
      <vt:lpstr> Forming comparatives and superlatives</vt:lpstr>
      <vt:lpstr>One syllable adjectives</vt:lpstr>
      <vt:lpstr>SPELLING RULES</vt:lpstr>
      <vt:lpstr>TWO SYLLABLE ADJECTIVES</vt:lpstr>
      <vt:lpstr>PowerPoint Presentation</vt:lpstr>
      <vt:lpstr>Three or more syllables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Comparatives and superlatives</dc:title>
  <dc:creator>Usuario</dc:creator>
  <cp:lastModifiedBy>nada1</cp:lastModifiedBy>
  <cp:revision>17</cp:revision>
  <dcterms:created xsi:type="dcterms:W3CDTF">2013-11-05T20:09:46Z</dcterms:created>
  <dcterms:modified xsi:type="dcterms:W3CDTF">2016-04-01T20:52:29Z</dcterms:modified>
</cp:coreProperties>
</file>