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مستطيل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مستطيل مستدير الزوايا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F2852-7E7B-4C7A-8642-DBA511290936}" type="datetimeFigureOut">
              <a:rPr lang="en-US" smtClean="0"/>
              <a:pPr/>
              <a:t>4/3/2016</a:t>
            </a:fld>
            <a:endParaRPr lang="en-US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729EFB8-01CF-4BDD-A925-B3F7104587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مستطيل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مستطيل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F2852-7E7B-4C7A-8642-DBA511290936}" type="datetimeFigureOut">
              <a:rPr lang="en-US" smtClean="0"/>
              <a:pPr/>
              <a:t>4/3/2016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9EFB8-01CF-4BDD-A925-B3F7104587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F2852-7E7B-4C7A-8642-DBA511290936}" type="datetimeFigureOut">
              <a:rPr lang="en-US" smtClean="0"/>
              <a:pPr/>
              <a:t>4/3/2016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9EFB8-01CF-4BDD-A925-B3F7104587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F2852-7E7B-4C7A-8642-DBA511290936}" type="datetimeFigureOut">
              <a:rPr lang="en-US" smtClean="0"/>
              <a:pPr/>
              <a:t>4/3/2016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9EFB8-01CF-4BDD-A925-B3F7104587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عنصر نائب للمحتوى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مستطيل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مستطيل مستدير الزوايا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F2852-7E7B-4C7A-8642-DBA511290936}" type="datetimeFigureOut">
              <a:rPr lang="en-US" smtClean="0"/>
              <a:pPr/>
              <a:t>4/3/2016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مستطيل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مستطيل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729EFB8-01CF-4BDD-A925-B3F7104587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F2852-7E7B-4C7A-8642-DBA511290936}" type="datetimeFigureOut">
              <a:rPr lang="en-US" smtClean="0"/>
              <a:pPr/>
              <a:t>4/3/2016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9EFB8-01CF-4BDD-A925-B3F7104587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عنصر نائب للمحتوى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F2852-7E7B-4C7A-8642-DBA511290936}" type="datetimeFigureOut">
              <a:rPr lang="en-US" smtClean="0"/>
              <a:pPr/>
              <a:t>4/3/2016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9EFB8-01CF-4BDD-A925-B3F7104587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F2852-7E7B-4C7A-8642-DBA511290936}" type="datetimeFigureOut">
              <a:rPr lang="en-US" smtClean="0"/>
              <a:pPr/>
              <a:t>4/3/2016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9EFB8-01CF-4BDD-A925-B3F7104587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F2852-7E7B-4C7A-8642-DBA511290936}" type="datetimeFigureOut">
              <a:rPr lang="en-US" smtClean="0"/>
              <a:pPr/>
              <a:t>4/3/2016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9EFB8-01CF-4BDD-A925-B3F7104587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ستطيل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مستطيل مستدير الزوايا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F2852-7E7B-4C7A-8642-DBA511290936}" type="datetimeFigureOut">
              <a:rPr lang="en-US" smtClean="0"/>
              <a:pPr/>
              <a:t>4/3/2016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9EFB8-01CF-4BDD-A925-B3F7104587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F2852-7E7B-4C7A-8642-DBA511290936}" type="datetimeFigureOut">
              <a:rPr lang="en-US" smtClean="0"/>
              <a:pPr/>
              <a:t>4/3/2016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729EFB8-01CF-4BDD-A925-B3F7104587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مستطيل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مستطيل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مستطيل مستدير الزوايا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E7F2852-7E7B-4C7A-8642-DBA511290936}" type="datetimeFigureOut">
              <a:rPr lang="en-US" smtClean="0"/>
              <a:pPr/>
              <a:t>4/3/2016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729EFB8-01CF-4BDD-A925-B3F71045872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> 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3143248"/>
            <a:ext cx="8643998" cy="2002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مربع نص 5"/>
          <p:cNvSpPr txBox="1"/>
          <p:nvPr/>
        </p:nvSpPr>
        <p:spPr>
          <a:xfrm>
            <a:off x="6215074" y="285728"/>
            <a:ext cx="2571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2800" dirty="0" smtClean="0"/>
              <a:t>اليوم </a:t>
            </a:r>
            <a:r>
              <a:rPr lang="ar-SA" dirty="0" smtClean="0"/>
              <a:t>: </a:t>
            </a:r>
            <a:r>
              <a:rPr lang="ar-SA" sz="2800" dirty="0" smtClean="0">
                <a:solidFill>
                  <a:srgbClr val="C00000"/>
                </a:solidFill>
              </a:rPr>
              <a:t>الأحد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7" name="مربع نص 6"/>
          <p:cNvSpPr txBox="1"/>
          <p:nvPr/>
        </p:nvSpPr>
        <p:spPr>
          <a:xfrm>
            <a:off x="6286512" y="857232"/>
            <a:ext cx="26432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smtClean="0"/>
              <a:t>25/6/1437H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ستطيل 5"/>
          <p:cNvSpPr/>
          <p:nvPr/>
        </p:nvSpPr>
        <p:spPr>
          <a:xfrm>
            <a:off x="1285852" y="3143249"/>
            <a:ext cx="707236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A" sz="2400" dirty="0">
                <a:solidFill>
                  <a:srgbClr val="0070C0"/>
                </a:solidFill>
              </a:rPr>
              <a:t>ما العوامل التي تؤثر في احتمال </a:t>
            </a:r>
            <a:r>
              <a:rPr lang="ar-SA" sz="2400" dirty="0" smtClean="0">
                <a:solidFill>
                  <a:srgbClr val="0070C0"/>
                </a:solidFill>
              </a:rPr>
              <a:t>اختيار سعود  أولاً وفيصل ثانيا؟  </a:t>
            </a:r>
            <a:endParaRPr lang="en-US" sz="2400" dirty="0" smtClean="0">
              <a:solidFill>
                <a:srgbClr val="0070C0"/>
              </a:solidFill>
            </a:endParaRPr>
          </a:p>
          <a:p>
            <a:pPr algn="r" rtl="1"/>
            <a:endParaRPr lang="ar-SA" sz="2400" dirty="0"/>
          </a:p>
        </p:txBody>
      </p:sp>
      <p:sp>
        <p:nvSpPr>
          <p:cNvPr id="7" name="مستطيل 6"/>
          <p:cNvSpPr/>
          <p:nvPr/>
        </p:nvSpPr>
        <p:spPr>
          <a:xfrm>
            <a:off x="0" y="1357298"/>
            <a:ext cx="8715404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A" dirty="0" smtClean="0"/>
              <a:t> </a:t>
            </a:r>
            <a:r>
              <a:rPr lang="ar-SA" sz="2800" dirty="0" smtClean="0"/>
              <a:t>يسحب </a:t>
            </a:r>
            <a:r>
              <a:rPr lang="ar-SA" sz="2800" dirty="0"/>
              <a:t>معلم الكيمياء </a:t>
            </a:r>
            <a:r>
              <a:rPr lang="ar-SA" sz="2800" dirty="0" smtClean="0"/>
              <a:t>عشوائيا </a:t>
            </a:r>
            <a:r>
              <a:rPr lang="ar-SA" sz="2800" dirty="0"/>
              <a:t>بطاقات من صندوق فيه </a:t>
            </a:r>
            <a:r>
              <a:rPr lang="ar-SA" sz="2800" dirty="0" smtClean="0"/>
              <a:t>أسماء طلاب صفِّه البالغ عددهم </a:t>
            </a:r>
            <a:r>
              <a:rPr lang="en-US" sz="2800" dirty="0" smtClean="0"/>
              <a:t>18</a:t>
            </a:r>
            <a:r>
              <a:rPr lang="ar-SA" sz="2800" dirty="0" smtClean="0"/>
              <a:t> طالبا , ليحدد من سيقدم عرضه الأول. ويأمل سعود أن يكون الأول وصديقه فيصل الثاني.</a:t>
            </a:r>
            <a:endParaRPr lang="en-US" sz="2800" dirty="0" smtClean="0"/>
          </a:p>
          <a:p>
            <a:pPr algn="r" rtl="1"/>
            <a:endParaRPr lang="ar-SA" dirty="0"/>
          </a:p>
        </p:txBody>
      </p:sp>
      <p:sp>
        <p:nvSpPr>
          <p:cNvPr id="8" name="مستطيل 7"/>
          <p:cNvSpPr/>
          <p:nvPr/>
        </p:nvSpPr>
        <p:spPr>
          <a:xfrm>
            <a:off x="2000232" y="3929066"/>
            <a:ext cx="635798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A" dirty="0">
                <a:solidFill>
                  <a:schemeClr val="accent6">
                    <a:lumMod val="75000"/>
                  </a:schemeClr>
                </a:solidFill>
              </a:rPr>
              <a:t>إ</a:t>
            </a:r>
            <a:r>
              <a:rPr lang="ar-SA" sz="2400" dirty="0">
                <a:solidFill>
                  <a:schemeClr val="accent6">
                    <a:lumMod val="75000"/>
                  </a:schemeClr>
                </a:solidFill>
              </a:rPr>
              <a:t>ذا اختير سعود أولاً، فما احتمال أن </a:t>
            </a:r>
            <a:r>
              <a:rPr lang="ar-SA" sz="2400" dirty="0" smtClean="0">
                <a:solidFill>
                  <a:schemeClr val="accent6">
                    <a:lumMod val="75000"/>
                  </a:schemeClr>
                </a:solidFill>
              </a:rPr>
              <a:t>يكون فيصل ثانيا </a:t>
            </a:r>
            <a:r>
              <a:rPr lang="ar-SA" dirty="0" smtClean="0"/>
              <a:t>؟</a:t>
            </a:r>
            <a:endParaRPr lang="en-US" dirty="0"/>
          </a:p>
        </p:txBody>
      </p:sp>
      <p:sp>
        <p:nvSpPr>
          <p:cNvPr id="9" name="مستطيل 8"/>
          <p:cNvSpPr/>
          <p:nvPr/>
        </p:nvSpPr>
        <p:spPr>
          <a:xfrm>
            <a:off x="3071802" y="4643446"/>
            <a:ext cx="550069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A" sz="2400" dirty="0">
                <a:solidFill>
                  <a:srgbClr val="C00000"/>
                </a:solidFill>
              </a:rPr>
              <a:t>كيف يؤثر اختيار الطالب الذي </a:t>
            </a:r>
            <a:r>
              <a:rPr lang="ar-SA" sz="2400" dirty="0" smtClean="0">
                <a:solidFill>
                  <a:srgbClr val="C00000"/>
                </a:solidFill>
              </a:rPr>
              <a:t>سيقدم  </a:t>
            </a:r>
            <a:endParaRPr lang="ar-SA" sz="2400" dirty="0">
              <a:solidFill>
                <a:srgbClr val="C00000"/>
              </a:solidFill>
            </a:endParaRPr>
          </a:p>
        </p:txBody>
      </p:sp>
      <p:sp>
        <p:nvSpPr>
          <p:cNvPr id="12" name="مستطيل 11"/>
          <p:cNvSpPr/>
          <p:nvPr/>
        </p:nvSpPr>
        <p:spPr>
          <a:xfrm>
            <a:off x="1071538" y="4643446"/>
            <a:ext cx="392908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A" sz="2400" dirty="0" smtClean="0">
                <a:solidFill>
                  <a:srgbClr val="C00000"/>
                </a:solidFill>
              </a:rPr>
              <a:t>عرضه أولاً في اختيار فيصل ثانيا؟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10" name="مستطيل 9"/>
          <p:cNvSpPr/>
          <p:nvPr/>
        </p:nvSpPr>
        <p:spPr>
          <a:xfrm>
            <a:off x="6429388" y="214290"/>
            <a:ext cx="187576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لماذا؟</a:t>
            </a:r>
            <a:endParaRPr lang="ar-SA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7" grpId="0" build="p"/>
      <p:bldP spid="8" grpId="0" build="p"/>
      <p:bldP spid="9" grpId="0" build="p"/>
      <p:bldP spid="1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6578" y="714356"/>
            <a:ext cx="2097352" cy="53872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980728"/>
            <a:ext cx="6429420" cy="37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282" y="1714488"/>
            <a:ext cx="6464222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4282" y="2786058"/>
            <a:ext cx="6429420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85720" y="3857628"/>
            <a:ext cx="6357982" cy="780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28596" y="5000636"/>
            <a:ext cx="6190978" cy="447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5286380" y="500042"/>
            <a:ext cx="327985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rtl="1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ar-SA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مثال 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1</a:t>
            </a:r>
            <a:endParaRPr lang="ar-SA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مربع نص 4"/>
          <p:cNvSpPr txBox="1"/>
          <p:nvPr/>
        </p:nvSpPr>
        <p:spPr>
          <a:xfrm>
            <a:off x="142844" y="1428736"/>
            <a:ext cx="84296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A" sz="2400" dirty="0" smtClean="0"/>
              <a:t>حددي إذا كانت الحادثتان مستقلتين أو غير مستقلتين في كل مما يأتي, ووضحي إجابتك</a:t>
            </a:r>
            <a:endParaRPr lang="en-US" sz="2400" dirty="0"/>
          </a:p>
        </p:txBody>
      </p:sp>
      <p:sp>
        <p:nvSpPr>
          <p:cNvPr id="6" name="مربع نص 5"/>
          <p:cNvSpPr txBox="1"/>
          <p:nvPr/>
        </p:nvSpPr>
        <p:spPr>
          <a:xfrm>
            <a:off x="642910" y="2214554"/>
            <a:ext cx="76438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A" sz="2400" dirty="0" smtClean="0">
                <a:solidFill>
                  <a:srgbClr val="0070C0"/>
                </a:solidFill>
              </a:rPr>
              <a:t>إلقاء قطعة نقد مرة واحدة , ثم إلقاء قطعة نقد أخرى مرة واحدة أيضا </a:t>
            </a:r>
            <a:r>
              <a:rPr lang="ar-SA" dirty="0" smtClean="0"/>
              <a:t>.</a:t>
            </a:r>
            <a:endParaRPr lang="en-US" dirty="0"/>
          </a:p>
        </p:txBody>
      </p:sp>
      <p:sp>
        <p:nvSpPr>
          <p:cNvPr id="7" name="مربع نص 6"/>
          <p:cNvSpPr txBox="1"/>
          <p:nvPr/>
        </p:nvSpPr>
        <p:spPr>
          <a:xfrm>
            <a:off x="357158" y="3357562"/>
            <a:ext cx="82153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A" sz="2400" dirty="0" smtClean="0">
                <a:solidFill>
                  <a:srgbClr val="FF0000"/>
                </a:solidFill>
              </a:rPr>
              <a:t>في فقرة لماذا؟ , اختير اسم أحد الطلبة عشوائيا دون إرجاع , ثم اختير اسم طالب آخر .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8" name="مربع نص 7"/>
          <p:cNvSpPr txBox="1"/>
          <p:nvPr/>
        </p:nvSpPr>
        <p:spPr>
          <a:xfrm>
            <a:off x="1643042" y="4857760"/>
            <a:ext cx="67151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A" sz="2400" dirty="0" smtClean="0">
                <a:solidFill>
                  <a:srgbClr val="00B050"/>
                </a:solidFill>
              </a:rPr>
              <a:t>سحب كرة واحدة عشوائيا من كل من صندوقين مختلفين </a:t>
            </a:r>
            <a:endParaRPr lang="en-US" sz="24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7" grpId="0" build="allAtOnce"/>
      <p:bldP spid="8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4857752" y="428604"/>
            <a:ext cx="398218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ar-SA" sz="36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تحقق من فهمك:</a:t>
            </a:r>
            <a:endParaRPr lang="ar-SA" sz="36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1428736"/>
            <a:ext cx="8514761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2928935"/>
            <a:ext cx="8786842" cy="571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28604"/>
            <a:ext cx="8929718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43636" y="3714752"/>
            <a:ext cx="2428892" cy="2418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موازنة">
  <a:themeElements>
    <a:clrScheme name="موازنة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موازنة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موازنة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155</TotalTime>
  <Words>143</Words>
  <Application>Microsoft Office PowerPoint</Application>
  <PresentationFormat>عرض على الشاشة (3:4)‏</PresentationFormat>
  <Paragraphs>15</Paragraphs>
  <Slides>7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8" baseType="lpstr">
      <vt:lpstr>موازنة</vt:lpstr>
      <vt:lpstr> 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future</dc:creator>
  <cp:lastModifiedBy>future</cp:lastModifiedBy>
  <cp:revision>19</cp:revision>
  <dcterms:created xsi:type="dcterms:W3CDTF">2016-04-03T12:31:47Z</dcterms:created>
  <dcterms:modified xsi:type="dcterms:W3CDTF">2016-04-03T18:16:29Z</dcterms:modified>
</cp:coreProperties>
</file>