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306" r:id="rId10"/>
    <p:sldId id="307" r:id="rId11"/>
    <p:sldId id="308" r:id="rId12"/>
    <p:sldId id="305" r:id="rId13"/>
  </p:sldIdLst>
  <p:sldSz cx="24384000" cy="13716000"/>
  <p:notesSz cx="6858000" cy="9144000"/>
  <p:defaultTextStyle>
    <a:lvl1pPr algn="ctr" defTabSz="584200">
      <a:defRPr sz="5000">
        <a:latin typeface="+mn-lt"/>
        <a:ea typeface="+mn-ea"/>
        <a:cs typeface="+mn-cs"/>
        <a:sym typeface="Helvetica Light"/>
      </a:defRPr>
    </a:lvl1pPr>
    <a:lvl2pPr indent="228600" algn="ctr" defTabSz="584200">
      <a:defRPr sz="5000">
        <a:latin typeface="+mn-lt"/>
        <a:ea typeface="+mn-ea"/>
        <a:cs typeface="+mn-cs"/>
        <a:sym typeface="Helvetica Light"/>
      </a:defRPr>
    </a:lvl2pPr>
    <a:lvl3pPr indent="457200" algn="ctr" defTabSz="584200">
      <a:defRPr sz="5000">
        <a:latin typeface="+mn-lt"/>
        <a:ea typeface="+mn-ea"/>
        <a:cs typeface="+mn-cs"/>
        <a:sym typeface="Helvetica Light"/>
      </a:defRPr>
    </a:lvl3pPr>
    <a:lvl4pPr indent="685800" algn="ctr" defTabSz="584200">
      <a:defRPr sz="5000">
        <a:latin typeface="+mn-lt"/>
        <a:ea typeface="+mn-ea"/>
        <a:cs typeface="+mn-cs"/>
        <a:sym typeface="Helvetica Light"/>
      </a:defRPr>
    </a:lvl4pPr>
    <a:lvl5pPr indent="914400" algn="ctr" defTabSz="584200">
      <a:defRPr sz="5000">
        <a:latin typeface="+mn-lt"/>
        <a:ea typeface="+mn-ea"/>
        <a:cs typeface="+mn-cs"/>
        <a:sym typeface="Helvetica Light"/>
      </a:defRPr>
    </a:lvl5pPr>
    <a:lvl6pPr indent="1143000" algn="ctr" defTabSz="584200">
      <a:defRPr sz="5000">
        <a:latin typeface="+mn-lt"/>
        <a:ea typeface="+mn-ea"/>
        <a:cs typeface="+mn-cs"/>
        <a:sym typeface="Helvetica Light"/>
      </a:defRPr>
    </a:lvl6pPr>
    <a:lvl7pPr indent="1371600" algn="ctr" defTabSz="584200">
      <a:defRPr sz="5000">
        <a:latin typeface="+mn-lt"/>
        <a:ea typeface="+mn-ea"/>
        <a:cs typeface="+mn-cs"/>
        <a:sym typeface="Helvetica Light"/>
      </a:defRPr>
    </a:lvl7pPr>
    <a:lvl8pPr indent="1600200" algn="ctr" defTabSz="584200">
      <a:defRPr sz="5000">
        <a:latin typeface="+mn-lt"/>
        <a:ea typeface="+mn-ea"/>
        <a:cs typeface="+mn-cs"/>
        <a:sym typeface="Helvetica Light"/>
      </a:defRPr>
    </a:lvl8pPr>
    <a:lvl9pPr indent="1828800" algn="ctr" defTabSz="584200">
      <a:defRPr sz="50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26" autoAdjust="0"/>
    <p:restoredTop sz="86380" autoAdjust="0"/>
  </p:normalViewPr>
  <p:slideViewPr>
    <p:cSldViewPr snapToGrid="0" snapToObjects="1">
      <p:cViewPr varScale="1">
        <p:scale>
          <a:sx n="31" d="100"/>
          <a:sy n="31" d="100"/>
        </p:scale>
        <p:origin x="-372" y="-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26924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32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32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32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32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32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32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32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32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32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sors">
    <p:bg>
      <p:bgPr>
        <a:solidFill>
          <a:srgbClr val="2D3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ck">
    <p:bg>
      <p:bgPr>
        <a:solidFill>
          <a:srgbClr val="19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1760268" y="-190110"/>
            <a:ext cx="668619" cy="1270001"/>
          </a:xfrm>
          <a:prstGeom prst="roundRect">
            <a:avLst>
              <a:gd name="adj" fmla="val 20716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21869469" y="215921"/>
            <a:ext cx="450217" cy="4476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normAutofit/>
          </a:bodyPr>
          <a:lstStyle>
            <a:lvl1pPr>
              <a:defRPr sz="2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2000">
          <a:solidFill>
            <a:srgbClr val="656565"/>
          </a:solidFill>
          <a:latin typeface="Lato"/>
          <a:ea typeface="Lato"/>
          <a:cs typeface="Lato"/>
          <a:sym typeface="Lato"/>
        </a:defRPr>
      </a:lvl1pPr>
      <a:lvl2pPr marL="691444" indent="-246944" defTabSz="584200">
        <a:spcBef>
          <a:spcPts val="4200"/>
        </a:spcBef>
        <a:buSzPct val="75000"/>
        <a:buChar char="•"/>
        <a:defRPr sz="2000">
          <a:solidFill>
            <a:srgbClr val="656565"/>
          </a:solidFill>
          <a:latin typeface="Lato"/>
          <a:ea typeface="Lato"/>
          <a:cs typeface="Lato"/>
          <a:sym typeface="Lato"/>
        </a:defRPr>
      </a:lvl2pPr>
      <a:lvl3pPr marL="1135944" indent="-246944" defTabSz="584200">
        <a:spcBef>
          <a:spcPts val="4200"/>
        </a:spcBef>
        <a:buSzPct val="75000"/>
        <a:buChar char="•"/>
        <a:defRPr sz="2000">
          <a:solidFill>
            <a:srgbClr val="656565"/>
          </a:solidFill>
          <a:latin typeface="Lato"/>
          <a:ea typeface="Lato"/>
          <a:cs typeface="Lato"/>
          <a:sym typeface="Lato"/>
        </a:defRPr>
      </a:lvl3pPr>
      <a:lvl4pPr marL="1580444" indent="-246944" defTabSz="584200">
        <a:spcBef>
          <a:spcPts val="4200"/>
        </a:spcBef>
        <a:buSzPct val="75000"/>
        <a:buChar char="•"/>
        <a:defRPr sz="2000">
          <a:solidFill>
            <a:srgbClr val="656565"/>
          </a:solidFill>
          <a:latin typeface="Lato"/>
          <a:ea typeface="Lato"/>
          <a:cs typeface="Lato"/>
          <a:sym typeface="Lato"/>
        </a:defRPr>
      </a:lvl4pPr>
      <a:lvl5pPr marL="2024944" indent="-246944" defTabSz="584200">
        <a:spcBef>
          <a:spcPts val="4200"/>
        </a:spcBef>
        <a:buSzPct val="75000"/>
        <a:buChar char="•"/>
        <a:defRPr sz="2000">
          <a:solidFill>
            <a:srgbClr val="656565"/>
          </a:solidFill>
          <a:latin typeface="Lato"/>
          <a:ea typeface="Lato"/>
          <a:cs typeface="Lato"/>
          <a:sym typeface="Lato"/>
        </a:defRPr>
      </a:lvl5pPr>
      <a:lvl6pPr marL="2469444" indent="-246944" defTabSz="584200">
        <a:spcBef>
          <a:spcPts val="4200"/>
        </a:spcBef>
        <a:buSzPct val="75000"/>
        <a:buChar char="•"/>
        <a:defRPr sz="2000">
          <a:solidFill>
            <a:srgbClr val="656565"/>
          </a:solidFill>
          <a:latin typeface="Lato"/>
          <a:ea typeface="Lato"/>
          <a:cs typeface="Lato"/>
          <a:sym typeface="Lato"/>
        </a:defRPr>
      </a:lvl6pPr>
      <a:lvl7pPr marL="2913944" indent="-246944" defTabSz="584200">
        <a:spcBef>
          <a:spcPts val="4200"/>
        </a:spcBef>
        <a:buSzPct val="75000"/>
        <a:buChar char="•"/>
        <a:defRPr sz="2000">
          <a:solidFill>
            <a:srgbClr val="656565"/>
          </a:solidFill>
          <a:latin typeface="Lato"/>
          <a:ea typeface="Lato"/>
          <a:cs typeface="Lato"/>
          <a:sym typeface="Lato"/>
        </a:defRPr>
      </a:lvl7pPr>
      <a:lvl8pPr marL="3358444" indent="-246944" defTabSz="584200">
        <a:spcBef>
          <a:spcPts val="4200"/>
        </a:spcBef>
        <a:buSzPct val="75000"/>
        <a:buChar char="•"/>
        <a:defRPr sz="2000">
          <a:solidFill>
            <a:srgbClr val="656565"/>
          </a:solidFill>
          <a:latin typeface="Lato"/>
          <a:ea typeface="Lato"/>
          <a:cs typeface="Lato"/>
          <a:sym typeface="Lato"/>
        </a:defRPr>
      </a:lvl8pPr>
      <a:lvl9pPr marL="3802944" indent="-246944" defTabSz="584200">
        <a:spcBef>
          <a:spcPts val="4200"/>
        </a:spcBef>
        <a:buSzPct val="75000"/>
        <a:buChar char="•"/>
        <a:defRPr sz="2000">
          <a:solidFill>
            <a:srgbClr val="656565"/>
          </a:solidFill>
          <a:latin typeface="Lato"/>
          <a:ea typeface="Lato"/>
          <a:cs typeface="Lato"/>
          <a:sym typeface="Lato"/>
        </a:defRPr>
      </a:lvl9pPr>
    </p:bodyStyle>
    <p:otherStyle>
      <a:lvl1pPr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Lato Black"/>
        </a:defRPr>
      </a:lvl1pPr>
      <a:lvl2pPr indent="228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Lato Black"/>
        </a:defRPr>
      </a:lvl2pPr>
      <a:lvl3pPr indent="457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Lato Black"/>
        </a:defRPr>
      </a:lvl3pPr>
      <a:lvl4pPr indent="685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Lato Black"/>
        </a:defRPr>
      </a:lvl4pPr>
      <a:lvl5pPr indent="9144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Lato Black"/>
        </a:defRPr>
      </a:lvl5pPr>
      <a:lvl6pPr indent="11430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Lato Black"/>
        </a:defRPr>
      </a:lvl6pPr>
      <a:lvl7pPr indent="1371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Lato Black"/>
        </a:defRPr>
      </a:lvl7pPr>
      <a:lvl8pPr indent="1600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Lato Black"/>
        </a:defRPr>
      </a:lvl8pPr>
      <a:lvl9pPr indent="1828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Lato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354665" y="1441598"/>
            <a:ext cx="1065531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12700" algn="l" defTabSz="825500">
              <a:defRPr sz="10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ar-SA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مهارات</a:t>
            </a:r>
            <a:r>
              <a:rPr lang="ar-S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جمع المعلومات وتدوينها</a:t>
            </a:r>
            <a:endParaRPr sz="72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18163748" y="1441598"/>
            <a:ext cx="1844311" cy="1483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lvl="0" algn="l"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1857459" y="3596643"/>
            <a:ext cx="16306289" cy="45719"/>
          </a:xfrm>
          <a:prstGeom prst="line">
            <a:avLst/>
          </a:prstGeom>
          <a:ln>
            <a:headEnd type="triangle" len="sm"/>
            <a:tailEnd type="triangle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3200"/>
            </a:pPr>
            <a:endParaRPr sz="7200" b="1"/>
          </a:p>
        </p:txBody>
      </p:sp>
      <p:sp>
        <p:nvSpPr>
          <p:cNvPr id="6" name="Shape 13"/>
          <p:cNvSpPr/>
          <p:nvPr/>
        </p:nvSpPr>
        <p:spPr>
          <a:xfrm>
            <a:off x="579120" y="12150229"/>
            <a:ext cx="735792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12700" algn="l" defTabSz="825500">
              <a:defRPr sz="10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إعداد المعلم / محمد </a:t>
            </a:r>
            <a:r>
              <a:rPr lang="ar-S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الغامدي</a:t>
            </a:r>
            <a:endParaRPr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2292" name="Picture 4" descr="http://tse1.mm.bing.net/th?&amp;id=OIP.Ma8da0964bfc03c71ad1473c3a8a47b70o0&amp;w=182&amp;h=142&amp;c=0&amp;pid=1.9&amp;rs=0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0122" y="4790148"/>
            <a:ext cx="7155860" cy="545113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1837890" y="1982986"/>
            <a:ext cx="577080" cy="8367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4500">
                <a:solidFill>
                  <a:srgbClr val="0087B1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chemeClr val="accent1"/>
                </a:solidFill>
              </a:rPr>
              <a:t></a:t>
            </a:r>
          </a:p>
        </p:txBody>
      </p:sp>
      <p:sp>
        <p:nvSpPr>
          <p:cNvPr id="3" name="Shape 163"/>
          <p:cNvSpPr/>
          <p:nvPr/>
        </p:nvSpPr>
        <p:spPr>
          <a:xfrm>
            <a:off x="2737071" y="1938221"/>
            <a:ext cx="50779" cy="89627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160"/>
          <p:cNvSpPr/>
          <p:nvPr/>
        </p:nvSpPr>
        <p:spPr>
          <a:xfrm flipV="1">
            <a:off x="1714049" y="3121704"/>
            <a:ext cx="20965097" cy="1"/>
          </a:xfrm>
          <a:prstGeom prst="line">
            <a:avLst/>
          </a:prstGeom>
          <a:ln>
            <a:headEnd type="triangle" len="sm"/>
            <a:tailEnd type="triangle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6" name="مستطيل 5"/>
          <p:cNvSpPr/>
          <p:nvPr/>
        </p:nvSpPr>
        <p:spPr>
          <a:xfrm>
            <a:off x="2414970" y="4888230"/>
            <a:ext cx="1876863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chemeClr val="bg1"/>
                </a:solidFill>
              </a:rPr>
              <a:t>التلخيص :</a:t>
            </a:r>
          </a:p>
          <a:p>
            <a:endParaRPr lang="ar-SA" b="1" dirty="0" smtClean="0">
              <a:solidFill>
                <a:schemeClr val="bg1"/>
              </a:solidFill>
            </a:endParaRPr>
          </a:p>
          <a:p>
            <a:r>
              <a:rPr lang="ar-SA" dirty="0" smtClean="0">
                <a:solidFill>
                  <a:srgbClr val="FFC000"/>
                </a:solidFill>
              </a:rPr>
              <a:t>يعتقد الكثير أن علم التربية علم حديث وضع أصوله وأسسه علماء الغرب، وينسون أن رسولنا الكريم صلى</a:t>
            </a:r>
          </a:p>
          <a:p>
            <a:r>
              <a:rPr lang="ar-SA" dirty="0" smtClean="0">
                <a:solidFill>
                  <a:srgbClr val="FFC000"/>
                </a:solidFill>
              </a:rPr>
              <a:t>الله عليه وسلم  معلم البشرية  صنع أمة تحمل منهج العلم وتسير عليه</a:t>
            </a:r>
            <a:endParaRPr lang="ar-SA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1837890" y="1982986"/>
            <a:ext cx="577080" cy="8367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4500">
                <a:solidFill>
                  <a:srgbClr val="0087B1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chemeClr val="accent1"/>
                </a:solidFill>
              </a:rPr>
              <a:t></a:t>
            </a:r>
          </a:p>
        </p:txBody>
      </p:sp>
      <p:sp>
        <p:nvSpPr>
          <p:cNvPr id="3" name="Shape 163"/>
          <p:cNvSpPr/>
          <p:nvPr/>
        </p:nvSpPr>
        <p:spPr>
          <a:xfrm>
            <a:off x="2737071" y="1938221"/>
            <a:ext cx="50779" cy="89627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160"/>
          <p:cNvSpPr/>
          <p:nvPr/>
        </p:nvSpPr>
        <p:spPr>
          <a:xfrm flipV="1">
            <a:off x="1714049" y="3121704"/>
            <a:ext cx="20965097" cy="1"/>
          </a:xfrm>
          <a:prstGeom prst="line">
            <a:avLst/>
          </a:prstGeom>
          <a:ln>
            <a:headEnd type="triangle" len="sm"/>
            <a:tailEnd type="triangle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5" name="مستطيل 4"/>
          <p:cNvSpPr/>
          <p:nvPr/>
        </p:nvSpPr>
        <p:spPr>
          <a:xfrm>
            <a:off x="11571233" y="1507334"/>
            <a:ext cx="140294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>
                <a:solidFill>
                  <a:srgbClr val="FFC000"/>
                </a:solidFill>
              </a:rPr>
              <a:t>تطبيق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87850" y="5730240"/>
            <a:ext cx="176337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600" b="1" dirty="0" smtClean="0">
                <a:solidFill>
                  <a:srgbClr val="FFC000"/>
                </a:solidFill>
              </a:rPr>
              <a:t>ما الفرق بين الاقتباس المباشر والغير مباشر ؟</a:t>
            </a:r>
            <a:endParaRPr lang="ar-SA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Shape 1566"/>
          <p:cNvSpPr/>
          <p:nvPr/>
        </p:nvSpPr>
        <p:spPr>
          <a:xfrm>
            <a:off x="10984722" y="3830261"/>
            <a:ext cx="2067873" cy="3222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A0BC35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20000" dirty="0">
                <a:solidFill>
                  <a:schemeClr val="accent4"/>
                </a:solidFill>
              </a:rPr>
              <a:t></a:t>
            </a:r>
          </a:p>
        </p:txBody>
      </p:sp>
      <p:sp>
        <p:nvSpPr>
          <p:cNvPr id="1568" name="Shape 1568"/>
          <p:cNvSpPr/>
          <p:nvPr/>
        </p:nvSpPr>
        <p:spPr>
          <a:xfrm>
            <a:off x="7645697" y="7046151"/>
            <a:ext cx="9230828" cy="251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ar-SA" sz="7200" b="1" dirty="0" smtClean="0">
                <a:solidFill>
                  <a:srgbClr val="FFC000"/>
                </a:solidFill>
              </a:rPr>
              <a:t>انتهى</a:t>
            </a:r>
            <a:r>
              <a:rPr lang="ar-SA" sz="4500" b="1" dirty="0" smtClean="0">
                <a:solidFill>
                  <a:srgbClr val="FFC000"/>
                </a:solidFill>
              </a:rPr>
              <a:t> </a:t>
            </a:r>
            <a:r>
              <a:rPr lang="ar-SA" sz="6600" b="1" dirty="0" smtClean="0">
                <a:solidFill>
                  <a:srgbClr val="FFC000"/>
                </a:solidFill>
              </a:rPr>
              <a:t> الدرس</a:t>
            </a:r>
            <a:endParaRPr lang="ar-SA" sz="4500" b="1" dirty="0" smtClean="0">
              <a:solidFill>
                <a:srgbClr val="FFC000"/>
              </a:solidFill>
            </a:endParaRPr>
          </a:p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lang="ar-SA" dirty="0" smtClean="0"/>
          </a:p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ar-SA" sz="4500" b="1" dirty="0" smtClean="0">
                <a:solidFill>
                  <a:srgbClr val="FFC000"/>
                </a:solidFill>
              </a:rPr>
              <a:t>لا إله إلا الله</a:t>
            </a:r>
            <a:endParaRPr sz="45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21943130" y="215921"/>
            <a:ext cx="302896" cy="4476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FFFFFF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</a:t>
            </a:fld>
            <a:endParaRPr sz="2000">
              <a:solidFill>
                <a:srgbClr val="FFFFFF"/>
              </a:solidFill>
            </a:endParaRPr>
          </a:p>
        </p:txBody>
      </p:sp>
      <p:sp>
        <p:nvSpPr>
          <p:cNvPr id="26" name="Shape 26"/>
          <p:cNvSpPr/>
          <p:nvPr/>
        </p:nvSpPr>
        <p:spPr>
          <a:xfrm>
            <a:off x="3458187" y="2055383"/>
            <a:ext cx="19053052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65656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ar-SA" sz="8800" b="1" dirty="0" smtClean="0">
                <a:solidFill>
                  <a:srgbClr val="FFC000"/>
                </a:solidFill>
              </a:rPr>
              <a:t>التمهيد</a:t>
            </a:r>
            <a:endParaRPr sz="8800" b="1" dirty="0">
              <a:solidFill>
                <a:srgbClr val="FFC000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270570" y="2513323"/>
            <a:ext cx="50779" cy="896277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6549494" y="2572833"/>
            <a:ext cx="577080" cy="8367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4500">
                <a:solidFill>
                  <a:srgbClr val="53585F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chemeClr val="accent1"/>
                </a:solidFill>
              </a:rPr>
              <a:t></a:t>
            </a:r>
          </a:p>
        </p:txBody>
      </p:sp>
      <p:sp>
        <p:nvSpPr>
          <p:cNvPr id="41" name="Shape 41"/>
          <p:cNvSpPr/>
          <p:nvPr/>
        </p:nvSpPr>
        <p:spPr>
          <a:xfrm>
            <a:off x="15650187" y="7315200"/>
            <a:ext cx="1187847" cy="1187848"/>
          </a:xfrm>
          <a:prstGeom prst="roundRect">
            <a:avLst>
              <a:gd name="adj" fmla="val 20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7052420" y="3735977"/>
            <a:ext cx="10676740" cy="1"/>
          </a:xfrm>
          <a:prstGeom prst="line">
            <a:avLst/>
          </a:prstGeom>
          <a:ln>
            <a:headEnd type="triangle" len="sm"/>
            <a:tailEnd type="triangle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3" name="مستطيل 12"/>
          <p:cNvSpPr/>
          <p:nvPr/>
        </p:nvSpPr>
        <p:spPr>
          <a:xfrm>
            <a:off x="3458187" y="7315200"/>
            <a:ext cx="1219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ما</a:t>
            </a:r>
            <a:r>
              <a:rPr lang="ar-SA" b="1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أسهل طريقة </a:t>
            </a:r>
            <a:r>
              <a:rPr lang="ar-SA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لتدوين</a:t>
            </a:r>
            <a:r>
              <a:rPr lang="ar-SA" b="1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المعلومات ؟</a:t>
            </a:r>
            <a:endParaRPr lang="ar-SA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41" grpId="0" animBg="1"/>
      <p:bldP spid="49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21943130" y="215921"/>
            <a:ext cx="302896" cy="4476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FFFFFF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2000">
              <a:solidFill>
                <a:srgbClr val="FFFFFF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837890" y="1982986"/>
            <a:ext cx="577080" cy="8367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4500">
                <a:solidFill>
                  <a:srgbClr val="0087B1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chemeClr val="accent2"/>
                </a:solidFill>
              </a:rPr>
              <a:t></a:t>
            </a:r>
          </a:p>
        </p:txBody>
      </p:sp>
      <p:sp>
        <p:nvSpPr>
          <p:cNvPr id="57" name="Shape 57"/>
          <p:cNvSpPr/>
          <p:nvPr/>
        </p:nvSpPr>
        <p:spPr>
          <a:xfrm>
            <a:off x="2737071" y="1938221"/>
            <a:ext cx="50779" cy="896277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000573" y="1864254"/>
            <a:ext cx="1905305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65656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ar-SA" sz="4400" b="1" dirty="0" smtClean="0">
                <a:solidFill>
                  <a:srgbClr val="FFC000"/>
                </a:solidFill>
              </a:rPr>
              <a:t>مهارات جمع المعلومات وتدوينها</a:t>
            </a:r>
            <a:endParaRPr sz="4400" b="1" dirty="0">
              <a:solidFill>
                <a:srgbClr val="FFC000"/>
              </a:solidFill>
            </a:endParaRPr>
          </a:p>
        </p:txBody>
      </p:sp>
      <p:sp>
        <p:nvSpPr>
          <p:cNvPr id="60" name="Shape 60"/>
          <p:cNvSpPr/>
          <p:nvPr/>
        </p:nvSpPr>
        <p:spPr>
          <a:xfrm flipV="1">
            <a:off x="1714049" y="3121704"/>
            <a:ext cx="20965097" cy="1"/>
          </a:xfrm>
          <a:prstGeom prst="line">
            <a:avLst/>
          </a:prstGeom>
          <a:ln>
            <a:headEnd type="triangle" len="sm"/>
            <a:tailEnd type="triangle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0746331" y="3622764"/>
            <a:ext cx="3884069" cy="1471749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r>
              <a:rPr lang="ar-SA" sz="3600" b="1" dirty="0" smtClean="0"/>
              <a:t>طرق تدوين المعلومات</a:t>
            </a:r>
            <a:endParaRPr b="1"/>
          </a:p>
        </p:txBody>
      </p:sp>
      <p:sp>
        <p:nvSpPr>
          <p:cNvPr id="9" name="مستطيل 8"/>
          <p:cNvSpPr/>
          <p:nvPr/>
        </p:nvSpPr>
        <p:spPr>
          <a:xfrm>
            <a:off x="2030292" y="5608320"/>
            <a:ext cx="202157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chemeClr val="bg2"/>
                </a:solidFill>
              </a:rPr>
              <a:t>تعد هذه المرحلة من أهم مراحل البحث ، وأطولها زمناً، حيث يبدأ الباحث فيها بالقراءة المركزة الموجهة</a:t>
            </a:r>
          </a:p>
          <a:p>
            <a:r>
              <a:rPr lang="ar-SA" sz="4000" b="1" dirty="0" smtClean="0">
                <a:solidFill>
                  <a:schemeClr val="bg2"/>
                </a:solidFill>
              </a:rPr>
              <a:t>لتحديد المعلومات المناسبة وفق خطة البحث ، وهنا يقوم الباحث بتوظيف مهارات التفكير لديه في سبيل</a:t>
            </a:r>
          </a:p>
          <a:p>
            <a:r>
              <a:rPr lang="ar-SA" sz="4000" b="1" dirty="0" smtClean="0">
                <a:solidFill>
                  <a:schemeClr val="bg2"/>
                </a:solidFill>
              </a:rPr>
              <a:t>إظهار شخصيته ووجهة نظره نحو ما يقرؤه ويكتبه،كي يبدع في تناول وتغطية جزئيات بحثه. </a:t>
            </a:r>
            <a:r>
              <a:rPr lang="ar-SA" sz="4000" b="1" dirty="0" err="1" smtClean="0">
                <a:solidFill>
                  <a:schemeClr val="bg2"/>
                </a:solidFill>
              </a:rPr>
              <a:t>ويعمد</a:t>
            </a:r>
            <a:r>
              <a:rPr lang="ar-SA" sz="4000" b="1" dirty="0" smtClean="0">
                <a:solidFill>
                  <a:schemeClr val="bg2"/>
                </a:solidFill>
              </a:rPr>
              <a:t> الباحث</a:t>
            </a:r>
          </a:p>
          <a:p>
            <a:r>
              <a:rPr lang="ar-SA" sz="4000" b="1" dirty="0" smtClean="0">
                <a:solidFill>
                  <a:schemeClr val="bg2"/>
                </a:solidFill>
              </a:rPr>
              <a:t>إلى تسجيل المعلومات التي تناسب موضوعات بحثه بطريقة تساعده في تدوين مسودة البحث وتوثيق المصادر</a:t>
            </a:r>
          </a:p>
          <a:p>
            <a:r>
              <a:rPr lang="ar-SA" sz="4000" b="1" dirty="0" smtClean="0">
                <a:solidFill>
                  <a:schemeClr val="bg2"/>
                </a:solidFill>
              </a:rPr>
              <a:t>التي تم الرجوع إليها والاستفادة منها، ومن أشهر طرائق تدوين المعلومات ما يلي:</a:t>
            </a:r>
            <a:endParaRPr lang="ar-SA" sz="4000" b="1" dirty="0">
              <a:solidFill>
                <a:schemeClr val="bg2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837890" y="9662160"/>
            <a:ext cx="2084125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1Minus"/>
            </a:pPr>
            <a:r>
              <a:rPr lang="ar-SA" dirty="0" smtClean="0">
                <a:solidFill>
                  <a:srgbClr val="FFC000"/>
                </a:solidFill>
              </a:rPr>
              <a:t>طريقة البطاقات :</a:t>
            </a:r>
          </a:p>
          <a:p>
            <a:pPr marL="914400" indent="-914400"/>
            <a:endParaRPr lang="ar-SA" dirty="0" smtClean="0">
              <a:solidFill>
                <a:srgbClr val="FFC000"/>
              </a:solidFill>
            </a:endParaRPr>
          </a:p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وهي بطاقات جاهزة، تسجل عليها المعلومات التي يحصل عليها الباحث، من مصادر المعلومات,وتكون</a:t>
            </a:r>
          </a:p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كل معلومة لمصدر واحد في بطاقة واحدة ويتم توثيق تلك المعلومة بكتابة جميع البيانات الأساسية</a:t>
            </a:r>
          </a:p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للمصدر الذي تم الاستفادة منه.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3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3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0" grpId="0" animBg="1"/>
      <p:bldP spid="8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ar-SA" smtClean="0"/>
              <a:pPr lvl="0"/>
              <a:t>4</a:t>
            </a:fld>
            <a:endParaRPr lang="ar-SA"/>
          </a:p>
        </p:txBody>
      </p:sp>
      <p:sp>
        <p:nvSpPr>
          <p:cNvPr id="94" name="Shape 94"/>
          <p:cNvSpPr/>
          <p:nvPr/>
        </p:nvSpPr>
        <p:spPr>
          <a:xfrm>
            <a:off x="3000573" y="1864254"/>
            <a:ext cx="190530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65656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ar-SA" sz="3600" b="1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تابع لمهارات جمع المعلومات وتدوينها </a:t>
            </a:r>
            <a:endParaRPr sz="4800" b="1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Shape 96"/>
          <p:cNvSpPr/>
          <p:nvPr/>
        </p:nvSpPr>
        <p:spPr>
          <a:xfrm flipV="1">
            <a:off x="1714049" y="3121704"/>
            <a:ext cx="20965097" cy="1"/>
          </a:xfrm>
          <a:prstGeom prst="line">
            <a:avLst/>
          </a:prstGeom>
          <a:ln>
            <a:headEnd type="triangle" len="sm"/>
            <a:tailEnd type="triangle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2737071" y="1938221"/>
            <a:ext cx="50779" cy="896277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837890" y="1982986"/>
            <a:ext cx="577080" cy="8367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45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chemeClr val="accent3"/>
                </a:solidFill>
              </a:rPr>
              <a:t>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714049" y="3840480"/>
            <a:ext cx="2060563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ب -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طريقة الملف: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وهو ملف يحتوي على مجموعة من الأوراق المقسمة حسب خطة البحث التي أعدها الباحث، وهذه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الأوراق مثبتة بطريقة تسمح بإضافة أوراق جديدة أو سحبها، مع مراعاة أن تحمل كل ورقة معلومات من مصادر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متعددة لعنصر من عناصر البحث.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9120" y="7780020"/>
            <a:ext cx="227990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ج -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طريقة الحاسب الآلي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ar-SA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ar-SA" dirty="0" smtClean="0">
                <a:solidFill>
                  <a:schemeClr val="bg1"/>
                </a:solidFill>
              </a:rPr>
              <a:t>وهي أحدث الطرق المستخدمة في جمع المعلومات، حيث يمكن للباحث استخدام الحاسب الآلي بأنواعه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كالمكتبي أو المحمول أو </a:t>
            </a:r>
            <a:r>
              <a:rPr lang="ar-SA" dirty="0" err="1" smtClean="0">
                <a:solidFill>
                  <a:schemeClr val="bg1"/>
                </a:solidFill>
              </a:rPr>
              <a:t>الكفي</a:t>
            </a:r>
            <a:r>
              <a:rPr lang="ar-SA" dirty="0" smtClean="0">
                <a:solidFill>
                  <a:schemeClr val="bg1"/>
                </a:solidFill>
              </a:rPr>
              <a:t> في تدوينه لمسودة بحثه من خلال أحد برامج تحرير النصوص التي تتيح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للباحث إمكانية استرجاع المعلومات، وتعديلها والإضافة إليها.</a:t>
            </a: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6" grpId="0" animBg="1"/>
      <p:bldP spid="113" grpId="0" animBg="1"/>
      <p:bldP spid="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21943130" y="215921"/>
            <a:ext cx="302896" cy="4476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FFFFFF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</a:t>
            </a:fld>
            <a:endParaRPr sz="2000">
              <a:solidFill>
                <a:srgbClr val="FFFFFF"/>
              </a:solidFill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3000573" y="1864254"/>
            <a:ext cx="1905305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65656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ar-SA" sz="4800" b="1" dirty="0" smtClean="0">
                <a:solidFill>
                  <a:srgbClr val="FFC000"/>
                </a:solidFill>
              </a:rPr>
              <a:t>مهارة </a:t>
            </a:r>
            <a:r>
              <a:rPr lang="ar-SA" sz="4800" b="1" dirty="0" smtClean="0">
                <a:solidFill>
                  <a:srgbClr val="FFC000"/>
                </a:solidFill>
              </a:rPr>
              <a:t>الاقتباس</a:t>
            </a:r>
            <a:endParaRPr sz="4800" b="1" dirty="0">
              <a:solidFill>
                <a:srgbClr val="FFC000"/>
              </a:solidFill>
            </a:endParaRPr>
          </a:p>
        </p:txBody>
      </p:sp>
      <p:sp>
        <p:nvSpPr>
          <p:cNvPr id="119" name="Shape 119"/>
          <p:cNvSpPr/>
          <p:nvPr/>
        </p:nvSpPr>
        <p:spPr>
          <a:xfrm flipV="1">
            <a:off x="1714049" y="3121704"/>
            <a:ext cx="20965097" cy="1"/>
          </a:xfrm>
          <a:prstGeom prst="line">
            <a:avLst/>
          </a:prstGeom>
          <a:ln>
            <a:headEnd type="triangle" len="sm"/>
            <a:tailEnd type="triangle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2737071" y="1938221"/>
            <a:ext cx="50779" cy="896277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837890" y="1982986"/>
            <a:ext cx="577080" cy="8367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4500">
                <a:solidFill>
                  <a:srgbClr val="D4402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chemeClr val="accent4"/>
                </a:solidFill>
              </a:rPr>
              <a:t></a:t>
            </a:r>
          </a:p>
        </p:txBody>
      </p:sp>
      <p:sp>
        <p:nvSpPr>
          <p:cNvPr id="8" name="Shape 103"/>
          <p:cNvSpPr/>
          <p:nvPr/>
        </p:nvSpPr>
        <p:spPr>
          <a:xfrm>
            <a:off x="8016240" y="3840480"/>
            <a:ext cx="8564880" cy="161544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r>
              <a:rPr lang="ar-SA" sz="4800" dirty="0" smtClean="0"/>
              <a:t>ينقسم الاقتباس لقسمين رئيسين هما :</a:t>
            </a:r>
            <a:endParaRPr sz="4800"/>
          </a:p>
        </p:txBody>
      </p:sp>
      <p:sp>
        <p:nvSpPr>
          <p:cNvPr id="10" name="مستطيل 9"/>
          <p:cNvSpPr/>
          <p:nvPr/>
        </p:nvSpPr>
        <p:spPr>
          <a:xfrm>
            <a:off x="1714049" y="5455920"/>
            <a:ext cx="20965097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rgbClr val="FFC000"/>
                </a:solidFill>
              </a:rPr>
              <a:t>أولاً : </a:t>
            </a:r>
            <a:r>
              <a:rPr lang="ar-SA" sz="4000" b="1" dirty="0" smtClean="0">
                <a:solidFill>
                  <a:srgbClr val="FFC000"/>
                </a:solidFill>
              </a:rPr>
              <a:t>الاقتباس المباشر</a:t>
            </a:r>
            <a:r>
              <a:rPr lang="ar-SA" sz="4000" b="1" dirty="0" smtClean="0">
                <a:solidFill>
                  <a:srgbClr val="FFC000"/>
                </a:solidFill>
              </a:rPr>
              <a:t>:</a:t>
            </a:r>
          </a:p>
          <a:p>
            <a:endParaRPr lang="ar-SA" sz="4000" b="1" dirty="0" smtClean="0">
              <a:solidFill>
                <a:srgbClr val="FFC000"/>
              </a:solidFill>
            </a:endParaRPr>
          </a:p>
          <a:p>
            <a:r>
              <a:rPr lang="ar-SA" sz="4000" b="1" dirty="0" smtClean="0">
                <a:solidFill>
                  <a:schemeClr val="bg1"/>
                </a:solidFill>
              </a:rPr>
              <a:t>هو نقل المعلومات كما وردت في النص الأصلي لمصدر المعلومات من غير تحريف أو تعديل</a:t>
            </a:r>
            <a:r>
              <a:rPr lang="ar-SA" sz="4000" b="1" dirty="0" smtClean="0">
                <a:solidFill>
                  <a:schemeClr val="bg1"/>
                </a:solidFill>
              </a:rPr>
              <a:t>.</a:t>
            </a:r>
          </a:p>
          <a:p>
            <a:endParaRPr lang="ar-SA" sz="4000" b="1" dirty="0" smtClean="0">
              <a:solidFill>
                <a:srgbClr val="FFC000"/>
              </a:solidFill>
            </a:endParaRPr>
          </a:p>
          <a:p>
            <a:r>
              <a:rPr lang="ar-SA" sz="4000" b="1" dirty="0" smtClean="0">
                <a:solidFill>
                  <a:srgbClr val="FFC000"/>
                </a:solidFill>
              </a:rPr>
              <a:t>ثانياً : الاقتباس </a:t>
            </a:r>
            <a:r>
              <a:rPr lang="ar-SA" sz="4000" b="1" dirty="0" smtClean="0">
                <a:solidFill>
                  <a:srgbClr val="FFC000"/>
                </a:solidFill>
              </a:rPr>
              <a:t>غير </a:t>
            </a:r>
            <a:r>
              <a:rPr lang="ar-SA" sz="4000" b="1" dirty="0" smtClean="0">
                <a:solidFill>
                  <a:srgbClr val="FFC000"/>
                </a:solidFill>
              </a:rPr>
              <a:t>المباشر :</a:t>
            </a:r>
          </a:p>
          <a:p>
            <a:endParaRPr lang="ar-SA" sz="4000" b="1" dirty="0" smtClean="0">
              <a:solidFill>
                <a:srgbClr val="FFC000"/>
              </a:solidFill>
            </a:endParaRPr>
          </a:p>
          <a:p>
            <a:r>
              <a:rPr lang="ar-SA" sz="4000" b="1" dirty="0" smtClean="0">
                <a:solidFill>
                  <a:schemeClr val="bg1"/>
                </a:solidFill>
              </a:rPr>
              <a:t>وهو نقل الفكرة أو المعلومة من مصدرها الأصلي معنىً وليس نصاً</a:t>
            </a:r>
            <a:r>
              <a:rPr lang="ar-SA" sz="4000" b="1" dirty="0" smtClean="0">
                <a:solidFill>
                  <a:schemeClr val="bg1"/>
                </a:solidFill>
              </a:rPr>
              <a:t>.</a:t>
            </a:r>
          </a:p>
          <a:p>
            <a:endParaRPr lang="ar-SA" sz="4000" b="1" dirty="0" smtClean="0">
              <a:solidFill>
                <a:schemeClr val="bg1"/>
              </a:solidFill>
            </a:endParaRPr>
          </a:p>
          <a:p>
            <a:r>
              <a:rPr lang="ar-SA" sz="4000" b="1" dirty="0" smtClean="0">
                <a:solidFill>
                  <a:srgbClr val="FFC000"/>
                </a:solidFill>
              </a:rPr>
              <a:t>وعند الاقتباس غير المباشر يُراعي الباحث ما يلي</a:t>
            </a:r>
            <a:r>
              <a:rPr lang="ar-SA" sz="4000" b="1" dirty="0" smtClean="0">
                <a:solidFill>
                  <a:srgbClr val="FFC000"/>
                </a:solidFill>
              </a:rPr>
              <a:t>:</a:t>
            </a:r>
          </a:p>
          <a:p>
            <a:endParaRPr lang="ar-SA" sz="4000" b="1" dirty="0" smtClean="0">
              <a:solidFill>
                <a:srgbClr val="FFC000"/>
              </a:solidFill>
            </a:endParaRPr>
          </a:p>
          <a:p>
            <a:r>
              <a:rPr lang="ar-SA" sz="4000" b="1" dirty="0" smtClean="0">
                <a:solidFill>
                  <a:schemeClr val="bg1"/>
                </a:solidFill>
              </a:rPr>
              <a:t>• الدقة </a:t>
            </a:r>
            <a:r>
              <a:rPr lang="ar-SA" sz="4000" b="1" dirty="0" smtClean="0">
                <a:solidFill>
                  <a:schemeClr val="bg1"/>
                </a:solidFill>
              </a:rPr>
              <a:t>في اختيار الفكرة المناسبة التي تخدم عناصر البحث وموضوعاته.</a:t>
            </a:r>
          </a:p>
          <a:p>
            <a:r>
              <a:rPr lang="ar-SA" sz="4000" b="1" dirty="0" smtClean="0">
                <a:solidFill>
                  <a:schemeClr val="bg1"/>
                </a:solidFill>
              </a:rPr>
              <a:t>• على </a:t>
            </a:r>
            <a:r>
              <a:rPr lang="ar-SA" sz="4000" b="1" dirty="0" smtClean="0">
                <a:solidFill>
                  <a:schemeClr val="bg1"/>
                </a:solidFill>
              </a:rPr>
              <a:t>الباحث أن يحذر من تحريف المقصود أو أن ينسبه لنفسه.</a:t>
            </a:r>
          </a:p>
          <a:p>
            <a:r>
              <a:rPr lang="ar-SA" sz="4000" b="1" dirty="0" smtClean="0">
                <a:solidFill>
                  <a:schemeClr val="bg1"/>
                </a:solidFill>
              </a:rPr>
              <a:t>• مراعاة </a:t>
            </a:r>
            <a:r>
              <a:rPr lang="ar-SA" sz="4000" b="1" dirty="0" smtClean="0">
                <a:solidFill>
                  <a:schemeClr val="bg1"/>
                </a:solidFill>
              </a:rPr>
              <a:t>انسجام الفقرات المقتبسة مع ما قبلها وما بعدها حرصاً على وحدة سياق البحث.</a:t>
            </a:r>
            <a:endParaRPr lang="ar-SA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9" grpId="0" animBg="1"/>
      <p:bldP spid="145" grpId="0" animBg="1"/>
      <p:bldP spid="14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21943130" y="215921"/>
            <a:ext cx="302896" cy="4476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FFFFFF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6</a:t>
            </a:fld>
            <a:endParaRPr sz="2000">
              <a:solidFill>
                <a:srgbClr val="FFFFFF"/>
              </a:solidFill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837890" y="1982986"/>
            <a:ext cx="577080" cy="8367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4500">
                <a:solidFill>
                  <a:srgbClr val="002641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chemeClr val="accent5"/>
                </a:solidFill>
              </a:rPr>
              <a:t></a:t>
            </a:r>
          </a:p>
        </p:txBody>
      </p:sp>
      <p:sp>
        <p:nvSpPr>
          <p:cNvPr id="150" name="Shape 150"/>
          <p:cNvSpPr/>
          <p:nvPr/>
        </p:nvSpPr>
        <p:spPr>
          <a:xfrm>
            <a:off x="2737071" y="1938221"/>
            <a:ext cx="50779" cy="896277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3000573" y="1864254"/>
            <a:ext cx="1905305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65656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ar-SA" sz="4000" b="1" dirty="0" smtClean="0">
                <a:solidFill>
                  <a:schemeClr val="bg1"/>
                </a:solidFill>
              </a:rPr>
              <a:t>مهارة إعداد الحاشية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 flipV="1">
            <a:off x="1714049" y="3121704"/>
            <a:ext cx="20965097" cy="1"/>
          </a:xfrm>
          <a:prstGeom prst="line">
            <a:avLst/>
          </a:prstGeom>
          <a:ln>
            <a:headEnd type="triangle" len="sm"/>
            <a:tailEnd type="triangle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50178" name="AutoShape 2" descr="نتيجة بحث الصور عن علامة استفهام"/>
          <p:cNvSpPr>
            <a:spLocks noChangeAspect="1" noChangeArrowheads="1"/>
          </p:cNvSpPr>
          <p:nvPr/>
        </p:nvSpPr>
        <p:spPr bwMode="auto">
          <a:xfrm>
            <a:off x="24115713" y="-136525"/>
            <a:ext cx="296862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680896" y="3210848"/>
            <a:ext cx="209982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C000"/>
                </a:solidFill>
              </a:rPr>
              <a:t>هي إضافات لها علاقة بمتن البحث، ويرى الباحث مناسبة تدوينها، وغالباً ما تكون في أسفل</a:t>
            </a:r>
          </a:p>
          <a:p>
            <a:r>
              <a:rPr lang="ar-SA" b="1" dirty="0" smtClean="0">
                <a:solidFill>
                  <a:srgbClr val="FFC000"/>
                </a:solidFill>
              </a:rPr>
              <a:t>الصفح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166171" y="5134452"/>
            <a:ext cx="60516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ما أهم استخدامات الحاشية ؟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096000" y="6427113"/>
            <a:ext cx="1219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تُستخدم الحاشية لأمور كثيرة،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أهمها :</a:t>
            </a:r>
          </a:p>
          <a:p>
            <a:endParaRPr lang="ar-S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ar-S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الإشارة </a:t>
            </a:r>
            <a:r>
              <a:rPr lang="ar-S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إلى المصدر الذي استقى منه الباحث المعلومات.</a:t>
            </a:r>
          </a:p>
          <a:p>
            <a:r>
              <a:rPr lang="ar-S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إيضاح </a:t>
            </a:r>
            <a:r>
              <a:rPr lang="ar-S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معنى مصطلح ورد في البحث.</a:t>
            </a:r>
          </a:p>
          <a:p>
            <a:r>
              <a:rPr lang="ar-S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إحالة </a:t>
            </a:r>
            <a:r>
              <a:rPr lang="ar-S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القارئ إلى معلومة معينة وردت سابقاً في متن البحث أو أنها سترد لاحقاً.</a:t>
            </a:r>
          </a:p>
          <a:p>
            <a:r>
              <a:rPr lang="ar-S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شرح </a:t>
            </a:r>
            <a:r>
              <a:rPr lang="ar-S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أصل الألفاظ اللغوية واشتقاقاتها.</a:t>
            </a:r>
          </a:p>
          <a:p>
            <a:r>
              <a:rPr lang="ar-S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توثيق </a:t>
            </a:r>
            <a:r>
              <a:rPr lang="ar-S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الآيات القرآنية والأحاديث النبوية والأشعار.</a:t>
            </a:r>
          </a:p>
          <a:p>
            <a:r>
              <a:rPr lang="ar-S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الإشارة </a:t>
            </a:r>
            <a:r>
              <a:rPr lang="ar-S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إلى مصادر معلومات أخرى ذات علاقة</a:t>
            </a:r>
            <a:endParaRPr lang="ar-S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3" grpId="0" animBg="1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21943130" y="215921"/>
            <a:ext cx="302896" cy="4476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FFFFFF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7</a:t>
            </a:fld>
            <a:endParaRPr sz="2000">
              <a:solidFill>
                <a:srgbClr val="FFFFFF"/>
              </a:solidFill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2980251" y="1767488"/>
            <a:ext cx="19265775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65656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ar-SA" sz="8800" dirty="0" smtClean="0">
                <a:solidFill>
                  <a:srgbClr val="FFFFFF"/>
                </a:solidFill>
              </a:rPr>
              <a:t>مهارة </a:t>
            </a:r>
            <a:r>
              <a:rPr lang="ar-SA" sz="8800" dirty="0" smtClean="0">
                <a:solidFill>
                  <a:schemeClr val="accent6">
                    <a:lumMod val="75000"/>
                  </a:schemeClr>
                </a:solidFill>
              </a:rPr>
              <a:t>التلخيص</a:t>
            </a:r>
            <a:endParaRPr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0" name="Shape 160"/>
          <p:cNvSpPr/>
          <p:nvPr/>
        </p:nvSpPr>
        <p:spPr>
          <a:xfrm flipV="1">
            <a:off x="1714049" y="3121704"/>
            <a:ext cx="20965097" cy="1"/>
          </a:xfrm>
          <a:prstGeom prst="line">
            <a:avLst/>
          </a:prstGeom>
          <a:ln>
            <a:headEnd type="triangle" len="sm"/>
            <a:tailEnd type="triangle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737071" y="1938221"/>
            <a:ext cx="50779" cy="89627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837890" y="1982986"/>
            <a:ext cx="577080" cy="8367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4500">
                <a:solidFill>
                  <a:srgbClr val="0087B1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chemeClr val="accent6"/>
                </a:solidFill>
              </a:rPr>
              <a:t>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341120" y="4724400"/>
            <a:ext cx="213380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يستخدم الباحث التلخيص في أثناء جمع المادة العلمية التي سيتم تضمينها البحث، حيث يستعرض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الباحث معلومات كثيرة في مصادر متعددة، والباحث بحاجة إلى الاستفادة من الفكرة التي تتحدث عنها تلك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المصادر، ليعرضها بأسلوب بسيط مركز تخدمه في بحثه.</a:t>
            </a:r>
          </a:p>
          <a:p>
            <a:endParaRPr lang="ar-SA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ar-SA" sz="4800" b="1" dirty="0" smtClean="0">
                <a:solidFill>
                  <a:schemeClr val="bg1"/>
                </a:solidFill>
              </a:rPr>
              <a:t>المفهوم</a:t>
            </a:r>
          </a:p>
          <a:p>
            <a:endParaRPr lang="ar-SA" sz="4000" b="1" dirty="0" smtClean="0">
              <a:solidFill>
                <a:schemeClr val="bg1"/>
              </a:solidFill>
            </a:endParaRP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إبراز 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الأفكار الأساسية التي تضمنها النص الأصلي في عدد قليل من الكلمات مع الحفاظ على جوهر الموضوع</a:t>
            </a:r>
            <a:endParaRPr lang="ar-S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63" grpId="0" animBg="1"/>
      <p:bldP spid="1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FFFFFF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8</a:t>
            </a:fld>
            <a:endParaRPr sz="2000">
              <a:solidFill>
                <a:srgbClr val="FFFFFF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 flipV="1">
            <a:off x="1714049" y="3121704"/>
            <a:ext cx="20965097" cy="1"/>
          </a:xfrm>
          <a:prstGeom prst="line">
            <a:avLst/>
          </a:prstGeom>
          <a:ln>
            <a:headEnd type="triangle" len="sm"/>
            <a:tailEnd type="triangle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2737071" y="1938221"/>
            <a:ext cx="50779" cy="896277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1837890" y="1982986"/>
            <a:ext cx="577080" cy="8367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4500">
                <a:solidFill>
                  <a:srgbClr val="0087B1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chemeClr val="accent1"/>
                </a:solidFill>
              </a:rPr>
              <a:t></a:t>
            </a:r>
          </a:p>
        </p:txBody>
      </p:sp>
      <p:sp>
        <p:nvSpPr>
          <p:cNvPr id="190" name="Shape 190"/>
          <p:cNvSpPr/>
          <p:nvPr/>
        </p:nvSpPr>
        <p:spPr>
          <a:xfrm>
            <a:off x="10972800" y="1206701"/>
            <a:ext cx="5120640" cy="146304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ar-SA" b="1" dirty="0" smtClean="0">
                <a:solidFill>
                  <a:schemeClr val="bg1"/>
                </a:solidFill>
              </a:rPr>
              <a:t>خطوات التلخيص</a:t>
            </a:r>
            <a:endParaRPr sz="3600"/>
          </a:p>
        </p:txBody>
      </p:sp>
      <p:sp>
        <p:nvSpPr>
          <p:cNvPr id="9" name="مستطيل 8"/>
          <p:cNvSpPr/>
          <p:nvPr/>
        </p:nvSpPr>
        <p:spPr>
          <a:xfrm>
            <a:off x="8065280" y="3836313"/>
            <a:ext cx="80281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>
                <a:solidFill>
                  <a:schemeClr val="bg1"/>
                </a:solidFill>
              </a:rPr>
              <a:t>أولاً </a:t>
            </a:r>
            <a:r>
              <a:rPr lang="ar-SA" dirty="0" smtClean="0">
                <a:solidFill>
                  <a:schemeClr val="bg1"/>
                </a:solidFill>
              </a:rPr>
              <a:t>: تحديد الأفكار </a:t>
            </a:r>
            <a:r>
              <a:rPr lang="ar-SA" dirty="0" smtClean="0">
                <a:solidFill>
                  <a:schemeClr val="bg1"/>
                </a:solidFill>
              </a:rPr>
              <a:t>الأساسية </a:t>
            </a:r>
            <a:r>
              <a:rPr lang="ar-SA" dirty="0" smtClean="0">
                <a:solidFill>
                  <a:schemeClr val="bg1"/>
                </a:solidFill>
              </a:rPr>
              <a:t>في </a:t>
            </a:r>
            <a:r>
              <a:rPr lang="ar-SA" dirty="0" smtClean="0">
                <a:solidFill>
                  <a:schemeClr val="bg1"/>
                </a:solidFill>
              </a:rPr>
              <a:t>النص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14049" y="5226784"/>
            <a:ext cx="201554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وتتمثل في إدراك وفهم الأفكار الأساسية التي يتضمنها النص عن طريق القراءة المركزة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10381135" y="6427113"/>
            <a:ext cx="43140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>
                <a:solidFill>
                  <a:schemeClr val="bg1"/>
                </a:solidFill>
              </a:rPr>
              <a:t>ثانياً : كتابة </a:t>
            </a:r>
            <a:r>
              <a:rPr lang="ar-SA" dirty="0" smtClean="0">
                <a:solidFill>
                  <a:schemeClr val="bg1"/>
                </a:solidFill>
              </a:rPr>
              <a:t>المُلخص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341120" y="7288887"/>
            <a:ext cx="213380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وتتمثل هذه الخطوة في أن يضع الباحث النص الأصلي جانباً، ثم يقوم بصياغة الأفكار</a:t>
            </a:r>
          </a:p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الأساسية التي وردت في النص بأسلوبه، والربط بينها ربطاً منطقياً وسليماً، دون الإخلال بالمعنى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10381135" y="9078873"/>
            <a:ext cx="48654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>
                <a:solidFill>
                  <a:schemeClr val="bg1"/>
                </a:solidFill>
              </a:rPr>
              <a:t>ثالثاً: مراجعة </a:t>
            </a:r>
            <a:r>
              <a:rPr lang="ar-SA" dirty="0" smtClean="0">
                <a:solidFill>
                  <a:schemeClr val="bg1"/>
                </a:solidFill>
              </a:rPr>
              <a:t>المُلخص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341120" y="9940647"/>
            <a:ext cx="213380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وتتمثل في مراجعة النص المُلخص مراجعة دقيقة للتأكد من اشتماله على الأفكار</a:t>
            </a:r>
          </a:p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الأساسية الواردة في النص الأصلي.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6" grpId="0" animBg="1"/>
      <p:bldP spid="177" grpId="0" animBg="1"/>
      <p:bldP spid="190" grpId="0" animBg="1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7"/>
          <p:cNvSpPr/>
          <p:nvPr/>
        </p:nvSpPr>
        <p:spPr>
          <a:xfrm>
            <a:off x="1837890" y="1982986"/>
            <a:ext cx="577080" cy="8367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4500">
                <a:solidFill>
                  <a:srgbClr val="0087B1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chemeClr val="accent1"/>
                </a:solidFill>
              </a:rPr>
              <a:t></a:t>
            </a:r>
          </a:p>
        </p:txBody>
      </p:sp>
      <p:sp>
        <p:nvSpPr>
          <p:cNvPr id="3" name="Shape 163"/>
          <p:cNvSpPr/>
          <p:nvPr/>
        </p:nvSpPr>
        <p:spPr>
          <a:xfrm>
            <a:off x="2737071" y="1938221"/>
            <a:ext cx="50779" cy="89627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160"/>
          <p:cNvSpPr/>
          <p:nvPr/>
        </p:nvSpPr>
        <p:spPr>
          <a:xfrm flipV="1">
            <a:off x="1714049" y="3121704"/>
            <a:ext cx="20965097" cy="1"/>
          </a:xfrm>
          <a:prstGeom prst="line">
            <a:avLst/>
          </a:prstGeom>
          <a:ln>
            <a:headEnd type="triangle" len="sm"/>
            <a:tailEnd type="triangle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8" name="مستطيل 7"/>
          <p:cNvSpPr/>
          <p:nvPr/>
        </p:nvSpPr>
        <p:spPr>
          <a:xfrm>
            <a:off x="7923042" y="1552099"/>
            <a:ext cx="853791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>
                <a:solidFill>
                  <a:schemeClr val="bg1"/>
                </a:solidFill>
              </a:rPr>
              <a:t>مثال لتلخيص فكرة وردت في نص أصلي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0" y="3662422"/>
            <a:ext cx="2487168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/>
              <a:t>ا</a:t>
            </a:r>
            <a:endParaRPr lang="ar-SA" sz="3200" dirty="0" smtClean="0"/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ترتفع 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الرؤوس كثيراً اليوم، ويتطلع منظرو التربية في العالم الإسلامي إلى فلاسفة التربية الغربية،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ورموزها، فهم الذين نظروا لهذا العلم، وقعّدوا قواعده، ورسموا خطوطه العريضة ... والتربية عند هؤلاء علم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حديث النشأة، إنما بدأ مع العصر الحديث: عصر النهضة والتقدم العلمي.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ونحن إذ لا ننكر ما بذله علماء الغرب من جهود في هذا العلم وغيره، ولا نغلو 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فندعو 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المسلم إلى هجر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ورفض جميع ما عند أولئك  نحن إذ لا نقف هذا الموقف  فلسنا بحال مع من يدعو الأمة إلى أن تختزل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تاريخها، وتطوي صفحاته، فتغض الطرف جهلاً أو تجاهلاً، </a:t>
            </a:r>
            <a:r>
              <a:rPr lang="ar-SA" sz="4000" b="1" dirty="0" err="1" smtClean="0">
                <a:solidFill>
                  <a:schemeClr val="accent6">
                    <a:lumMod val="75000"/>
                  </a:schemeClr>
                </a:solidFill>
              </a:rPr>
              <a:t>وتهيل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 الركام على تراثها الحق.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لقد بعث الله نبيه صلى الله عليه وسلم في أمة سيطر عليها الجهل، واستولت عليها الخرافة، فصنع بإذن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الله منها أمة حاملة </a:t>
            </a:r>
            <a:r>
              <a:rPr lang="ar-SA" sz="4000" b="1" dirty="0" err="1" smtClean="0">
                <a:solidFill>
                  <a:schemeClr val="accent6">
                    <a:lumMod val="75000"/>
                  </a:schemeClr>
                </a:solidFill>
              </a:rPr>
              <a:t>للهداية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 للبشرية أجمع، أمة حاملة منهج العلم، ومنهج التعليم والتفقه.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لقد وصف الله سبحانه وتعالى نبيه محمداً صلى الله عليه وسلم بأنه معلم فقال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( </a:t>
            </a:r>
            <a:r>
              <a:rPr lang="ar-SA" sz="4000" b="1" dirty="0" smtClean="0">
                <a:solidFill>
                  <a:schemeClr val="bg1"/>
                </a:solidFill>
              </a:rPr>
              <a:t>هو </a:t>
            </a:r>
            <a:r>
              <a:rPr lang="ar-SA" sz="4000" b="1" dirty="0" smtClean="0">
                <a:solidFill>
                  <a:schemeClr val="bg1"/>
                </a:solidFill>
              </a:rPr>
              <a:t>الذي بعث في الأميين رسولاً منهم يتلو عليهم آياته ويزكيهم ويعلمهم الكتاب والحكمة وإن كانوا</a:t>
            </a:r>
          </a:p>
          <a:p>
            <a:r>
              <a:rPr lang="ar-SA" sz="4000" b="1" dirty="0" smtClean="0">
                <a:solidFill>
                  <a:schemeClr val="bg1"/>
                </a:solidFill>
              </a:rPr>
              <a:t>من قبل لفي ضلال مبين 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الجمعة 2 ...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بل وهل يظن مسلم أن يوجد أسمى وأعلى، وأشرف منه صلى الله عليه وسلم معلماً ومربياً، بل وهل</a:t>
            </a:r>
          </a:p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يظن </a:t>
            </a:r>
            <a:r>
              <a:rPr lang="ar-SA" sz="4000" b="1" dirty="0" err="1" smtClean="0">
                <a:solidFill>
                  <a:schemeClr val="accent6">
                    <a:lumMod val="75000"/>
                  </a:schemeClr>
                </a:solidFill>
              </a:rPr>
              <a:t>ظان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 أن سيرد مشرب التعليم والتربية من غير حوضه، أو يدخل إلى ساحة البناء دون بابه. »</a:t>
            </a:r>
            <a:endParaRPr lang="ar-S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868</Words>
  <Application>Microsoft Macintosh PowerPoint</Application>
  <PresentationFormat>مخصص</PresentationFormat>
  <Paragraphs>112</Paragraphs>
  <Slides>12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White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win 7</cp:lastModifiedBy>
  <cp:revision>112</cp:revision>
  <dcterms:modified xsi:type="dcterms:W3CDTF">2016-03-25T21:02:55Z</dcterms:modified>
</cp:coreProperties>
</file>