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8" r:id="rId3"/>
    <p:sldId id="260" r:id="rId4"/>
    <p:sldId id="261" r:id="rId5"/>
    <p:sldId id="262" r:id="rId6"/>
    <p:sldId id="263" r:id="rId7"/>
    <p:sldId id="264" r:id="rId8"/>
    <p:sldId id="265" r:id="rId9"/>
    <p:sldId id="306" r:id="rId10"/>
    <p:sldId id="307" r:id="rId11"/>
    <p:sldId id="308" r:id="rId12"/>
    <p:sldId id="305" r:id="rId13"/>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26" autoAdjust="0"/>
    <p:restoredTop sz="86380" autoAdjust="0"/>
  </p:normalViewPr>
  <p:slideViewPr>
    <p:cSldViewPr snapToGrid="0" snapToObjects="1">
      <p:cViewPr varScale="1">
        <p:scale>
          <a:sx n="31" d="100"/>
          <a:sy n="31" d="100"/>
        </p:scale>
        <p:origin x="-372" y="-96"/>
      </p:cViewPr>
      <p:guideLst>
        <p:guide orient="horz" pos="4320"/>
        <p:guide pos="76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29" d="100"/>
        <a:sy n="29" d="100"/>
      </p:scale>
      <p:origin x="0" y="0"/>
    </p:cViewPr>
  </p:sorterViewPr>
  <p:notesViewPr>
    <p:cSldViewPr snapToGrid="0" snapToObjects="1">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hape 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 name="Shape 1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2922692485"/>
      </p:ext>
    </p:extLst>
  </p:cSld>
  <p:clrMap bg1="lt1" tx1="dk1" bg2="lt2" tx2="dk2" accent1="accent1" accent2="accent2" accent3="accent3" accent4="accent4" accent5="accent5" accent6="accent6" hlink="hlink" folHlink="folHlink"/>
  <p:notesStyle>
    <a:lvl1pPr defTabSz="457200">
      <a:lnSpc>
        <a:spcPct val="125000"/>
      </a:lnSpc>
      <a:defRPr sz="3200">
        <a:latin typeface="Avenir Book"/>
        <a:ea typeface="Avenir Book"/>
        <a:cs typeface="Avenir Book"/>
        <a:sym typeface="Avenir Book"/>
      </a:defRPr>
    </a:lvl1pPr>
    <a:lvl2pPr indent="228600" defTabSz="457200">
      <a:lnSpc>
        <a:spcPct val="125000"/>
      </a:lnSpc>
      <a:defRPr sz="3200">
        <a:latin typeface="Avenir Book"/>
        <a:ea typeface="Avenir Book"/>
        <a:cs typeface="Avenir Book"/>
        <a:sym typeface="Avenir Book"/>
      </a:defRPr>
    </a:lvl2pPr>
    <a:lvl3pPr indent="457200" defTabSz="457200">
      <a:lnSpc>
        <a:spcPct val="125000"/>
      </a:lnSpc>
      <a:defRPr sz="3200">
        <a:latin typeface="Avenir Book"/>
        <a:ea typeface="Avenir Book"/>
        <a:cs typeface="Avenir Book"/>
        <a:sym typeface="Avenir Book"/>
      </a:defRPr>
    </a:lvl3pPr>
    <a:lvl4pPr indent="685800" defTabSz="457200">
      <a:lnSpc>
        <a:spcPct val="125000"/>
      </a:lnSpc>
      <a:defRPr sz="3200">
        <a:latin typeface="Avenir Book"/>
        <a:ea typeface="Avenir Book"/>
        <a:cs typeface="Avenir Book"/>
        <a:sym typeface="Avenir Book"/>
      </a:defRPr>
    </a:lvl4pPr>
    <a:lvl5pPr indent="914400" defTabSz="457200">
      <a:lnSpc>
        <a:spcPct val="125000"/>
      </a:lnSpc>
      <a:defRPr sz="3200">
        <a:latin typeface="Avenir Book"/>
        <a:ea typeface="Avenir Book"/>
        <a:cs typeface="Avenir Book"/>
        <a:sym typeface="Avenir Book"/>
      </a:defRPr>
    </a:lvl5pPr>
    <a:lvl6pPr indent="1143000" defTabSz="457200">
      <a:lnSpc>
        <a:spcPct val="125000"/>
      </a:lnSpc>
      <a:defRPr sz="3200">
        <a:latin typeface="Avenir Book"/>
        <a:ea typeface="Avenir Book"/>
        <a:cs typeface="Avenir Book"/>
        <a:sym typeface="Avenir Book"/>
      </a:defRPr>
    </a:lvl6pPr>
    <a:lvl7pPr indent="1371600" defTabSz="457200">
      <a:lnSpc>
        <a:spcPct val="125000"/>
      </a:lnSpc>
      <a:defRPr sz="3200">
        <a:latin typeface="Avenir Book"/>
        <a:ea typeface="Avenir Book"/>
        <a:cs typeface="Avenir Book"/>
        <a:sym typeface="Avenir Book"/>
      </a:defRPr>
    </a:lvl7pPr>
    <a:lvl8pPr indent="1600200" defTabSz="457200">
      <a:lnSpc>
        <a:spcPct val="125000"/>
      </a:lnSpc>
      <a:defRPr sz="3200">
        <a:latin typeface="Avenir Book"/>
        <a:ea typeface="Avenir Book"/>
        <a:cs typeface="Avenir Book"/>
        <a:sym typeface="Avenir Book"/>
      </a:defRPr>
    </a:lvl8pPr>
    <a:lvl9pPr indent="1828800" defTabSz="457200">
      <a:lnSpc>
        <a:spcPct val="125000"/>
      </a:lnSpc>
      <a:defRPr sz="3200">
        <a:latin typeface="Avenir Book"/>
        <a:ea typeface="Avenir Book"/>
        <a:cs typeface="Avenir Book"/>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Generic">
    <p:spTree>
      <p:nvGrpSpPr>
        <p:cNvPr id="1" name=""/>
        <p:cNvGrpSpPr/>
        <p:nvPr/>
      </p:nvGrpSpPr>
      <p:grpSpPr>
        <a:xfrm>
          <a:off x="0" y="0"/>
          <a:ext cx="0" cy="0"/>
          <a:chOff x="0" y="0"/>
          <a:chExt cx="0" cy="0"/>
        </a:xfrm>
      </p:grpSpPr>
      <p:sp>
        <p:nvSpPr>
          <p:cNvPr id="5" name="Shape 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visors">
    <p:bg>
      <p:bgPr>
        <a:solidFill>
          <a:srgbClr val="2D363E"/>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ck">
    <p:bg>
      <p:bgPr>
        <a:solidFill>
          <a:srgbClr val="191B1E"/>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21760268" y="-190110"/>
            <a:ext cx="668619" cy="1270001"/>
          </a:xfrm>
          <a:prstGeom prst="roundRect">
            <a:avLst>
              <a:gd name="adj" fmla="val 20716"/>
            </a:avLst>
          </a:prstGeom>
          <a:solidFill>
            <a:schemeClr val="accent1"/>
          </a:solidFill>
          <a:ln w="12700">
            <a:miter lim="400000"/>
          </a:ln>
        </p:spPr>
        <p:txBody>
          <a:bodyPr lIns="0" tIns="0" rIns="0" bIns="0" anchor="ctr"/>
          <a:lstStyle/>
          <a:p>
            <a:pPr lvl="0">
              <a:defRPr sz="3200">
                <a:solidFill>
                  <a:srgbClr val="FFFFFF"/>
                </a:solidFill>
              </a:defRPr>
            </a:pPr>
            <a:endParaRPr/>
          </a:p>
        </p:txBody>
      </p:sp>
      <p:sp>
        <p:nvSpPr>
          <p:cNvPr id="3" name="Shape 3"/>
          <p:cNvSpPr>
            <a:spLocks noGrp="1"/>
          </p:cNvSpPr>
          <p:nvPr>
            <p:ph type="sldNum" sz="quarter" idx="2"/>
          </p:nvPr>
        </p:nvSpPr>
        <p:spPr>
          <a:xfrm>
            <a:off x="21869469" y="215921"/>
            <a:ext cx="450217" cy="447676"/>
          </a:xfrm>
          <a:prstGeom prst="rect">
            <a:avLst/>
          </a:prstGeom>
          <a:ln w="12700">
            <a:miter lim="400000"/>
          </a:ln>
        </p:spPr>
        <p:txBody>
          <a:bodyPr wrap="none" lIns="0" tIns="0" rIns="0" bIns="0">
            <a:normAutofit/>
          </a:bodyPr>
          <a:lstStyle>
            <a:lvl1pPr>
              <a:defRPr sz="2000">
                <a:solidFill>
                  <a:srgbClr val="FFFFFF"/>
                </a:solidFill>
                <a:latin typeface="Lato Black"/>
                <a:ea typeface="Lato Black"/>
                <a:cs typeface="Lato Black"/>
                <a:sym typeface="Lato Black"/>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2000">
          <a:solidFill>
            <a:srgbClr val="656565"/>
          </a:solidFill>
          <a:latin typeface="Lato"/>
          <a:ea typeface="Lato"/>
          <a:cs typeface="Lato"/>
          <a:sym typeface="Lato"/>
        </a:defRPr>
      </a:lvl1pPr>
      <a:lvl2pPr marL="691444" indent="-246944" defTabSz="584200">
        <a:spcBef>
          <a:spcPts val="4200"/>
        </a:spcBef>
        <a:buSzPct val="75000"/>
        <a:buChar char="•"/>
        <a:defRPr sz="2000">
          <a:solidFill>
            <a:srgbClr val="656565"/>
          </a:solidFill>
          <a:latin typeface="Lato"/>
          <a:ea typeface="Lato"/>
          <a:cs typeface="Lato"/>
          <a:sym typeface="Lato"/>
        </a:defRPr>
      </a:lvl2pPr>
      <a:lvl3pPr marL="1135944" indent="-246944" defTabSz="584200">
        <a:spcBef>
          <a:spcPts val="4200"/>
        </a:spcBef>
        <a:buSzPct val="75000"/>
        <a:buChar char="•"/>
        <a:defRPr sz="2000">
          <a:solidFill>
            <a:srgbClr val="656565"/>
          </a:solidFill>
          <a:latin typeface="Lato"/>
          <a:ea typeface="Lato"/>
          <a:cs typeface="Lato"/>
          <a:sym typeface="Lato"/>
        </a:defRPr>
      </a:lvl3pPr>
      <a:lvl4pPr marL="1580444" indent="-246944" defTabSz="584200">
        <a:spcBef>
          <a:spcPts val="4200"/>
        </a:spcBef>
        <a:buSzPct val="75000"/>
        <a:buChar char="•"/>
        <a:defRPr sz="2000">
          <a:solidFill>
            <a:srgbClr val="656565"/>
          </a:solidFill>
          <a:latin typeface="Lato"/>
          <a:ea typeface="Lato"/>
          <a:cs typeface="Lato"/>
          <a:sym typeface="Lato"/>
        </a:defRPr>
      </a:lvl4pPr>
      <a:lvl5pPr marL="2024944" indent="-246944" defTabSz="584200">
        <a:spcBef>
          <a:spcPts val="4200"/>
        </a:spcBef>
        <a:buSzPct val="75000"/>
        <a:buChar char="•"/>
        <a:defRPr sz="2000">
          <a:solidFill>
            <a:srgbClr val="656565"/>
          </a:solidFill>
          <a:latin typeface="Lato"/>
          <a:ea typeface="Lato"/>
          <a:cs typeface="Lato"/>
          <a:sym typeface="Lato"/>
        </a:defRPr>
      </a:lvl5pPr>
      <a:lvl6pPr marL="2469444" indent="-246944" defTabSz="584200">
        <a:spcBef>
          <a:spcPts val="4200"/>
        </a:spcBef>
        <a:buSzPct val="75000"/>
        <a:buChar char="•"/>
        <a:defRPr sz="2000">
          <a:solidFill>
            <a:srgbClr val="656565"/>
          </a:solidFill>
          <a:latin typeface="Lato"/>
          <a:ea typeface="Lato"/>
          <a:cs typeface="Lato"/>
          <a:sym typeface="Lato"/>
        </a:defRPr>
      </a:lvl6pPr>
      <a:lvl7pPr marL="2913944" indent="-246944" defTabSz="584200">
        <a:spcBef>
          <a:spcPts val="4200"/>
        </a:spcBef>
        <a:buSzPct val="75000"/>
        <a:buChar char="•"/>
        <a:defRPr sz="2000">
          <a:solidFill>
            <a:srgbClr val="656565"/>
          </a:solidFill>
          <a:latin typeface="Lato"/>
          <a:ea typeface="Lato"/>
          <a:cs typeface="Lato"/>
          <a:sym typeface="Lato"/>
        </a:defRPr>
      </a:lvl7pPr>
      <a:lvl8pPr marL="3358444" indent="-246944" defTabSz="584200">
        <a:spcBef>
          <a:spcPts val="4200"/>
        </a:spcBef>
        <a:buSzPct val="75000"/>
        <a:buChar char="•"/>
        <a:defRPr sz="2000">
          <a:solidFill>
            <a:srgbClr val="656565"/>
          </a:solidFill>
          <a:latin typeface="Lato"/>
          <a:ea typeface="Lato"/>
          <a:cs typeface="Lato"/>
          <a:sym typeface="Lato"/>
        </a:defRPr>
      </a:lvl8pPr>
      <a:lvl9pPr marL="3802944" indent="-246944" defTabSz="584200">
        <a:spcBef>
          <a:spcPts val="4200"/>
        </a:spcBef>
        <a:buSzPct val="75000"/>
        <a:buChar char="•"/>
        <a:defRPr sz="2000">
          <a:solidFill>
            <a:srgbClr val="656565"/>
          </a:solidFill>
          <a:latin typeface="Lato"/>
          <a:ea typeface="Lato"/>
          <a:cs typeface="Lato"/>
          <a:sym typeface="Lato"/>
        </a:defRPr>
      </a:lvl9pPr>
    </p:bodyStyle>
    <p:otherStyle>
      <a:lvl1pPr algn="ctr" defTabSz="584200">
        <a:defRPr sz="2000">
          <a:solidFill>
            <a:schemeClr val="tx1"/>
          </a:solidFill>
          <a:latin typeface="+mn-lt"/>
          <a:ea typeface="+mn-ea"/>
          <a:cs typeface="+mn-cs"/>
          <a:sym typeface="Lato Black"/>
        </a:defRPr>
      </a:lvl1pPr>
      <a:lvl2pPr indent="228600" algn="ctr" defTabSz="584200">
        <a:defRPr sz="2000">
          <a:solidFill>
            <a:schemeClr val="tx1"/>
          </a:solidFill>
          <a:latin typeface="+mn-lt"/>
          <a:ea typeface="+mn-ea"/>
          <a:cs typeface="+mn-cs"/>
          <a:sym typeface="Lato Black"/>
        </a:defRPr>
      </a:lvl2pPr>
      <a:lvl3pPr indent="457200" algn="ctr" defTabSz="584200">
        <a:defRPr sz="2000">
          <a:solidFill>
            <a:schemeClr val="tx1"/>
          </a:solidFill>
          <a:latin typeface="+mn-lt"/>
          <a:ea typeface="+mn-ea"/>
          <a:cs typeface="+mn-cs"/>
          <a:sym typeface="Lato Black"/>
        </a:defRPr>
      </a:lvl3pPr>
      <a:lvl4pPr indent="685800" algn="ctr" defTabSz="584200">
        <a:defRPr sz="2000">
          <a:solidFill>
            <a:schemeClr val="tx1"/>
          </a:solidFill>
          <a:latin typeface="+mn-lt"/>
          <a:ea typeface="+mn-ea"/>
          <a:cs typeface="+mn-cs"/>
          <a:sym typeface="Lato Black"/>
        </a:defRPr>
      </a:lvl4pPr>
      <a:lvl5pPr indent="914400" algn="ctr" defTabSz="584200">
        <a:defRPr sz="2000">
          <a:solidFill>
            <a:schemeClr val="tx1"/>
          </a:solidFill>
          <a:latin typeface="+mn-lt"/>
          <a:ea typeface="+mn-ea"/>
          <a:cs typeface="+mn-cs"/>
          <a:sym typeface="Lato Black"/>
        </a:defRPr>
      </a:lvl5pPr>
      <a:lvl6pPr indent="1143000" algn="ctr" defTabSz="584200">
        <a:defRPr sz="2000">
          <a:solidFill>
            <a:schemeClr val="tx1"/>
          </a:solidFill>
          <a:latin typeface="+mn-lt"/>
          <a:ea typeface="+mn-ea"/>
          <a:cs typeface="+mn-cs"/>
          <a:sym typeface="Lato Black"/>
        </a:defRPr>
      </a:lvl6pPr>
      <a:lvl7pPr indent="1371600" algn="ctr" defTabSz="584200">
        <a:defRPr sz="2000">
          <a:solidFill>
            <a:schemeClr val="tx1"/>
          </a:solidFill>
          <a:latin typeface="+mn-lt"/>
          <a:ea typeface="+mn-ea"/>
          <a:cs typeface="+mn-cs"/>
          <a:sym typeface="Lato Black"/>
        </a:defRPr>
      </a:lvl7pPr>
      <a:lvl8pPr indent="1600200" algn="ctr" defTabSz="584200">
        <a:defRPr sz="2000">
          <a:solidFill>
            <a:schemeClr val="tx1"/>
          </a:solidFill>
          <a:latin typeface="+mn-lt"/>
          <a:ea typeface="+mn-ea"/>
          <a:cs typeface="+mn-cs"/>
          <a:sym typeface="Lato Black"/>
        </a:defRPr>
      </a:lvl8pPr>
      <a:lvl9pPr indent="1828800" algn="ctr" defTabSz="584200">
        <a:defRPr sz="2000">
          <a:solidFill>
            <a:schemeClr val="tx1"/>
          </a:solidFill>
          <a:latin typeface="+mn-lt"/>
          <a:ea typeface="+mn-ea"/>
          <a:cs typeface="+mn-cs"/>
          <a:sym typeface="Lato Blac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url=http://www.ialam.net/vb/showthread.php?t=14994&amp;rct=j&amp;frm=1&amp;q=&amp;esrc=s&amp;sa=U&amp;ved=0ahUKEwj1yaKs-dnLAhVO8WMKHTomD1wQwW4IODAQ&amp;sig2=Llp-u7YXhLgK9Xb5Vw82sg&amp;usg=AFQjCNHyYboLrcap8C8yHWsjXqyD6SnYy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3" name="Shape 13"/>
          <p:cNvSpPr/>
          <p:nvPr/>
        </p:nvSpPr>
        <p:spPr>
          <a:xfrm>
            <a:off x="5354665" y="1441598"/>
            <a:ext cx="10655317" cy="12105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indent="12700" algn="l" defTabSz="825500">
              <a:defRPr sz="10000">
                <a:solidFill>
                  <a:srgbClr val="53585F"/>
                </a:solidFill>
                <a:latin typeface="Lato Light"/>
                <a:ea typeface="Lato Light"/>
                <a:cs typeface="Lato Light"/>
                <a:sym typeface="Lato Light"/>
              </a:defRPr>
            </a:lvl1pPr>
          </a:lstStyle>
          <a:p>
            <a:pPr lvl="0" algn="r">
              <a:defRPr sz="1800">
                <a:solidFill>
                  <a:srgbClr val="000000"/>
                </a:solidFill>
              </a:defRPr>
            </a:pPr>
            <a:r>
              <a:rPr lang="ar-SA"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cs typeface="Microsoft Sans Serif" pitchFamily="34" charset="0"/>
              </a:rPr>
              <a:t>مهارات إعداد البحث الصفي</a:t>
            </a:r>
            <a:endParaRPr sz="7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cs typeface="Microsoft Sans Serif" pitchFamily="34" charset="0"/>
            </a:endParaRPr>
          </a:p>
        </p:txBody>
      </p:sp>
      <p:sp>
        <p:nvSpPr>
          <p:cNvPr id="14" name="Shape 14"/>
          <p:cNvSpPr/>
          <p:nvPr/>
        </p:nvSpPr>
        <p:spPr>
          <a:xfrm>
            <a:off x="18163748" y="1441598"/>
            <a:ext cx="1844311" cy="1483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2"/>
          </a:lnRef>
          <a:fillRef idx="2">
            <a:schemeClr val="accent2"/>
          </a:fillRef>
          <a:effectRef idx="1">
            <a:schemeClr val="accent2"/>
          </a:effectRef>
          <a:fontRef idx="minor">
            <a:schemeClr val="dk1"/>
          </a:fontRef>
        </p:style>
        <p:txBody>
          <a:bodyPr lIns="50800" tIns="50800" rIns="50800" bIns="50800" anchor="ctr"/>
          <a:lstStyle/>
          <a:p>
            <a:pPr lvl="0" algn="l" defTabSz="825500">
              <a:defRPr sz="3200">
                <a:solidFill>
                  <a:srgbClr val="FFFFFF"/>
                </a:solidFill>
              </a:defRPr>
            </a:pPr>
            <a:endParaRPr/>
          </a:p>
        </p:txBody>
      </p:sp>
      <p:sp>
        <p:nvSpPr>
          <p:cNvPr id="15" name="Shape 15"/>
          <p:cNvSpPr/>
          <p:nvPr/>
        </p:nvSpPr>
        <p:spPr>
          <a:xfrm>
            <a:off x="1857459" y="3596643"/>
            <a:ext cx="16306289" cy="45719"/>
          </a:xfrm>
          <a:prstGeom prst="line">
            <a:avLst/>
          </a:prstGeom>
          <a:ln>
            <a:headEnd type="triangle" len="sm"/>
            <a:tailEnd type="triangle" len="sm"/>
          </a:ln>
        </p:spPr>
        <p:style>
          <a:lnRef idx="3">
            <a:schemeClr val="accent6"/>
          </a:lnRef>
          <a:fillRef idx="0">
            <a:schemeClr val="accent6"/>
          </a:fillRef>
          <a:effectRef idx="2">
            <a:schemeClr val="accent6"/>
          </a:effectRef>
          <a:fontRef idx="minor">
            <a:schemeClr val="tx1"/>
          </a:fontRef>
        </p:style>
        <p:txBody>
          <a:bodyPr lIns="0" tIns="0" rIns="0" bIns="0" anchor="ctr"/>
          <a:lstStyle/>
          <a:p>
            <a:pPr lvl="0">
              <a:defRPr sz="3200"/>
            </a:pPr>
            <a:endParaRPr sz="7200" b="1"/>
          </a:p>
        </p:txBody>
      </p:sp>
      <p:sp>
        <p:nvSpPr>
          <p:cNvPr id="6" name="Shape 13"/>
          <p:cNvSpPr/>
          <p:nvPr/>
        </p:nvSpPr>
        <p:spPr>
          <a:xfrm>
            <a:off x="579120" y="12150229"/>
            <a:ext cx="7357926" cy="9335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indent="12700" algn="l" defTabSz="825500">
              <a:defRPr sz="10000">
                <a:solidFill>
                  <a:srgbClr val="53585F"/>
                </a:solidFill>
                <a:latin typeface="Lato Light"/>
                <a:ea typeface="Lato Light"/>
                <a:cs typeface="Lato Light"/>
                <a:sym typeface="Lato Light"/>
              </a:defRPr>
            </a:lvl1pPr>
          </a:lstStyle>
          <a:p>
            <a:pPr lvl="0" algn="r">
              <a:defRPr sz="1800">
                <a:solidFill>
                  <a:srgbClr val="000000"/>
                </a:solidFill>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cs typeface="Microsoft Sans Serif" pitchFamily="34" charset="0"/>
              </a:rPr>
              <a:t>إعداد المعلم / محمد </a:t>
            </a:r>
            <a:r>
              <a:rPr lang="ar-SA"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cs typeface="Microsoft Sans Serif" pitchFamily="34" charset="0"/>
              </a:rPr>
              <a:t>الغامدي</a:t>
            </a:r>
            <a:endParaRPr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cs typeface="Microsoft Sans Serif" pitchFamily="34" charset="0"/>
            </a:endParaRPr>
          </a:p>
        </p:txBody>
      </p:sp>
      <p:pic>
        <p:nvPicPr>
          <p:cNvPr id="10244" name="Picture 4" descr="نتيجة بحث الصور عن البحث الصفي">
            <a:hlinkClick r:id="rId2"/>
          </p:cNvPr>
          <p:cNvPicPr>
            <a:picLocks noChangeAspect="1" noChangeArrowheads="1"/>
          </p:cNvPicPr>
          <p:nvPr/>
        </p:nvPicPr>
        <p:blipFill>
          <a:blip r:embed="rId3"/>
          <a:srcRect/>
          <a:stretch>
            <a:fillRect/>
          </a:stretch>
        </p:blipFill>
        <p:spPr bwMode="auto">
          <a:xfrm>
            <a:off x="7937046" y="5121060"/>
            <a:ext cx="7375209" cy="4101998"/>
          </a:xfrm>
          <a:prstGeom prst="rect">
            <a:avLst/>
          </a:prstGeom>
          <a:noFill/>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13"/>
                                        </p:tgtEl>
                                        <p:attrNameLst>
                                          <p:attrName>ppt_y</p:attrName>
                                        </p:attrNameLst>
                                      </p:cBhvr>
                                      <p:tavLst>
                                        <p:tav tm="0">
                                          <p:val>
                                            <p:strVal val="#ppt_y"/>
                                          </p:val>
                                        </p:tav>
                                        <p:tav tm="100000">
                                          <p:val>
                                            <p:strVal val="#ppt_y"/>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2">
            <a:schemeClr val="accent4">
              <a:shade val="50000"/>
            </a:schemeClr>
          </a:lnRef>
          <a:fillRef idx="1">
            <a:schemeClr val="accent4"/>
          </a:fillRef>
          <a:effectRef idx="0">
            <a:schemeClr val="accent4"/>
          </a:effectRef>
          <a:fontRef idx="minor">
            <a:schemeClr val="lt1"/>
          </a:fontRef>
        </p:style>
        <p:txBody>
          <a:bodyPr wrap="none" lIns="71437" tIns="71437" rIns="71437" bIns="71437" anchor="ctr">
            <a:spAutoFit/>
          </a:bodyPr>
          <a:lstStyle>
            <a:lvl1pPr>
              <a:lnSpc>
                <a:spcPct val="150000"/>
              </a:lnSpc>
              <a:defRPr sz="45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1"/>
                </a:solidFill>
              </a:rPr>
              <a:t></a:t>
            </a:r>
          </a:p>
        </p:txBody>
      </p:sp>
      <p:sp>
        <p:nvSpPr>
          <p:cNvPr id="3" name="Shape 163"/>
          <p:cNvSpPr/>
          <p:nvPr/>
        </p:nvSpPr>
        <p:spPr>
          <a:xfrm>
            <a:off x="2737071" y="1938221"/>
            <a:ext cx="50779" cy="89627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lvl="0">
              <a:defRPr sz="3200">
                <a:solidFill>
                  <a:srgbClr val="FFFFFF"/>
                </a:solidFill>
              </a:defRPr>
            </a:pPr>
            <a:endParaRPr/>
          </a:p>
        </p:txBody>
      </p:sp>
      <p:sp>
        <p:nvSpPr>
          <p:cNvPr id="4" name="Shape 160"/>
          <p:cNvSpPr/>
          <p:nvPr/>
        </p:nvSpPr>
        <p:spPr>
          <a:xfrm flipV="1">
            <a:off x="1714049" y="3121704"/>
            <a:ext cx="20965097" cy="1"/>
          </a:xfrm>
          <a:prstGeom prst="line">
            <a:avLst/>
          </a:prstGeom>
          <a:ln>
            <a:headEnd type="triangle" len="sm"/>
            <a:tailEnd type="triangle" len="sm"/>
          </a:ln>
        </p:spPr>
        <p:style>
          <a:lnRef idx="3">
            <a:schemeClr val="accent1"/>
          </a:lnRef>
          <a:fillRef idx="0">
            <a:schemeClr val="accent1"/>
          </a:fillRef>
          <a:effectRef idx="2">
            <a:schemeClr val="accent1"/>
          </a:effectRef>
          <a:fontRef idx="minor">
            <a:schemeClr val="tx1"/>
          </a:fontRef>
        </p:style>
        <p:txBody>
          <a:bodyPr lIns="0" tIns="0" rIns="0" bIns="0" anchor="ctr"/>
          <a:lstStyle/>
          <a:p>
            <a:pPr lvl="0">
              <a:defRPr sz="3200"/>
            </a:pPr>
            <a:endParaRPr/>
          </a:p>
        </p:txBody>
      </p:sp>
      <p:sp>
        <p:nvSpPr>
          <p:cNvPr id="5" name="مستطيل 4"/>
          <p:cNvSpPr/>
          <p:nvPr/>
        </p:nvSpPr>
        <p:spPr>
          <a:xfrm>
            <a:off x="5577840" y="3749039"/>
            <a:ext cx="12192000" cy="9941183"/>
          </a:xfrm>
          <a:prstGeom prst="rect">
            <a:avLst/>
          </a:prstGeom>
        </p:spPr>
        <p:txBody>
          <a:bodyPr>
            <a:spAutoFit/>
          </a:bodyPr>
          <a:lstStyle/>
          <a:p>
            <a:r>
              <a:rPr lang="ar-SA" sz="4000" dirty="0" smtClean="0">
                <a:solidFill>
                  <a:schemeClr val="bg1"/>
                </a:solidFill>
              </a:rPr>
              <a:t>خطة بحث لموضوع بعنوان «التعليم في المملكة العربية السعودية </a:t>
            </a:r>
            <a:r>
              <a:rPr lang="ar-SA" sz="4000" dirty="0" smtClean="0">
                <a:solidFill>
                  <a:schemeClr val="bg1"/>
                </a:solidFill>
              </a:rPr>
              <a:t>»</a:t>
            </a:r>
          </a:p>
          <a:p>
            <a:endParaRPr lang="ar-SA" sz="4000" dirty="0" smtClean="0">
              <a:solidFill>
                <a:schemeClr val="bg1"/>
              </a:solidFill>
            </a:endParaRPr>
          </a:p>
          <a:p>
            <a:r>
              <a:rPr lang="ar-SA" sz="4000" dirty="0" smtClean="0"/>
              <a:t>الباب الأول: تاريخ التعليم في المملكة العربية السعودية.</a:t>
            </a:r>
          </a:p>
          <a:p>
            <a:r>
              <a:rPr lang="ar-SA" sz="4000" dirty="0" smtClean="0">
                <a:solidFill>
                  <a:srgbClr val="FFC000"/>
                </a:solidFill>
              </a:rPr>
              <a:t>الفصل الأول : التعليم قبل حكم الملك </a:t>
            </a:r>
            <a:r>
              <a:rPr lang="ar-SA" sz="4000" dirty="0" smtClean="0">
                <a:solidFill>
                  <a:srgbClr val="FFC000"/>
                </a:solidFill>
              </a:rPr>
              <a:t>عبد العزيز</a:t>
            </a:r>
            <a:endParaRPr lang="ar-SA" sz="4000" dirty="0" smtClean="0">
              <a:solidFill>
                <a:srgbClr val="FFC000"/>
              </a:solidFill>
            </a:endParaRPr>
          </a:p>
          <a:p>
            <a:r>
              <a:rPr lang="ar-SA" sz="4000" dirty="0" smtClean="0"/>
              <a:t>المبحث الأول : التعليم التقليدي</a:t>
            </a:r>
          </a:p>
          <a:p>
            <a:r>
              <a:rPr lang="ar-SA" sz="4000" dirty="0" smtClean="0"/>
              <a:t>المبحث الثاني : التعليم النظامي</a:t>
            </a:r>
          </a:p>
          <a:p>
            <a:r>
              <a:rPr lang="ar-SA" sz="4000" dirty="0" smtClean="0">
                <a:solidFill>
                  <a:srgbClr val="FFC000"/>
                </a:solidFill>
              </a:rPr>
              <a:t>الفصل الثاني : نشأة مديرية المعارف</a:t>
            </a:r>
          </a:p>
          <a:p>
            <a:r>
              <a:rPr lang="ar-SA" sz="4000" dirty="0" smtClean="0"/>
              <a:t>المبحث الأول : نظام التعليم في عهد المديرية</a:t>
            </a:r>
          </a:p>
          <a:p>
            <a:r>
              <a:rPr lang="ar-SA" sz="4000" dirty="0" smtClean="0"/>
              <a:t>المبحث الثاني : إنجازات المديرية</a:t>
            </a:r>
          </a:p>
          <a:p>
            <a:r>
              <a:rPr lang="ar-SA" sz="4000" dirty="0" smtClean="0">
                <a:solidFill>
                  <a:srgbClr val="FFC000"/>
                </a:solidFill>
              </a:rPr>
              <a:t>الباب الثاني : تطوير التعليم</a:t>
            </a:r>
          </a:p>
          <a:p>
            <a:r>
              <a:rPr lang="ar-SA" sz="4000" dirty="0" smtClean="0"/>
              <a:t>الفصل الأول : التعليم العام</a:t>
            </a:r>
          </a:p>
          <a:p>
            <a:r>
              <a:rPr lang="ar-SA" sz="4000" dirty="0" smtClean="0"/>
              <a:t>المبحث الأول : المبحث الأول : نشأة التعليم العام</a:t>
            </a:r>
          </a:p>
          <a:p>
            <a:r>
              <a:rPr lang="ar-SA" sz="4000" dirty="0" smtClean="0"/>
              <a:t>المبحث الثاني : تطور التعليم العام بمراحله الثلاث</a:t>
            </a:r>
          </a:p>
          <a:p>
            <a:r>
              <a:rPr lang="ar-SA" sz="4000" dirty="0" smtClean="0">
                <a:solidFill>
                  <a:srgbClr val="FFC000"/>
                </a:solidFill>
              </a:rPr>
              <a:t>الفصل الثاني : التعليم العالي</a:t>
            </a:r>
          </a:p>
          <a:p>
            <a:r>
              <a:rPr lang="ar-SA" sz="4000" dirty="0" smtClean="0"/>
              <a:t>المبحث الأول : نشأة التعليم العالي</a:t>
            </a:r>
          </a:p>
          <a:p>
            <a:r>
              <a:rPr lang="ar-SA" sz="4000" dirty="0" smtClean="0"/>
              <a:t>المبحث الثاني : الجامعات الحكومية والأهلية</a:t>
            </a: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strips(downLeft)">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dissolv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blinds(horizontal)">
                                      <p:cBhvr>
                                        <p:cTn id="43" dur="2000"/>
                                        <p:tgtEl>
                                          <p:spTgt spid="5">
                                            <p:txEl>
                                              <p:pRg st="4" end="4"/>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blinds(horizontal)">
                                      <p:cBhvr>
                                        <p:cTn id="46" dur="2000"/>
                                        <p:tgtEl>
                                          <p:spTgt spid="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strips(downLeft)">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1000" fill="hold"/>
                                        <p:tgtEl>
                                          <p:spTgt spid="5">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5">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
                                          </p:val>
                                        </p:tav>
                                        <p:tav tm="100000">
                                          <p:val>
                                            <p:strVal val="#ppt_y"/>
                                          </p:val>
                                        </p:tav>
                                      </p:tavLst>
                                    </p:anim>
                                    <p:animEffect transition="in" filter="fade">
                                      <p:cBhvr>
                                        <p:cTn id="59" dur="1000"/>
                                        <p:tgtEl>
                                          <p:spTgt spid="5">
                                            <p:txEl>
                                              <p:pRg st="7" end="7"/>
                                            </p:txEl>
                                          </p:spTgt>
                                        </p:tgtEl>
                                      </p:cBhvr>
                                    </p:animEffect>
                                  </p:childTnLst>
                                </p:cTn>
                              </p:par>
                              <p:par>
                                <p:cTn id="60" presetID="48" presetClass="entr" presetSubtype="0" accel="50000" fill="hold" nodeType="with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 calcmode="lin" valueType="num">
                                      <p:cBhvr>
                                        <p:cTn id="62" dur="1000" fill="hold"/>
                                        <p:tgtEl>
                                          <p:spTgt spid="5">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1000" fill="hold"/>
                                        <p:tgtEl>
                                          <p:spTgt spid="5">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4" dur="1000" fill="hold"/>
                                        <p:tgtEl>
                                          <p:spTgt spid="5">
                                            <p:txEl>
                                              <p:pRg st="8" end="8"/>
                                            </p:txEl>
                                          </p:spTgt>
                                        </p:tgtEl>
                                        <p:attrNameLst>
                                          <p:attrName>ppt_y</p:attrName>
                                        </p:attrNameLst>
                                      </p:cBhvr>
                                      <p:tavLst>
                                        <p:tav tm="0">
                                          <p:val>
                                            <p:strVal val="#ppt_y"/>
                                          </p:val>
                                        </p:tav>
                                        <p:tav tm="100000">
                                          <p:val>
                                            <p:strVal val="#ppt_y"/>
                                          </p:val>
                                        </p:tav>
                                      </p:tavLst>
                                    </p:anim>
                                    <p:animEffect transition="in" filter="fade">
                                      <p:cBhvr>
                                        <p:cTn id="65" dur="1000"/>
                                        <p:tgtEl>
                                          <p:spTgt spid="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strips(downLeft)">
                                      <p:cBhvr>
                                        <p:cTn id="70" dur="500"/>
                                        <p:tgtEl>
                                          <p:spTgt spid="5">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5">
                                            <p:txEl>
                                              <p:pRg st="10" end="10"/>
                                            </p:txEl>
                                          </p:spTgt>
                                        </p:tgtEl>
                                        <p:attrNameLst>
                                          <p:attrName>style.visibility</p:attrName>
                                        </p:attrNameLst>
                                      </p:cBhvr>
                                      <p:to>
                                        <p:strVal val="visible"/>
                                      </p:to>
                                    </p:set>
                                    <p:animEffect transition="in" filter="strips(downLeft)">
                                      <p:cBhvr>
                                        <p:cTn id="75" dur="500"/>
                                        <p:tgtEl>
                                          <p:spTgt spid="5">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5">
                                            <p:txEl>
                                              <p:pRg st="11" end="11"/>
                                            </p:txEl>
                                          </p:spTgt>
                                        </p:tgtEl>
                                        <p:attrNameLst>
                                          <p:attrName>style.visibility</p:attrName>
                                        </p:attrNameLst>
                                      </p:cBhvr>
                                      <p:to>
                                        <p:strVal val="visible"/>
                                      </p:to>
                                    </p:set>
                                    <p:animEffect transition="in" filter="strips(downLeft)">
                                      <p:cBhvr>
                                        <p:cTn id="80" dur="500"/>
                                        <p:tgtEl>
                                          <p:spTgt spid="5">
                                            <p:txEl>
                                              <p:pRg st="11" end="11"/>
                                            </p:txEl>
                                          </p:spTgt>
                                        </p:tgtEl>
                                      </p:cBhvr>
                                    </p:animEffect>
                                  </p:childTnLst>
                                </p:cTn>
                              </p:par>
                              <p:par>
                                <p:cTn id="81" presetID="18" presetClass="entr" presetSubtype="12" fill="hold" nodeType="withEffect">
                                  <p:stCondLst>
                                    <p:cond delay="0"/>
                                  </p:stCondLst>
                                  <p:childTnLst>
                                    <p:set>
                                      <p:cBhvr>
                                        <p:cTn id="82" dur="1" fill="hold">
                                          <p:stCondLst>
                                            <p:cond delay="0"/>
                                          </p:stCondLst>
                                        </p:cTn>
                                        <p:tgtEl>
                                          <p:spTgt spid="5">
                                            <p:txEl>
                                              <p:pRg st="12" end="12"/>
                                            </p:txEl>
                                          </p:spTgt>
                                        </p:tgtEl>
                                        <p:attrNameLst>
                                          <p:attrName>style.visibility</p:attrName>
                                        </p:attrNameLst>
                                      </p:cBhvr>
                                      <p:to>
                                        <p:strVal val="visible"/>
                                      </p:to>
                                    </p:set>
                                    <p:animEffect transition="in" filter="strips(downLeft)">
                                      <p:cBhvr>
                                        <p:cTn id="83" dur="500"/>
                                        <p:tgtEl>
                                          <p:spTgt spid="5">
                                            <p:txEl>
                                              <p:pRg st="12" end="1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8" presetClass="entr" presetSubtype="0" accel="50000" fill="hold" nodeType="clickEffect">
                                  <p:stCondLst>
                                    <p:cond delay="0"/>
                                  </p:stCondLst>
                                  <p:childTnLst>
                                    <p:set>
                                      <p:cBhvr>
                                        <p:cTn id="87" dur="1" fill="hold">
                                          <p:stCondLst>
                                            <p:cond delay="0"/>
                                          </p:stCondLst>
                                        </p:cTn>
                                        <p:tgtEl>
                                          <p:spTgt spid="5">
                                            <p:txEl>
                                              <p:pRg st="13" end="13"/>
                                            </p:txEl>
                                          </p:spTgt>
                                        </p:tgtEl>
                                        <p:attrNameLst>
                                          <p:attrName>style.visibility</p:attrName>
                                        </p:attrNameLst>
                                      </p:cBhvr>
                                      <p:to>
                                        <p:strVal val="visible"/>
                                      </p:to>
                                    </p:set>
                                    <p:anim calcmode="lin" valueType="num">
                                      <p:cBhvr>
                                        <p:cTn id="88" dur="1000" fill="hold"/>
                                        <p:tgtEl>
                                          <p:spTgt spid="5">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9" dur="1000" fill="hold"/>
                                        <p:tgtEl>
                                          <p:spTgt spid="5">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90" dur="1000" fill="hold"/>
                                        <p:tgtEl>
                                          <p:spTgt spid="5">
                                            <p:txEl>
                                              <p:pRg st="13" end="13"/>
                                            </p:txEl>
                                          </p:spTgt>
                                        </p:tgtEl>
                                        <p:attrNameLst>
                                          <p:attrName>ppt_y</p:attrName>
                                        </p:attrNameLst>
                                      </p:cBhvr>
                                      <p:tavLst>
                                        <p:tav tm="0">
                                          <p:val>
                                            <p:strVal val="#ppt_y"/>
                                          </p:val>
                                        </p:tav>
                                        <p:tav tm="100000">
                                          <p:val>
                                            <p:strVal val="#ppt_y"/>
                                          </p:val>
                                        </p:tav>
                                      </p:tavLst>
                                    </p:anim>
                                    <p:animEffect transition="in" filter="fade">
                                      <p:cBhvr>
                                        <p:cTn id="91" dur="1000"/>
                                        <p:tgtEl>
                                          <p:spTgt spid="5">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12" fill="hold" nodeType="clickEffect">
                                  <p:stCondLst>
                                    <p:cond delay="0"/>
                                  </p:stCondLst>
                                  <p:childTnLst>
                                    <p:set>
                                      <p:cBhvr>
                                        <p:cTn id="95" dur="1" fill="hold">
                                          <p:stCondLst>
                                            <p:cond delay="0"/>
                                          </p:stCondLst>
                                        </p:cTn>
                                        <p:tgtEl>
                                          <p:spTgt spid="5">
                                            <p:txEl>
                                              <p:pRg st="14" end="14"/>
                                            </p:txEl>
                                          </p:spTgt>
                                        </p:tgtEl>
                                        <p:attrNameLst>
                                          <p:attrName>style.visibility</p:attrName>
                                        </p:attrNameLst>
                                      </p:cBhvr>
                                      <p:to>
                                        <p:strVal val="visible"/>
                                      </p:to>
                                    </p:set>
                                    <p:animEffect transition="in" filter="strips(downLeft)">
                                      <p:cBhvr>
                                        <p:cTn id="96" dur="500"/>
                                        <p:tgtEl>
                                          <p:spTgt spid="5">
                                            <p:txEl>
                                              <p:pRg st="14" end="14"/>
                                            </p:txEl>
                                          </p:spTgt>
                                        </p:tgtEl>
                                      </p:cBhvr>
                                    </p:animEffect>
                                  </p:childTnLst>
                                </p:cTn>
                              </p:par>
                              <p:par>
                                <p:cTn id="97" presetID="18" presetClass="entr" presetSubtype="12" fill="hold" nodeType="withEffect">
                                  <p:stCondLst>
                                    <p:cond delay="0"/>
                                  </p:stCondLst>
                                  <p:childTnLst>
                                    <p:set>
                                      <p:cBhvr>
                                        <p:cTn id="98" dur="1" fill="hold">
                                          <p:stCondLst>
                                            <p:cond delay="0"/>
                                          </p:stCondLst>
                                        </p:cTn>
                                        <p:tgtEl>
                                          <p:spTgt spid="5">
                                            <p:txEl>
                                              <p:pRg st="15" end="15"/>
                                            </p:txEl>
                                          </p:spTgt>
                                        </p:tgtEl>
                                        <p:attrNameLst>
                                          <p:attrName>style.visibility</p:attrName>
                                        </p:attrNameLst>
                                      </p:cBhvr>
                                      <p:to>
                                        <p:strVal val="visible"/>
                                      </p:to>
                                    </p:set>
                                    <p:animEffect transition="in" filter="strips(downLeft)">
                                      <p:cBhvr>
                                        <p:cTn id="99"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2">
            <a:schemeClr val="accent4">
              <a:shade val="50000"/>
            </a:schemeClr>
          </a:lnRef>
          <a:fillRef idx="1">
            <a:schemeClr val="accent4"/>
          </a:fillRef>
          <a:effectRef idx="0">
            <a:schemeClr val="accent4"/>
          </a:effectRef>
          <a:fontRef idx="minor">
            <a:schemeClr val="lt1"/>
          </a:fontRef>
        </p:style>
        <p:txBody>
          <a:bodyPr wrap="none" lIns="71437" tIns="71437" rIns="71437" bIns="71437" anchor="ctr">
            <a:spAutoFit/>
          </a:bodyPr>
          <a:lstStyle>
            <a:lvl1pPr>
              <a:lnSpc>
                <a:spcPct val="150000"/>
              </a:lnSpc>
              <a:defRPr sz="45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1"/>
                </a:solidFill>
              </a:rPr>
              <a:t></a:t>
            </a:r>
          </a:p>
        </p:txBody>
      </p:sp>
      <p:sp>
        <p:nvSpPr>
          <p:cNvPr id="3" name="Shape 163"/>
          <p:cNvSpPr/>
          <p:nvPr/>
        </p:nvSpPr>
        <p:spPr>
          <a:xfrm>
            <a:off x="2737071" y="1938221"/>
            <a:ext cx="50779" cy="89627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lvl="0">
              <a:defRPr sz="3200">
                <a:solidFill>
                  <a:srgbClr val="FFFFFF"/>
                </a:solidFill>
              </a:defRPr>
            </a:pPr>
            <a:endParaRPr/>
          </a:p>
        </p:txBody>
      </p:sp>
      <p:sp>
        <p:nvSpPr>
          <p:cNvPr id="4" name="Shape 160"/>
          <p:cNvSpPr/>
          <p:nvPr/>
        </p:nvSpPr>
        <p:spPr>
          <a:xfrm flipV="1">
            <a:off x="1714049" y="3121704"/>
            <a:ext cx="20965097" cy="1"/>
          </a:xfrm>
          <a:prstGeom prst="line">
            <a:avLst/>
          </a:prstGeom>
          <a:ln>
            <a:headEnd type="triangle" len="sm"/>
            <a:tailEnd type="triangle" len="sm"/>
          </a:ln>
        </p:spPr>
        <p:style>
          <a:lnRef idx="3">
            <a:schemeClr val="accent1"/>
          </a:lnRef>
          <a:fillRef idx="0">
            <a:schemeClr val="accent1"/>
          </a:fillRef>
          <a:effectRef idx="2">
            <a:schemeClr val="accent1"/>
          </a:effectRef>
          <a:fontRef idx="minor">
            <a:schemeClr val="tx1"/>
          </a:fontRef>
        </p:style>
        <p:txBody>
          <a:bodyPr lIns="0" tIns="0" rIns="0" bIns="0" anchor="ctr"/>
          <a:lstStyle/>
          <a:p>
            <a:pPr lvl="0">
              <a:defRPr sz="3200"/>
            </a:pPr>
            <a:endParaRPr/>
          </a:p>
        </p:txBody>
      </p:sp>
      <p:sp>
        <p:nvSpPr>
          <p:cNvPr id="5" name="مستطيل 4"/>
          <p:cNvSpPr/>
          <p:nvPr/>
        </p:nvSpPr>
        <p:spPr>
          <a:xfrm>
            <a:off x="11571233" y="1507334"/>
            <a:ext cx="1402948" cy="861774"/>
          </a:xfrm>
          <a:prstGeom prst="rect">
            <a:avLst/>
          </a:prstGeom>
        </p:spPr>
        <p:txBody>
          <a:bodyPr wrap="none">
            <a:spAutoFit/>
          </a:bodyPr>
          <a:lstStyle/>
          <a:p>
            <a:r>
              <a:rPr lang="ar-SA" dirty="0" smtClean="0">
                <a:solidFill>
                  <a:srgbClr val="FFC000"/>
                </a:solidFill>
              </a:rPr>
              <a:t>تطبيق</a:t>
            </a:r>
            <a:endParaRPr lang="ar-SA" dirty="0">
              <a:solidFill>
                <a:srgbClr val="FFC000"/>
              </a:solidFill>
            </a:endParaRPr>
          </a:p>
        </p:txBody>
      </p:sp>
      <p:sp>
        <p:nvSpPr>
          <p:cNvPr id="6" name="مستطيل 5"/>
          <p:cNvSpPr/>
          <p:nvPr/>
        </p:nvSpPr>
        <p:spPr>
          <a:xfrm>
            <a:off x="2787850" y="5730240"/>
            <a:ext cx="17633750" cy="2123658"/>
          </a:xfrm>
          <a:prstGeom prst="rect">
            <a:avLst/>
          </a:prstGeom>
        </p:spPr>
        <p:txBody>
          <a:bodyPr wrap="square">
            <a:spAutoFit/>
          </a:bodyPr>
          <a:lstStyle/>
          <a:p>
            <a:r>
              <a:rPr lang="ar-SA" sz="6600" b="1" dirty="0" smtClean="0">
                <a:solidFill>
                  <a:srgbClr val="FFC000"/>
                </a:solidFill>
              </a:rPr>
              <a:t>هل </a:t>
            </a:r>
            <a:r>
              <a:rPr lang="ar-SA" sz="6600" b="1" smtClean="0">
                <a:solidFill>
                  <a:srgbClr val="FFC000"/>
                </a:solidFill>
              </a:rPr>
              <a:t>للمكتبة المدرسية </a:t>
            </a:r>
            <a:r>
              <a:rPr lang="ar-SA" sz="6600" b="1" dirty="0" smtClean="0">
                <a:solidFill>
                  <a:srgbClr val="FFC000"/>
                </a:solidFill>
              </a:rPr>
              <a:t>دور في إعداد البحوث ؟</a:t>
            </a:r>
          </a:p>
          <a:p>
            <a:r>
              <a:rPr lang="ar-SA" sz="6600" b="1" dirty="0" smtClean="0">
                <a:solidFill>
                  <a:srgbClr val="FFC000"/>
                </a:solidFill>
              </a:rPr>
              <a:t>وضح ذلك !</a:t>
            </a:r>
            <a:endParaRPr lang="ar-SA" b="1" dirty="0">
              <a:solidFill>
                <a:srgbClr val="FFC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6" name="Shape 1566"/>
          <p:cNvSpPr/>
          <p:nvPr/>
        </p:nvSpPr>
        <p:spPr>
          <a:xfrm>
            <a:off x="10984722" y="3830261"/>
            <a:ext cx="2067873" cy="322203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50000"/>
              </a:lnSpc>
              <a:defRPr sz="20000">
                <a:solidFill>
                  <a:srgbClr val="A0BC35"/>
                </a:solidFill>
                <a:latin typeface="FontAwesome"/>
                <a:ea typeface="FontAwesome"/>
                <a:cs typeface="FontAwesome"/>
                <a:sym typeface="FontAwesome"/>
              </a:defRPr>
            </a:lvl1pPr>
          </a:lstStyle>
          <a:p>
            <a:pPr lvl="0">
              <a:lnSpc>
                <a:spcPct val="100000"/>
              </a:lnSpc>
              <a:defRPr sz="1800">
                <a:solidFill>
                  <a:srgbClr val="000000"/>
                </a:solidFill>
              </a:defRPr>
            </a:pPr>
            <a:r>
              <a:rPr sz="20000" dirty="0">
                <a:solidFill>
                  <a:schemeClr val="accent4"/>
                </a:solidFill>
              </a:rPr>
              <a:t></a:t>
            </a:r>
          </a:p>
        </p:txBody>
      </p:sp>
      <p:sp>
        <p:nvSpPr>
          <p:cNvPr id="1568" name="Shape 1568"/>
          <p:cNvSpPr/>
          <p:nvPr/>
        </p:nvSpPr>
        <p:spPr>
          <a:xfrm>
            <a:off x="7645697" y="7046151"/>
            <a:ext cx="9230828" cy="25135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647700">
              <a:lnSpc>
                <a:spcPct val="120000"/>
              </a:lnSpc>
              <a:spcBef>
                <a:spcPts val="1700"/>
              </a:spcBef>
              <a:defRPr sz="45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lang="ar-SA" sz="7200" b="1" dirty="0" smtClean="0">
                <a:solidFill>
                  <a:srgbClr val="FFC000"/>
                </a:solidFill>
              </a:rPr>
              <a:t>انتهى</a:t>
            </a:r>
            <a:r>
              <a:rPr lang="ar-SA" sz="4500" b="1" dirty="0" smtClean="0">
                <a:solidFill>
                  <a:srgbClr val="FFC000"/>
                </a:solidFill>
              </a:rPr>
              <a:t> </a:t>
            </a:r>
            <a:r>
              <a:rPr lang="ar-SA" sz="6600" b="1" dirty="0" smtClean="0">
                <a:solidFill>
                  <a:srgbClr val="FFC000"/>
                </a:solidFill>
              </a:rPr>
              <a:t> الدرس</a:t>
            </a:r>
            <a:endParaRPr lang="ar-SA" sz="4500" b="1" dirty="0" smtClean="0">
              <a:solidFill>
                <a:srgbClr val="FFC000"/>
              </a:solidFill>
            </a:endParaRPr>
          </a:p>
          <a:p>
            <a:pPr lvl="0">
              <a:lnSpc>
                <a:spcPct val="100000"/>
              </a:lnSpc>
              <a:defRPr sz="1800">
                <a:solidFill>
                  <a:srgbClr val="000000"/>
                </a:solidFill>
              </a:defRPr>
            </a:pPr>
            <a:endParaRPr lang="ar-SA" dirty="0" smtClean="0"/>
          </a:p>
          <a:p>
            <a:pPr lvl="0">
              <a:lnSpc>
                <a:spcPct val="100000"/>
              </a:lnSpc>
              <a:defRPr sz="1800">
                <a:solidFill>
                  <a:srgbClr val="000000"/>
                </a:solidFill>
              </a:defRPr>
            </a:pPr>
            <a:r>
              <a:rPr lang="ar-SA" sz="4500" b="1" dirty="0" smtClean="0">
                <a:solidFill>
                  <a:srgbClr val="FFC000"/>
                </a:solidFill>
              </a:rPr>
              <a:t>لا إله إلا الله</a:t>
            </a:r>
            <a:endParaRPr sz="4500" b="1">
              <a:solidFill>
                <a:srgbClr val="FFC000"/>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8"/>
                                        </p:tgtEl>
                                        <p:attrNameLst>
                                          <p:attrName>style.visibility</p:attrName>
                                        </p:attrNameLst>
                                      </p:cBhvr>
                                      <p:to>
                                        <p:strVal val="visible"/>
                                      </p:to>
                                    </p:set>
                                    <p:animEffect transition="in" filter="dissolve">
                                      <p:cBhvr>
                                        <p:cTn id="7" dur="3000"/>
                                        <p:tgtEl>
                                          <p:spTgt spid="1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5" name="Shape 25"/>
          <p:cNvSpPr>
            <a:spLocks noGrp="1"/>
          </p:cNvSpPr>
          <p:nvPr>
            <p:ph type="sldNum" sz="quarter" idx="2"/>
          </p:nvPr>
        </p:nvSpPr>
        <p:spPr>
          <a:xfrm>
            <a:off x="21943130" y="215921"/>
            <a:ext cx="302896" cy="447676"/>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000">
                <a:solidFill>
                  <a:srgbClr val="FFFFFF"/>
                </a:solidFill>
              </a:rPr>
              <a:pPr lvl="0">
                <a:defRPr sz="1800">
                  <a:solidFill>
                    <a:srgbClr val="000000"/>
                  </a:solidFill>
                </a:defRPr>
              </a:pPr>
              <a:t>2</a:t>
            </a:fld>
            <a:endParaRPr sz="2000">
              <a:solidFill>
                <a:srgbClr val="FFFFFF"/>
              </a:solidFill>
            </a:endParaRPr>
          </a:p>
        </p:txBody>
      </p:sp>
      <p:sp>
        <p:nvSpPr>
          <p:cNvPr id="26" name="Shape 26"/>
          <p:cNvSpPr/>
          <p:nvPr/>
        </p:nvSpPr>
        <p:spPr>
          <a:xfrm>
            <a:off x="3458187" y="2055383"/>
            <a:ext cx="19053052" cy="13542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gn="ctr">
              <a:lnSpc>
                <a:spcPct val="100000"/>
              </a:lnSpc>
              <a:defRPr sz="1800">
                <a:solidFill>
                  <a:srgbClr val="000000"/>
                </a:solidFill>
              </a:defRPr>
            </a:pPr>
            <a:r>
              <a:rPr lang="ar-SA" sz="8800" b="1" dirty="0" smtClean="0">
                <a:solidFill>
                  <a:srgbClr val="FFC000"/>
                </a:solidFill>
              </a:rPr>
              <a:t>التمهيد</a:t>
            </a:r>
            <a:endParaRPr sz="8800" b="1" dirty="0">
              <a:solidFill>
                <a:srgbClr val="FFC000"/>
              </a:solidFill>
            </a:endParaRPr>
          </a:p>
        </p:txBody>
      </p:sp>
      <p:sp>
        <p:nvSpPr>
          <p:cNvPr id="28" name="Shape 28"/>
          <p:cNvSpPr/>
          <p:nvPr/>
        </p:nvSpPr>
        <p:spPr>
          <a:xfrm>
            <a:off x="17270570" y="2513323"/>
            <a:ext cx="50779" cy="896277"/>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lIns="0" tIns="0" rIns="0" bIns="0" anchor="ctr"/>
          <a:lstStyle/>
          <a:p>
            <a:pPr lvl="0">
              <a:defRPr sz="3200">
                <a:solidFill>
                  <a:srgbClr val="FFFFFF"/>
                </a:solidFill>
              </a:defRPr>
            </a:pPr>
            <a:endParaRPr/>
          </a:p>
        </p:txBody>
      </p:sp>
      <p:sp>
        <p:nvSpPr>
          <p:cNvPr id="29" name="Shape 29"/>
          <p:cNvSpPr/>
          <p:nvPr/>
        </p:nvSpPr>
        <p:spPr>
          <a:xfrm>
            <a:off x="16549494" y="2572833"/>
            <a:ext cx="577080" cy="836767"/>
          </a:xfrm>
          <a:prstGeom prst="rect">
            <a:avLst/>
          </a:prstGeom>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71437" tIns="71437" rIns="71437" bIns="71437"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1"/>
                </a:solidFill>
              </a:rPr>
              <a:t></a:t>
            </a:r>
          </a:p>
        </p:txBody>
      </p:sp>
      <p:sp>
        <p:nvSpPr>
          <p:cNvPr id="41" name="Shape 41"/>
          <p:cNvSpPr/>
          <p:nvPr/>
        </p:nvSpPr>
        <p:spPr>
          <a:xfrm>
            <a:off x="15650187" y="7315200"/>
            <a:ext cx="1187847" cy="1187848"/>
          </a:xfrm>
          <a:prstGeom prst="roundRect">
            <a:avLst>
              <a:gd name="adj" fmla="val 20667"/>
            </a:avLst>
          </a:prstGeom>
          <a:ln/>
        </p:spPr>
        <p:style>
          <a:lnRef idx="3">
            <a:schemeClr val="lt1"/>
          </a:lnRef>
          <a:fillRef idx="1">
            <a:schemeClr val="accent4"/>
          </a:fillRef>
          <a:effectRef idx="1">
            <a:schemeClr val="accent4"/>
          </a:effectRef>
          <a:fontRef idx="minor">
            <a:schemeClr val="lt1"/>
          </a:fontRef>
        </p:style>
        <p:txBody>
          <a:bodyPr lIns="0" tIns="0" rIns="0" bIns="0" anchor="ctr"/>
          <a:lstStyle/>
          <a:p>
            <a:pPr lvl="0">
              <a:defRPr sz="3200">
                <a:solidFill>
                  <a:srgbClr val="FFFFFF"/>
                </a:solidFill>
              </a:defRPr>
            </a:pPr>
            <a:endParaRPr/>
          </a:p>
        </p:txBody>
      </p:sp>
      <p:sp>
        <p:nvSpPr>
          <p:cNvPr id="49" name="Shape 49"/>
          <p:cNvSpPr/>
          <p:nvPr/>
        </p:nvSpPr>
        <p:spPr>
          <a:xfrm>
            <a:off x="7052420" y="3735977"/>
            <a:ext cx="10676740" cy="1"/>
          </a:xfrm>
          <a:prstGeom prst="line">
            <a:avLst/>
          </a:prstGeom>
          <a:ln>
            <a:headEnd type="triangle" len="sm"/>
            <a:tailEnd type="triangle" len="sm"/>
          </a:ln>
        </p:spPr>
        <p:style>
          <a:lnRef idx="3">
            <a:schemeClr val="accent4"/>
          </a:lnRef>
          <a:fillRef idx="0">
            <a:schemeClr val="accent4"/>
          </a:fillRef>
          <a:effectRef idx="2">
            <a:schemeClr val="accent4"/>
          </a:effectRef>
          <a:fontRef idx="minor">
            <a:schemeClr val="tx1"/>
          </a:fontRef>
        </p:style>
        <p:txBody>
          <a:bodyPr lIns="0" tIns="0" rIns="0" bIns="0" anchor="ctr"/>
          <a:lstStyle/>
          <a:p>
            <a:pPr lvl="0">
              <a:defRPr sz="3200"/>
            </a:pPr>
            <a:endParaRPr/>
          </a:p>
        </p:txBody>
      </p:sp>
      <p:sp>
        <p:nvSpPr>
          <p:cNvPr id="13" name="مستطيل 12"/>
          <p:cNvSpPr/>
          <p:nvPr/>
        </p:nvSpPr>
        <p:spPr>
          <a:xfrm>
            <a:off x="3458187" y="7315200"/>
            <a:ext cx="12192000" cy="1631216"/>
          </a:xfrm>
          <a:prstGeom prst="rect">
            <a:avLst/>
          </a:prstGeom>
        </p:spPr>
        <p:txBody>
          <a:bodyPr>
            <a:spAutoFit/>
          </a:bodyPr>
          <a:lstStyle/>
          <a:p>
            <a:r>
              <a:rPr lang="ar-SA" b="1" dirty="0" smtClean="0">
                <a:solidFill>
                  <a:srgbClr val="FFC000"/>
                </a:solidFill>
                <a:latin typeface="Segoe UI" pitchFamily="34" charset="0"/>
                <a:ea typeface="Segoe UI" pitchFamily="34" charset="0"/>
                <a:cs typeface="Segoe UI" pitchFamily="34" charset="0"/>
              </a:rPr>
              <a:t>كلفت عزيزي الطالب بإعداد </a:t>
            </a:r>
            <a:r>
              <a:rPr lang="ar-SA" b="1" dirty="0" smtClean="0">
                <a:solidFill>
                  <a:schemeClr val="bg2">
                    <a:lumMod val="75000"/>
                  </a:schemeClr>
                </a:solidFill>
                <a:latin typeface="Segoe UI" pitchFamily="34" charset="0"/>
                <a:ea typeface="Segoe UI" pitchFamily="34" charset="0"/>
                <a:cs typeface="Segoe UI" pitchFamily="34" charset="0"/>
              </a:rPr>
              <a:t>بحث</a:t>
            </a:r>
            <a:r>
              <a:rPr lang="ar-SA" b="1" dirty="0" smtClean="0">
                <a:solidFill>
                  <a:srgbClr val="FFC000"/>
                </a:solidFill>
                <a:latin typeface="Segoe UI" pitchFamily="34" charset="0"/>
                <a:ea typeface="Segoe UI" pitchFamily="34" charset="0"/>
                <a:cs typeface="Segoe UI" pitchFamily="34" charset="0"/>
              </a:rPr>
              <a:t> ما هي </a:t>
            </a:r>
            <a:r>
              <a:rPr lang="ar-SA" b="1" dirty="0" smtClean="0">
                <a:solidFill>
                  <a:schemeClr val="bg2">
                    <a:lumMod val="75000"/>
                  </a:schemeClr>
                </a:solidFill>
                <a:latin typeface="Segoe UI" pitchFamily="34" charset="0"/>
                <a:ea typeface="Segoe UI" pitchFamily="34" charset="0"/>
                <a:cs typeface="Segoe UI" pitchFamily="34" charset="0"/>
              </a:rPr>
              <a:t>الطرق</a:t>
            </a:r>
            <a:r>
              <a:rPr lang="ar-SA" b="1" dirty="0" smtClean="0">
                <a:solidFill>
                  <a:srgbClr val="FFC000"/>
                </a:solidFill>
                <a:latin typeface="Segoe UI" pitchFamily="34" charset="0"/>
                <a:ea typeface="Segoe UI" pitchFamily="34" charset="0"/>
                <a:cs typeface="Segoe UI" pitchFamily="34" charset="0"/>
              </a:rPr>
              <a:t> المناسبة لإعداد </a:t>
            </a:r>
            <a:r>
              <a:rPr lang="ar-SA" b="1" dirty="0" smtClean="0">
                <a:solidFill>
                  <a:schemeClr val="bg2">
                    <a:lumMod val="75000"/>
                  </a:schemeClr>
                </a:solidFill>
                <a:latin typeface="Segoe UI" pitchFamily="34" charset="0"/>
                <a:ea typeface="Segoe UI" pitchFamily="34" charset="0"/>
                <a:cs typeface="Segoe UI" pitchFamily="34" charset="0"/>
              </a:rPr>
              <a:t>بحث</a:t>
            </a:r>
            <a:r>
              <a:rPr lang="ar-SA" b="1" dirty="0" smtClean="0">
                <a:solidFill>
                  <a:srgbClr val="FFC000"/>
                </a:solidFill>
                <a:latin typeface="Segoe UI" pitchFamily="34" charset="0"/>
                <a:ea typeface="Segoe UI" pitchFamily="34" charset="0"/>
                <a:cs typeface="Segoe UI" pitchFamily="34" charset="0"/>
              </a:rPr>
              <a:t> جيد ؟</a:t>
            </a:r>
            <a:endParaRPr lang="ar-SA" dirty="0">
              <a:solidFill>
                <a:schemeClr val="bg2"/>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28"/>
                                        </p:tgtEl>
                                        <p:attrNameLst>
                                          <p:attrName>ppt_y</p:attrName>
                                        </p:attrNameLst>
                                      </p:cBhvr>
                                      <p:tavLst>
                                        <p:tav tm="0">
                                          <p:val>
                                            <p:strVal val="#ppt_y"/>
                                          </p:val>
                                        </p:tav>
                                        <p:tav tm="100000">
                                          <p:val>
                                            <p:strVal val="#ppt_y"/>
                                          </p:val>
                                        </p:tav>
                                      </p:tavLst>
                                    </p:anim>
                                    <p:animEffect transition="in" filter="fade">
                                      <p:cBhvr>
                                        <p:cTn id="15" dur="1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strips(downLeft)">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6"/>
                                        </p:tgtEl>
                                        <p:attrNameLst>
                                          <p:attrName>ppt_y</p:attrName>
                                        </p:attrNameLst>
                                      </p:cBhvr>
                                      <p:tavLst>
                                        <p:tav tm="0">
                                          <p:val>
                                            <p:strVal val="#ppt_y"/>
                                          </p:val>
                                        </p:tav>
                                        <p:tav tm="100000">
                                          <p:val>
                                            <p:strVal val="#ppt_y"/>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20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41" grpId="0" animBg="1"/>
      <p:bldP spid="4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5" name="Shape 55"/>
          <p:cNvSpPr>
            <a:spLocks noGrp="1"/>
          </p:cNvSpPr>
          <p:nvPr>
            <p:ph type="sldNum" sz="quarter" idx="2"/>
          </p:nvPr>
        </p:nvSpPr>
        <p:spPr>
          <a:xfrm>
            <a:off x="21943130" y="215921"/>
            <a:ext cx="302896" cy="447676"/>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000">
                <a:solidFill>
                  <a:srgbClr val="FFFFFF"/>
                </a:solidFill>
              </a:rPr>
              <a:pPr lvl="0">
                <a:defRPr sz="1800">
                  <a:solidFill>
                    <a:srgbClr val="000000"/>
                  </a:solidFill>
                </a:defRPr>
              </a:pPr>
              <a:t>3</a:t>
            </a:fld>
            <a:endParaRPr sz="2000">
              <a:solidFill>
                <a:srgbClr val="FFFFFF"/>
              </a:solidFill>
            </a:endParaRPr>
          </a:p>
        </p:txBody>
      </p:sp>
      <p:sp>
        <p:nvSpPr>
          <p:cNvPr id="56" name="Shape 56"/>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3">
            <a:schemeClr val="lt1"/>
          </a:lnRef>
          <a:fillRef idx="1">
            <a:schemeClr val="accent3"/>
          </a:fillRef>
          <a:effectRef idx="1">
            <a:schemeClr val="accent3"/>
          </a:effectRef>
          <a:fontRef idx="minor">
            <a:schemeClr val="lt1"/>
          </a:fontRef>
        </p:style>
        <p:txBody>
          <a:bodyPr wrap="none" lIns="71437" tIns="71437" rIns="71437" bIns="71437" anchor="ctr">
            <a:spAutoFit/>
          </a:bodyPr>
          <a:lstStyle>
            <a:lvl1pPr>
              <a:lnSpc>
                <a:spcPct val="150000"/>
              </a:lnSpc>
              <a:defRPr sz="45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2"/>
                </a:solidFill>
              </a:rPr>
              <a:t></a:t>
            </a:r>
          </a:p>
        </p:txBody>
      </p:sp>
      <p:sp>
        <p:nvSpPr>
          <p:cNvPr id="57" name="Shape 57"/>
          <p:cNvSpPr/>
          <p:nvPr/>
        </p:nvSpPr>
        <p:spPr>
          <a:xfrm>
            <a:off x="2737071" y="1938221"/>
            <a:ext cx="50779" cy="896277"/>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lIns="0" tIns="0" rIns="0" bIns="0" anchor="ctr"/>
          <a:lstStyle/>
          <a:p>
            <a:pPr lvl="0">
              <a:defRPr sz="3200">
                <a:solidFill>
                  <a:srgbClr val="FFFFFF"/>
                </a:solidFill>
              </a:defRPr>
            </a:pPr>
            <a:endParaRPr/>
          </a:p>
        </p:txBody>
      </p:sp>
      <p:sp>
        <p:nvSpPr>
          <p:cNvPr id="58" name="Shape 58"/>
          <p:cNvSpPr/>
          <p:nvPr/>
        </p:nvSpPr>
        <p:spPr>
          <a:xfrm>
            <a:off x="3000573" y="1864254"/>
            <a:ext cx="19053052" cy="677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gn="ctr">
              <a:lnSpc>
                <a:spcPct val="100000"/>
              </a:lnSpc>
              <a:defRPr sz="1800">
                <a:solidFill>
                  <a:srgbClr val="000000"/>
                </a:solidFill>
              </a:defRPr>
            </a:pPr>
            <a:r>
              <a:rPr lang="ar-SA" sz="4400" b="1" dirty="0" smtClean="0">
                <a:solidFill>
                  <a:srgbClr val="FFC000"/>
                </a:solidFill>
              </a:rPr>
              <a:t>مهارات إعداد البحث الصفي</a:t>
            </a:r>
            <a:endParaRPr sz="4400" b="1" dirty="0">
              <a:solidFill>
                <a:srgbClr val="FFC000"/>
              </a:solidFill>
            </a:endParaRPr>
          </a:p>
        </p:txBody>
      </p:sp>
      <p:sp>
        <p:nvSpPr>
          <p:cNvPr id="60" name="Shape 60"/>
          <p:cNvSpPr/>
          <p:nvPr/>
        </p:nvSpPr>
        <p:spPr>
          <a:xfrm flipV="1">
            <a:off x="1714049" y="3121704"/>
            <a:ext cx="20965097" cy="1"/>
          </a:xfrm>
          <a:prstGeom prst="line">
            <a:avLst/>
          </a:prstGeom>
          <a:ln>
            <a:headEnd type="triangle" len="sm"/>
            <a:tailEnd type="triangle" len="sm"/>
          </a:ln>
        </p:spPr>
        <p:style>
          <a:lnRef idx="3">
            <a:schemeClr val="accent2"/>
          </a:lnRef>
          <a:fillRef idx="0">
            <a:schemeClr val="accent2"/>
          </a:fillRef>
          <a:effectRef idx="2">
            <a:schemeClr val="accent2"/>
          </a:effectRef>
          <a:fontRef idx="minor">
            <a:schemeClr val="tx1"/>
          </a:fontRef>
        </p:style>
        <p:txBody>
          <a:bodyPr lIns="0" tIns="0" rIns="0" bIns="0" anchor="ctr"/>
          <a:lstStyle/>
          <a:p>
            <a:pPr lvl="0">
              <a:defRPr sz="3200"/>
            </a:pPr>
            <a:endParaRPr/>
          </a:p>
        </p:txBody>
      </p:sp>
      <p:sp>
        <p:nvSpPr>
          <p:cNvPr id="87" name="Shape 87"/>
          <p:cNvSpPr/>
          <p:nvPr/>
        </p:nvSpPr>
        <p:spPr>
          <a:xfrm>
            <a:off x="10746331" y="3622764"/>
            <a:ext cx="1841909" cy="147174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lIns="0" tIns="0" rIns="0" bIns="0" anchor="ctr"/>
          <a:lstStyle/>
          <a:p>
            <a:pPr lvl="0">
              <a:defRPr sz="3200">
                <a:solidFill>
                  <a:srgbClr val="FFFFFF"/>
                </a:solidFill>
              </a:defRPr>
            </a:pPr>
            <a:endParaRPr/>
          </a:p>
        </p:txBody>
      </p:sp>
      <p:sp>
        <p:nvSpPr>
          <p:cNvPr id="10" name="مستطيل 9"/>
          <p:cNvSpPr/>
          <p:nvPr/>
        </p:nvSpPr>
        <p:spPr>
          <a:xfrm>
            <a:off x="2414970" y="5608320"/>
            <a:ext cx="18738150" cy="6863417"/>
          </a:xfrm>
          <a:prstGeom prst="rect">
            <a:avLst/>
          </a:prstGeom>
        </p:spPr>
        <p:txBody>
          <a:bodyPr wrap="square">
            <a:spAutoFit/>
          </a:bodyPr>
          <a:lstStyle/>
          <a:p>
            <a:r>
              <a:rPr lang="ar-SA" sz="4400" dirty="0" smtClean="0">
                <a:solidFill>
                  <a:schemeClr val="accent1">
                    <a:lumMod val="40000"/>
                    <a:lumOff val="60000"/>
                  </a:schemeClr>
                </a:solidFill>
              </a:rPr>
              <a:t>تعد البحوث الصفية نوع من البحوث المبسطة التي ينفذها الطلاب في المدارس، وتعتمد- في الغالب-</a:t>
            </a:r>
          </a:p>
          <a:p>
            <a:r>
              <a:rPr lang="ar-SA" sz="4400" dirty="0" smtClean="0">
                <a:solidFill>
                  <a:schemeClr val="accent1">
                    <a:lumMod val="40000"/>
                    <a:lumOff val="60000"/>
                  </a:schemeClr>
                </a:solidFill>
              </a:rPr>
              <a:t>على إتباع المنهج التاريخي واستخدام مصادر المعلومات المناسبة من المكتبة المدرسية أو مركز مصادر التعلم أو</a:t>
            </a:r>
          </a:p>
          <a:p>
            <a:r>
              <a:rPr lang="ar-SA" sz="4400" dirty="0" smtClean="0">
                <a:solidFill>
                  <a:schemeClr val="accent1">
                    <a:lumMod val="40000"/>
                    <a:lumOff val="60000"/>
                  </a:schemeClr>
                </a:solidFill>
              </a:rPr>
              <a:t>غيرها من أنواع المكتبات، وتعتمد في إعدادها على خمس خطوات متسلسلة يطبقها الطالب على النحو</a:t>
            </a:r>
          </a:p>
          <a:p>
            <a:r>
              <a:rPr lang="ar-SA" sz="4400" dirty="0" smtClean="0">
                <a:solidFill>
                  <a:schemeClr val="accent1">
                    <a:lumMod val="40000"/>
                    <a:lumOff val="60000"/>
                  </a:schemeClr>
                </a:solidFill>
              </a:rPr>
              <a:t>التالي:</a:t>
            </a:r>
          </a:p>
          <a:p>
            <a:r>
              <a:rPr lang="ar-SA" sz="4400" dirty="0" smtClean="0">
                <a:solidFill>
                  <a:schemeClr val="accent1">
                    <a:lumMod val="40000"/>
                    <a:lumOff val="60000"/>
                  </a:schemeClr>
                </a:solidFill>
              </a:rPr>
              <a:t>1 .1 </a:t>
            </a:r>
            <a:r>
              <a:rPr lang="ar-SA" sz="4400" dirty="0" smtClean="0">
                <a:solidFill>
                  <a:srgbClr val="FFC000"/>
                </a:solidFill>
              </a:rPr>
              <a:t>اختيار الموضوع وتحديد العنوان.</a:t>
            </a:r>
          </a:p>
          <a:p>
            <a:r>
              <a:rPr lang="ar-SA" sz="4400" dirty="0" smtClean="0">
                <a:solidFill>
                  <a:schemeClr val="accent1">
                    <a:lumMod val="40000"/>
                    <a:lumOff val="60000"/>
                  </a:schemeClr>
                </a:solidFill>
              </a:rPr>
              <a:t>2 .2 استخدام المكتبة في البحث وتحديد المصادر.</a:t>
            </a:r>
          </a:p>
          <a:p>
            <a:r>
              <a:rPr lang="ar-SA" sz="4400" dirty="0" smtClean="0">
                <a:solidFill>
                  <a:schemeClr val="accent1">
                    <a:lumMod val="40000"/>
                    <a:lumOff val="60000"/>
                  </a:schemeClr>
                </a:solidFill>
              </a:rPr>
              <a:t>3 .3 </a:t>
            </a:r>
            <a:r>
              <a:rPr lang="ar-SA" sz="4400" dirty="0" smtClean="0">
                <a:solidFill>
                  <a:srgbClr val="FFC000"/>
                </a:solidFill>
              </a:rPr>
              <a:t>القراءة الأولية ووضع خطة البحث.</a:t>
            </a:r>
          </a:p>
          <a:p>
            <a:r>
              <a:rPr lang="ar-SA" sz="4400" dirty="0" smtClean="0">
                <a:solidFill>
                  <a:schemeClr val="accent1">
                    <a:lumMod val="40000"/>
                    <a:lumOff val="60000"/>
                  </a:schemeClr>
                </a:solidFill>
              </a:rPr>
              <a:t>4 .4 جمع المعلومات وتدوينها.</a:t>
            </a:r>
          </a:p>
          <a:p>
            <a:r>
              <a:rPr lang="ar-SA" sz="4400" dirty="0" smtClean="0">
                <a:solidFill>
                  <a:schemeClr val="accent1">
                    <a:lumMod val="40000"/>
                    <a:lumOff val="60000"/>
                  </a:schemeClr>
                </a:solidFill>
              </a:rPr>
              <a:t>5 .5 </a:t>
            </a:r>
            <a:r>
              <a:rPr lang="ar-SA" sz="4400" dirty="0" smtClean="0">
                <a:solidFill>
                  <a:srgbClr val="FFC000"/>
                </a:solidFill>
              </a:rPr>
              <a:t>كتابة البحث.</a:t>
            </a:r>
            <a:endParaRPr lang="ar-SA" sz="4400" dirty="0">
              <a:solidFill>
                <a:srgbClr val="FFC000"/>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6"/>
                                        </p:tgtEl>
                                        <p:attrNameLst>
                                          <p:attrName>ppt_y</p:attrName>
                                        </p:attrNameLst>
                                      </p:cBhvr>
                                      <p:tavLst>
                                        <p:tav tm="0">
                                          <p:val>
                                            <p:strVal val="#ppt_y"/>
                                          </p:val>
                                        </p:tav>
                                        <p:tav tm="100000">
                                          <p:val>
                                            <p:strVal val="#ppt_y"/>
                                          </p:val>
                                        </p:tav>
                                      </p:tavLst>
                                    </p:anim>
                                    <p:animEffect transition="in" filter="fade">
                                      <p:cBhvr>
                                        <p:cTn id="10" dur="10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1000" fill="hold"/>
                                        <p:tgtEl>
                                          <p:spTgt spid="5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7"/>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7"/>
                                        </p:tgtEl>
                                        <p:attrNameLst>
                                          <p:attrName>ppt_y</p:attrName>
                                        </p:attrNameLst>
                                      </p:cBhvr>
                                      <p:tavLst>
                                        <p:tav tm="0">
                                          <p:val>
                                            <p:strVal val="#ppt_y"/>
                                          </p:val>
                                        </p:tav>
                                        <p:tav tm="100000">
                                          <p:val>
                                            <p:strVal val="#ppt_y"/>
                                          </p:val>
                                        </p:tav>
                                      </p:tavLst>
                                    </p:anim>
                                    <p:animEffect transition="in" filter="fade">
                                      <p:cBhvr>
                                        <p:cTn id="18" dur="1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strips(downLeft)">
                                      <p:cBhvr>
                                        <p:cTn id="23" dur="20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p:cTn id="28" dur="1000" fill="hold"/>
                                        <p:tgtEl>
                                          <p:spTgt spid="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58"/>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58"/>
                                        </p:tgtEl>
                                        <p:attrNameLst>
                                          <p:attrName>ppt_y</p:attrName>
                                        </p:attrNameLst>
                                      </p:cBhvr>
                                      <p:tavLst>
                                        <p:tav tm="0">
                                          <p:val>
                                            <p:strVal val="#ppt_y"/>
                                          </p:val>
                                        </p:tav>
                                        <p:tav tm="100000">
                                          <p:val>
                                            <p:strVal val="#ppt_y"/>
                                          </p:val>
                                        </p:tav>
                                      </p:tavLst>
                                    </p:anim>
                                    <p:animEffect transition="in" filter="fade">
                                      <p:cBhvr>
                                        <p:cTn id="31" dur="10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dissolve">
                                      <p:cBhvr>
                                        <p:cTn id="3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3" name="Shape 93"/>
          <p:cNvSpPr>
            <a:spLocks noGrp="1"/>
          </p:cNvSpPr>
          <p:nvPr>
            <p:ph type="sldNum" sz="quarter" idx="2"/>
          </p:nvPr>
        </p:nvSpPr>
        <p:spPr/>
        <p:txBody>
          <a:bodyPr/>
          <a:lstStyle/>
          <a:p>
            <a:pPr lvl="0"/>
            <a:fld id="{86CB4B4D-7CA3-9044-876B-883B54F8677D}" type="slidenum">
              <a:rPr lang="ar-SA" smtClean="0"/>
              <a:pPr lvl="0"/>
              <a:t>4</a:t>
            </a:fld>
            <a:endParaRPr lang="ar-SA"/>
          </a:p>
        </p:txBody>
      </p:sp>
      <p:sp>
        <p:nvSpPr>
          <p:cNvPr id="94" name="Shape 94"/>
          <p:cNvSpPr/>
          <p:nvPr/>
        </p:nvSpPr>
        <p:spPr>
          <a:xfrm>
            <a:off x="3000573" y="1864254"/>
            <a:ext cx="19053052"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gn="ctr">
              <a:lnSpc>
                <a:spcPct val="100000"/>
              </a:lnSpc>
              <a:defRPr sz="1800">
                <a:solidFill>
                  <a:srgbClr val="000000"/>
                </a:solidFill>
              </a:defRPr>
            </a:pPr>
            <a:r>
              <a:rPr lang="ar-SA" sz="3600" b="1" dirty="0" smtClean="0">
                <a:solidFill>
                  <a:srgbClr val="FFC000"/>
                </a:solidFill>
                <a:latin typeface="Segoe UI" pitchFamily="34" charset="0"/>
                <a:ea typeface="Segoe UI" pitchFamily="34" charset="0"/>
                <a:cs typeface="Segoe UI" pitchFamily="34" charset="0"/>
              </a:rPr>
              <a:t>أولاً ... مهارة اختيار الموضوع وتحديد العنوان</a:t>
            </a:r>
            <a:endParaRPr sz="4800" b="1" dirty="0">
              <a:solidFill>
                <a:srgbClr val="FFFFFF"/>
              </a:solidFill>
              <a:latin typeface="Segoe UI" pitchFamily="34" charset="0"/>
              <a:ea typeface="Segoe UI" pitchFamily="34" charset="0"/>
              <a:cs typeface="Segoe UI" pitchFamily="34" charset="0"/>
            </a:endParaRPr>
          </a:p>
        </p:txBody>
      </p:sp>
      <p:sp>
        <p:nvSpPr>
          <p:cNvPr id="96" name="Shape 96"/>
          <p:cNvSpPr/>
          <p:nvPr/>
        </p:nvSpPr>
        <p:spPr>
          <a:xfrm flipV="1">
            <a:off x="1714049" y="3121704"/>
            <a:ext cx="20965097" cy="1"/>
          </a:xfrm>
          <a:prstGeom prst="line">
            <a:avLst/>
          </a:prstGeom>
          <a:ln>
            <a:headEnd type="triangle" len="sm"/>
            <a:tailEnd type="triangle" len="sm"/>
          </a:ln>
        </p:spPr>
        <p:style>
          <a:lnRef idx="3">
            <a:schemeClr val="accent2"/>
          </a:lnRef>
          <a:fillRef idx="0">
            <a:schemeClr val="accent2"/>
          </a:fillRef>
          <a:effectRef idx="2">
            <a:schemeClr val="accent2"/>
          </a:effectRef>
          <a:fontRef idx="minor">
            <a:schemeClr val="tx1"/>
          </a:fontRef>
        </p:style>
        <p:txBody>
          <a:bodyPr lIns="0" tIns="0" rIns="0" bIns="0" anchor="ctr"/>
          <a:lstStyle/>
          <a:p>
            <a:pPr lvl="0">
              <a:defRPr sz="3200"/>
            </a:pPr>
            <a:endParaRPr/>
          </a:p>
        </p:txBody>
      </p:sp>
      <p:sp>
        <p:nvSpPr>
          <p:cNvPr id="103" name="Shape 103"/>
          <p:cNvSpPr/>
          <p:nvPr/>
        </p:nvSpPr>
        <p:spPr>
          <a:xfrm>
            <a:off x="2734511" y="9038628"/>
            <a:ext cx="19319113" cy="2061608"/>
          </a:xfrm>
          <a:prstGeom prst="roundRect">
            <a:avLst>
              <a:gd name="adj" fmla="val 50000"/>
            </a:avLst>
          </a:prstGeom>
          <a:ln/>
        </p:spPr>
        <p:style>
          <a:lnRef idx="3">
            <a:schemeClr val="lt1"/>
          </a:lnRef>
          <a:fillRef idx="1">
            <a:schemeClr val="dk1"/>
          </a:fillRef>
          <a:effectRef idx="1">
            <a:schemeClr val="dk1"/>
          </a:effectRef>
          <a:fontRef idx="minor">
            <a:schemeClr val="lt1"/>
          </a:fontRef>
        </p:style>
        <p:txBody>
          <a:bodyPr lIns="0" tIns="0" rIns="0" bIns="0" anchor="ctr"/>
          <a:lstStyle/>
          <a:p>
            <a:pPr lvl="0">
              <a:defRPr sz="3200">
                <a:solidFill>
                  <a:srgbClr val="FFFFFF"/>
                </a:solidFill>
              </a:defRPr>
            </a:pPr>
            <a:r>
              <a:rPr lang="ar-SA" sz="4800" dirty="0" smtClean="0"/>
              <a:t>ما مواصفات الموضوع الجيد ؟؟</a:t>
            </a:r>
            <a:endParaRPr sz="4800"/>
          </a:p>
        </p:txBody>
      </p:sp>
      <p:sp>
        <p:nvSpPr>
          <p:cNvPr id="113" name="Shape 113"/>
          <p:cNvSpPr/>
          <p:nvPr/>
        </p:nvSpPr>
        <p:spPr>
          <a:xfrm>
            <a:off x="2737071" y="1938221"/>
            <a:ext cx="50779" cy="896277"/>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lIns="0" tIns="0" rIns="0" bIns="0" anchor="ctr"/>
          <a:lstStyle/>
          <a:p>
            <a:pPr lvl="0">
              <a:defRPr sz="3200">
                <a:solidFill>
                  <a:srgbClr val="FFFFFF"/>
                </a:solidFill>
              </a:defRPr>
            </a:pPr>
            <a:endParaRPr/>
          </a:p>
        </p:txBody>
      </p:sp>
      <p:sp>
        <p:nvSpPr>
          <p:cNvPr id="114" name="Shape 114"/>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3">
            <a:schemeClr val="lt1"/>
          </a:lnRef>
          <a:fillRef idx="1">
            <a:schemeClr val="accent2"/>
          </a:fillRef>
          <a:effectRef idx="1">
            <a:schemeClr val="accent2"/>
          </a:effectRef>
          <a:fontRef idx="minor">
            <a:schemeClr val="lt1"/>
          </a:fontRef>
        </p:style>
        <p:txBody>
          <a:bodyPr wrap="none" lIns="71437" tIns="71437" rIns="71437" bIns="71437" anchor="ctr">
            <a:spAutoFit/>
          </a:bodyPr>
          <a:lstStyle>
            <a:lvl1pPr>
              <a:lnSpc>
                <a:spcPct val="150000"/>
              </a:lnSpc>
              <a:defRPr sz="4500">
                <a:solidFill>
                  <a:srgbClr val="FB8734"/>
                </a:solidFill>
                <a:latin typeface="FontAwesome"/>
                <a:ea typeface="FontAwesome"/>
                <a:cs typeface="FontAwesome"/>
                <a:sym typeface="FontAwesome"/>
              </a:defRPr>
            </a:lvl1pPr>
          </a:lstStyle>
          <a:p>
            <a:pPr lvl="0">
              <a:lnSpc>
                <a:spcPct val="100000"/>
              </a:lnSpc>
              <a:defRPr sz="1800">
                <a:solidFill>
                  <a:srgbClr val="000000"/>
                </a:solidFill>
              </a:defRPr>
            </a:pPr>
            <a:r>
              <a:rPr sz="4500">
                <a:solidFill>
                  <a:schemeClr val="accent3"/>
                </a:solidFill>
              </a:rPr>
              <a:t></a:t>
            </a:r>
          </a:p>
        </p:txBody>
      </p:sp>
      <p:sp>
        <p:nvSpPr>
          <p:cNvPr id="18" name="مستطيل 17"/>
          <p:cNvSpPr/>
          <p:nvPr/>
        </p:nvSpPr>
        <p:spPr>
          <a:xfrm>
            <a:off x="1714049" y="3852840"/>
            <a:ext cx="20339575" cy="4154984"/>
          </a:xfrm>
          <a:prstGeom prst="rect">
            <a:avLst/>
          </a:prstGeom>
        </p:spPr>
        <p:txBody>
          <a:bodyPr wrap="square">
            <a:spAutoFit/>
          </a:bodyPr>
          <a:lstStyle/>
          <a:p>
            <a:r>
              <a:rPr lang="ar-SA" sz="4400" b="1" dirty="0" smtClean="0">
                <a:solidFill>
                  <a:schemeClr val="bg2">
                    <a:lumMod val="75000"/>
                  </a:schemeClr>
                </a:solidFill>
              </a:rPr>
              <a:t>يعد اختيار الموضوع من العوامل الرئيسة في نجاح البحث، فلابد للطالب من أن يختار الموضوع الذي</a:t>
            </a:r>
          </a:p>
          <a:p>
            <a:r>
              <a:rPr lang="ar-SA" sz="4400" b="1" dirty="0" smtClean="0">
                <a:solidFill>
                  <a:schemeClr val="bg2">
                    <a:lumMod val="75000"/>
                  </a:schemeClr>
                </a:solidFill>
              </a:rPr>
              <a:t>يلاقي صدىً قوياً في نفسه، وتجاوباً تاماً مع ميوله وأفكاره، فلا يختار موضوعاً لا يرغب فيه حتى لا يتعثر</a:t>
            </a:r>
          </a:p>
          <a:p>
            <a:r>
              <a:rPr lang="ar-SA" sz="4400" b="1" dirty="0" smtClean="0">
                <a:solidFill>
                  <a:schemeClr val="bg2">
                    <a:lumMod val="75000"/>
                  </a:schemeClr>
                </a:solidFill>
              </a:rPr>
              <a:t>ويخفق في إنجاز بحثه، فالباحث يعيش مع موضوعه طوال فترة بحثه، ويتفاعل معه تفاعلاً تاماً، وهو ثمرة فكره</a:t>
            </a:r>
          </a:p>
          <a:p>
            <a:r>
              <a:rPr lang="ar-SA" sz="4400" b="1" dirty="0" smtClean="0">
                <a:solidFill>
                  <a:schemeClr val="bg2">
                    <a:lumMod val="75000"/>
                  </a:schemeClr>
                </a:solidFill>
              </a:rPr>
              <a:t>وجهده. لذا ينبغي أن يحرص الطالب على معرفة أبعاد الموضوع وغاياته، ومدى مقدرته على أن يوفيه حقه</a:t>
            </a:r>
          </a:p>
          <a:p>
            <a:r>
              <a:rPr lang="ar-SA" sz="4400" b="1" dirty="0" smtClean="0">
                <a:solidFill>
                  <a:schemeClr val="bg2">
                    <a:lumMod val="75000"/>
                  </a:schemeClr>
                </a:solidFill>
              </a:rPr>
              <a:t>من البحث الدقيق والعرض المناسب، فإذا وقع اختيار الطالب على موضوع معين فعليه أن يراعي مواصفات</a:t>
            </a:r>
          </a:p>
          <a:p>
            <a:r>
              <a:rPr lang="ar-SA" sz="4400" b="1" dirty="0" smtClean="0">
                <a:solidFill>
                  <a:schemeClr val="bg2">
                    <a:lumMod val="75000"/>
                  </a:schemeClr>
                </a:solidFill>
              </a:rPr>
              <a:t>الموضوع الجيد.</a:t>
            </a:r>
            <a:endParaRPr lang="ar-SA" b="1" dirty="0">
              <a:solidFill>
                <a:schemeClr val="bg2">
                  <a:lumMod val="75000"/>
                </a:schemeClr>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4"/>
                                        </p:tgtEl>
                                        <p:attrNameLst>
                                          <p:attrName>ppt_y</p:attrName>
                                        </p:attrNameLst>
                                      </p:cBhvr>
                                      <p:tavLst>
                                        <p:tav tm="0">
                                          <p:val>
                                            <p:strVal val="#ppt_y"/>
                                          </p:val>
                                        </p:tav>
                                        <p:tav tm="100000">
                                          <p:val>
                                            <p:strVal val="#ppt_y"/>
                                          </p:val>
                                        </p:tav>
                                      </p:tavLst>
                                    </p:anim>
                                    <p:animEffect transition="in" filter="fade">
                                      <p:cBhvr>
                                        <p:cTn id="10" dur="10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p:cTn id="15" dur="1000" fill="hold"/>
                                        <p:tgtEl>
                                          <p:spTgt spid="1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1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13"/>
                                        </p:tgtEl>
                                        <p:attrNameLst>
                                          <p:attrName>ppt_y</p:attrName>
                                        </p:attrNameLst>
                                      </p:cBhvr>
                                      <p:tavLst>
                                        <p:tav tm="0">
                                          <p:val>
                                            <p:strVal val="#ppt_y"/>
                                          </p:val>
                                        </p:tav>
                                        <p:tav tm="100000">
                                          <p:val>
                                            <p:strVal val="#ppt_y"/>
                                          </p:val>
                                        </p:tav>
                                      </p:tavLst>
                                    </p:anim>
                                    <p:animEffect transition="in" filter="fade">
                                      <p:cBhvr>
                                        <p:cTn id="18" dur="100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strips(downLeft)">
                                      <p:cBhvr>
                                        <p:cTn id="23" dur="500"/>
                                        <p:tgtEl>
                                          <p:spTgt spid="96"/>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1000" fill="hold"/>
                                        <p:tgtEl>
                                          <p:spTgt spid="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9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94"/>
                                        </p:tgtEl>
                                        <p:attrNameLst>
                                          <p:attrName>ppt_y</p:attrName>
                                        </p:attrNameLst>
                                      </p:cBhvr>
                                      <p:tavLst>
                                        <p:tav tm="0">
                                          <p:val>
                                            <p:strVal val="#ppt_y"/>
                                          </p:val>
                                        </p:tav>
                                        <p:tav tm="100000">
                                          <p:val>
                                            <p:strVal val="#ppt_y"/>
                                          </p:val>
                                        </p:tav>
                                      </p:tavLst>
                                    </p:anim>
                                    <p:animEffect transition="in" filter="fade">
                                      <p:cBhvr>
                                        <p:cTn id="31" dur="1000"/>
                                        <p:tgtEl>
                                          <p:spTgt spid="9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6" grpId="0" animBg="1"/>
      <p:bldP spid="113" grpId="0" animBg="1"/>
      <p:bldP spid="1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xfrm>
            <a:off x="21943130" y="215921"/>
            <a:ext cx="302896" cy="447676"/>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000">
                <a:solidFill>
                  <a:srgbClr val="FFFFFF"/>
                </a:solidFill>
              </a:rPr>
              <a:pPr lvl="0">
                <a:defRPr sz="1800">
                  <a:solidFill>
                    <a:srgbClr val="000000"/>
                  </a:solidFill>
                </a:defRPr>
              </a:pPr>
              <a:t>5</a:t>
            </a:fld>
            <a:endParaRPr sz="2000">
              <a:solidFill>
                <a:srgbClr val="FFFFFF"/>
              </a:solidFill>
            </a:endParaRPr>
          </a:p>
        </p:txBody>
      </p:sp>
      <p:sp>
        <p:nvSpPr>
          <p:cNvPr id="117" name="Shape 117"/>
          <p:cNvSpPr/>
          <p:nvPr/>
        </p:nvSpPr>
        <p:spPr>
          <a:xfrm>
            <a:off x="3000573" y="1864254"/>
            <a:ext cx="19053052" cy="7386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gn="ctr">
              <a:lnSpc>
                <a:spcPct val="100000"/>
              </a:lnSpc>
              <a:defRPr sz="1800">
                <a:solidFill>
                  <a:srgbClr val="000000"/>
                </a:solidFill>
              </a:defRPr>
            </a:pPr>
            <a:r>
              <a:rPr lang="ar-SA" sz="4800" b="1" dirty="0" smtClean="0">
                <a:solidFill>
                  <a:srgbClr val="FFC000"/>
                </a:solidFill>
              </a:rPr>
              <a:t>تابع لمهارات اختيار الموضوع وتحديد العنوان</a:t>
            </a:r>
            <a:endParaRPr sz="4800" b="1" dirty="0">
              <a:solidFill>
                <a:srgbClr val="FFC000"/>
              </a:solidFill>
            </a:endParaRPr>
          </a:p>
        </p:txBody>
      </p:sp>
      <p:sp>
        <p:nvSpPr>
          <p:cNvPr id="119" name="Shape 119"/>
          <p:cNvSpPr/>
          <p:nvPr/>
        </p:nvSpPr>
        <p:spPr>
          <a:xfrm flipV="1">
            <a:off x="1714049" y="3121704"/>
            <a:ext cx="20965097" cy="1"/>
          </a:xfrm>
          <a:prstGeom prst="line">
            <a:avLst/>
          </a:prstGeom>
          <a:ln>
            <a:headEnd type="triangle" len="sm"/>
            <a:tailEnd type="triangle" len="sm"/>
          </a:ln>
        </p:spPr>
        <p:style>
          <a:lnRef idx="3">
            <a:schemeClr val="accent6"/>
          </a:lnRef>
          <a:fillRef idx="0">
            <a:schemeClr val="accent6"/>
          </a:fillRef>
          <a:effectRef idx="2">
            <a:schemeClr val="accent6"/>
          </a:effectRef>
          <a:fontRef idx="minor">
            <a:schemeClr val="tx1"/>
          </a:fontRef>
        </p:style>
        <p:txBody>
          <a:bodyPr lIns="0" tIns="0" rIns="0" bIns="0" anchor="ctr"/>
          <a:lstStyle/>
          <a:p>
            <a:pPr lvl="0">
              <a:defRPr sz="3200"/>
            </a:pPr>
            <a:endParaRPr/>
          </a:p>
        </p:txBody>
      </p:sp>
      <p:sp>
        <p:nvSpPr>
          <p:cNvPr id="145" name="Shape 145"/>
          <p:cNvSpPr/>
          <p:nvPr/>
        </p:nvSpPr>
        <p:spPr>
          <a:xfrm>
            <a:off x="2737071" y="1938221"/>
            <a:ext cx="50779" cy="896277"/>
          </a:xfrm>
          <a:prstGeom prst="roundRect">
            <a:avLst>
              <a:gd name="adj" fmla="val 50000"/>
            </a:avLst>
          </a:prstGeom>
          <a:ln/>
        </p:spPr>
        <p:style>
          <a:lnRef idx="3">
            <a:schemeClr val="lt1"/>
          </a:lnRef>
          <a:fillRef idx="1">
            <a:schemeClr val="accent6"/>
          </a:fillRef>
          <a:effectRef idx="1">
            <a:schemeClr val="accent6"/>
          </a:effectRef>
          <a:fontRef idx="minor">
            <a:schemeClr val="lt1"/>
          </a:fontRef>
        </p:style>
        <p:txBody>
          <a:bodyPr lIns="0" tIns="0" rIns="0" bIns="0" anchor="ctr"/>
          <a:lstStyle/>
          <a:p>
            <a:pPr lvl="0">
              <a:defRPr sz="3200">
                <a:solidFill>
                  <a:srgbClr val="FFFFFF"/>
                </a:solidFill>
              </a:defRPr>
            </a:pPr>
            <a:endParaRPr/>
          </a:p>
        </p:txBody>
      </p:sp>
      <p:sp>
        <p:nvSpPr>
          <p:cNvPr id="146" name="Shape 146"/>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wrap="none" lIns="71437" tIns="71437" rIns="71437" bIns="71437" anchor="ctr">
            <a:spAutoFit/>
          </a:bodyPr>
          <a:lstStyle>
            <a:lvl1pPr>
              <a:lnSpc>
                <a:spcPct val="150000"/>
              </a:lnSpc>
              <a:defRPr sz="4500">
                <a:solidFill>
                  <a:srgbClr val="D44024"/>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4"/>
                </a:solidFill>
              </a:rPr>
              <a:t></a:t>
            </a:r>
          </a:p>
        </p:txBody>
      </p:sp>
      <p:sp>
        <p:nvSpPr>
          <p:cNvPr id="14" name="مستطيل 13"/>
          <p:cNvSpPr/>
          <p:nvPr/>
        </p:nvSpPr>
        <p:spPr>
          <a:xfrm>
            <a:off x="967289" y="3733979"/>
            <a:ext cx="22128480" cy="5632311"/>
          </a:xfrm>
          <a:prstGeom prst="rect">
            <a:avLst/>
          </a:prstGeom>
        </p:spPr>
        <p:txBody>
          <a:bodyPr wrap="square">
            <a:spAutoFit/>
          </a:bodyPr>
          <a:lstStyle/>
          <a:p>
            <a:r>
              <a:rPr lang="ar-SA" sz="3600" b="1" dirty="0" smtClean="0">
                <a:solidFill>
                  <a:schemeClr val="bg2">
                    <a:lumMod val="75000"/>
                  </a:schemeClr>
                </a:solidFill>
              </a:rPr>
              <a:t>1- البعد قدر الإمكان عن الموضوعات التي سبق بحثها، فلا يختار موضوعاً قد سبقه غيره إليه، إلا</a:t>
            </a:r>
          </a:p>
          <a:p>
            <a:r>
              <a:rPr lang="ar-SA" sz="3600" b="1" dirty="0" smtClean="0">
                <a:solidFill>
                  <a:schemeClr val="bg2">
                    <a:lumMod val="75000"/>
                  </a:schemeClr>
                </a:solidFill>
              </a:rPr>
              <a:t>إذا كان غيره قد تناول جانباً من جوانبه.</a:t>
            </a:r>
          </a:p>
          <a:p>
            <a:endParaRPr lang="ar-SA" sz="3600" b="1" dirty="0" smtClean="0">
              <a:solidFill>
                <a:schemeClr val="bg2">
                  <a:lumMod val="75000"/>
                </a:schemeClr>
              </a:solidFill>
            </a:endParaRPr>
          </a:p>
          <a:p>
            <a:r>
              <a:rPr lang="ar-SA" sz="3600" b="1" dirty="0" smtClean="0">
                <a:solidFill>
                  <a:srgbClr val="FFC000"/>
                </a:solidFill>
              </a:rPr>
              <a:t>2 .2 التأكد من وفرة المصادر التي يمكن أن تدعم البحث وتوفر له المعلومات اللازمة.</a:t>
            </a:r>
          </a:p>
          <a:p>
            <a:endParaRPr lang="ar-SA" sz="3600" b="1" dirty="0" smtClean="0">
              <a:solidFill>
                <a:schemeClr val="bg2">
                  <a:lumMod val="75000"/>
                </a:schemeClr>
              </a:solidFill>
            </a:endParaRPr>
          </a:p>
          <a:p>
            <a:r>
              <a:rPr lang="ar-SA" sz="3600" b="1" dirty="0" smtClean="0">
                <a:solidFill>
                  <a:schemeClr val="bg2">
                    <a:lumMod val="75000"/>
                  </a:schemeClr>
                </a:solidFill>
              </a:rPr>
              <a:t>3 .3 أن تكون نتيجة البحث في الموضوع المختار مفيدة وهادفة.</a:t>
            </a:r>
          </a:p>
          <a:p>
            <a:endParaRPr lang="ar-SA" sz="3600" b="1" dirty="0" smtClean="0">
              <a:solidFill>
                <a:schemeClr val="bg2">
                  <a:lumMod val="75000"/>
                </a:schemeClr>
              </a:solidFill>
            </a:endParaRPr>
          </a:p>
          <a:p>
            <a:r>
              <a:rPr lang="ar-SA" sz="3600" b="1" dirty="0" smtClean="0">
                <a:solidFill>
                  <a:srgbClr val="FFC000"/>
                </a:solidFill>
              </a:rPr>
              <a:t>4 .4 أن يكون موضوع البحث فرعياً محدداً، وليس موضوعاً عاماً واسعاً.</a:t>
            </a:r>
          </a:p>
          <a:p>
            <a:endParaRPr lang="ar-SA" sz="3600" b="1" dirty="0" smtClean="0">
              <a:solidFill>
                <a:schemeClr val="bg2">
                  <a:lumMod val="75000"/>
                </a:schemeClr>
              </a:solidFill>
            </a:endParaRPr>
          </a:p>
          <a:p>
            <a:r>
              <a:rPr lang="ar-SA" sz="3600" b="1" dirty="0" smtClean="0">
                <a:solidFill>
                  <a:schemeClr val="bg2">
                    <a:lumMod val="75000"/>
                  </a:schemeClr>
                </a:solidFill>
              </a:rPr>
              <a:t>5 .5 وفي المثال التالي: تم تحديد مجال البحث إلى فروع الموضوع الصغيرة</a:t>
            </a:r>
            <a:endParaRPr lang="ar-SA" sz="3600" b="1" dirty="0">
              <a:solidFill>
                <a:schemeClr val="bg2">
                  <a:lumMod val="75000"/>
                </a:schemeClr>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p:cTn id="7" dur="1000" fill="hold"/>
                                        <p:tgtEl>
                                          <p:spTgt spid="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6"/>
                                        </p:tgtEl>
                                        <p:attrNameLst>
                                          <p:attrName>ppt_y</p:attrName>
                                        </p:attrNameLst>
                                      </p:cBhvr>
                                      <p:tavLst>
                                        <p:tav tm="0">
                                          <p:val>
                                            <p:strVal val="#ppt_y"/>
                                          </p:val>
                                        </p:tav>
                                        <p:tav tm="100000">
                                          <p:val>
                                            <p:strVal val="#ppt_y"/>
                                          </p:val>
                                        </p:tav>
                                      </p:tavLst>
                                    </p:anim>
                                    <p:animEffect transition="in" filter="fade">
                                      <p:cBhvr>
                                        <p:cTn id="10" dur="1000"/>
                                        <p:tgtEl>
                                          <p:spTgt spid="146"/>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p:cTn id="15" dur="1000" fill="hold"/>
                                        <p:tgtEl>
                                          <p:spTgt spid="1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4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45"/>
                                        </p:tgtEl>
                                        <p:attrNameLst>
                                          <p:attrName>ppt_y</p:attrName>
                                        </p:attrNameLst>
                                      </p:cBhvr>
                                      <p:tavLst>
                                        <p:tav tm="0">
                                          <p:val>
                                            <p:strVal val="#ppt_y"/>
                                          </p:val>
                                        </p:tav>
                                        <p:tav tm="100000">
                                          <p:val>
                                            <p:strVal val="#ppt_y"/>
                                          </p:val>
                                        </p:tav>
                                      </p:tavLst>
                                    </p:anim>
                                    <p:animEffect transition="in" filter="fade">
                                      <p:cBhvr>
                                        <p:cTn id="18" dur="1000"/>
                                        <p:tgtEl>
                                          <p:spTgt spid="14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strips(downLeft)">
                                      <p:cBhvr>
                                        <p:cTn id="23" dur="2000"/>
                                        <p:tgtEl>
                                          <p:spTgt spid="1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dissolve">
                                      <p:cBhvr>
                                        <p:cTn id="28" dur="500"/>
                                        <p:tgtEl>
                                          <p:spTgt spid="1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animBg="1"/>
      <p:bldP spid="145" grpId="0" animBg="1"/>
      <p:bldP spid="146"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48" name="Shape 148"/>
          <p:cNvSpPr>
            <a:spLocks noGrp="1"/>
          </p:cNvSpPr>
          <p:nvPr>
            <p:ph type="sldNum" sz="quarter" idx="2"/>
          </p:nvPr>
        </p:nvSpPr>
        <p:spPr>
          <a:xfrm>
            <a:off x="21943130" y="215921"/>
            <a:ext cx="302896" cy="447676"/>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000">
                <a:solidFill>
                  <a:srgbClr val="FFFFFF"/>
                </a:solidFill>
              </a:rPr>
              <a:pPr lvl="0">
                <a:defRPr sz="1800">
                  <a:solidFill>
                    <a:srgbClr val="000000"/>
                  </a:solidFill>
                </a:defRPr>
              </a:pPr>
              <a:t>6</a:t>
            </a:fld>
            <a:endParaRPr sz="2000">
              <a:solidFill>
                <a:srgbClr val="FFFFFF"/>
              </a:solidFill>
            </a:endParaRPr>
          </a:p>
        </p:txBody>
      </p:sp>
      <p:sp>
        <p:nvSpPr>
          <p:cNvPr id="149" name="Shape 149"/>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71437" tIns="71437" rIns="71437" bIns="71437" anchor="ctr">
            <a:spAutoFit/>
          </a:bodyPr>
          <a:lstStyle>
            <a:lvl1pPr>
              <a:lnSpc>
                <a:spcPct val="150000"/>
              </a:lnSpc>
              <a:defRPr sz="4500">
                <a:solidFill>
                  <a:srgbClr val="002641"/>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5"/>
                </a:solidFill>
              </a:rPr>
              <a:t></a:t>
            </a:r>
          </a:p>
        </p:txBody>
      </p:sp>
      <p:sp>
        <p:nvSpPr>
          <p:cNvPr id="150" name="Shape 150"/>
          <p:cNvSpPr/>
          <p:nvPr/>
        </p:nvSpPr>
        <p:spPr>
          <a:xfrm>
            <a:off x="2737071" y="1938221"/>
            <a:ext cx="50779" cy="896277"/>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lIns="0" tIns="0" rIns="0" bIns="0" anchor="ctr"/>
          <a:lstStyle/>
          <a:p>
            <a:pPr lvl="0">
              <a:defRPr sz="3200">
                <a:solidFill>
                  <a:srgbClr val="FFFFFF"/>
                </a:solidFill>
              </a:defRPr>
            </a:pPr>
            <a:endParaRPr/>
          </a:p>
        </p:txBody>
      </p:sp>
      <p:sp>
        <p:nvSpPr>
          <p:cNvPr id="151" name="Shape 151"/>
          <p:cNvSpPr/>
          <p:nvPr/>
        </p:nvSpPr>
        <p:spPr>
          <a:xfrm>
            <a:off x="3000573" y="1864254"/>
            <a:ext cx="19053052"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gn="ctr">
              <a:lnSpc>
                <a:spcPct val="100000"/>
              </a:lnSpc>
              <a:defRPr sz="1800">
                <a:solidFill>
                  <a:srgbClr val="000000"/>
                </a:solidFill>
              </a:defRPr>
            </a:pPr>
            <a:r>
              <a:rPr lang="ar-SA" sz="4000" b="1" dirty="0" smtClean="0">
                <a:solidFill>
                  <a:schemeClr val="bg1"/>
                </a:solidFill>
              </a:rPr>
              <a:t>تابع لمهارات اختيار الموضوع وتحديد العنوان</a:t>
            </a:r>
            <a:endParaRPr sz="4000" b="1" dirty="0">
              <a:solidFill>
                <a:schemeClr val="bg1"/>
              </a:solidFill>
            </a:endParaRPr>
          </a:p>
        </p:txBody>
      </p:sp>
      <p:sp>
        <p:nvSpPr>
          <p:cNvPr id="153" name="Shape 153"/>
          <p:cNvSpPr/>
          <p:nvPr/>
        </p:nvSpPr>
        <p:spPr>
          <a:xfrm flipV="1">
            <a:off x="1714049" y="3121704"/>
            <a:ext cx="20965097" cy="1"/>
          </a:xfrm>
          <a:prstGeom prst="line">
            <a:avLst/>
          </a:prstGeom>
          <a:ln>
            <a:headEnd type="triangle" len="sm"/>
            <a:tailEnd type="triangle" len="sm"/>
          </a:ln>
        </p:spPr>
        <p:style>
          <a:lnRef idx="3">
            <a:schemeClr val="accent4"/>
          </a:lnRef>
          <a:fillRef idx="0">
            <a:schemeClr val="accent4"/>
          </a:fillRef>
          <a:effectRef idx="2">
            <a:schemeClr val="accent4"/>
          </a:effectRef>
          <a:fontRef idx="minor">
            <a:schemeClr val="tx1"/>
          </a:fontRef>
        </p:style>
        <p:txBody>
          <a:bodyPr lIns="0" tIns="0" rIns="0" bIns="0" anchor="ctr"/>
          <a:lstStyle/>
          <a:p>
            <a:pPr lvl="0">
              <a:defRPr sz="3200"/>
            </a:pPr>
            <a:endParaRPr/>
          </a:p>
        </p:txBody>
      </p:sp>
      <p:sp>
        <p:nvSpPr>
          <p:cNvPr id="50178" name="AutoShape 2" descr="نتيجة بحث الصور عن علامة استفهام"/>
          <p:cNvSpPr>
            <a:spLocks noChangeAspect="1" noChangeArrowheads="1"/>
          </p:cNvSpPr>
          <p:nvPr/>
        </p:nvSpPr>
        <p:spPr bwMode="auto">
          <a:xfrm>
            <a:off x="24115713" y="-136525"/>
            <a:ext cx="296862" cy="296863"/>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0" name="مستطيل 9"/>
          <p:cNvSpPr/>
          <p:nvPr/>
        </p:nvSpPr>
        <p:spPr>
          <a:xfrm>
            <a:off x="731521" y="3780234"/>
            <a:ext cx="23681054" cy="7786747"/>
          </a:xfrm>
          <a:prstGeom prst="rect">
            <a:avLst/>
          </a:prstGeom>
        </p:spPr>
        <p:txBody>
          <a:bodyPr wrap="square">
            <a:spAutoFit/>
          </a:bodyPr>
          <a:lstStyle/>
          <a:p>
            <a:r>
              <a:rPr lang="ar-SA" dirty="0" smtClean="0">
                <a:solidFill>
                  <a:srgbClr val="FFC000"/>
                </a:solidFill>
              </a:rPr>
              <a:t>وبعد اختيار الموضوع يأتي تحديد العنوان وصياغته ، فقد يكون الموضوع مناسباً ليكون عنواناً للبحث، وقد</a:t>
            </a:r>
          </a:p>
          <a:p>
            <a:r>
              <a:rPr lang="ar-SA" dirty="0" smtClean="0">
                <a:solidFill>
                  <a:srgbClr val="FFC000"/>
                </a:solidFill>
              </a:rPr>
              <a:t>يلجأ الباحث إلى تغيير بعض الكلمات أو إضافة بعض المصطلحات ليجعل العنوان أكثر دقة وجاذبية.</a:t>
            </a:r>
          </a:p>
          <a:p>
            <a:r>
              <a:rPr lang="ar-SA" b="1" dirty="0" smtClean="0">
                <a:solidFill>
                  <a:srgbClr val="FFC000"/>
                </a:solidFill>
              </a:rPr>
              <a:t>ومن مواصفات العنوان الجيد التي ينبغي مراعاتها عند اختيار العنوان </a:t>
            </a:r>
            <a:r>
              <a:rPr lang="ar-SA" b="1" dirty="0" err="1" smtClean="0">
                <a:solidFill>
                  <a:srgbClr val="FFC000"/>
                </a:solidFill>
              </a:rPr>
              <a:t>مايلي</a:t>
            </a:r>
            <a:r>
              <a:rPr lang="ar-SA" b="1" dirty="0" smtClean="0">
                <a:solidFill>
                  <a:srgbClr val="FFC000"/>
                </a:solidFill>
              </a:rPr>
              <a:t>:</a:t>
            </a:r>
          </a:p>
          <a:p>
            <a:r>
              <a:rPr lang="ar-SA" b="1" dirty="0" smtClean="0">
                <a:solidFill>
                  <a:schemeClr val="bg2"/>
                </a:solidFill>
              </a:rPr>
              <a:t>1 .1 أن يكون العنوان معبراً تعبيراً دقيقاً عن موضوع البحث دالاً على محتواه. ومثال ذلك:</a:t>
            </a:r>
          </a:p>
          <a:p>
            <a:r>
              <a:rPr lang="ar-SA" dirty="0" smtClean="0">
                <a:solidFill>
                  <a:srgbClr val="FFC000"/>
                </a:solidFill>
              </a:rPr>
              <a:t>•مهارات الحوار لدى طلاب التعليم العام.</a:t>
            </a:r>
          </a:p>
          <a:p>
            <a:r>
              <a:rPr lang="ar-SA" dirty="0" smtClean="0">
                <a:solidFill>
                  <a:srgbClr val="FFC000"/>
                </a:solidFill>
              </a:rPr>
              <a:t>•أثر الإحسان في العلاقات الإنسانية.</a:t>
            </a:r>
          </a:p>
          <a:p>
            <a:r>
              <a:rPr lang="ar-SA" b="1" dirty="0" smtClean="0">
                <a:solidFill>
                  <a:schemeClr val="bg2"/>
                </a:solidFill>
              </a:rPr>
              <a:t>2 .2 ألا يكون العنوان طويلاً مملاً، </a:t>
            </a:r>
            <a:r>
              <a:rPr lang="ar-SA" b="1" dirty="0" smtClean="0">
                <a:solidFill>
                  <a:schemeClr val="bg2"/>
                </a:solidFill>
              </a:rPr>
              <a:t>ولا قصيراً </a:t>
            </a:r>
            <a:r>
              <a:rPr lang="ar-SA" b="1" dirty="0" smtClean="0">
                <a:solidFill>
                  <a:schemeClr val="bg2"/>
                </a:solidFill>
              </a:rPr>
              <a:t>مخلاً. ومثال ذلك:</a:t>
            </a:r>
          </a:p>
          <a:p>
            <a:r>
              <a:rPr lang="ar-SA" dirty="0" smtClean="0">
                <a:solidFill>
                  <a:srgbClr val="FFC000"/>
                </a:solidFill>
              </a:rPr>
              <a:t>•عنوان طويل: دراسة وتحليل آراء الطلاب في الصف الأول الثانوي حول رأيهم في مستوى أسئلة</a:t>
            </a:r>
          </a:p>
          <a:p>
            <a:r>
              <a:rPr lang="ar-SA" dirty="0" smtClean="0">
                <a:solidFill>
                  <a:srgbClr val="FFC000"/>
                </a:solidFill>
              </a:rPr>
              <a:t>الاختبارات ومدى إدراكهم للمستويات المختلفة للأسئلة في المجال المعرفي.</a:t>
            </a:r>
          </a:p>
          <a:p>
            <a:r>
              <a:rPr lang="ar-SA" dirty="0" smtClean="0">
                <a:solidFill>
                  <a:srgbClr val="FFC000"/>
                </a:solidFill>
              </a:rPr>
              <a:t>•عنوان قصير: المهمة الصعبة، الرأي السديد، .. ، وغيره من مثل تلك العناوين</a:t>
            </a:r>
            <a:endParaRPr lang="ar-SA" dirty="0">
              <a:solidFill>
                <a:srgbClr val="FFC000"/>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1000" fill="hold"/>
                                        <p:tgtEl>
                                          <p:spTgt spid="1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9"/>
                                        </p:tgtEl>
                                        <p:attrNameLst>
                                          <p:attrName>ppt_y</p:attrName>
                                        </p:attrNameLst>
                                      </p:cBhvr>
                                      <p:tavLst>
                                        <p:tav tm="0">
                                          <p:val>
                                            <p:strVal val="#ppt_y"/>
                                          </p:val>
                                        </p:tav>
                                        <p:tav tm="100000">
                                          <p:val>
                                            <p:strVal val="#ppt_y"/>
                                          </p:val>
                                        </p:tav>
                                      </p:tavLst>
                                    </p:anim>
                                    <p:animEffect transition="in" filter="fade">
                                      <p:cBhvr>
                                        <p:cTn id="10" dur="1000"/>
                                        <p:tgtEl>
                                          <p:spTgt spid="149"/>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50"/>
                                        </p:tgtEl>
                                        <p:attrNameLst>
                                          <p:attrName>style.visibility</p:attrName>
                                        </p:attrNameLst>
                                      </p:cBhvr>
                                      <p:to>
                                        <p:strVal val="visible"/>
                                      </p:to>
                                    </p:set>
                                    <p:anim calcmode="lin" valueType="num">
                                      <p:cBhvr>
                                        <p:cTn id="15" dur="1000" fill="hold"/>
                                        <p:tgtEl>
                                          <p:spTgt spid="1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50"/>
                                        </p:tgtEl>
                                        <p:attrNameLst>
                                          <p:attrName>ppt_y</p:attrName>
                                        </p:attrNameLst>
                                      </p:cBhvr>
                                      <p:tavLst>
                                        <p:tav tm="0">
                                          <p:val>
                                            <p:strVal val="#ppt_y"/>
                                          </p:val>
                                        </p:tav>
                                        <p:tav tm="100000">
                                          <p:val>
                                            <p:strVal val="#ppt_y"/>
                                          </p:val>
                                        </p:tav>
                                      </p:tavLst>
                                    </p:anim>
                                    <p:animEffect transition="in" filter="fade">
                                      <p:cBhvr>
                                        <p:cTn id="18" dur="1000"/>
                                        <p:tgtEl>
                                          <p:spTgt spid="15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strips(downLeft)">
                                      <p:cBhvr>
                                        <p:cTn id="23" dur="2000"/>
                                        <p:tgtEl>
                                          <p:spTgt spid="153"/>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nodeType="clickEffect">
                                  <p:stCondLst>
                                    <p:cond delay="0"/>
                                  </p:stCondLst>
                                  <p:childTnLst>
                                    <p:set>
                                      <p:cBhvr>
                                        <p:cTn id="27" dur="1" fill="hold">
                                          <p:stCondLst>
                                            <p:cond delay="0"/>
                                          </p:stCondLst>
                                        </p:cTn>
                                        <p:tgtEl>
                                          <p:spTgt spid="151">
                                            <p:txEl>
                                              <p:pRg st="0" end="0"/>
                                            </p:txEl>
                                          </p:spTgt>
                                        </p:tgtEl>
                                        <p:attrNameLst>
                                          <p:attrName>style.visibility</p:attrName>
                                        </p:attrNameLst>
                                      </p:cBhvr>
                                      <p:to>
                                        <p:strVal val="visible"/>
                                      </p:to>
                                    </p:set>
                                    <p:anim calcmode="lin" valueType="num">
                                      <p:cBhvr>
                                        <p:cTn id="28" dur="1000" fill="hold"/>
                                        <p:tgtEl>
                                          <p:spTgt spid="15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5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51">
                                            <p:txEl>
                                              <p:pRg st="0" end="0"/>
                                            </p:txEl>
                                          </p:spTgt>
                                        </p:tgtEl>
                                        <p:attrNameLst>
                                          <p:attrName>ppt_y</p:attrName>
                                        </p:attrNameLst>
                                      </p:cBhvr>
                                      <p:tavLst>
                                        <p:tav tm="0">
                                          <p:val>
                                            <p:strVal val="#ppt_y"/>
                                          </p:val>
                                        </p:tav>
                                        <p:tav tm="100000">
                                          <p:val>
                                            <p:strVal val="#ppt_y"/>
                                          </p:val>
                                        </p:tav>
                                      </p:tavLst>
                                    </p:anim>
                                    <p:animEffect transition="in" filter="fade">
                                      <p:cBhvr>
                                        <p:cTn id="31" dur="1000"/>
                                        <p:tgtEl>
                                          <p:spTgt spid="15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57" name="Shape 157"/>
          <p:cNvSpPr>
            <a:spLocks noGrp="1"/>
          </p:cNvSpPr>
          <p:nvPr>
            <p:ph type="sldNum" sz="quarter" idx="2"/>
          </p:nvPr>
        </p:nvSpPr>
        <p:spPr>
          <a:xfrm>
            <a:off x="21943130" y="215921"/>
            <a:ext cx="302896" cy="447676"/>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000">
                <a:solidFill>
                  <a:srgbClr val="FFFFFF"/>
                </a:solidFill>
              </a:rPr>
              <a:pPr lvl="0">
                <a:defRPr sz="1800">
                  <a:solidFill>
                    <a:srgbClr val="000000"/>
                  </a:solidFill>
                </a:defRPr>
              </a:pPr>
              <a:t>7</a:t>
            </a:fld>
            <a:endParaRPr sz="2000">
              <a:solidFill>
                <a:srgbClr val="FFFFFF"/>
              </a:solidFill>
            </a:endParaRPr>
          </a:p>
        </p:txBody>
      </p:sp>
      <p:sp>
        <p:nvSpPr>
          <p:cNvPr id="158" name="Shape 158"/>
          <p:cNvSpPr/>
          <p:nvPr/>
        </p:nvSpPr>
        <p:spPr>
          <a:xfrm>
            <a:off x="2980251" y="1767488"/>
            <a:ext cx="19265775" cy="13542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gn="ctr">
              <a:lnSpc>
                <a:spcPct val="100000"/>
              </a:lnSpc>
              <a:defRPr sz="1800">
                <a:solidFill>
                  <a:srgbClr val="000000"/>
                </a:solidFill>
              </a:defRPr>
            </a:pPr>
            <a:r>
              <a:rPr lang="ar-SA" sz="8800" dirty="0" smtClean="0">
                <a:solidFill>
                  <a:srgbClr val="FFFFFF"/>
                </a:solidFill>
              </a:rPr>
              <a:t>ثانياً / </a:t>
            </a:r>
            <a:r>
              <a:rPr lang="ar-SA" sz="6000" dirty="0" smtClean="0">
                <a:solidFill>
                  <a:srgbClr val="FFFFFF"/>
                </a:solidFill>
              </a:rPr>
              <a:t>مهارة استخدام المكتبة في البحث وتحديد المصادر</a:t>
            </a:r>
            <a:endParaRPr sz="8800" dirty="0">
              <a:solidFill>
                <a:srgbClr val="FFFFFF"/>
              </a:solidFill>
            </a:endParaRPr>
          </a:p>
        </p:txBody>
      </p:sp>
      <p:sp>
        <p:nvSpPr>
          <p:cNvPr id="160" name="Shape 160"/>
          <p:cNvSpPr/>
          <p:nvPr/>
        </p:nvSpPr>
        <p:spPr>
          <a:xfrm flipV="1">
            <a:off x="1714049" y="3121704"/>
            <a:ext cx="20965097" cy="1"/>
          </a:xfrm>
          <a:prstGeom prst="line">
            <a:avLst/>
          </a:prstGeom>
          <a:ln>
            <a:headEnd type="triangle" len="sm"/>
            <a:tailEnd type="triangle" len="sm"/>
          </a:ln>
        </p:spPr>
        <p:style>
          <a:lnRef idx="3">
            <a:schemeClr val="accent1"/>
          </a:lnRef>
          <a:fillRef idx="0">
            <a:schemeClr val="accent1"/>
          </a:fillRef>
          <a:effectRef idx="2">
            <a:schemeClr val="accent1"/>
          </a:effectRef>
          <a:fontRef idx="minor">
            <a:schemeClr val="tx1"/>
          </a:fontRef>
        </p:style>
        <p:txBody>
          <a:bodyPr lIns="0" tIns="0" rIns="0" bIns="0" anchor="ctr"/>
          <a:lstStyle/>
          <a:p>
            <a:pPr lvl="0">
              <a:defRPr sz="3200"/>
            </a:pPr>
            <a:endParaRPr/>
          </a:p>
        </p:txBody>
      </p:sp>
      <p:sp>
        <p:nvSpPr>
          <p:cNvPr id="163" name="Shape 163"/>
          <p:cNvSpPr/>
          <p:nvPr/>
        </p:nvSpPr>
        <p:spPr>
          <a:xfrm>
            <a:off x="2737071" y="1938221"/>
            <a:ext cx="50779" cy="89627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lvl="0">
              <a:defRPr sz="3200">
                <a:solidFill>
                  <a:srgbClr val="FFFFFF"/>
                </a:solidFill>
              </a:defRPr>
            </a:pPr>
            <a:endParaRPr/>
          </a:p>
        </p:txBody>
      </p:sp>
      <p:sp>
        <p:nvSpPr>
          <p:cNvPr id="164" name="Shape 164"/>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2">
            <a:schemeClr val="accent2"/>
          </a:lnRef>
          <a:fillRef idx="1">
            <a:schemeClr val="lt1"/>
          </a:fillRef>
          <a:effectRef idx="0">
            <a:schemeClr val="accent2"/>
          </a:effectRef>
          <a:fontRef idx="minor">
            <a:schemeClr val="dk1"/>
          </a:fontRef>
        </p:style>
        <p:txBody>
          <a:bodyPr wrap="none" lIns="71437" tIns="71437" rIns="71437" bIns="71437" anchor="ctr">
            <a:spAutoFit/>
          </a:bodyPr>
          <a:lstStyle>
            <a:lvl1pPr>
              <a:lnSpc>
                <a:spcPct val="150000"/>
              </a:lnSpc>
              <a:defRPr sz="45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4500">
                <a:solidFill>
                  <a:schemeClr val="accent6"/>
                </a:solidFill>
              </a:rPr>
              <a:t></a:t>
            </a:r>
          </a:p>
        </p:txBody>
      </p:sp>
      <p:sp>
        <p:nvSpPr>
          <p:cNvPr id="8" name="مستطيل 7"/>
          <p:cNvSpPr/>
          <p:nvPr/>
        </p:nvSpPr>
        <p:spPr>
          <a:xfrm>
            <a:off x="1837890" y="3687901"/>
            <a:ext cx="20229081" cy="2400657"/>
          </a:xfrm>
          <a:prstGeom prst="rect">
            <a:avLst/>
          </a:prstGeom>
        </p:spPr>
        <p:txBody>
          <a:bodyPr wrap="square">
            <a:spAutoFit/>
          </a:bodyPr>
          <a:lstStyle/>
          <a:p>
            <a:r>
              <a:rPr lang="ar-SA" dirty="0" smtClean="0">
                <a:solidFill>
                  <a:schemeClr val="tx2">
                    <a:lumMod val="40000"/>
                    <a:lumOff val="60000"/>
                  </a:schemeClr>
                </a:solidFill>
              </a:rPr>
              <a:t>بعد أن يختار الطالب موضوع بحثه، يحتاج إلى القراءة الأولية في الموضوع نفسه، لذا ينبغي أن يبدأ في إعداد قائمة بالمصادر التي تتضمن معلومات يمكن الاستفادة منها في البحث وهذه المصادر عادة ما تكون من الكتب العلمية ومقالات الدوريات وكتب المراجع، ومواقع الإنترنت.</a:t>
            </a:r>
            <a:endParaRPr lang="ar-SA" dirty="0">
              <a:solidFill>
                <a:schemeClr val="tx2">
                  <a:lumMod val="40000"/>
                  <a:lumOff val="60000"/>
                </a:schemeClr>
              </a:solidFill>
            </a:endParaRPr>
          </a:p>
        </p:txBody>
      </p:sp>
      <p:sp>
        <p:nvSpPr>
          <p:cNvPr id="9" name="مستطيل 8"/>
          <p:cNvSpPr/>
          <p:nvPr/>
        </p:nvSpPr>
        <p:spPr>
          <a:xfrm>
            <a:off x="2414970" y="6858000"/>
            <a:ext cx="19528160" cy="4708981"/>
          </a:xfrm>
          <a:prstGeom prst="rect">
            <a:avLst/>
          </a:prstGeom>
        </p:spPr>
        <p:txBody>
          <a:bodyPr wrap="square">
            <a:spAutoFit/>
          </a:bodyPr>
          <a:lstStyle/>
          <a:p>
            <a:r>
              <a:rPr lang="ar-SA" b="1" dirty="0" smtClean="0">
                <a:solidFill>
                  <a:schemeClr val="bg2"/>
                </a:solidFill>
              </a:rPr>
              <a:t>وفائدة هذه القائمة تكمن في أمرين</a:t>
            </a:r>
            <a:r>
              <a:rPr lang="ar-SA" b="1" dirty="0" smtClean="0">
                <a:solidFill>
                  <a:schemeClr val="bg2"/>
                </a:solidFill>
              </a:rPr>
              <a:t>:</a:t>
            </a:r>
          </a:p>
          <a:p>
            <a:endParaRPr lang="ar-SA" b="1" dirty="0" smtClean="0">
              <a:solidFill>
                <a:schemeClr val="bg2">
                  <a:lumMod val="50000"/>
                </a:schemeClr>
              </a:solidFill>
            </a:endParaRPr>
          </a:p>
          <a:p>
            <a:r>
              <a:rPr lang="ar-SA" b="1" dirty="0" smtClean="0">
                <a:solidFill>
                  <a:srgbClr val="FFC000"/>
                </a:solidFill>
              </a:rPr>
              <a:t>الأول</a:t>
            </a:r>
            <a:r>
              <a:rPr lang="ar-SA" b="1" dirty="0" smtClean="0">
                <a:solidFill>
                  <a:srgbClr val="FFC000"/>
                </a:solidFill>
              </a:rPr>
              <a:t>:</a:t>
            </a:r>
            <a:r>
              <a:rPr lang="ar-SA" b="1" dirty="0" smtClean="0">
                <a:solidFill>
                  <a:schemeClr val="bg2">
                    <a:lumMod val="50000"/>
                  </a:schemeClr>
                </a:solidFill>
              </a:rPr>
              <a:t> توفر الوقت والجهد على الطالب، حيث تحتوي على مجموعة من المصادر المناسبة للموضوع. </a:t>
            </a:r>
            <a:endParaRPr lang="ar-SA" b="1" dirty="0" smtClean="0">
              <a:solidFill>
                <a:schemeClr val="bg2">
                  <a:lumMod val="50000"/>
                </a:schemeClr>
              </a:solidFill>
            </a:endParaRPr>
          </a:p>
          <a:p>
            <a:endParaRPr lang="ar-SA" b="1" dirty="0" smtClean="0">
              <a:solidFill>
                <a:schemeClr val="bg2">
                  <a:lumMod val="50000"/>
                </a:schemeClr>
              </a:solidFill>
            </a:endParaRPr>
          </a:p>
          <a:p>
            <a:r>
              <a:rPr lang="ar-SA" b="1" dirty="0" smtClean="0">
                <a:solidFill>
                  <a:srgbClr val="FFC000"/>
                </a:solidFill>
              </a:rPr>
              <a:t>الثاني</a:t>
            </a:r>
            <a:r>
              <a:rPr lang="ar-SA" b="1" dirty="0" smtClean="0">
                <a:solidFill>
                  <a:srgbClr val="FFC000"/>
                </a:solidFill>
              </a:rPr>
              <a:t>:</a:t>
            </a:r>
            <a:r>
              <a:rPr lang="ar-SA" b="1" dirty="0" smtClean="0">
                <a:solidFill>
                  <a:schemeClr val="bg2">
                    <a:lumMod val="50000"/>
                  </a:schemeClr>
                </a:solidFill>
              </a:rPr>
              <a:t> تعد نواة لقائمة المصادر التي سيتم وضعها في آخر البحث.</a:t>
            </a:r>
            <a:endParaRPr lang="ar-SA" dirty="0">
              <a:solidFill>
                <a:schemeClr val="bg2">
                  <a:lumMod val="50000"/>
                </a:schemeClr>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dissolv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p:cTn id="12" dur="1000" fill="hold"/>
                                        <p:tgtEl>
                                          <p:spTgt spid="1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6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63"/>
                                        </p:tgtEl>
                                        <p:attrNameLst>
                                          <p:attrName>ppt_y</p:attrName>
                                        </p:attrNameLst>
                                      </p:cBhvr>
                                      <p:tavLst>
                                        <p:tav tm="0">
                                          <p:val>
                                            <p:strVal val="#ppt_y"/>
                                          </p:val>
                                        </p:tav>
                                        <p:tav tm="100000">
                                          <p:val>
                                            <p:strVal val="#ppt_y"/>
                                          </p:val>
                                        </p:tav>
                                      </p:tavLst>
                                    </p:anim>
                                    <p:animEffect transition="in" filter="fade">
                                      <p:cBhvr>
                                        <p:cTn id="15" dur="1000"/>
                                        <p:tgtEl>
                                          <p:spTgt spid="16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strips(downLeft)">
                                      <p:cBhvr>
                                        <p:cTn id="20" dur="500"/>
                                        <p:tgtEl>
                                          <p:spTgt spid="16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58"/>
                                        </p:tgtEl>
                                        <p:attrNameLst>
                                          <p:attrName>style.visibility</p:attrName>
                                        </p:attrNameLst>
                                      </p:cBhvr>
                                      <p:to>
                                        <p:strVal val="visible"/>
                                      </p:to>
                                    </p:set>
                                    <p:anim calcmode="lin" valueType="num">
                                      <p:cBhvr additive="base">
                                        <p:cTn id="25" dur="2000" fill="hold"/>
                                        <p:tgtEl>
                                          <p:spTgt spid="158"/>
                                        </p:tgtEl>
                                        <p:attrNameLst>
                                          <p:attrName>ppt_x</p:attrName>
                                        </p:attrNameLst>
                                      </p:cBhvr>
                                      <p:tavLst>
                                        <p:tav tm="0">
                                          <p:val>
                                            <p:strVal val="#ppt_x"/>
                                          </p:val>
                                        </p:tav>
                                        <p:tav tm="100000">
                                          <p:val>
                                            <p:strVal val="#ppt_x"/>
                                          </p:val>
                                        </p:tav>
                                      </p:tavLst>
                                    </p:anim>
                                    <p:anim calcmode="lin" valueType="num">
                                      <p:cBhvr additive="base">
                                        <p:cTn id="26" dur="20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1000" fill="hold"/>
                                        <p:tgtEl>
                                          <p:spTgt spid="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9">
                                            <p:txEl>
                                              <p:pRg st="0" end="0"/>
                                            </p:txEl>
                                          </p:spTgt>
                                        </p:tgtEl>
                                        <p:attrNameLst>
                                          <p:attrName>ppt_y</p:attrName>
                                        </p:attrNameLst>
                                      </p:cBhvr>
                                      <p:tavLst>
                                        <p:tav tm="0">
                                          <p:val>
                                            <p:strVal val="#ppt_y"/>
                                          </p:val>
                                        </p:tav>
                                        <p:tav tm="100000">
                                          <p:val>
                                            <p:strVal val="#ppt_y"/>
                                          </p:val>
                                        </p:tav>
                                      </p:tavLst>
                                    </p:anim>
                                    <p:animEffect transition="in" filter="fade">
                                      <p:cBhvr>
                                        <p:cTn id="39" dur="10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strips(downLeft)">
                                      <p:cBhvr>
                                        <p:cTn id="44" dur="20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strips(downLeft)">
                                      <p:cBhvr>
                                        <p:cTn id="49"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0" grpId="0" animBg="1"/>
      <p:bldP spid="163" grpId="0" animBg="1"/>
      <p:bldP spid="164"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71" name="Shape 17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000">
                <a:solidFill>
                  <a:srgbClr val="FFFFFF"/>
                </a:solidFill>
              </a:rPr>
              <a:pPr lvl="0">
                <a:defRPr sz="1800">
                  <a:solidFill>
                    <a:srgbClr val="000000"/>
                  </a:solidFill>
                </a:defRPr>
              </a:pPr>
              <a:t>8</a:t>
            </a:fld>
            <a:endParaRPr sz="2000">
              <a:solidFill>
                <a:srgbClr val="FFFFFF"/>
              </a:solidFill>
            </a:endParaRPr>
          </a:p>
        </p:txBody>
      </p:sp>
      <p:sp>
        <p:nvSpPr>
          <p:cNvPr id="174" name="Shape 174"/>
          <p:cNvSpPr/>
          <p:nvPr/>
        </p:nvSpPr>
        <p:spPr>
          <a:xfrm flipV="1">
            <a:off x="1714049" y="3121704"/>
            <a:ext cx="20965097" cy="1"/>
          </a:xfrm>
          <a:prstGeom prst="line">
            <a:avLst/>
          </a:prstGeom>
          <a:ln>
            <a:headEnd type="triangle" len="sm"/>
            <a:tailEnd type="triangle" len="sm"/>
          </a:ln>
        </p:spPr>
        <p:style>
          <a:lnRef idx="3">
            <a:schemeClr val="accent1"/>
          </a:lnRef>
          <a:fillRef idx="0">
            <a:schemeClr val="accent1"/>
          </a:fillRef>
          <a:effectRef idx="2">
            <a:schemeClr val="accent1"/>
          </a:effectRef>
          <a:fontRef idx="minor">
            <a:schemeClr val="tx1"/>
          </a:fontRef>
        </p:style>
        <p:txBody>
          <a:bodyPr lIns="0" tIns="0" rIns="0" bIns="0" anchor="ctr"/>
          <a:lstStyle/>
          <a:p>
            <a:pPr lvl="0">
              <a:defRPr sz="3200"/>
            </a:pPr>
            <a:endParaRPr/>
          </a:p>
        </p:txBody>
      </p:sp>
      <p:sp>
        <p:nvSpPr>
          <p:cNvPr id="176" name="Shape 176"/>
          <p:cNvSpPr/>
          <p:nvPr/>
        </p:nvSpPr>
        <p:spPr>
          <a:xfrm>
            <a:off x="2737071" y="1938221"/>
            <a:ext cx="50779" cy="896277"/>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lIns="0" tIns="0" rIns="0" bIns="0" anchor="ctr"/>
          <a:lstStyle/>
          <a:p>
            <a:pPr lvl="0">
              <a:defRPr sz="3200">
                <a:solidFill>
                  <a:srgbClr val="FFFFFF"/>
                </a:solidFill>
              </a:defRPr>
            </a:pPr>
            <a:endParaRPr/>
          </a:p>
        </p:txBody>
      </p:sp>
      <p:sp>
        <p:nvSpPr>
          <p:cNvPr id="177" name="Shape 177"/>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2">
            <a:schemeClr val="accent4">
              <a:shade val="50000"/>
            </a:schemeClr>
          </a:lnRef>
          <a:fillRef idx="1">
            <a:schemeClr val="accent4"/>
          </a:fillRef>
          <a:effectRef idx="0">
            <a:schemeClr val="accent4"/>
          </a:effectRef>
          <a:fontRef idx="minor">
            <a:schemeClr val="lt1"/>
          </a:fontRef>
        </p:style>
        <p:txBody>
          <a:bodyPr wrap="none" lIns="71437" tIns="71437" rIns="71437" bIns="71437" anchor="ctr">
            <a:spAutoFit/>
          </a:bodyPr>
          <a:lstStyle>
            <a:lvl1pPr>
              <a:lnSpc>
                <a:spcPct val="150000"/>
              </a:lnSpc>
              <a:defRPr sz="45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1"/>
                </a:solidFill>
              </a:rPr>
              <a:t></a:t>
            </a:r>
          </a:p>
        </p:txBody>
      </p:sp>
      <p:sp>
        <p:nvSpPr>
          <p:cNvPr id="190" name="Shape 190"/>
          <p:cNvSpPr/>
          <p:nvPr/>
        </p:nvSpPr>
        <p:spPr>
          <a:xfrm>
            <a:off x="7894320" y="1206701"/>
            <a:ext cx="11003280" cy="1463040"/>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lIns="0" tIns="0" rIns="0" bIns="0" anchor="ctr"/>
          <a:lstStyle/>
          <a:p>
            <a:r>
              <a:rPr lang="ar-SA" b="1" dirty="0" smtClean="0">
                <a:solidFill>
                  <a:schemeClr val="bg1"/>
                </a:solidFill>
              </a:rPr>
              <a:t>ثالثاً / </a:t>
            </a:r>
            <a:r>
              <a:rPr lang="ar-SA" b="1" dirty="0" smtClean="0">
                <a:solidFill>
                  <a:schemeClr val="bg1"/>
                </a:solidFill>
              </a:rPr>
              <a:t>مهارة القراءة الأولية وإعداد خطة البحث</a:t>
            </a:r>
            <a:r>
              <a:rPr lang="ar-SA" b="1" dirty="0" smtClean="0">
                <a:solidFill>
                  <a:srgbClr val="FFC000"/>
                </a:solidFill>
              </a:rPr>
              <a:t> </a:t>
            </a:r>
            <a:endParaRPr sz="3600"/>
          </a:p>
        </p:txBody>
      </p:sp>
      <p:sp>
        <p:nvSpPr>
          <p:cNvPr id="10" name="مستطيل 9"/>
          <p:cNvSpPr/>
          <p:nvPr/>
        </p:nvSpPr>
        <p:spPr>
          <a:xfrm>
            <a:off x="18275248" y="3840480"/>
            <a:ext cx="4902304" cy="861774"/>
          </a:xfrm>
          <a:prstGeom prst="rect">
            <a:avLst/>
          </a:prstGeom>
        </p:spPr>
        <p:txBody>
          <a:bodyPr wrap="none">
            <a:spAutoFit/>
          </a:bodyPr>
          <a:lstStyle/>
          <a:p>
            <a:r>
              <a:rPr lang="ar-SA" b="1" dirty="0" smtClean="0">
                <a:solidFill>
                  <a:srgbClr val="FFC000"/>
                </a:solidFill>
              </a:rPr>
              <a:t>مهارة القراءة الأولية :</a:t>
            </a:r>
            <a:endParaRPr lang="ar-SA" dirty="0">
              <a:solidFill>
                <a:srgbClr val="FFC000"/>
              </a:solidFill>
            </a:endParaRPr>
          </a:p>
        </p:txBody>
      </p:sp>
      <p:sp>
        <p:nvSpPr>
          <p:cNvPr id="11" name="مستطيل 10"/>
          <p:cNvSpPr/>
          <p:nvPr/>
        </p:nvSpPr>
        <p:spPr>
          <a:xfrm>
            <a:off x="883920" y="5669280"/>
            <a:ext cx="22293632" cy="3939540"/>
          </a:xfrm>
          <a:prstGeom prst="rect">
            <a:avLst/>
          </a:prstGeom>
        </p:spPr>
        <p:txBody>
          <a:bodyPr wrap="square">
            <a:spAutoFit/>
          </a:bodyPr>
          <a:lstStyle/>
          <a:p>
            <a:r>
              <a:rPr lang="ar-SA" dirty="0" smtClean="0">
                <a:solidFill>
                  <a:schemeClr val="bg1"/>
                </a:solidFill>
              </a:rPr>
              <a:t>يبدأ الباحث في هذه المرحلة </a:t>
            </a:r>
            <a:r>
              <a:rPr lang="ar-SA" dirty="0" smtClean="0">
                <a:solidFill>
                  <a:srgbClr val="FFC000"/>
                </a:solidFill>
              </a:rPr>
              <a:t>بالقراءة الأولية </a:t>
            </a:r>
            <a:r>
              <a:rPr lang="ar-SA" dirty="0" smtClean="0">
                <a:solidFill>
                  <a:schemeClr val="bg1"/>
                </a:solidFill>
              </a:rPr>
              <a:t>حول موضوع البحث الذي اختاره. من خلال المقدمة أو</a:t>
            </a:r>
          </a:p>
          <a:p>
            <a:r>
              <a:rPr lang="ar-SA" dirty="0" smtClean="0">
                <a:solidFill>
                  <a:schemeClr val="bg1"/>
                </a:solidFill>
              </a:rPr>
              <a:t>قائمة المحتويات أو المستخلصات أو الكشافات وتهدف هذه القراءة إلى الاطلاع على مصادر المعلومات المناسبة</a:t>
            </a:r>
          </a:p>
          <a:p>
            <a:r>
              <a:rPr lang="ar-SA" dirty="0" smtClean="0">
                <a:solidFill>
                  <a:schemeClr val="bg1"/>
                </a:solidFill>
              </a:rPr>
              <a:t>لموضوع البحث وحصر الأفكار الرئيسة حتى يتمكن الباحث من جمع شتات الموضوع وتحديد أجزائه وما</a:t>
            </a:r>
          </a:p>
          <a:p>
            <a:r>
              <a:rPr lang="ar-SA" dirty="0" smtClean="0">
                <a:solidFill>
                  <a:schemeClr val="bg1"/>
                </a:solidFill>
              </a:rPr>
              <a:t>يندرج تحت كل جزء من معلومات، وبذلك يستطيع الباحث أن يضع خطة جيدة لبحثه.</a:t>
            </a:r>
            <a:endParaRPr lang="ar-SA" dirty="0">
              <a:solidFill>
                <a:schemeClr val="bg1"/>
              </a:solidFill>
            </a:endParaRPr>
          </a:p>
        </p:txBody>
      </p:sp>
    </p:spTree>
  </p:cSld>
  <p:clrMapOvr>
    <a:masterClrMapping/>
  </p:clrMapOvr>
  <p:transition spd="slow">
    <p:dissolv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dissolv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 calcmode="lin" valueType="num">
                                      <p:cBhvr>
                                        <p:cTn id="12" dur="1000" fill="hold"/>
                                        <p:tgtEl>
                                          <p:spTgt spid="17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76"/>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76"/>
                                        </p:tgtEl>
                                        <p:attrNameLst>
                                          <p:attrName>ppt_y</p:attrName>
                                        </p:attrNameLst>
                                      </p:cBhvr>
                                      <p:tavLst>
                                        <p:tav tm="0">
                                          <p:val>
                                            <p:strVal val="#ppt_y"/>
                                          </p:val>
                                        </p:tav>
                                        <p:tav tm="100000">
                                          <p:val>
                                            <p:strVal val="#ppt_y"/>
                                          </p:val>
                                        </p:tav>
                                      </p:tavLst>
                                    </p:anim>
                                    <p:animEffect transition="in" filter="fade">
                                      <p:cBhvr>
                                        <p:cTn id="15" dur="1000"/>
                                        <p:tgtEl>
                                          <p:spTgt spid="17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strips(downLeft)">
                                      <p:cBhvr>
                                        <p:cTn id="20" dur="3000"/>
                                        <p:tgtEl>
                                          <p:spTgt spid="17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dissolve">
                                      <p:cBhvr>
                                        <p:cTn id="25" dur="2000"/>
                                        <p:tgtEl>
                                          <p:spTgt spid="190"/>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2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2" dur="2000" fill="hold"/>
                                        <p:tgtEl>
                                          <p:spTgt spid="10"/>
                                        </p:tgtEl>
                                        <p:attrNameLst>
                                          <p:attrName>ppt_y</p:attrName>
                                        </p:attrNameLst>
                                      </p:cBhvr>
                                      <p:tavLst>
                                        <p:tav tm="0">
                                          <p:val>
                                            <p:strVal val="#ppt_y"/>
                                          </p:val>
                                        </p:tav>
                                        <p:tav tm="100000">
                                          <p:val>
                                            <p:strVal val="#ppt_y"/>
                                          </p:val>
                                        </p:tav>
                                      </p:tavLst>
                                    </p:anim>
                                    <p:animEffect transition="in" filter="fad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6" grpId="0" animBg="1"/>
      <p:bldP spid="177" grpId="0" animBg="1"/>
      <p:bldP spid="190"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
          <p:cNvSpPr/>
          <p:nvPr/>
        </p:nvSpPr>
        <p:spPr>
          <a:xfrm>
            <a:off x="1837890" y="1982986"/>
            <a:ext cx="577080" cy="836767"/>
          </a:xfrm>
          <a:prstGeom prst="rect">
            <a:avLst/>
          </a:prstGeom>
          <a:ln/>
          <a:extLst>
            <a:ext uri="{C572A759-6A51-4108-AA02-DFA0A04FC94B}">
              <ma14:wrappingTextBoxFlag xmlns:ma14="http://schemas.microsoft.com/office/mac/drawingml/2011/main" xmlns="" val="1"/>
            </a:ext>
          </a:extLst>
        </p:spPr>
        <p:style>
          <a:lnRef idx="2">
            <a:schemeClr val="accent4">
              <a:shade val="50000"/>
            </a:schemeClr>
          </a:lnRef>
          <a:fillRef idx="1">
            <a:schemeClr val="accent4"/>
          </a:fillRef>
          <a:effectRef idx="0">
            <a:schemeClr val="accent4"/>
          </a:effectRef>
          <a:fontRef idx="minor">
            <a:schemeClr val="lt1"/>
          </a:fontRef>
        </p:style>
        <p:txBody>
          <a:bodyPr wrap="none" lIns="71437" tIns="71437" rIns="71437" bIns="71437" anchor="ctr">
            <a:spAutoFit/>
          </a:bodyPr>
          <a:lstStyle>
            <a:lvl1pPr>
              <a:lnSpc>
                <a:spcPct val="150000"/>
              </a:lnSpc>
              <a:defRPr sz="45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4500" dirty="0">
                <a:solidFill>
                  <a:schemeClr val="accent1"/>
                </a:solidFill>
              </a:rPr>
              <a:t></a:t>
            </a:r>
          </a:p>
        </p:txBody>
      </p:sp>
      <p:sp>
        <p:nvSpPr>
          <p:cNvPr id="3" name="Shape 163"/>
          <p:cNvSpPr/>
          <p:nvPr/>
        </p:nvSpPr>
        <p:spPr>
          <a:xfrm>
            <a:off x="2737071" y="1938221"/>
            <a:ext cx="50779" cy="89627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lvl="0">
              <a:defRPr sz="3200">
                <a:solidFill>
                  <a:srgbClr val="FFFFFF"/>
                </a:solidFill>
              </a:defRPr>
            </a:pPr>
            <a:endParaRPr/>
          </a:p>
        </p:txBody>
      </p:sp>
      <p:sp>
        <p:nvSpPr>
          <p:cNvPr id="4" name="Shape 160"/>
          <p:cNvSpPr/>
          <p:nvPr/>
        </p:nvSpPr>
        <p:spPr>
          <a:xfrm flipV="1">
            <a:off x="1714049" y="3121704"/>
            <a:ext cx="20965097" cy="1"/>
          </a:xfrm>
          <a:prstGeom prst="line">
            <a:avLst/>
          </a:prstGeom>
          <a:ln>
            <a:headEnd type="triangle" len="sm"/>
            <a:tailEnd type="triangle" len="sm"/>
          </a:ln>
        </p:spPr>
        <p:style>
          <a:lnRef idx="3">
            <a:schemeClr val="accent1"/>
          </a:lnRef>
          <a:fillRef idx="0">
            <a:schemeClr val="accent1"/>
          </a:fillRef>
          <a:effectRef idx="2">
            <a:schemeClr val="accent1"/>
          </a:effectRef>
          <a:fontRef idx="minor">
            <a:schemeClr val="tx1"/>
          </a:fontRef>
        </p:style>
        <p:txBody>
          <a:bodyPr lIns="0" tIns="0" rIns="0" bIns="0" anchor="ctr"/>
          <a:lstStyle/>
          <a:p>
            <a:pPr lvl="0">
              <a:defRPr sz="3200"/>
            </a:pPr>
            <a:endParaRPr/>
          </a:p>
        </p:txBody>
      </p:sp>
      <p:sp>
        <p:nvSpPr>
          <p:cNvPr id="5" name="مستطيل 4"/>
          <p:cNvSpPr/>
          <p:nvPr/>
        </p:nvSpPr>
        <p:spPr>
          <a:xfrm>
            <a:off x="11571233" y="1507334"/>
            <a:ext cx="5077032" cy="861774"/>
          </a:xfrm>
          <a:prstGeom prst="rect">
            <a:avLst/>
          </a:prstGeom>
        </p:spPr>
        <p:txBody>
          <a:bodyPr wrap="none">
            <a:spAutoFit/>
          </a:bodyPr>
          <a:lstStyle/>
          <a:p>
            <a:r>
              <a:rPr lang="ar-SA" dirty="0" smtClean="0">
                <a:solidFill>
                  <a:srgbClr val="FFC000"/>
                </a:solidFill>
              </a:rPr>
              <a:t>مهارة إعداد خطة البحث</a:t>
            </a:r>
            <a:endParaRPr lang="ar-SA" dirty="0">
              <a:solidFill>
                <a:srgbClr val="FFC000"/>
              </a:solidFill>
            </a:endParaRPr>
          </a:p>
        </p:txBody>
      </p:sp>
      <p:sp>
        <p:nvSpPr>
          <p:cNvPr id="7" name="مستطيل 6"/>
          <p:cNvSpPr/>
          <p:nvPr/>
        </p:nvSpPr>
        <p:spPr>
          <a:xfrm>
            <a:off x="609600" y="3596641"/>
            <a:ext cx="22494240" cy="9325630"/>
          </a:xfrm>
          <a:prstGeom prst="rect">
            <a:avLst/>
          </a:prstGeom>
        </p:spPr>
        <p:txBody>
          <a:bodyPr wrap="square">
            <a:spAutoFit/>
          </a:bodyPr>
          <a:lstStyle/>
          <a:p>
            <a:r>
              <a:rPr lang="ar-SA" dirty="0" smtClean="0">
                <a:solidFill>
                  <a:schemeClr val="bg2">
                    <a:lumMod val="50000"/>
                  </a:schemeClr>
                </a:solidFill>
              </a:rPr>
              <a:t>خطة البحث </a:t>
            </a:r>
            <a:r>
              <a:rPr lang="ar-SA" dirty="0" smtClean="0">
                <a:solidFill>
                  <a:schemeClr val="bg2">
                    <a:lumMod val="50000"/>
                  </a:schemeClr>
                </a:solidFill>
              </a:rPr>
              <a:t>( </a:t>
            </a:r>
            <a:r>
              <a:rPr lang="ar-SA" dirty="0" smtClean="0">
                <a:solidFill>
                  <a:srgbClr val="FFC000"/>
                </a:solidFill>
              </a:rPr>
              <a:t>الصفي</a:t>
            </a:r>
            <a:r>
              <a:rPr lang="ar-SA" dirty="0" smtClean="0">
                <a:solidFill>
                  <a:schemeClr val="bg2">
                    <a:lumMod val="50000"/>
                  </a:schemeClr>
                </a:solidFill>
              </a:rPr>
              <a:t> ) </a:t>
            </a:r>
            <a:r>
              <a:rPr lang="ar-SA" dirty="0" smtClean="0">
                <a:solidFill>
                  <a:schemeClr val="bg2">
                    <a:lumMod val="50000"/>
                  </a:schemeClr>
                </a:solidFill>
              </a:rPr>
              <a:t>هي </a:t>
            </a:r>
            <a:r>
              <a:rPr lang="ar-SA" dirty="0" smtClean="0">
                <a:solidFill>
                  <a:schemeClr val="bg2">
                    <a:lumMod val="50000"/>
                  </a:schemeClr>
                </a:solidFill>
              </a:rPr>
              <a:t>: الطريقة </a:t>
            </a:r>
            <a:r>
              <a:rPr lang="ar-SA" dirty="0" smtClean="0">
                <a:solidFill>
                  <a:schemeClr val="bg2">
                    <a:lumMod val="50000"/>
                  </a:schemeClr>
                </a:solidFill>
              </a:rPr>
              <a:t>التي ينتهجها الباحث في إنجاز بحثه. وتشمل الخطة الأفكار</a:t>
            </a:r>
          </a:p>
          <a:p>
            <a:r>
              <a:rPr lang="ar-SA" dirty="0" smtClean="0">
                <a:solidFill>
                  <a:schemeClr val="bg2">
                    <a:lumMod val="50000"/>
                  </a:schemeClr>
                </a:solidFill>
              </a:rPr>
              <a:t>الرئيسة للبحث .</a:t>
            </a:r>
          </a:p>
          <a:p>
            <a:r>
              <a:rPr lang="ar-SA" dirty="0" smtClean="0">
                <a:solidFill>
                  <a:srgbClr val="FFC000"/>
                </a:solidFill>
              </a:rPr>
              <a:t>أهمية خطة البحث:</a:t>
            </a:r>
          </a:p>
          <a:p>
            <a:r>
              <a:rPr lang="ar-SA" dirty="0" smtClean="0">
                <a:solidFill>
                  <a:schemeClr val="bg2">
                    <a:lumMod val="50000"/>
                  </a:schemeClr>
                </a:solidFill>
              </a:rPr>
              <a:t>- تنظيم </a:t>
            </a:r>
            <a:r>
              <a:rPr lang="ar-SA" dirty="0" smtClean="0">
                <a:solidFill>
                  <a:schemeClr val="bg2">
                    <a:lumMod val="50000"/>
                  </a:schemeClr>
                </a:solidFill>
              </a:rPr>
              <a:t>محتويات البحث.</a:t>
            </a:r>
          </a:p>
          <a:p>
            <a:r>
              <a:rPr lang="ar-SA" dirty="0" smtClean="0">
                <a:solidFill>
                  <a:schemeClr val="bg2">
                    <a:lumMod val="50000"/>
                  </a:schemeClr>
                </a:solidFill>
              </a:rPr>
              <a:t>- تصنيف </a:t>
            </a:r>
            <a:r>
              <a:rPr lang="ar-SA" dirty="0" smtClean="0">
                <a:solidFill>
                  <a:schemeClr val="bg2">
                    <a:lumMod val="50000"/>
                  </a:schemeClr>
                </a:solidFill>
              </a:rPr>
              <a:t>عناصره.</a:t>
            </a:r>
          </a:p>
          <a:p>
            <a:r>
              <a:rPr lang="ar-SA" dirty="0" smtClean="0">
                <a:solidFill>
                  <a:schemeClr val="bg2">
                    <a:lumMod val="50000"/>
                  </a:schemeClr>
                </a:solidFill>
              </a:rPr>
              <a:t>- توضيح </a:t>
            </a:r>
            <a:r>
              <a:rPr lang="ar-SA" dirty="0" smtClean="0">
                <a:solidFill>
                  <a:schemeClr val="bg2">
                    <a:lumMod val="50000"/>
                  </a:schemeClr>
                </a:solidFill>
              </a:rPr>
              <a:t>مفرداته وتركيزها على موضوع البحث بعيداً عن التشتت والتوسع غير</a:t>
            </a:r>
          </a:p>
          <a:p>
            <a:r>
              <a:rPr lang="ar-SA" dirty="0" smtClean="0">
                <a:solidFill>
                  <a:schemeClr val="bg2">
                    <a:lumMod val="50000"/>
                  </a:schemeClr>
                </a:solidFill>
              </a:rPr>
              <a:t>الضروري.</a:t>
            </a:r>
          </a:p>
          <a:p>
            <a:r>
              <a:rPr lang="ar-SA" dirty="0" smtClean="0">
                <a:solidFill>
                  <a:schemeClr val="bg2">
                    <a:lumMod val="50000"/>
                  </a:schemeClr>
                </a:solidFill>
              </a:rPr>
              <a:t>- شمولية </a:t>
            </a:r>
            <a:r>
              <a:rPr lang="ar-SA" dirty="0" smtClean="0">
                <a:solidFill>
                  <a:schemeClr val="bg2">
                    <a:lumMod val="50000"/>
                  </a:schemeClr>
                </a:solidFill>
              </a:rPr>
              <a:t>الخطة لجميع جزئيات البحث حتى يكون متكاملاً قدر المستطاع</a:t>
            </a:r>
            <a:r>
              <a:rPr lang="ar-SA" dirty="0" smtClean="0">
                <a:solidFill>
                  <a:schemeClr val="bg2">
                    <a:lumMod val="50000"/>
                  </a:schemeClr>
                </a:solidFill>
              </a:rPr>
              <a:t>.</a:t>
            </a:r>
          </a:p>
          <a:p>
            <a:endParaRPr lang="ar-SA" dirty="0" smtClean="0">
              <a:solidFill>
                <a:schemeClr val="bg2">
                  <a:lumMod val="50000"/>
                </a:schemeClr>
              </a:solidFill>
            </a:endParaRPr>
          </a:p>
          <a:p>
            <a:r>
              <a:rPr lang="ar-SA" dirty="0" smtClean="0">
                <a:solidFill>
                  <a:schemeClr val="bg1"/>
                </a:solidFill>
              </a:rPr>
              <a:t>وترتب أفكار البحث ترتيباً منطقياً في مجموعات متجانسة تتدرج من العام إلى الخاص،</a:t>
            </a:r>
          </a:p>
          <a:p>
            <a:r>
              <a:rPr lang="ar-SA" dirty="0" smtClean="0">
                <a:solidFill>
                  <a:schemeClr val="bg1"/>
                </a:solidFill>
              </a:rPr>
              <a:t>يستهلها الباحث بالمقدمة وينهيها بالخاتمة. وتقسم خطة البحث إلى أبواب رئيسة، وتتفرع هذه</a:t>
            </a:r>
          </a:p>
          <a:p>
            <a:r>
              <a:rPr lang="ar-SA" dirty="0" smtClean="0">
                <a:solidFill>
                  <a:schemeClr val="bg1"/>
                </a:solidFill>
              </a:rPr>
              <a:t>الأبواب إلى فصول، وتشتمل الفصول على مباحث حسب النموذج التالي:</a:t>
            </a:r>
            <a:endParaRPr lang="ar-SA"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strips(downLeft)">
                                      <p:cBhvr>
                                        <p:cTn id="33" dur="2000"/>
                                        <p:tgtEl>
                                          <p:spTgt spid="7">
                                            <p:txEl>
                                              <p:pRg st="0" end="0"/>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strips(downLeft)">
                                      <p:cBhvr>
                                        <p:cTn id="36" dur="20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p:cTn id="41" dur="1000" fill="hold"/>
                                        <p:tgtEl>
                                          <p:spTgt spid="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44" dur="10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dissolve">
                                      <p:cBhvr>
                                        <p:cTn id="49" dur="3000"/>
                                        <p:tgtEl>
                                          <p:spTgt spid="7">
                                            <p:txEl>
                                              <p:pRg st="3" end="3"/>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dissolve">
                                      <p:cBhvr>
                                        <p:cTn id="52" dur="3000"/>
                                        <p:tgtEl>
                                          <p:spTgt spid="7">
                                            <p:txEl>
                                              <p:pRg st="4" end="4"/>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dissolve">
                                      <p:cBhvr>
                                        <p:cTn id="55" dur="3000"/>
                                        <p:tgtEl>
                                          <p:spTgt spid="7">
                                            <p:txEl>
                                              <p:pRg st="5" end="5"/>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7">
                                            <p:txEl>
                                              <p:pRg st="6" end="6"/>
                                            </p:txEl>
                                          </p:spTgt>
                                        </p:tgtEl>
                                        <p:attrNameLst>
                                          <p:attrName>style.visibility</p:attrName>
                                        </p:attrNameLst>
                                      </p:cBhvr>
                                      <p:to>
                                        <p:strVal val="visible"/>
                                      </p:to>
                                    </p:set>
                                    <p:animEffect transition="in" filter="dissolve">
                                      <p:cBhvr>
                                        <p:cTn id="58" dur="3000"/>
                                        <p:tgtEl>
                                          <p:spTgt spid="7">
                                            <p:txEl>
                                              <p:pRg st="6" end="6"/>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dissolve">
                                      <p:cBhvr>
                                        <p:cTn id="61" dur="30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7">
                                            <p:txEl>
                                              <p:pRg st="9" end="9"/>
                                            </p:txEl>
                                          </p:spTgt>
                                        </p:tgtEl>
                                        <p:attrNameLst>
                                          <p:attrName>style.visibility</p:attrName>
                                        </p:attrNameLst>
                                      </p:cBhvr>
                                      <p:to>
                                        <p:strVal val="visible"/>
                                      </p:to>
                                    </p:set>
                                    <p:animEffect transition="in" filter="dissolve">
                                      <p:cBhvr>
                                        <p:cTn id="66" dur="2000"/>
                                        <p:tgtEl>
                                          <p:spTgt spid="7">
                                            <p:txEl>
                                              <p:pRg st="9" end="9"/>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7">
                                            <p:txEl>
                                              <p:pRg st="10" end="10"/>
                                            </p:txEl>
                                          </p:spTgt>
                                        </p:tgtEl>
                                        <p:attrNameLst>
                                          <p:attrName>style.visibility</p:attrName>
                                        </p:attrNameLst>
                                      </p:cBhvr>
                                      <p:to>
                                        <p:strVal val="visible"/>
                                      </p:to>
                                    </p:set>
                                    <p:animEffect transition="in" filter="dissolve">
                                      <p:cBhvr>
                                        <p:cTn id="69" dur="2000"/>
                                        <p:tgtEl>
                                          <p:spTgt spid="7">
                                            <p:txEl>
                                              <p:pRg st="10" end="10"/>
                                            </p:txEl>
                                          </p:spTgt>
                                        </p:tgtEl>
                                      </p:cBhvr>
                                    </p:animEffect>
                                  </p:childTnLst>
                                </p:cTn>
                              </p:par>
                              <p:par>
                                <p:cTn id="70" presetID="9" presetClass="entr" presetSubtype="0" fill="hold" nodeType="withEffect">
                                  <p:stCondLst>
                                    <p:cond delay="0"/>
                                  </p:stCondLst>
                                  <p:childTnLst>
                                    <p:set>
                                      <p:cBhvr>
                                        <p:cTn id="71" dur="1" fill="hold">
                                          <p:stCondLst>
                                            <p:cond delay="0"/>
                                          </p:stCondLst>
                                        </p:cTn>
                                        <p:tgtEl>
                                          <p:spTgt spid="7">
                                            <p:txEl>
                                              <p:pRg st="11" end="11"/>
                                            </p:txEl>
                                          </p:spTgt>
                                        </p:tgtEl>
                                        <p:attrNameLst>
                                          <p:attrName>style.visibility</p:attrName>
                                        </p:attrNameLst>
                                      </p:cBhvr>
                                      <p:to>
                                        <p:strVal val="visible"/>
                                      </p:to>
                                    </p:set>
                                    <p:animEffect transition="in" filter="dissolve">
                                      <p:cBhvr>
                                        <p:cTn id="72" dur="2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587</TotalTime>
  <Words>878</Words>
  <Application>Microsoft Macintosh PowerPoint</Application>
  <PresentationFormat>مخصص</PresentationFormat>
  <Paragraphs>110</Paragraphs>
  <Slides>12</Slides>
  <Notes>0</Notes>
  <HiddenSlides>0</HiddenSlides>
  <MMClips>0</MMClips>
  <ScaleCrop>false</ScaleCrop>
  <HeadingPairs>
    <vt:vector size="4" baseType="variant">
      <vt:variant>
        <vt:lpstr>سمة</vt:lpstr>
      </vt:variant>
      <vt:variant>
        <vt:i4>1</vt:i4>
      </vt:variant>
      <vt:variant>
        <vt:lpstr>عناوين الشرائح</vt:lpstr>
      </vt:variant>
      <vt:variant>
        <vt:i4>12</vt:i4>
      </vt:variant>
    </vt:vector>
  </HeadingPairs>
  <TitlesOfParts>
    <vt:vector size="13" baseType="lpstr">
      <vt:lpstr>White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7</dc:creator>
  <cp:lastModifiedBy>win 7</cp:lastModifiedBy>
  <cp:revision>106</cp:revision>
  <dcterms:modified xsi:type="dcterms:W3CDTF">2016-03-25T19:59:48Z</dcterms:modified>
</cp:coreProperties>
</file>