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20" r:id="rId2"/>
    <p:sldMasterId id="2147483732" r:id="rId3"/>
    <p:sldMasterId id="2147483744" r:id="rId4"/>
  </p:sldMasterIdLst>
  <p:handoutMasterIdLst>
    <p:handoutMasterId r:id="rId48"/>
  </p:handoutMasterIdLst>
  <p:sldIdLst>
    <p:sldId id="310" r:id="rId5"/>
    <p:sldId id="31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0" r:id="rId14"/>
    <p:sldId id="264" r:id="rId15"/>
    <p:sldId id="265" r:id="rId16"/>
    <p:sldId id="266" r:id="rId17"/>
    <p:sldId id="267" r:id="rId18"/>
    <p:sldId id="271" r:id="rId19"/>
    <p:sldId id="312" r:id="rId20"/>
    <p:sldId id="313" r:id="rId21"/>
    <p:sldId id="268" r:id="rId22"/>
    <p:sldId id="283" r:id="rId23"/>
    <p:sldId id="284" r:id="rId24"/>
    <p:sldId id="272" r:id="rId25"/>
    <p:sldId id="273" r:id="rId26"/>
    <p:sldId id="274" r:id="rId27"/>
    <p:sldId id="278" r:id="rId28"/>
    <p:sldId id="280" r:id="rId29"/>
    <p:sldId id="279" r:id="rId30"/>
    <p:sldId id="285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299" r:id="rId40"/>
    <p:sldId id="303" r:id="rId41"/>
    <p:sldId id="304" r:id="rId42"/>
    <p:sldId id="305" r:id="rId43"/>
    <p:sldId id="306" r:id="rId44"/>
    <p:sldId id="281" r:id="rId45"/>
    <p:sldId id="307" r:id="rId46"/>
    <p:sldId id="309" r:id="rId47"/>
  </p:sldIdLst>
  <p:sldSz cx="9144000" cy="6858000" type="screen4x3"/>
  <p:notesSz cx="701675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9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8"/>
    </p:cViewPr>
  </p:sorter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932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59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534" y="0"/>
            <a:ext cx="304059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059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534" y="8842029"/>
            <a:ext cx="304059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fld id="{63C9AC05-0580-4F0C-9950-C89649787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6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+mn-ea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+mn-ea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+mn-ea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+mn-ea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ea typeface="+mn-ea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ea typeface="+mn-ea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ea typeface="+mn-ea"/>
              </a:endParaRPr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2EDC380-F7D6-459A-B734-D91E5AB039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9004-CC0E-4834-9986-83024F9AF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59600" y="260350"/>
            <a:ext cx="1995488" cy="5872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71550" y="260350"/>
            <a:ext cx="5835650" cy="5872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3932-1F98-40F3-9683-7BFE8A4491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93038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34043-9296-4F7F-8D74-A992342C1F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403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116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45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317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672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72694-921B-4107-AD7B-1998972E8FD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1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5AEA-3327-4E43-A287-D22BDF57B7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708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648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9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6081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408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569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046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055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28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969A1-A164-4142-800C-C27F92B059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72694-921B-4107-AD7B-1998972E8FD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6307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006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476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3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737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429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762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215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9516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118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2B04-3C29-4C89-B905-D4F916FA55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82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72694-921B-4107-AD7B-1998972E8FD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5489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965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33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ABFD-BDFD-4DD4-989D-69CD2B0AAABD}" type="datetimeFigureOut">
              <a:rPr lang="id-ID" smtClean="0"/>
              <a:pPr/>
              <a:t>04/04/2016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183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61DD-2081-45B8-A006-D6A66A1AA0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6E15-EB32-44B7-8F64-EF8291A706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A3BC-F00A-4D18-85CA-81C056948D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CC15-2901-4C39-8793-B15A5AA3A2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E016F-A8D3-4A6D-8694-CB65989A9F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0" y="836613"/>
            <a:ext cx="1152525" cy="933450"/>
            <a:chOff x="0" y="709"/>
            <a:chExt cx="726" cy="588"/>
          </a:xfrm>
        </p:grpSpPr>
        <p:sp>
          <p:nvSpPr>
            <p:cNvPr id="104450" name="Rectangle 2"/>
            <p:cNvSpPr>
              <a:spLocks noChangeArrowheads="1"/>
            </p:cNvSpPr>
            <p:nvPr/>
          </p:nvSpPr>
          <p:spPr bwMode="ltGray">
            <a:xfrm>
              <a:off x="183" y="726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ltGray">
            <a:xfrm>
              <a:off x="504" y="709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  <p:sp>
          <p:nvSpPr>
            <p:cNvPr id="104452" name="Rectangle 4"/>
            <p:cNvSpPr>
              <a:spLocks noChangeArrowheads="1"/>
            </p:cNvSpPr>
            <p:nvPr/>
          </p:nvSpPr>
          <p:spPr bwMode="ltGray">
            <a:xfrm>
              <a:off x="260" y="99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ltGray">
            <a:xfrm>
              <a:off x="494" y="99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  <p:sp>
          <p:nvSpPr>
            <p:cNvPr id="104454" name="Rectangle 6"/>
            <p:cNvSpPr>
              <a:spLocks noChangeArrowheads="1"/>
            </p:cNvSpPr>
            <p:nvPr/>
          </p:nvSpPr>
          <p:spPr bwMode="ltGray">
            <a:xfrm>
              <a:off x="0" y="929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</p:grpSp>
      <p:grpSp>
        <p:nvGrpSpPr>
          <p:cNvPr id="1027" name="Group 14"/>
          <p:cNvGrpSpPr>
            <a:grpSpLocks/>
          </p:cNvGrpSpPr>
          <p:nvPr userDrawn="1"/>
        </p:nvGrpSpPr>
        <p:grpSpPr bwMode="auto">
          <a:xfrm>
            <a:off x="468313" y="692150"/>
            <a:ext cx="8226425" cy="1052513"/>
            <a:chOff x="295" y="624"/>
            <a:chExt cx="5182" cy="663"/>
          </a:xfrm>
        </p:grpSpPr>
        <p:sp>
          <p:nvSpPr>
            <p:cNvPr id="104455" name="Rectangle 7"/>
            <p:cNvSpPr>
              <a:spLocks noChangeArrowheads="1"/>
            </p:cNvSpPr>
            <p:nvPr/>
          </p:nvSpPr>
          <p:spPr bwMode="gray">
            <a:xfrm>
              <a:off x="474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gray">
            <a:xfrm>
              <a:off x="295" y="1117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 sz="2400">
                <a:latin typeface="Tahoma" pitchFamily="34" charset="0"/>
              </a:endParaRPr>
            </a:p>
          </p:txBody>
        </p:sp>
      </p:grp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6035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A629041-68D5-41E5-BCBB-03F6664045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1ABFD-BDFD-4DD4-989D-69CD2B0AAABD}" type="datetimeFigureOut">
              <a:rPr lang="id-ID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04/04/2016</a:t>
            </a:fld>
            <a:endParaRPr lang="id-ID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>
              <a:solidFill>
                <a:srgbClr val="9C007F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43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1ABFD-BDFD-4DD4-989D-69CD2B0AAABD}" type="datetimeFigureOut">
              <a:rPr lang="id-ID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04/04/2016</a:t>
            </a:fld>
            <a:endParaRPr lang="id-ID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>
              <a:solidFill>
                <a:srgbClr val="9C007F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5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1ABFD-BDFD-4DD4-989D-69CD2B0AAABD}" type="datetimeFigureOut">
              <a:rPr lang="id-ID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04/04/2016</a:t>
            </a:fld>
            <a:endParaRPr lang="id-ID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472694-921B-4107-AD7B-1998972E8FD2}" type="slidenum">
              <a:rPr lang="id-ID" smtClean="0">
                <a:solidFill>
                  <a:srgbClr val="9C007F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>
              <a:solidFill>
                <a:srgbClr val="9C007F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812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usingenglish.com/images/tickbox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usingenglish.com/images/tickbox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usingenglish.com/images/tickbox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.ua/imgres?imgurl=http://members.madasafish.com/~cj_whitehound/Rats_Nest/artwork/clipart/winged_rat.gif&amp;imgrefurl=http://patangello.blogspot.com/2005/12/pafc-newsletter-122805.html&amp;h=640&amp;w=504&amp;sz=22&amp;hl=ru&amp;start=54&amp;um=1&amp;tbnid=7xKl47woOjDN6M:&amp;tbnh=137&amp;tbnw=108&amp;prev=/images?q=pigeon+clipart&amp;start=42&amp;ndsp=21&amp;svnum=10&amp;um=1&amp;hl=ru&amp;sa=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a4esl.org/q/h/vm/if-clauses.html" TargetMode="External"/><Relationship Id="rId3" Type="http://schemas.openxmlformats.org/officeDocument/2006/relationships/hyperlink" Target="http://www.miguelmllop.com/practice/intermediate/grammar/conditionals8.htm" TargetMode="External"/><Relationship Id="rId7" Type="http://schemas.openxmlformats.org/officeDocument/2006/relationships/hyperlink" Target="http://www.geocities.com/athens/olympus/7583/condprac1.html" TargetMode="External"/><Relationship Id="rId2" Type="http://schemas.openxmlformats.org/officeDocument/2006/relationships/hyperlink" Target="http://www.isabelperez.com/conditionals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o4u.com/en/cram-up/grammar/conditional-sentences/type-1/exercises?02" TargetMode="External"/><Relationship Id="rId5" Type="http://schemas.openxmlformats.org/officeDocument/2006/relationships/hyperlink" Target="http://www.miguelmllop.com/practice/intermediate/grammar/conditionals7.htm" TargetMode="External"/><Relationship Id="rId4" Type="http://schemas.openxmlformats.org/officeDocument/2006/relationships/hyperlink" Target="http://www.better-english.com/grammar/condit23.htm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549516" cy="1857388"/>
          </a:xfrm>
        </p:spPr>
        <p:txBody>
          <a:bodyPr>
            <a:normAutofit fontScale="90000"/>
          </a:bodyPr>
          <a:lstStyle/>
          <a:p>
            <a:r>
              <a:rPr lang="id-ID" sz="66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CONDITIONAL  IF</a:t>
            </a:r>
            <a:br>
              <a:rPr lang="id-ID" sz="66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id-ID" sz="20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  <a:br>
              <a:rPr lang="id-ID" sz="20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Nada El-</a:t>
            </a:r>
            <a:r>
              <a:rPr lang="en-US" sz="2000" b="1" dirty="0" err="1" smtClean="0">
                <a:ln w="1905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Alfy</a:t>
            </a:r>
            <a:endParaRPr lang="id-ID" sz="6600" b="1" dirty="0">
              <a:ln w="1905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530" name="AutoShape 2" descr="https://encrypted-tbn2.gstatic.com/images?q=tbn:ANd9GcSfu4bb-i9ejYAjweb5vPDNRU3_Ayk-TsYDT_Upq1vU_jquxVzgbQ"/>
          <p:cNvSpPr>
            <a:spLocks noChangeAspect="1" noChangeArrowheads="1"/>
          </p:cNvSpPr>
          <p:nvPr/>
        </p:nvSpPr>
        <p:spPr bwMode="auto">
          <a:xfrm>
            <a:off x="155575" y="-1798638"/>
            <a:ext cx="538162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81360"/>
            <a:ext cx="6264696" cy="430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9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03350" y="836613"/>
            <a:ext cx="612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 b="1">
                <a:latin typeface="Tahoma" pitchFamily="34" charset="0"/>
              </a:rPr>
              <a:t>Exercise One. First Conditionals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717550" y="1827213"/>
            <a:ext cx="748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kumimoji="1" lang="en-US" altLang="zh-TW" sz="2400" b="1">
                <a:latin typeface="Tahoma" pitchFamily="34" charset="0"/>
              </a:rPr>
              <a:t>If you ___________________ (not come),</a:t>
            </a:r>
          </a:p>
          <a:p>
            <a:pPr marL="457200" indent="-457200" eaLnBrk="1" hangingPunct="1"/>
            <a:r>
              <a:rPr kumimoji="1" lang="en-US" altLang="zh-TW" sz="2400" b="1">
                <a:latin typeface="Tahoma" pitchFamily="34" charset="0"/>
              </a:rPr>
              <a:t> </a:t>
            </a:r>
          </a:p>
          <a:p>
            <a:pPr marL="457200" indent="-457200" eaLnBrk="1" hangingPunct="1"/>
            <a:r>
              <a:rPr kumimoji="1" lang="en-US" altLang="zh-TW" sz="2400" b="1">
                <a:latin typeface="Tahoma" pitchFamily="34" charset="0"/>
              </a:rPr>
              <a:t>     You ________________ (miss ) the show.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486025" y="1708150"/>
            <a:ext cx="32004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do not come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333625" y="2470150"/>
            <a:ext cx="25146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will miss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657225" y="3503613"/>
            <a:ext cx="746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 startAt="2"/>
            </a:pPr>
            <a:r>
              <a:rPr kumimoji="1" lang="en-US" altLang="zh-TW" sz="2400" b="1">
                <a:latin typeface="Tahoma" pitchFamily="34" charset="0"/>
              </a:rPr>
              <a:t>John __________________ (buy)a car if he </a:t>
            </a:r>
          </a:p>
          <a:p>
            <a:pPr marL="457200" indent="-457200" eaLnBrk="1" hangingPunct="1"/>
            <a:endParaRPr kumimoji="1" lang="en-US" altLang="zh-TW" sz="2400" b="1">
              <a:latin typeface="Tahoma" pitchFamily="34" charset="0"/>
            </a:endParaRPr>
          </a:p>
          <a:p>
            <a:pPr marL="457200" indent="-457200" eaLnBrk="1" hangingPunct="1"/>
            <a:r>
              <a:rPr kumimoji="1" lang="en-US" altLang="zh-TW" sz="2400" b="1">
                <a:latin typeface="Tahoma" pitchFamily="34" charset="0"/>
              </a:rPr>
              <a:t>     _____________ (get) a job.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2333625" y="3384550"/>
            <a:ext cx="28956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will buy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495425" y="4146550"/>
            <a:ext cx="17526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gets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539750" y="4941888"/>
            <a:ext cx="8321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 startAt="3"/>
            </a:pPr>
            <a:r>
              <a:rPr kumimoji="1" lang="en-US" altLang="zh-TW" sz="2400" b="1">
                <a:latin typeface="Tahoma" pitchFamily="34" charset="0"/>
              </a:rPr>
              <a:t>Mary ________________(get) a toothache if </a:t>
            </a:r>
          </a:p>
          <a:p>
            <a:pPr marL="457200" indent="-457200" eaLnBrk="1" hangingPunct="1"/>
            <a:endParaRPr kumimoji="1" lang="en-US" altLang="zh-TW" sz="2400" b="1">
              <a:latin typeface="Tahoma" pitchFamily="34" charset="0"/>
            </a:endParaRPr>
          </a:p>
          <a:p>
            <a:pPr marL="457200" indent="-457200" eaLnBrk="1" hangingPunct="1"/>
            <a:r>
              <a:rPr kumimoji="1" lang="en-US" altLang="zh-TW" sz="2400" b="1">
                <a:latin typeface="Tahoma" pitchFamily="34" charset="0"/>
              </a:rPr>
              <a:t>     she_________________ (eat) too many sweets.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2486025" y="4832350"/>
            <a:ext cx="20574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will get</a:t>
            </a:r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2181225" y="5518150"/>
            <a:ext cx="19812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1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1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autoUpdateAnimBg="0"/>
      <p:bldP spid="131078" grpId="0" animBg="1" autoUpdateAnimBg="0"/>
      <p:bldP spid="131079" grpId="0" animBg="1" autoUpdateAnimBg="0"/>
      <p:bldP spid="131080" grpId="0" build="p" autoUpdateAnimBg="0"/>
      <p:bldP spid="131081" grpId="0" animBg="1" autoUpdateAnimBg="0"/>
      <p:bldP spid="131082" grpId="0" animBg="1" autoUpdateAnimBg="0"/>
      <p:bldP spid="131083" grpId="0" build="p" autoUpdateAnimBg="0"/>
      <p:bldP spid="131084" grpId="0" animBg="1" autoUpdateAnimBg="0"/>
      <p:bldP spid="13108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Second Conditionals</a:t>
            </a:r>
          </a:p>
        </p:txBody>
      </p:sp>
      <p:sp>
        <p:nvSpPr>
          <p:cNvPr id="12493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1655763" cy="5762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smtClean="0"/>
              <a:t>Tense :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771775" y="1989138"/>
            <a:ext cx="583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If-clause ~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Past Tense</a:t>
            </a:r>
          </a:p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Main Clause ~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+ an infinitive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900113" y="2924175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Example :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95288" y="4365625"/>
            <a:ext cx="874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2800">
                <a:latin typeface="Tahoma" pitchFamily="34" charset="0"/>
              </a:rPr>
              <a:t>   If he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were </a:t>
            </a:r>
            <a:r>
              <a:rPr kumimoji="1" lang="en-US" altLang="zh-TW" sz="2800">
                <a:latin typeface="Tahoma" pitchFamily="34" charset="0"/>
              </a:rPr>
              <a:t>a bird, he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would fly</a:t>
            </a:r>
            <a:r>
              <a:rPr kumimoji="1" lang="en-US" altLang="zh-TW" sz="2800">
                <a:latin typeface="Tahoma" pitchFamily="34" charset="0"/>
              </a:rPr>
              <a:t> across the harbour.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755650" y="4941888"/>
            <a:ext cx="801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 b="1">
                <a:latin typeface="Tahoma" pitchFamily="34" charset="0"/>
              </a:rPr>
              <a:t> </a:t>
            </a:r>
            <a:r>
              <a:rPr kumimoji="1" lang="en-US" altLang="zh-TW" sz="2800">
                <a:latin typeface="Tahoma" pitchFamily="34" charset="0"/>
              </a:rPr>
              <a:t>If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had</a:t>
            </a:r>
            <a:r>
              <a:rPr kumimoji="1" lang="en-US" altLang="zh-TW" sz="2800">
                <a:latin typeface="Tahoma" pitchFamily="34" charset="0"/>
              </a:rPr>
              <a:t> $200,000 now,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would buy</a:t>
            </a:r>
            <a:r>
              <a:rPr kumimoji="1" lang="en-US" altLang="zh-TW" sz="2800">
                <a:latin typeface="Tahoma" pitchFamily="34" charset="0"/>
              </a:rPr>
              <a:t> a car.</a:t>
            </a: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1187450" y="3573463"/>
            <a:ext cx="1981200" cy="762000"/>
          </a:xfrm>
          <a:prstGeom prst="downArrowCallout">
            <a:avLst>
              <a:gd name="adj1" fmla="val 65000"/>
              <a:gd name="adj2" fmla="val 65000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Past Tense</a:t>
            </a:r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3779838" y="3573463"/>
            <a:ext cx="2895600" cy="685800"/>
          </a:xfrm>
          <a:prstGeom prst="downArrowCallout">
            <a:avLst>
              <a:gd name="adj1" fmla="val 105556"/>
              <a:gd name="adj2" fmla="val 105556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+ infinitive</a:t>
            </a:r>
          </a:p>
        </p:txBody>
      </p:sp>
      <p:pic>
        <p:nvPicPr>
          <p:cNvPr id="124939" name="Picture 11" descr="MMj0318090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373688"/>
            <a:ext cx="20161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4140200" y="5949950"/>
            <a:ext cx="2592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24941" name="Picture 13" descr="MMj0236205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5516563"/>
            <a:ext cx="14922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 autoUpdateAnimBg="0"/>
      <p:bldP spid="124933" grpId="0" build="p" autoUpdateAnimBg="0"/>
      <p:bldP spid="124934" grpId="0" build="p" autoUpdateAnimBg="0"/>
      <p:bldP spid="124935" grpId="0" build="p" autoUpdateAnimBg="0"/>
      <p:bldP spid="124936" grpId="0" build="p" autoUpdateAnimBg="0"/>
      <p:bldP spid="124937" grpId="0" animBg="1" autoUpdateAnimBg="0"/>
      <p:bldP spid="124938" grpId="0" animBg="1" autoUpdateAnimBg="0"/>
      <p:bldP spid="1249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Second Conditionals</a:t>
            </a:r>
          </a:p>
        </p:txBody>
      </p:sp>
      <p:sp>
        <p:nvSpPr>
          <p:cNvPr id="12595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772400" cy="5476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smtClean="0"/>
              <a:t>Use :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258888" y="2492375"/>
            <a:ext cx="72009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SzPct val="135000"/>
              <a:buFont typeface="Wingdings" pitchFamily="2" charset="2"/>
              <a:buChar char="§"/>
            </a:pPr>
            <a:r>
              <a:rPr kumimoji="1" lang="en-US" altLang="zh-TW" sz="2400" b="1">
                <a:latin typeface="Tahoma" pitchFamily="34" charset="0"/>
              </a:rPr>
              <a:t> To speak about present and future   </a:t>
            </a:r>
          </a:p>
          <a:p>
            <a:pPr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kumimoji="1" lang="en-US" altLang="zh-TW" sz="2400" b="1">
                <a:latin typeface="Tahoma" pitchFamily="34" charset="0"/>
              </a:rPr>
              <a:t>situations which are unlikely to happen.</a:t>
            </a:r>
          </a:p>
          <a:p>
            <a:pPr lvl="1"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lang="en-US" sz="2000" b="1" i="1"/>
              <a:t>If I </a:t>
            </a:r>
            <a:r>
              <a:rPr lang="en-US" sz="2000" b="1" i="1">
                <a:solidFill>
                  <a:schemeClr val="folHlink"/>
                </a:solidFill>
              </a:rPr>
              <a:t>had </a:t>
            </a:r>
            <a:r>
              <a:rPr lang="en-US" sz="2000" b="1" i="1"/>
              <a:t>any money I </a:t>
            </a:r>
            <a:r>
              <a:rPr lang="en-US" sz="2000" b="1" i="1">
                <a:solidFill>
                  <a:schemeClr val="folHlink"/>
                </a:solidFill>
              </a:rPr>
              <a:t>would lend</a:t>
            </a:r>
            <a:r>
              <a:rPr lang="en-US" sz="2000" b="1" i="1"/>
              <a:t> it to you.</a:t>
            </a:r>
            <a:r>
              <a:rPr lang="en-GB"/>
              <a:t> </a:t>
            </a:r>
          </a:p>
          <a:p>
            <a:pPr lvl="1"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lang="en-US" sz="2000" b="1" i="1"/>
              <a:t>If I </a:t>
            </a:r>
            <a:r>
              <a:rPr lang="en-US" sz="2000" b="1" i="1">
                <a:solidFill>
                  <a:schemeClr val="folHlink"/>
                </a:solidFill>
              </a:rPr>
              <a:t>were </a:t>
            </a:r>
            <a:r>
              <a:rPr lang="en-US" sz="2000" b="1" i="1"/>
              <a:t>you I </a:t>
            </a:r>
            <a:r>
              <a:rPr lang="en-US" sz="2000" b="1" i="1">
                <a:solidFill>
                  <a:schemeClr val="folHlink"/>
                </a:solidFill>
              </a:rPr>
              <a:t>wouldn't do</a:t>
            </a:r>
            <a:r>
              <a:rPr lang="en-US" sz="2000" b="1" i="1"/>
              <a:t> this.</a:t>
            </a:r>
            <a:r>
              <a:rPr lang="en-GB"/>
              <a:t>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219700" y="47974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84438" y="4149725"/>
            <a:ext cx="5111750" cy="2447925"/>
            <a:chOff x="1565" y="2614"/>
            <a:chExt cx="3220" cy="1542"/>
          </a:xfrm>
        </p:grpSpPr>
        <p:grpSp>
          <p:nvGrpSpPr>
            <p:cNvPr id="13319" name="Group 9"/>
            <p:cNvGrpSpPr>
              <a:grpSpLocks/>
            </p:cNvGrpSpPr>
            <p:nvPr/>
          </p:nvGrpSpPr>
          <p:grpSpPr bwMode="auto">
            <a:xfrm>
              <a:off x="3061" y="2704"/>
              <a:ext cx="1724" cy="1452"/>
              <a:chOff x="2880" y="2704"/>
              <a:chExt cx="1724" cy="1452"/>
            </a:xfrm>
          </p:grpSpPr>
          <p:sp>
            <p:nvSpPr>
              <p:cNvPr id="13321" name="Oval 6"/>
              <p:cNvSpPr>
                <a:spLocks noChangeArrowheads="1"/>
              </p:cNvSpPr>
              <p:nvPr/>
            </p:nvSpPr>
            <p:spPr bwMode="auto">
              <a:xfrm>
                <a:off x="2880" y="2704"/>
                <a:ext cx="1724" cy="1452"/>
              </a:xfrm>
              <a:prstGeom prst="ellipse">
                <a:avLst/>
              </a:prstGeom>
              <a:solidFill>
                <a:srgbClr val="5DFFD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22" name="Text Box 8"/>
              <p:cNvSpPr txBox="1">
                <a:spLocks noChangeArrowheads="1"/>
              </p:cNvSpPr>
              <p:nvPr/>
            </p:nvSpPr>
            <p:spPr bwMode="auto">
              <a:xfrm>
                <a:off x="3107" y="2840"/>
                <a:ext cx="1271" cy="1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000" b="1" dirty="0">
                    <a:solidFill>
                      <a:schemeClr val="hlink"/>
                    </a:solidFill>
                  </a:rPr>
                  <a:t>MIND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GB" b="1" i="1" dirty="0">
                    <a:solidFill>
                      <a:schemeClr val="tx2"/>
                    </a:solidFill>
                  </a:rPr>
                  <a:t>Were</a:t>
                </a:r>
                <a:r>
                  <a:rPr lang="en-GB" b="1" dirty="0">
                    <a:solidFill>
                      <a:schemeClr val="hlink"/>
                    </a:solidFill>
                  </a:rPr>
                  <a:t> is often used instead of </a:t>
                </a:r>
                <a:r>
                  <a:rPr lang="en-GB" b="1" i="1" dirty="0">
                    <a:solidFill>
                      <a:schemeClr val="tx2"/>
                    </a:solidFill>
                  </a:rPr>
                  <a:t>was</a:t>
                </a:r>
                <a:r>
                  <a:rPr lang="en-GB" b="1" dirty="0">
                    <a:solidFill>
                      <a:schemeClr val="hlink"/>
                    </a:solidFill>
                  </a:rPr>
                  <a:t> in the 1st and 3rd person singular</a:t>
                </a:r>
              </a:p>
            </p:txBody>
          </p:sp>
        </p:grpSp>
        <p:sp>
          <p:nvSpPr>
            <p:cNvPr id="13320" name="Line 10"/>
            <p:cNvSpPr>
              <a:spLocks noChangeShapeType="1"/>
            </p:cNvSpPr>
            <p:nvPr/>
          </p:nvSpPr>
          <p:spPr bwMode="auto">
            <a:xfrm>
              <a:off x="1565" y="2614"/>
              <a:ext cx="1496" cy="63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build="p" autoUpdateAnimBg="0"/>
      <p:bldP spid="12595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Third Conditionals</a:t>
            </a:r>
          </a:p>
        </p:txBody>
      </p:sp>
      <p:sp>
        <p:nvSpPr>
          <p:cNvPr id="12698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1733550" cy="5476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b="1" smtClean="0"/>
              <a:t>Tense :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843213" y="1844675"/>
            <a:ext cx="5905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If-clause ~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Past Perfect Tense</a:t>
            </a:r>
          </a:p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Main Clause ~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Have + Past  			     Participle                         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39750" y="4221163"/>
            <a:ext cx="8316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>
                <a:latin typeface="Tahoma" pitchFamily="34" charset="0"/>
              </a:rPr>
              <a:t>If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had had</a:t>
            </a:r>
            <a:r>
              <a:rPr kumimoji="1" lang="en-US" altLang="zh-TW" sz="2800">
                <a:latin typeface="Tahoma" pitchFamily="34" charset="0"/>
              </a:rPr>
              <a:t> enough money,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would have bought</a:t>
            </a:r>
            <a:r>
              <a:rPr kumimoji="1" lang="en-US" altLang="zh-TW" sz="2800">
                <a:latin typeface="Tahoma" pitchFamily="34" charset="0"/>
              </a:rPr>
              <a:t> the camera yesterday.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11188" y="5516563"/>
            <a:ext cx="8532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>
                <a:latin typeface="Tahoma" pitchFamily="34" charset="0"/>
              </a:rPr>
              <a:t>If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had come</a:t>
            </a:r>
            <a:r>
              <a:rPr kumimoji="1" lang="en-US" altLang="zh-TW" sz="2800">
                <a:latin typeface="Tahoma" pitchFamily="34" charset="0"/>
              </a:rPr>
              <a:t> home earlier,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would not have</a:t>
            </a:r>
            <a:r>
              <a:rPr kumimoji="1" lang="en-US" altLang="zh-TW" sz="2800">
                <a:latin typeface="Tahoma" pitchFamily="34" charset="0"/>
              </a:rPr>
              <a:t>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missed </a:t>
            </a:r>
            <a:r>
              <a:rPr kumimoji="1" lang="en-US" altLang="zh-TW" sz="2800">
                <a:latin typeface="Tahoma" pitchFamily="34" charset="0"/>
              </a:rPr>
              <a:t>the programme.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684213" y="3213100"/>
            <a:ext cx="3048000" cy="914400"/>
          </a:xfrm>
          <a:prstGeom prst="downArrowCallout">
            <a:avLst>
              <a:gd name="adj1" fmla="val 83333"/>
              <a:gd name="adj2" fmla="val 83333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Past Perfect Tense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3924300" y="3213100"/>
            <a:ext cx="5029200" cy="914400"/>
          </a:xfrm>
          <a:prstGeom prst="downArrowCallout">
            <a:avLst>
              <a:gd name="adj1" fmla="val 137500"/>
              <a:gd name="adj2" fmla="val 137500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have+ Past Participle</a:t>
            </a:r>
          </a:p>
        </p:txBody>
      </p:sp>
      <p:pic>
        <p:nvPicPr>
          <p:cNvPr id="126987" name="Picture 11" descr="camera.gif (3847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652963"/>
            <a:ext cx="11144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uild="p" autoUpdateAnimBg="0"/>
      <p:bldP spid="126981" grpId="0" build="p" autoUpdateAnimBg="0"/>
      <p:bldP spid="126982" grpId="0" build="p" autoUpdateAnimBg="0"/>
      <p:bldP spid="126983" grpId="0" build="p" autoUpdateAnimBg="0"/>
      <p:bldP spid="126984" grpId="0" animBg="1" autoUpdateAnimBg="0"/>
      <p:bldP spid="12698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Third Conditionals</a:t>
            </a:r>
          </a:p>
        </p:txBody>
      </p:sp>
      <p:sp>
        <p:nvSpPr>
          <p:cNvPr id="12800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421563" cy="5476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smtClean="0"/>
              <a:t>Use :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258888" y="2205038"/>
            <a:ext cx="7200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Char char="§"/>
            </a:pPr>
            <a:r>
              <a:rPr kumimoji="1" lang="en-US" altLang="zh-TW" sz="2400" b="1">
                <a:latin typeface="Tahoma" pitchFamily="34" charset="0"/>
              </a:rPr>
              <a:t> To speak about impossible past events</a:t>
            </a:r>
          </a:p>
          <a:p>
            <a:pPr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kumimoji="1" lang="en-US" altLang="zh-TW" sz="2400" b="1">
                <a:latin typeface="Tahoma" pitchFamily="34" charset="0"/>
              </a:rPr>
              <a:t>	</a:t>
            </a:r>
            <a:r>
              <a:rPr kumimoji="1" lang="en-US" altLang="zh-TW" sz="2000" b="1">
                <a:latin typeface="Tahoma" pitchFamily="34" charset="0"/>
              </a:rPr>
              <a:t>If </a:t>
            </a:r>
            <a:r>
              <a:rPr kumimoji="1" lang="en-US" altLang="zh-TW" sz="2000" b="1">
                <a:solidFill>
                  <a:schemeClr val="folHlink"/>
                </a:solidFill>
                <a:latin typeface="Tahoma" pitchFamily="34" charset="0"/>
              </a:rPr>
              <a:t>they</a:t>
            </a:r>
            <a:r>
              <a:rPr kumimoji="1" lang="en-US" altLang="zh-TW" sz="2000" b="1">
                <a:solidFill>
                  <a:schemeClr val="folHlink"/>
                </a:solidFill>
                <a:latin typeface="Times New Roman" pitchFamily="18" charset="0"/>
              </a:rPr>
              <a:t>’</a:t>
            </a:r>
            <a:r>
              <a:rPr kumimoji="1" lang="en-US" altLang="zh-TW" sz="2000" b="1">
                <a:solidFill>
                  <a:schemeClr val="folHlink"/>
                </a:solidFill>
                <a:latin typeface="Tahoma" pitchFamily="34" charset="0"/>
              </a:rPr>
              <a:t>d gone</a:t>
            </a:r>
            <a:r>
              <a:rPr kumimoji="1" lang="en-US" altLang="zh-TW" sz="2000" b="1">
                <a:latin typeface="Tahoma" pitchFamily="34" charset="0"/>
              </a:rPr>
              <a:t> by bus, they </a:t>
            </a:r>
            <a:r>
              <a:rPr kumimoji="1" lang="en-US" altLang="zh-TW" sz="2000" b="1">
                <a:solidFill>
                  <a:schemeClr val="folHlink"/>
                </a:solidFill>
                <a:latin typeface="Tahoma" pitchFamily="34" charset="0"/>
              </a:rPr>
              <a:t>would have 	arrived</a:t>
            </a:r>
            <a:r>
              <a:rPr kumimoji="1" lang="en-US" altLang="zh-TW" sz="2000" b="1">
                <a:latin typeface="Tahoma" pitchFamily="34" charset="0"/>
              </a:rPr>
              <a:t> much later.</a:t>
            </a:r>
          </a:p>
          <a:p>
            <a:pPr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kumimoji="1" lang="en-US" altLang="zh-TW" sz="2000" b="1">
                <a:latin typeface="Tahoma" pitchFamily="34" charset="0"/>
              </a:rPr>
              <a:t>            </a:t>
            </a:r>
            <a:r>
              <a:rPr kumimoji="1" lang="en-US" altLang="zh-TW" sz="2000">
                <a:solidFill>
                  <a:schemeClr val="hlink"/>
                </a:solidFill>
                <a:latin typeface="Tahoma" pitchFamily="34" charset="0"/>
              </a:rPr>
              <a:t>(They didn</a:t>
            </a:r>
            <a:r>
              <a:rPr kumimoji="1" lang="en-US" altLang="zh-TW" sz="2000">
                <a:solidFill>
                  <a:schemeClr val="hlink"/>
                </a:solidFill>
                <a:latin typeface="Times New Roman" pitchFamily="18" charset="0"/>
              </a:rPr>
              <a:t>’</a:t>
            </a:r>
            <a:r>
              <a:rPr kumimoji="1" lang="en-US" altLang="zh-TW" sz="2000">
                <a:solidFill>
                  <a:schemeClr val="hlink"/>
                </a:solidFill>
                <a:latin typeface="Tahoma" pitchFamily="34" charset="0"/>
              </a:rPr>
              <a:t>t go by bus)</a:t>
            </a:r>
          </a:p>
          <a:p>
            <a:pPr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endParaRPr kumimoji="1" lang="en-US" altLang="zh-TW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Aft>
                <a:spcPct val="10000"/>
              </a:spcAft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lang="en-US" sz="2000" b="1" i="1"/>
              <a:t>       	 </a:t>
            </a:r>
            <a:r>
              <a:rPr lang="en-US" sz="2000">
                <a:latin typeface="Tahoma" pitchFamily="34" charset="0"/>
              </a:rPr>
              <a:t>He </a:t>
            </a:r>
            <a:r>
              <a:rPr lang="en-US" sz="2000" b="1">
                <a:solidFill>
                  <a:schemeClr val="folHlink"/>
                </a:solidFill>
                <a:latin typeface="Tahoma" pitchFamily="34" charset="0"/>
              </a:rPr>
              <a:t>would have travelled</a:t>
            </a:r>
            <a:r>
              <a:rPr lang="en-US" sz="2000">
                <a:latin typeface="Tahoma" pitchFamily="34" charset="0"/>
              </a:rPr>
              <a:t> around the world if he 	</a:t>
            </a:r>
            <a:r>
              <a:rPr lang="en-US" sz="2000" b="1">
                <a:solidFill>
                  <a:schemeClr val="folHlink"/>
                </a:solidFill>
                <a:latin typeface="Tahoma" pitchFamily="34" charset="0"/>
              </a:rPr>
              <a:t>had  had</a:t>
            </a:r>
            <a:r>
              <a:rPr lang="en-US" sz="2000" b="1">
                <a:latin typeface="Tahoma" pitchFamily="34" charset="0"/>
              </a:rPr>
              <a:t> </a:t>
            </a:r>
            <a:r>
              <a:rPr lang="en-US" sz="2000">
                <a:latin typeface="Tahoma" pitchFamily="34" charset="0"/>
              </a:rPr>
              <a:t>more money.</a:t>
            </a:r>
            <a:r>
              <a:rPr lang="en-US" sz="2000" i="1">
                <a:solidFill>
                  <a:schemeClr val="hlink"/>
                </a:solidFill>
              </a:rPr>
              <a:t> 	</a:t>
            </a:r>
            <a:endParaRPr lang="en-GB" sz="2000" i="1">
              <a:solidFill>
                <a:schemeClr val="hlink"/>
              </a:solidFill>
            </a:endParaRPr>
          </a:p>
        </p:txBody>
      </p:sp>
      <p:pic>
        <p:nvPicPr>
          <p:cNvPr id="128011" name="Picture 11" descr="bus-move.gif (14561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49672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2" descr="MMj02237470000[1]"/>
          <p:cNvPicPr>
            <a:picLocks noChangeAspect="1" noChangeArrowheads="1" noCrop="1"/>
          </p:cNvPicPr>
          <p:nvPr/>
        </p:nvPicPr>
        <p:blipFill>
          <a:blip r:embed="rId4">
            <a:lum bright="18000" contrast="42000"/>
          </a:blip>
          <a:srcRect/>
          <a:stretch>
            <a:fillRect/>
          </a:stretch>
        </p:blipFill>
        <p:spPr bwMode="auto">
          <a:xfrm rot="879676">
            <a:off x="5580063" y="5013325"/>
            <a:ext cx="2879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124075" y="5229225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(Impossible to change, because he didn’t have the money)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build="p" autoUpdateAnimBg="0"/>
      <p:bldP spid="128005" grpId="0" build="p" autoUpdateAnimBg="0"/>
      <p:bldP spid="1280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258888" y="836613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2800" b="1">
                <a:latin typeface="Tahoma" pitchFamily="34" charset="0"/>
              </a:rPr>
              <a:t>Exercise Two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69925" y="2024063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kumimoji="1" lang="en-US" altLang="zh-TW" sz="2400" b="1">
                <a:latin typeface="Tahoma" pitchFamily="34" charset="0"/>
              </a:rPr>
              <a:t>If I ________________ (be) four years old,  I </a:t>
            </a:r>
          </a:p>
          <a:p>
            <a:pPr marL="457200" indent="-457200" eaLnBrk="1" hangingPunct="1"/>
            <a:endParaRPr kumimoji="1" lang="en-US" altLang="zh-TW" sz="2400" b="1">
              <a:latin typeface="Tahoma" pitchFamily="34" charset="0"/>
            </a:endParaRPr>
          </a:p>
          <a:p>
            <a:pPr marL="457200" indent="-457200" eaLnBrk="1" hangingPunct="1"/>
            <a:r>
              <a:rPr kumimoji="1" lang="en-US" altLang="zh-TW" sz="2400" b="1">
                <a:latin typeface="Tahoma" pitchFamily="34" charset="0"/>
              </a:rPr>
              <a:t>     ________________ (learn) to play the piano.  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2286000" y="1905000"/>
            <a:ext cx="22860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were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1295400" y="2590800"/>
            <a:ext cx="2514600" cy="533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learn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08025" y="3429000"/>
            <a:ext cx="843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 startAt="2"/>
            </a:pPr>
            <a:r>
              <a:rPr kumimoji="1" lang="en-US" altLang="zh-TW" sz="2400" b="1">
                <a:latin typeface="Tahoma" pitchFamily="34" charset="0"/>
              </a:rPr>
              <a:t>If I ________________ (not fail) in the  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kumimoji="1" lang="en-US" altLang="zh-TW" sz="2400" b="1">
                <a:latin typeface="Tahoma" pitchFamily="34" charset="0"/>
              </a:rPr>
              <a:t>     examination,  my mother_______________   (buy) 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kumimoji="1" lang="en-US" altLang="zh-TW" sz="2400" b="1">
                <a:latin typeface="Tahoma" pitchFamily="34" charset="0"/>
              </a:rPr>
              <a:t>     me a new computer.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1981200" y="3276600"/>
            <a:ext cx="2514600" cy="533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had not failed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105400" y="3886200"/>
            <a:ext cx="30480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have bought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533400" y="5072063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2400">
                <a:latin typeface="Tahoma" pitchFamily="34" charset="0"/>
              </a:rPr>
              <a:t> </a:t>
            </a:r>
            <a:r>
              <a:rPr kumimoji="1" lang="zh-TW" altLang="en-US" sz="2400" b="1">
                <a:latin typeface="Tahoma" pitchFamily="34" charset="0"/>
              </a:rPr>
              <a:t>3.  </a:t>
            </a:r>
            <a:r>
              <a:rPr kumimoji="1" lang="en-US" altLang="zh-TW" sz="2400" b="1">
                <a:latin typeface="Tahoma" pitchFamily="34" charset="0"/>
              </a:rPr>
              <a:t>We ________________________ (finish) if we </a:t>
            </a:r>
          </a:p>
          <a:p>
            <a:pPr eaLnBrk="1" hangingPunct="1"/>
            <a:endParaRPr kumimoji="1" lang="en-US" altLang="zh-TW" sz="2400" b="1">
              <a:latin typeface="Tahoma" pitchFamily="34" charset="0"/>
            </a:endParaRPr>
          </a:p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      ________________ (have) better preparation.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981200" y="4953000"/>
            <a:ext cx="3886200" cy="457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would have finished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1524000" y="5638800"/>
            <a:ext cx="2209800" cy="533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had had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uild="p" autoUpdateAnimBg="0"/>
      <p:bldP spid="133126" grpId="0" animBg="1" autoUpdateAnimBg="0"/>
      <p:bldP spid="133127" grpId="0" animBg="1" autoUpdateAnimBg="0"/>
      <p:bldP spid="133128" grpId="0" build="p" autoUpdateAnimBg="0"/>
      <p:bldP spid="133129" grpId="0" animBg="1" autoUpdateAnimBg="0"/>
      <p:bldP spid="133130" grpId="0" animBg="1" autoUpdateAnimBg="0"/>
      <p:bldP spid="133131" grpId="0" build="p" autoUpdateAnimBg="0"/>
      <p:bldP spid="133132" grpId="0" animBg="1" autoUpdateAnimBg="0"/>
      <p:bldP spid="13313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7" cy="5904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268760"/>
            <a:ext cx="6156685" cy="4526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284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72816"/>
            <a:ext cx="8944161" cy="49785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0102" y="2017713"/>
            <a:ext cx="6517572" cy="4114800"/>
          </a:xfrm>
          <a:prstGeom prst="rect">
            <a:avLst/>
          </a:prstGeom>
        </p:spPr>
      </p:pic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1550" y="480020"/>
            <a:ext cx="77930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Words other than </a:t>
            </a:r>
            <a:r>
              <a:rPr lang="en-US" sz="5400" b="1" i="1" dirty="0">
                <a:solidFill>
                  <a:srgbClr val="7030A0"/>
                </a:solidFill>
              </a:rPr>
              <a:t>if </a:t>
            </a:r>
          </a:p>
        </p:txBody>
      </p:sp>
    </p:spTree>
    <p:extLst>
      <p:ext uri="{BB962C8B-B14F-4D97-AF65-F5344CB8AC3E}">
        <p14:creationId xmlns:p14="http://schemas.microsoft.com/office/powerpoint/2010/main" val="605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Conditional Sentences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55650" y="191611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Other connectors: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755650" y="249237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Type 1 : </a:t>
            </a:r>
            <a:r>
              <a:rPr kumimoji="1" lang="en-US" altLang="zh-TW" sz="2400" b="1">
                <a:solidFill>
                  <a:schemeClr val="folHlink"/>
                </a:solidFill>
                <a:latin typeface="Tahoma" pitchFamily="34" charset="0"/>
              </a:rPr>
              <a:t>UNLESS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971550" y="3068638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 dirty="0">
                <a:solidFill>
                  <a:schemeClr val="folHlink"/>
                </a:solidFill>
                <a:latin typeface="Tahoma" pitchFamily="34" charset="0"/>
              </a:rPr>
              <a:t>If</a:t>
            </a:r>
            <a:r>
              <a:rPr kumimoji="1" lang="en-US" altLang="zh-TW" sz="2400" b="1" dirty="0">
                <a:latin typeface="Tahoma" pitchFamily="34" charset="0"/>
              </a:rPr>
              <a:t> you </a:t>
            </a:r>
            <a:r>
              <a:rPr kumimoji="1" lang="en-US" altLang="zh-TW" sz="2400" b="1" dirty="0">
                <a:solidFill>
                  <a:schemeClr val="tx2"/>
                </a:solidFill>
                <a:latin typeface="Tahoma" pitchFamily="34" charset="0"/>
              </a:rPr>
              <a:t>don</a:t>
            </a:r>
            <a:r>
              <a:rPr kumimoji="1" lang="en-US" altLang="zh-TW" sz="2400" b="1" dirty="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kumimoji="1" lang="en-US" altLang="zh-TW" sz="2400" b="1" dirty="0">
                <a:solidFill>
                  <a:schemeClr val="tx2"/>
                </a:solidFill>
                <a:latin typeface="Tahoma" pitchFamily="34" charset="0"/>
              </a:rPr>
              <a:t>t phone </a:t>
            </a:r>
            <a:r>
              <a:rPr kumimoji="1" lang="en-US" altLang="zh-TW" sz="2400" b="1" dirty="0">
                <a:latin typeface="Tahoma" pitchFamily="34" charset="0"/>
              </a:rPr>
              <a:t>John, he</a:t>
            </a:r>
            <a:r>
              <a:rPr kumimoji="1" lang="en-US" altLang="zh-TW" sz="2400" b="1" dirty="0">
                <a:latin typeface="Times New Roman" pitchFamily="18" charset="0"/>
              </a:rPr>
              <a:t>’</a:t>
            </a:r>
            <a:r>
              <a:rPr kumimoji="1" lang="en-US" altLang="zh-TW" sz="2400" b="1" dirty="0">
                <a:latin typeface="Tahoma" pitchFamily="34" charset="0"/>
              </a:rPr>
              <a:t>ll get very angry.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776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 dirty="0">
                <a:solidFill>
                  <a:schemeClr val="folHlink"/>
                </a:solidFill>
                <a:latin typeface="Tahoma" pitchFamily="34" charset="0"/>
              </a:rPr>
              <a:t>Unless</a:t>
            </a:r>
            <a:r>
              <a:rPr kumimoji="1" lang="en-US" altLang="zh-TW" sz="2400" b="1" dirty="0">
                <a:latin typeface="Tahoma" pitchFamily="34" charset="0"/>
              </a:rPr>
              <a:t> you </a:t>
            </a:r>
            <a:r>
              <a:rPr kumimoji="1" lang="en-US" altLang="zh-TW" sz="2400" b="1" dirty="0">
                <a:solidFill>
                  <a:schemeClr val="tx2"/>
                </a:solidFill>
                <a:latin typeface="Tahoma" pitchFamily="34" charset="0"/>
              </a:rPr>
              <a:t>phone</a:t>
            </a:r>
            <a:r>
              <a:rPr kumimoji="1" lang="en-US" altLang="zh-TW" sz="2400" b="1" dirty="0">
                <a:latin typeface="Tahoma" pitchFamily="34" charset="0"/>
              </a:rPr>
              <a:t> John, he</a:t>
            </a:r>
            <a:r>
              <a:rPr kumimoji="1" lang="en-US" altLang="zh-TW" sz="2400" b="1" dirty="0">
                <a:latin typeface="Times New Roman" pitchFamily="18" charset="0"/>
              </a:rPr>
              <a:t>’</a:t>
            </a:r>
            <a:r>
              <a:rPr kumimoji="1" lang="en-US" altLang="zh-TW" sz="2400" b="1" dirty="0">
                <a:latin typeface="Tahoma" pitchFamily="34" charset="0"/>
              </a:rPr>
              <a:t>ll get very angry.</a:t>
            </a:r>
          </a:p>
        </p:txBody>
      </p:sp>
      <p:sp>
        <p:nvSpPr>
          <p:cNvPr id="129032" name="AutoShape 8"/>
          <p:cNvSpPr>
            <a:spLocks noChangeArrowheads="1"/>
          </p:cNvSpPr>
          <p:nvPr/>
        </p:nvSpPr>
        <p:spPr bwMode="auto">
          <a:xfrm>
            <a:off x="2700338" y="5157788"/>
            <a:ext cx="3600450" cy="1223962"/>
          </a:xfrm>
          <a:prstGeom prst="wedgeRoundRectCallout">
            <a:avLst>
              <a:gd name="adj1" fmla="val -82361"/>
              <a:gd name="adj2" fmla="val -149352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kumimoji="1" lang="en-US" altLang="zh-TW" sz="2400" b="1" i="1">
                <a:solidFill>
                  <a:schemeClr val="hlink"/>
                </a:solidFill>
                <a:latin typeface="Tahoma" pitchFamily="34" charset="0"/>
              </a:rPr>
              <a:t>Unless</a:t>
            </a:r>
            <a:r>
              <a:rPr kumimoji="1" lang="en-US" altLang="zh-TW" sz="2400">
                <a:solidFill>
                  <a:schemeClr val="hlink"/>
                </a:solidFill>
                <a:latin typeface="Tahoma" pitchFamily="34" charset="0"/>
              </a:rPr>
              <a:t> can replace </a:t>
            </a:r>
            <a:r>
              <a:rPr kumimoji="1" lang="en-US" altLang="zh-TW" sz="2400" b="1" i="1">
                <a:solidFill>
                  <a:schemeClr val="hlink"/>
                </a:solidFill>
                <a:latin typeface="Tahoma" pitchFamily="34" charset="0"/>
              </a:rPr>
              <a:t>If</a:t>
            </a:r>
            <a:r>
              <a:rPr kumimoji="1" lang="en-US" altLang="zh-TW" sz="2400">
                <a:solidFill>
                  <a:schemeClr val="hlink"/>
                </a:solidFill>
                <a:latin typeface="Tahoma" pitchFamily="34" charset="0"/>
              </a:rPr>
              <a:t> in negative conditionals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 autoUpdateAnimBg="0"/>
      <p:bldP spid="129029" grpId="0" build="p" autoUpdateAnimBg="0"/>
      <p:bldP spid="129030" grpId="0" build="p" autoUpdateAnimBg="0"/>
      <p:bldP spid="129031" grpId="0" build="p" autoUpdateAnimBg="0"/>
      <p:bldP spid="12903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Conditional Sentences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5650" y="170021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Other connectors: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55650" y="2133600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solidFill>
                  <a:schemeClr val="folHlink"/>
                </a:solidFill>
                <a:latin typeface="Tahoma" pitchFamily="34" charset="0"/>
              </a:rPr>
              <a:t>PROVIDED / PROVIDING (THAT)/ WITH THE CONDITION THAT/ AS LONG AS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27088" y="3068638"/>
            <a:ext cx="698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ca-ES" altLang="zh-TW"/>
              <a:t> </a:t>
            </a:r>
            <a:r>
              <a:rPr kumimoji="1" lang="ca-ES" altLang="zh-TW" sz="2200" b="1" i="1">
                <a:latin typeface="Tahoma" pitchFamily="34" charset="0"/>
              </a:rPr>
              <a:t>You can stay </a:t>
            </a:r>
            <a:r>
              <a:rPr kumimoji="1" lang="ca-ES" altLang="zh-TW" sz="2200" b="1" i="1">
                <a:solidFill>
                  <a:schemeClr val="folHlink"/>
                </a:solidFill>
                <a:latin typeface="Tahoma" pitchFamily="34" charset="0"/>
              </a:rPr>
              <a:t>with the condition that</a:t>
            </a:r>
            <a:r>
              <a:rPr kumimoji="1" lang="ca-ES" altLang="zh-TW" sz="2200" b="1" i="1">
                <a:latin typeface="Tahoma" pitchFamily="34" charset="0"/>
              </a:rPr>
              <a:t> you </a:t>
            </a:r>
          </a:p>
          <a:p>
            <a:r>
              <a:rPr kumimoji="1" lang="ca-ES" altLang="zh-TW" sz="2200" b="1" i="1">
                <a:latin typeface="Tahoma" pitchFamily="34" charset="0"/>
              </a:rPr>
              <a:t>sleep on the couch.</a:t>
            </a:r>
          </a:p>
          <a:p>
            <a:endParaRPr kumimoji="1" lang="ca-ES" altLang="zh-TW" sz="2200" b="1" i="1">
              <a:latin typeface="Tahoma" pitchFamily="34" charset="0"/>
            </a:endParaRPr>
          </a:p>
          <a:p>
            <a:r>
              <a:rPr kumimoji="1" lang="ca-ES" altLang="zh-TW" sz="2200" b="1" i="1">
                <a:latin typeface="Tahoma" pitchFamily="34" charset="0"/>
              </a:rPr>
              <a:t>I will go to the party </a:t>
            </a:r>
            <a:r>
              <a:rPr kumimoji="1" lang="ca-ES" altLang="zh-TW" sz="2200" b="1" i="1">
                <a:solidFill>
                  <a:schemeClr val="folHlink"/>
                </a:solidFill>
                <a:latin typeface="Tahoma" pitchFamily="34" charset="0"/>
              </a:rPr>
              <a:t>as long as</a:t>
            </a:r>
            <a:r>
              <a:rPr kumimoji="1" lang="ca-ES" altLang="zh-TW" sz="2200" b="1" i="1">
                <a:latin typeface="Tahoma" pitchFamily="34" charset="0"/>
              </a:rPr>
              <a:t> you go there too</a:t>
            </a:r>
            <a:endParaRPr kumimoji="1" lang="en-US" altLang="zh-TW" sz="2200" b="1" i="1">
              <a:latin typeface="Tahoma" pitchFamily="34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827088" y="4652963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solidFill>
                  <a:schemeClr val="folHlink"/>
                </a:solidFill>
                <a:latin typeface="Tahoma" pitchFamily="34" charset="0"/>
              </a:rPr>
              <a:t>IMAGINE / SUPPOSE /SUPPOSING THAT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1547813" y="5300663"/>
            <a:ext cx="561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ca-ES" sz="2200" b="1" i="1">
                <a:solidFill>
                  <a:schemeClr val="folHlink"/>
                </a:solidFill>
                <a:latin typeface="Tahoma" pitchFamily="34" charset="0"/>
              </a:rPr>
              <a:t>Imagine that</a:t>
            </a:r>
            <a:r>
              <a:rPr lang="ca-ES" sz="2200" i="1">
                <a:latin typeface="Tahoma" pitchFamily="34" charset="0"/>
              </a:rPr>
              <a:t> you won a million pounds, what would you do?</a:t>
            </a:r>
            <a:r>
              <a:rPr lang="es-ES_tradnl" sz="220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  <p:bldP spid="147460" grpId="0" build="p" autoUpdateAnimBg="0"/>
      <p:bldP spid="147461" grpId="0" build="p" autoUpdateAnimBg="0"/>
      <p:bldP spid="147464" grpId="0" build="p" autoUpdateAnimBg="0"/>
      <p:bldP spid="1474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2910" y="454323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i</a:t>
            </a:r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1518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872442" cy="48202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</a:t>
            </a:r>
            <a:r>
              <a:rPr lang="id-ID" sz="3200" dirty="0" smtClean="0"/>
              <a:t>four</a:t>
            </a:r>
            <a:r>
              <a:rPr lang="en-US" sz="3200" dirty="0" smtClean="0"/>
              <a:t> basic types of conditional sentence:</a:t>
            </a:r>
            <a:endParaRPr lang="id-ID" sz="3200" dirty="0" smtClean="0"/>
          </a:p>
          <a:p>
            <a:pPr lvl="1">
              <a:buFont typeface="Wingdings" pitchFamily="2" charset="2"/>
              <a:buChar char="Ø"/>
            </a:pPr>
            <a:r>
              <a:rPr lang="id-ID" sz="3600" b="1" dirty="0" smtClean="0"/>
              <a:t> </a:t>
            </a:r>
            <a:r>
              <a:rPr lang="id-ID" sz="3600" b="1" dirty="0" smtClean="0">
                <a:solidFill>
                  <a:srgbClr val="7030A0"/>
                </a:solidFill>
              </a:rPr>
              <a:t>Zero conditional</a:t>
            </a:r>
          </a:p>
          <a:p>
            <a:pPr lvl="1">
              <a:buFont typeface="Wingdings" pitchFamily="2" charset="2"/>
              <a:buChar char="Ø"/>
            </a:pPr>
            <a:r>
              <a:rPr lang="id-ID" sz="3600" b="1" dirty="0" smtClean="0">
                <a:solidFill>
                  <a:srgbClr val="7030A0"/>
                </a:solidFill>
              </a:rPr>
              <a:t> First conditional</a:t>
            </a:r>
          </a:p>
          <a:p>
            <a:pPr lvl="1">
              <a:buFont typeface="Wingdings" pitchFamily="2" charset="2"/>
              <a:buChar char="Ø"/>
            </a:pPr>
            <a:r>
              <a:rPr lang="id-ID" sz="3600" b="1" dirty="0" smtClean="0">
                <a:solidFill>
                  <a:srgbClr val="7030A0"/>
                </a:solidFill>
              </a:rPr>
              <a:t> Second conditional</a:t>
            </a:r>
          </a:p>
          <a:p>
            <a:pPr lvl="1">
              <a:buFont typeface="Wingdings" pitchFamily="2" charset="2"/>
              <a:buChar char="Ø"/>
            </a:pPr>
            <a:r>
              <a:rPr lang="id-ID" sz="3600" b="1" dirty="0" smtClean="0">
                <a:solidFill>
                  <a:srgbClr val="7030A0"/>
                </a:solidFill>
              </a:rPr>
              <a:t> Third conditional</a:t>
            </a:r>
          </a:p>
          <a:p>
            <a:pPr lvl="1">
              <a:buFont typeface="Wingdings" pitchFamily="2" charset="2"/>
              <a:buChar char="Ø"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67270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Conditional Sentences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755650" y="170021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Other connectors: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755650" y="23495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solidFill>
                  <a:schemeClr val="folHlink"/>
                </a:solidFill>
                <a:latin typeface="Tahoma" pitchFamily="34" charset="0"/>
              </a:rPr>
              <a:t>EVEN IF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900113" y="2924175"/>
            <a:ext cx="698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ca-ES" altLang="zh-TW"/>
              <a:t> </a:t>
            </a:r>
            <a:r>
              <a:rPr kumimoji="1" lang="ca-ES" altLang="zh-TW" sz="2200" b="1" i="1">
                <a:latin typeface="Tahoma" pitchFamily="34" charset="0"/>
              </a:rPr>
              <a:t>I won’t go to the party </a:t>
            </a:r>
            <a:r>
              <a:rPr kumimoji="1" lang="ca-ES" altLang="zh-TW" sz="2200" b="1" i="1">
                <a:solidFill>
                  <a:schemeClr val="folHlink"/>
                </a:solidFill>
                <a:latin typeface="Tahoma" pitchFamily="34" charset="0"/>
              </a:rPr>
              <a:t>even if</a:t>
            </a:r>
            <a:r>
              <a:rPr kumimoji="1" lang="ca-ES" altLang="zh-TW" sz="2200" b="1" i="1">
                <a:latin typeface="Tahoma" pitchFamily="34" charset="0"/>
              </a:rPr>
              <a:t> they beg me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971550" y="37163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solidFill>
                  <a:schemeClr val="folHlink"/>
                </a:solidFill>
                <a:latin typeface="Tahoma" pitchFamily="34" charset="0"/>
              </a:rPr>
              <a:t>IN CASE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331913" y="4603750"/>
            <a:ext cx="5616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ca-ES" sz="2200" b="1" i="1">
                <a:latin typeface="Tahoma" pitchFamily="34" charset="0"/>
              </a:rPr>
              <a:t>Take an umbrella </a:t>
            </a:r>
            <a:r>
              <a:rPr lang="ca-ES" sz="2200" b="1" i="1">
                <a:solidFill>
                  <a:schemeClr val="folHlink"/>
                </a:solidFill>
                <a:latin typeface="Tahoma" pitchFamily="34" charset="0"/>
              </a:rPr>
              <a:t>in case</a:t>
            </a:r>
            <a:r>
              <a:rPr lang="ca-ES" sz="2200" b="1" i="1">
                <a:latin typeface="Tahoma" pitchFamily="34" charset="0"/>
              </a:rPr>
              <a:t> it rains</a:t>
            </a:r>
            <a:endParaRPr lang="es-ES_tradnl" sz="2200">
              <a:latin typeface="Tahoma" pitchFamily="34" charset="0"/>
            </a:endParaRPr>
          </a:p>
        </p:txBody>
      </p:sp>
      <p:pic>
        <p:nvPicPr>
          <p:cNvPr id="148489" name="Picture 9" descr="thwea02.gif (2659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076700"/>
            <a:ext cx="17668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  <p:bldP spid="148484" grpId="0" build="p" autoUpdateAnimBg="0"/>
      <p:bldP spid="148485" grpId="0" build="p" autoUpdateAnimBg="0"/>
      <p:bldP spid="148486" grpId="0" build="p" autoUpdateAnimBg="0"/>
      <p:bldP spid="148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6773862" cy="619125"/>
          </a:xfrm>
        </p:spPr>
        <p:txBody>
          <a:bodyPr/>
          <a:lstStyle/>
          <a:p>
            <a:pPr eaLnBrk="1" hangingPunct="1"/>
            <a:r>
              <a:rPr lang="en-GB" smtClean="0"/>
              <a:t>Identifying conditionals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187450" y="2246313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sz="2400">
                <a:ea typeface="Batang" pitchFamily="18" charset="-127"/>
              </a:rPr>
              <a:t>I. Choose the correct answer.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1258888" y="2924175"/>
            <a:ext cx="66976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75000"/>
              </a:spcAft>
            </a:pPr>
            <a:r>
              <a:rPr lang="en-GB" b="1"/>
              <a:t>1 - If I drink tea in the morning, it makes me feel sick.</a:t>
            </a: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Zero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 First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Second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Third Conditional</a:t>
            </a:r>
            <a:br>
              <a:rPr lang="en-GB" altLang="ko-KR">
                <a:ea typeface="굴림" charset="-127"/>
              </a:rPr>
            </a:br>
            <a:endParaRPr lang="en-GB"/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1511" name="Picture 17" descr="http://www.usingenglish.com/images/tickbox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71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9"/>
          <p:cNvSpPr>
            <a:spLocks noChangeArrowheads="1"/>
          </p:cNvSpPr>
          <p:nvPr/>
        </p:nvSpPr>
        <p:spPr bwMode="auto">
          <a:xfrm>
            <a:off x="0" y="142875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ko-KR" sz="1100">
                <a:ea typeface="Batang" pitchFamily="18" charset="-127"/>
              </a:rPr>
              <a:t> </a:t>
            </a:r>
            <a:r>
              <a:rPr lang="en-GB" altLang="ko-KR" sz="1100">
                <a:ea typeface="굴림" charset="-127"/>
              </a:rPr>
              <a:t> </a:t>
            </a:r>
            <a:endParaRPr lang="en-GB" altLang="ko-KR">
              <a:ea typeface="굴림" charset="-127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1692275" y="335756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  <p:bldP spid="134149" grpId="0"/>
      <p:bldP spid="134159" grpId="0"/>
      <p:bldP spid="134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Exercises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258888" y="1628775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75000"/>
              </a:spcAft>
            </a:pPr>
            <a:r>
              <a:rPr lang="en-GB" altLang="ko-KR" b="1">
                <a:ea typeface="굴림" charset="-127"/>
              </a:rPr>
              <a:t>2 - I'll tell her if she comes.</a:t>
            </a:r>
            <a:r>
              <a:rPr lang="en-GB" altLang="ko-KR">
                <a:ea typeface="굴림" charset="-127"/>
              </a:rPr>
              <a:t> </a:t>
            </a:r>
            <a:endParaRPr lang="en-GB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2533" name="Picture 7" descr="http://www.usingenglish.com/images/tickbox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71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142875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ko-KR" sz="1100">
                <a:ea typeface="Batang" pitchFamily="18" charset="-127"/>
              </a:rPr>
              <a:t> </a:t>
            </a:r>
            <a:r>
              <a:rPr lang="en-GB" altLang="ko-KR" sz="1100">
                <a:ea typeface="굴림" charset="-127"/>
              </a:rPr>
              <a:t> </a:t>
            </a:r>
            <a:endParaRPr lang="en-GB" altLang="ko-KR">
              <a:ea typeface="굴림" charset="-127"/>
            </a:endParaRP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331913" y="2060575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SzPct val="115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Zero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buSzPct val="115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First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buSzPct val="115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Second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buSzPct val="115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Third Conditional</a:t>
            </a:r>
            <a:br>
              <a:rPr lang="en-GB" altLang="ko-KR">
                <a:ea typeface="굴림" charset="-127"/>
              </a:rPr>
            </a:br>
            <a:endParaRPr lang="en-GB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55650" y="4221163"/>
            <a:ext cx="70580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75000"/>
              </a:spcAft>
            </a:pPr>
            <a:r>
              <a:rPr lang="en-GB" b="1"/>
              <a:t>       3 - </a:t>
            </a:r>
            <a:r>
              <a:rPr lang="en-GB" altLang="ko-KR" b="1">
                <a:ea typeface="굴림" charset="-127"/>
              </a:rPr>
              <a:t>If I were you, I'd buy it as soon as possible.</a:t>
            </a:r>
            <a:r>
              <a:rPr lang="en-GB" altLang="ko-KR">
                <a:ea typeface="굴림" charset="-127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Zero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 First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Second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Third Conditional</a:t>
            </a:r>
            <a:br>
              <a:rPr lang="en-GB" altLang="ko-KR">
                <a:ea typeface="굴림" charset="-127"/>
              </a:rPr>
            </a:br>
            <a:endParaRPr lang="en-GB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1763713" y="256540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187450" y="5445125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8" grpId="0"/>
      <p:bldP spid="135179" grpId="0"/>
      <p:bldP spid="135180" grpId="0"/>
      <p:bldP spid="1351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Exercises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3556" name="Picture 5" descr="http://www.usingenglish.com/images/tickbox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71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142875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ko-KR" sz="1100">
                <a:ea typeface="Batang" pitchFamily="18" charset="-127"/>
              </a:rPr>
              <a:t> </a:t>
            </a:r>
            <a:r>
              <a:rPr lang="en-GB" altLang="ko-KR" sz="1100">
                <a:ea typeface="굴림" charset="-127"/>
              </a:rPr>
              <a:t> </a:t>
            </a:r>
            <a:endParaRPr lang="en-GB" altLang="ko-KR">
              <a:ea typeface="굴림" charset="-127"/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116013" y="1628775"/>
            <a:ext cx="66976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75000"/>
              </a:spcAft>
            </a:pPr>
            <a:r>
              <a:rPr lang="en-GB" b="1"/>
              <a:t>4 - If I had the time, I’d help you</a:t>
            </a: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Zero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 First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Second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Third Conditional</a:t>
            </a:r>
            <a:br>
              <a:rPr lang="en-GB" altLang="ko-KR">
                <a:ea typeface="굴림" charset="-127"/>
              </a:rPr>
            </a:br>
            <a:endParaRPr lang="en-GB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187450" y="4076700"/>
            <a:ext cx="669766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75000"/>
              </a:spcAft>
            </a:pPr>
            <a:r>
              <a:rPr lang="en-GB" b="1"/>
              <a:t>5 – I would have done things differently if I had been the manager.</a:t>
            </a: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Zero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 First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Second Conditional</a:t>
            </a:r>
            <a:br>
              <a:rPr lang="en-GB" altLang="ko-KR">
                <a:ea typeface="굴림" charset="-127"/>
              </a:rPr>
            </a:br>
            <a:endParaRPr lang="en-GB" altLang="ko-KR">
              <a:ea typeface="굴림" charset="-127"/>
            </a:endParaRP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 Third Conditional</a:t>
            </a:r>
            <a:br>
              <a:rPr lang="en-GB" altLang="ko-KR">
                <a:ea typeface="굴림" charset="-127"/>
              </a:rPr>
            </a:br>
            <a:endParaRPr lang="en-GB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547813" y="28527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19250" y="60213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137227" grpId="0"/>
      <p:bldP spid="137228" grpId="0"/>
      <p:bldP spid="1372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Exercises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00113" y="2133600"/>
            <a:ext cx="6354762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1 - If I ...... you, I would tell him straightaway</a:t>
            </a:r>
            <a:endParaRPr lang="en-GB"/>
          </a:p>
          <a:p>
            <a:pPr lvl="1">
              <a:buFont typeface="Wingdings" pitchFamily="2" charset="2"/>
              <a:buChar char="q"/>
            </a:pPr>
            <a:r>
              <a:rPr lang="en-GB"/>
              <a:t>   were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  am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116013" y="1628775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sz="2400">
                <a:ea typeface="Batang" pitchFamily="18" charset="-127"/>
              </a:rPr>
              <a:t>II. Choose the correct answer.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900113" y="3233738"/>
            <a:ext cx="575945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2 - If you ...... yellow and blue, you get green</a:t>
            </a:r>
            <a:endParaRPr lang="en-GB"/>
          </a:p>
          <a:p>
            <a:pPr lvl="1">
              <a:buFont typeface="Wingdings" pitchFamily="2" charset="2"/>
              <a:buChar char="q"/>
            </a:pPr>
            <a:r>
              <a:rPr lang="en-GB"/>
              <a:t> will mix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mix</a:t>
            </a:r>
            <a:br>
              <a:rPr lang="en-GB"/>
            </a:br>
            <a:endParaRPr lang="en-GB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971550" y="4221163"/>
            <a:ext cx="575945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3 - If I .........., I would never have done it</a:t>
            </a:r>
            <a:endParaRPr lang="en-GB"/>
          </a:p>
          <a:p>
            <a:pPr lvl="1">
              <a:buFont typeface="Wingdings" pitchFamily="2" charset="2"/>
              <a:buChar char="q"/>
            </a:pPr>
            <a:r>
              <a:rPr lang="en-GB"/>
              <a:t> knew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had known</a:t>
            </a:r>
            <a:br>
              <a:rPr lang="en-GB"/>
            </a:br>
            <a:endParaRPr lang="en-GB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971550" y="5229225"/>
            <a:ext cx="7416800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4 </a:t>
            </a:r>
            <a:r>
              <a:rPr lang="en-GB" altLang="ko-KR" b="1">
                <a:ea typeface="굴림" charset="-127"/>
              </a:rPr>
              <a:t>- Unless you ....... drinking, you'll have serious health problems.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stop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will stop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331913" y="2276475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1331913" y="364490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1403350" y="465296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1403350" y="53736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ea typeface="Batang" pitchFamily="18" charset="-127"/>
                <a:cs typeface="Arial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/>
      <p:bldP spid="141317" grpId="1"/>
      <p:bldP spid="141318" grpId="0" animBg="1"/>
      <p:bldP spid="141321" grpId="0" animBg="1"/>
      <p:bldP spid="141323" grpId="0" animBg="1"/>
      <p:bldP spid="141324" grpId="0"/>
      <p:bldP spid="141325" grpId="0"/>
      <p:bldP spid="141326" grpId="0"/>
      <p:bldP spid="1413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Exercises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900113" y="1844675"/>
            <a:ext cx="6354762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5 - I ......... there if I'd known about it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  would never have gone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  would never go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900113" y="2933700"/>
            <a:ext cx="5830887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6 - If you see him, ......... him to call me?</a:t>
            </a:r>
            <a:endParaRPr lang="en-GB"/>
          </a:p>
          <a:p>
            <a:pPr lvl="1">
              <a:buFont typeface="Wingdings" pitchFamily="2" charset="2"/>
              <a:buChar char="q"/>
            </a:pPr>
            <a:r>
              <a:rPr lang="en-GB"/>
              <a:t> will you ask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would you have asked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900113" y="3933825"/>
            <a:ext cx="575945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7 - If I ........., I'd have done it myself</a:t>
            </a:r>
            <a:endParaRPr lang="en-GB"/>
          </a:p>
          <a:p>
            <a:pPr lvl="1">
              <a:buFont typeface="Wingdings" pitchFamily="2" charset="2"/>
              <a:buChar char="q"/>
            </a:pPr>
            <a:r>
              <a:rPr lang="en-GB"/>
              <a:t> were there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had been there</a:t>
            </a:r>
            <a:br>
              <a:rPr lang="en-GB"/>
            </a:br>
            <a:endParaRPr lang="en-GB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900113" y="5013325"/>
            <a:ext cx="7416800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/>
              <a:t>8 </a:t>
            </a:r>
            <a:r>
              <a:rPr lang="en-GB" altLang="ko-KR" b="1">
                <a:ea typeface="굴림" charset="-127"/>
              </a:rPr>
              <a:t>- What would you do if the police ......... you?</a:t>
            </a:r>
          </a:p>
          <a:p>
            <a:pPr lvl="1">
              <a:buFont typeface="Wingdings" pitchFamily="2" charset="2"/>
              <a:buChar char="q"/>
            </a:pPr>
            <a:r>
              <a:rPr lang="en-GB" altLang="ko-KR">
                <a:ea typeface="굴림" charset="-127"/>
              </a:rPr>
              <a:t> </a:t>
            </a:r>
            <a:r>
              <a:rPr lang="en-GB"/>
              <a:t> arrested</a:t>
            </a:r>
          </a:p>
          <a:p>
            <a:pPr lvl="1">
              <a:buFont typeface="Wingdings" pitchFamily="2" charset="2"/>
              <a:buChar char="q"/>
            </a:pPr>
            <a:r>
              <a:rPr lang="en-GB"/>
              <a:t> had arrested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331913" y="19891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hlink"/>
                </a:solidFill>
                <a:ea typeface="Batang" pitchFamily="18" charset="-127"/>
                <a:sym typeface="Wingdings" pitchFamily="2" charset="2"/>
              </a:rPr>
              <a:t></a:t>
            </a:r>
            <a:endParaRPr lang="en-GB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331913" y="30686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hlink"/>
                </a:solidFill>
                <a:ea typeface="Batang" pitchFamily="18" charset="-127"/>
                <a:sym typeface="Wingdings" pitchFamily="2" charset="2"/>
              </a:rPr>
              <a:t></a:t>
            </a:r>
            <a:endParaRPr lang="en-GB"/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1331913" y="4365625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hlink"/>
                </a:solidFill>
                <a:ea typeface="Batang" pitchFamily="18" charset="-127"/>
                <a:sym typeface="Wingdings" pitchFamily="2" charset="2"/>
              </a:rPr>
              <a:t></a:t>
            </a:r>
            <a:endParaRPr lang="en-GB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331913" y="508476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hlink"/>
                </a:solidFill>
                <a:ea typeface="Batang" pitchFamily="18" charset="-127"/>
                <a:sym typeface="Wingdings" pitchFamily="2" charset="2"/>
              </a:rPr>
              <a:t>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66" grpId="0" animBg="1"/>
      <p:bldP spid="143367" grpId="0" autoUpdateAnimBg="0"/>
      <p:bldP spid="143368" grpId="0" autoUpdateAnimBg="0"/>
      <p:bldP spid="143369" grpId="0" autoUpdateAnimBg="0"/>
      <p:bldP spid="1433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Exercises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84213" y="1766888"/>
            <a:ext cx="8240712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>
              <a:spcAft>
                <a:spcPct val="40000"/>
              </a:spcAft>
            </a:pPr>
            <a:r>
              <a:rPr lang="en-GB" sz="2000" b="1" dirty="0">
                <a:latin typeface="Arial Unicode MS" pitchFamily="34" charset="-128"/>
                <a:cs typeface="Arial" charset="0"/>
              </a:rPr>
              <a:t>Finish these sentences using the correct verbal tense. </a:t>
            </a:r>
            <a:endParaRPr lang="es-ES" sz="2000" dirty="0"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they had listened, they..............................            (understand)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he hadn’t worn the helmet, he..........................            (Be) injured.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he........................... (Speak) clearly, people would understand him.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we miss this train, we.................................. (Be) late for the interview.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The bank............................................. (not / call) if we pay the bill.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you................................... (meet ) Tom, you wouldn’t like him.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I found 100 in the street, I …………………….......... (Keep) it.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I ……………...  (Know) her number, I would phone her.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he gets late, I …………..  (be) angry. 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 ……………………..  (Not/buy) that coat if I were you.</a:t>
            </a:r>
            <a:r>
              <a:rPr lang="en-GB" sz="1900" dirty="0">
                <a:solidFill>
                  <a:schemeClr val="accent1"/>
                </a:solidFill>
                <a:latin typeface="Arial Unicode MS" pitchFamily="34" charset="-128"/>
                <a:cs typeface="Arial" charset="0"/>
              </a:rPr>
              <a:t>.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I ………………..  (Know) that you were ill last week, I'd have gone to see you.   </a:t>
            </a:r>
            <a:endParaRPr lang="es-ES" sz="1900" dirty="0">
              <a:latin typeface="Arial Unicode MS" pitchFamily="34" charset="-128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GB" sz="1900" dirty="0">
                <a:latin typeface="Arial Unicode MS" pitchFamily="34" charset="-128"/>
                <a:cs typeface="Arial" charset="0"/>
              </a:rPr>
              <a:t>If it stops raining, we   ………………….  (Go) on a trip. </a:t>
            </a:r>
            <a:endParaRPr lang="es-ES" sz="1900" dirty="0">
              <a:solidFill>
                <a:schemeClr val="accent1"/>
              </a:solidFill>
              <a:latin typeface="Arial Unicode MS" pitchFamily="34" charset="-128"/>
              <a:cs typeface="Arial" charset="0"/>
            </a:endParaRPr>
          </a:p>
          <a:p>
            <a:pPr marL="342900" indent="-342900"/>
            <a:endParaRPr lang="es-ES" sz="190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3851275" y="22050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would have understood</a:t>
            </a:r>
            <a:endParaRPr lang="es-ES" b="1">
              <a:solidFill>
                <a:schemeClr val="folHlin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4716463" y="24923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Would have been</a:t>
            </a: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1908175" y="2781300"/>
            <a:ext cx="110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_tradnl">
              <a:latin typeface="Arial Unicode MS" pitchFamily="34" charset="-128"/>
              <a:cs typeface="Arial" charset="0"/>
            </a:endParaRP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692275" y="765175"/>
            <a:ext cx="110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_tradnl">
              <a:latin typeface="Arial Unicode MS" pitchFamily="34" charset="-128"/>
              <a:cs typeface="Arial" charset="0"/>
            </a:endParaRP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1835150" y="27082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spoke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3924300" y="30686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Will be</a:t>
            </a: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 flipH="1" flipV="1">
            <a:off x="2627313" y="33575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Won’t call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 flipH="1" flipV="1">
            <a:off x="2268538" y="36449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met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 flipH="1" flipV="1">
            <a:off x="4500563" y="38608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Would keep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 flipH="1" flipV="1">
            <a:off x="1476375" y="42211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knew</a:t>
            </a: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 flipH="1" flipV="1">
            <a:off x="2843213" y="45085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Will be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 flipH="1" flipV="1">
            <a:off x="1258888" y="47244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won’t buy</a:t>
            </a: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 flipH="1" flipV="1">
            <a:off x="1476375" y="50847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had known</a:t>
            </a: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 flipH="1" flipV="1">
            <a:off x="3779838" y="55895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/>
            <a:r>
              <a:rPr lang="es-ES" b="1">
                <a:solidFill>
                  <a:schemeClr val="folHlink"/>
                </a:solidFill>
                <a:latin typeface="Arial Unicode MS" pitchFamily="34" charset="-128"/>
                <a:cs typeface="Arial" charset="0"/>
              </a:rPr>
              <a:t>will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3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23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23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3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/>
      <p:bldP spid="142351" grpId="0"/>
      <p:bldP spid="142354" grpId="0"/>
      <p:bldP spid="142355" grpId="0"/>
      <p:bldP spid="142356" grpId="0"/>
      <p:bldP spid="142357" grpId="0"/>
      <p:bldP spid="142358" grpId="0"/>
      <p:bldP spid="142359" grpId="0"/>
      <p:bldP spid="142360" grpId="0"/>
      <p:bldP spid="142361" grpId="0"/>
      <p:bldP spid="142362" grpId="0"/>
      <p:bldP spid="1423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93037" cy="431800"/>
          </a:xfrm>
        </p:spPr>
        <p:txBody>
          <a:bodyPr/>
          <a:lstStyle/>
          <a:p>
            <a:pPr algn="ctr" eaLnBrk="1" hangingPunct="1"/>
            <a:r>
              <a:rPr lang="en-GB" sz="4000" smtClean="0"/>
              <a:t>Exercises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8175" y="2781300"/>
            <a:ext cx="110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_tradnl">
              <a:latin typeface="Arial Unicode MS" pitchFamily="34" charset="-128"/>
              <a:cs typeface="Arial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042988" y="105251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_tradnl">
              <a:latin typeface="Arial Unicode MS" pitchFamily="34" charset="-128"/>
              <a:cs typeface="Arial" charset="0"/>
            </a:endParaRPr>
          </a:p>
        </p:txBody>
      </p:sp>
      <p:sp>
        <p:nvSpPr>
          <p:cNvPr id="29701" name="Rectangle 18"/>
          <p:cNvSpPr>
            <a:spLocks noChangeArrowheads="1"/>
          </p:cNvSpPr>
          <p:nvPr/>
        </p:nvSpPr>
        <p:spPr bwMode="auto">
          <a:xfrm>
            <a:off x="971550" y="1628775"/>
            <a:ext cx="792003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1     If Teresa………more sensible, she wouldn’t get into trouble so often.</a:t>
            </a:r>
            <a:endParaRPr lang="es-ES" sz="1600"/>
          </a:p>
          <a:p>
            <a:r>
              <a:rPr lang="en-GB" sz="1600"/>
              <a:t>	     a) will be	b) were		c) had been</a:t>
            </a:r>
            <a:endParaRPr lang="es-ES" sz="1600"/>
          </a:p>
          <a:p>
            <a:r>
              <a:rPr lang="en-GB" sz="1600"/>
              <a:t>2     ……… me some ice cream if you go to the supermarket.</a:t>
            </a:r>
            <a:endParaRPr lang="es-ES" sz="1600"/>
          </a:p>
          <a:p>
            <a:r>
              <a:rPr lang="en-GB" sz="1600"/>
              <a:t>	     a) Got	                b) Get		c) Have got	</a:t>
            </a:r>
            <a:endParaRPr lang="es-ES" sz="1600"/>
          </a:p>
          <a:p>
            <a:r>
              <a:rPr lang="en-GB" sz="1600"/>
              <a:t>3    If I……...late, will you wait for me?</a:t>
            </a:r>
            <a:endParaRPr lang="es-ES" sz="1600"/>
          </a:p>
          <a:p>
            <a:r>
              <a:rPr lang="en-GB" sz="1600"/>
              <a:t>	    a) be		b) am		c) will be</a:t>
            </a:r>
            <a:endParaRPr lang="es-ES" sz="1600"/>
          </a:p>
          <a:p>
            <a:r>
              <a:rPr lang="en-GB" sz="1600"/>
              <a:t>4   If Vanessa had……..me the truth, I would not have been so angry.</a:t>
            </a:r>
            <a:endParaRPr lang="es-ES" sz="1600"/>
          </a:p>
          <a:p>
            <a:r>
              <a:rPr lang="en-GB" sz="1600"/>
              <a:t>	   a) told		b) tells		c) tell</a:t>
            </a:r>
            <a:endParaRPr lang="es-ES" sz="1600"/>
          </a:p>
          <a:p>
            <a:r>
              <a:rPr lang="en-GB" sz="1600"/>
              <a:t>5   If you listen to her, you’ll………in trouble.</a:t>
            </a:r>
            <a:endParaRPr lang="es-ES" sz="1600"/>
          </a:p>
          <a:p>
            <a:r>
              <a:rPr lang="en-GB" sz="1600"/>
              <a:t>	   a) been	               b) being		c) be</a:t>
            </a:r>
            <a:endParaRPr lang="es-ES" sz="1600"/>
          </a:p>
          <a:p>
            <a:r>
              <a:rPr lang="en-GB" sz="1600"/>
              <a:t>6   If you had listen to her, you……….have been in trouble.</a:t>
            </a:r>
            <a:endParaRPr lang="es-ES" sz="1600"/>
          </a:p>
          <a:p>
            <a:r>
              <a:rPr lang="en-GB" sz="1600"/>
              <a:t>	   a) shouldn’t	b) wouldn’t	c) couldn’t</a:t>
            </a:r>
            <a:endParaRPr lang="es-ES" sz="1600"/>
          </a:p>
          <a:p>
            <a:r>
              <a:rPr lang="en-GB" sz="1600"/>
              <a:t>7  Nobody would……the secret if Danny hadn’t revealed it.</a:t>
            </a:r>
            <a:endParaRPr lang="es-ES" sz="1600"/>
          </a:p>
          <a:p>
            <a:r>
              <a:rPr lang="en-GB" sz="1600"/>
              <a:t>	   a) have known	b) knew		c) known</a:t>
            </a:r>
            <a:endParaRPr lang="es-ES" sz="1600"/>
          </a:p>
          <a:p>
            <a:r>
              <a:rPr lang="en-GB" sz="1600"/>
              <a:t>8   Will you be all right by yourself if I………. out tonight?</a:t>
            </a:r>
            <a:endParaRPr lang="es-ES" sz="1600"/>
          </a:p>
          <a:p>
            <a:r>
              <a:rPr lang="en-GB" sz="1600"/>
              <a:t>	   a) go		b) will go		c) would go</a:t>
            </a:r>
            <a:endParaRPr lang="es-ES" sz="1600"/>
          </a:p>
          <a:p>
            <a:r>
              <a:rPr lang="en-GB" sz="1600"/>
              <a:t>9  If I knew how to run my own business, I………..a rich man.</a:t>
            </a:r>
            <a:endParaRPr lang="es-ES" sz="1600"/>
          </a:p>
          <a:p>
            <a:r>
              <a:rPr lang="en-GB" sz="1600"/>
              <a:t>	  a) am 		b) will be		c) would be</a:t>
            </a:r>
            <a:endParaRPr lang="es-ES" sz="1600"/>
          </a:p>
          <a:p>
            <a:r>
              <a:rPr lang="en-GB" sz="1600"/>
              <a:t>10  If anyone………., say I’ll be back about 7.30.</a:t>
            </a:r>
            <a:endParaRPr lang="es-ES" sz="1600"/>
          </a:p>
          <a:p>
            <a:r>
              <a:rPr lang="en-GB" sz="1600"/>
              <a:t>	   a)  will phone	b) phone		c) phones</a:t>
            </a:r>
            <a:endParaRPr lang="es-ES" sz="1600">
              <a:cs typeface="Arial" charset="0"/>
            </a:endParaRPr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1042988" y="11255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/>
              <a:t>Choose the correct answer</a:t>
            </a:r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7524750" y="1916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>
                <a:solidFill>
                  <a:schemeClr val="accent1"/>
                </a:solidFill>
                <a:latin typeface="Arial Unicode MS" pitchFamily="34" charset="-128"/>
                <a:cs typeface="Arial" charset="0"/>
              </a:rPr>
              <a:t>B</a:t>
            </a: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7524750" y="2349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>
                <a:solidFill>
                  <a:schemeClr val="accent1"/>
                </a:solidFill>
                <a:latin typeface="Arial Unicode MS" pitchFamily="34" charset="-128"/>
                <a:cs typeface="Arial" charset="0"/>
              </a:rPr>
              <a:t>B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7524750" y="27813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>
                <a:solidFill>
                  <a:schemeClr val="accent1"/>
                </a:solidFill>
                <a:latin typeface="Arial Unicode MS" pitchFamily="34" charset="-128"/>
                <a:cs typeface="Arial" charset="0"/>
              </a:rPr>
              <a:t>B</a:t>
            </a: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7524750" y="33575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>
                <a:solidFill>
                  <a:schemeClr val="accent1"/>
                </a:solidFill>
                <a:latin typeface="Arial Unicode MS" pitchFamily="34" charset="-128"/>
                <a:cs typeface="Arial" charset="0"/>
              </a:rPr>
              <a:t>A</a:t>
            </a: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7524750" y="37893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Arial Unicode MS" pitchFamily="34" charset="-128"/>
              </a:rPr>
              <a:t>C</a:t>
            </a:r>
            <a:endParaRPr lang="es-ES_tradnl"/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7524750" y="42211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Arial Unicode MS" pitchFamily="34" charset="-128"/>
              </a:rPr>
              <a:t>B</a:t>
            </a:r>
            <a:endParaRPr lang="es-ES_tradnl"/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7524750" y="4724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Arial Unicode MS" pitchFamily="34" charset="-128"/>
              </a:rPr>
              <a:t>A</a:t>
            </a:r>
            <a:endParaRPr lang="es-ES_tradnl"/>
          </a:p>
        </p:txBody>
      </p:sp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7524750" y="5229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Arial Unicode MS" pitchFamily="34" charset="-128"/>
              </a:rPr>
              <a:t>A</a:t>
            </a:r>
            <a:endParaRPr lang="es-ES_tradnl"/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7524750" y="5661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Arial Unicode MS" pitchFamily="34" charset="-128"/>
              </a:rPr>
              <a:t>C</a:t>
            </a:r>
            <a:endParaRPr lang="es-ES_tradnl"/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7524750" y="61658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Arial Unicode MS" pitchFamily="34" charset="-128"/>
              </a:rPr>
              <a:t>C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8" grpId="0"/>
      <p:bldP spid="150549" grpId="0"/>
      <p:bldP spid="150550" grpId="0"/>
      <p:bldP spid="150551" grpId="0"/>
      <p:bldP spid="150552" grpId="0"/>
      <p:bldP spid="150553" grpId="0"/>
      <p:bldP spid="150554" grpId="0"/>
      <p:bldP spid="150555" grpId="0"/>
      <p:bldP spid="150556" grpId="0"/>
      <p:bldP spid="1505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8" name="Text Box 24"/>
          <p:cNvSpPr txBox="1">
            <a:spLocks noChangeArrowheads="1"/>
          </p:cNvSpPr>
          <p:nvPr/>
        </p:nvSpPr>
        <p:spPr bwMode="auto">
          <a:xfrm>
            <a:off x="611188" y="2276475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You are alone in the forest at night without a phone.</a:t>
            </a:r>
            <a:endParaRPr lang="es-ES_tradnl" sz="20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Mixed exercises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00213"/>
            <a:ext cx="6702425" cy="331787"/>
          </a:xfrm>
        </p:spPr>
        <p:txBody>
          <a:bodyPr/>
          <a:lstStyle/>
          <a:p>
            <a:pPr eaLnBrk="1" hangingPunct="1"/>
            <a:r>
              <a:rPr lang="es-ES_tradnl" sz="2000" smtClean="0"/>
              <a:t>What would you do in these situations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59748" name="Рисунок 88" descr="http://www.wildmanstevebrill.com/JPEG'S/Clipart/For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141663"/>
            <a:ext cx="1635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67" name="Рисунок 91" descr="http://images.disneysites.com/clipart/images77/Movies/Aladdin/Genie/genie0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97200"/>
            <a:ext cx="1736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4716463" y="2349500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You met the genie.</a:t>
            </a:r>
            <a:endParaRPr lang="es-ES_tradnl" sz="2000"/>
          </a:p>
        </p:txBody>
      </p:sp>
      <p:sp>
        <p:nvSpPr>
          <p:cNvPr id="159771" name="Text Box 27"/>
          <p:cNvSpPr txBox="1">
            <a:spLocks noChangeArrowheads="1"/>
          </p:cNvSpPr>
          <p:nvPr/>
        </p:nvSpPr>
        <p:spPr bwMode="auto">
          <a:xfrm>
            <a:off x="755650" y="5516563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folHlink"/>
                </a:solidFill>
              </a:rPr>
              <a:t>If I were alone in the forest I would try to use the stars.</a:t>
            </a:r>
          </a:p>
        </p:txBody>
      </p: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4572000" y="5373688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folHlink"/>
                </a:solidFill>
              </a:rPr>
              <a:t>If I met the genie, I would ask him for my three wishes.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8" grpId="0"/>
      <p:bldP spid="159747" grpId="0" build="p"/>
      <p:bldP spid="159770" grpId="0"/>
      <p:bldP spid="159771" grpId="0"/>
      <p:bldP spid="1597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611188" y="2276475"/>
            <a:ext cx="4176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One day you read in a newspaper an article about you. The article was telling about your private life.</a:t>
            </a:r>
            <a:endParaRPr lang="es-ES_tradnl" sz="2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Mixed exercises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00213"/>
            <a:ext cx="6702425" cy="331787"/>
          </a:xfrm>
        </p:spPr>
        <p:txBody>
          <a:bodyPr/>
          <a:lstStyle/>
          <a:p>
            <a:pPr eaLnBrk="1" hangingPunct="1"/>
            <a:r>
              <a:rPr lang="es-ES_tradnl" sz="2000" smtClean="0"/>
              <a:t>What would you do in these situations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003800" y="2349500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Your favourite singer wrote a song for you.</a:t>
            </a:r>
            <a:endParaRPr lang="es-ES_tradnl" sz="2000"/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684213" y="522922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folHlink"/>
                </a:solidFill>
              </a:rPr>
              <a:t>If I read an article about my private life, I’d look for a lawyer.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4932363" y="522922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folHlink"/>
                </a:solidFill>
              </a:rPr>
              <a:t>If my fauvorite singer wrote a song for me, I’d be excited.</a:t>
            </a:r>
          </a:p>
        </p:txBody>
      </p:sp>
      <p:pic>
        <p:nvPicPr>
          <p:cNvPr id="161803" name="Рисунок 70" descr="http://www.inki.com/clipart/images/thumbnails/newspap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00438"/>
            <a:ext cx="2160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4" name="Рисунок 55" descr="http://www.raymichaelsnc.com/clipart_music_performers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852738"/>
            <a:ext cx="14557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6" grpId="0" build="p"/>
      <p:bldP spid="161800" grpId="0"/>
      <p:bldP spid="161801" grpId="0"/>
      <p:bldP spid="1618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89856"/>
            <a:ext cx="10075830" cy="7055781"/>
          </a:xfrm>
          <a:prstGeom prst="rect">
            <a:avLst/>
          </a:prstGeom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331913" y="692150"/>
            <a:ext cx="618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4000" b="1">
                <a:solidFill>
                  <a:schemeClr val="tx2"/>
                </a:solidFill>
                <a:latin typeface="Times New Roman" pitchFamily="18" charset="0"/>
              </a:rPr>
              <a:t>Conditional Sentences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428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Structure 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27088" y="2420938"/>
            <a:ext cx="740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A conditional sentence is composed of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2 parts</a:t>
            </a:r>
            <a:r>
              <a:rPr kumimoji="1" lang="en-US" altLang="zh-TW" sz="2400" b="1">
                <a:latin typeface="Tahoma" pitchFamily="34" charset="0"/>
              </a:rPr>
              <a:t> :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041525" y="4310063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kumimoji="1" lang="zh-TW" altLang="en-US" sz="2400">
              <a:latin typeface="Tahoma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31913" y="3068638"/>
            <a:ext cx="214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3600">
                <a:solidFill>
                  <a:schemeClr val="hlink"/>
                </a:solidFill>
                <a:latin typeface="Tahoma" pitchFamily="34" charset="0"/>
              </a:rPr>
              <a:t>If-clause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25838" y="3068638"/>
            <a:ext cx="90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3600">
                <a:solidFill>
                  <a:schemeClr val="folHlink"/>
                </a:solidFill>
                <a:latin typeface="Tahoma" pitchFamily="34" charset="0"/>
              </a:rPr>
              <a:t> +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379913" y="3068638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3600">
                <a:solidFill>
                  <a:schemeClr val="hlink"/>
                </a:solidFill>
                <a:latin typeface="Tahoma" pitchFamily="34" charset="0"/>
              </a:rPr>
              <a:t>Main Clause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27088" y="40052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Example 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11188" y="4652963"/>
            <a:ext cx="778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2800">
                <a:latin typeface="Tahoma" pitchFamily="34" charset="0"/>
              </a:rPr>
              <a:t>If it rains tomorrow, we will not come.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1476375" y="5229225"/>
            <a:ext cx="2590800" cy="1143000"/>
          </a:xfrm>
          <a:prstGeom prst="upArrowCallout">
            <a:avLst>
              <a:gd name="adj1" fmla="val 56667"/>
              <a:gd name="adj2" fmla="val 56667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800">
                <a:solidFill>
                  <a:schemeClr val="hlink"/>
                </a:solidFill>
                <a:latin typeface="Tahoma" pitchFamily="34" charset="0"/>
              </a:rPr>
              <a:t>If-clause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981575" y="5229225"/>
            <a:ext cx="2438400" cy="1143000"/>
          </a:xfrm>
          <a:prstGeom prst="upArrowCallout">
            <a:avLst>
              <a:gd name="adj1" fmla="val 53333"/>
              <a:gd name="adj2" fmla="val 53333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800">
                <a:solidFill>
                  <a:schemeClr val="hlink"/>
                </a:solidFill>
                <a:latin typeface="Tahoma" pitchFamily="34" charset="0"/>
              </a:rPr>
              <a:t>Main 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/>
      <p:bldP spid="7174" grpId="0" build="p" autoUpdateAnimBg="0"/>
      <p:bldP spid="7175" grpId="0"/>
      <p:bldP spid="7177" grpId="0"/>
      <p:bldP spid="7178" grpId="0"/>
      <p:bldP spid="7179" grpId="0" build="p" autoUpdateAnimBg="0"/>
      <p:bldP spid="7180" grpId="0" build="p" autoUpdateAnimBg="0"/>
      <p:bldP spid="7181" grpId="0" animBg="1"/>
      <p:bldP spid="71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611188" y="2276475"/>
            <a:ext cx="4176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You are going to a date. But suddenly a bird made your jacket dirty.</a:t>
            </a:r>
            <a:endParaRPr lang="es-ES_tradnl" sz="2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Mixed exercises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00213"/>
            <a:ext cx="6702425" cy="331787"/>
          </a:xfrm>
        </p:spPr>
        <p:txBody>
          <a:bodyPr/>
          <a:lstStyle/>
          <a:p>
            <a:pPr eaLnBrk="1" hangingPunct="1"/>
            <a:r>
              <a:rPr lang="es-ES_tradnl" sz="2000" smtClean="0"/>
              <a:t>What would you do in these situations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003800" y="2133600"/>
            <a:ext cx="388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You enter the classroom and suddenly realize that you’ve forgotten to dress your trousers.</a:t>
            </a:r>
            <a:endParaRPr lang="es-ES_tradnl" sz="2000"/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84213" y="522922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folHlink"/>
                </a:solidFill>
              </a:rPr>
              <a:t>If a bird made my jacket dirty, I’d run to buy other.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932363" y="5516563"/>
            <a:ext cx="3816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folHlink"/>
                </a:solidFill>
              </a:rPr>
              <a:t>If I forgot to dress my trousers, I’d try to invent some explanation.</a:t>
            </a:r>
          </a:p>
        </p:txBody>
      </p:sp>
      <p:pic>
        <p:nvPicPr>
          <p:cNvPr id="162827" name="Рисунок 49" descr="http://tbn0.google.com/images?q=tbn:7xKl47woOjDN6M:http://members.madasafish.com/~cj_whitehound/Rats_Nest/artwork/clipart/winged_rat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57563"/>
            <a:ext cx="1365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9" name="Рисунок 103" descr="http://www.clipartof.com/images/clipart/thumbnail2/4162_naked_man_wearing_a_wooden_barrel_around_his_wa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213100"/>
            <a:ext cx="11477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20" grpId="0" build="p"/>
      <p:bldP spid="162822" grpId="0"/>
      <p:bldP spid="162823" grpId="0"/>
      <p:bldP spid="1628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63851" name="Picture 11" descr="3rd conditional story"/>
          <p:cNvPicPr>
            <a:picLocks noChangeAspect="1" noChangeArrowheads="1"/>
          </p:cNvPicPr>
          <p:nvPr/>
        </p:nvPicPr>
        <p:blipFill>
          <a:blip r:embed="rId2" cstate="print"/>
          <a:srcRect t="8847"/>
          <a:stretch>
            <a:fillRect/>
          </a:stretch>
        </p:blipFill>
        <p:spPr bwMode="auto">
          <a:xfrm>
            <a:off x="1258888" y="1484313"/>
            <a:ext cx="4359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5867400" y="2420938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>
                <a:latin typeface="Tahoma" pitchFamily="34" charset="0"/>
              </a:rPr>
              <a:t>Look at this photo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042988" y="18446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happened in each picture.</a:t>
            </a:r>
          </a:p>
        </p:txBody>
      </p:sp>
      <p:pic>
        <p:nvPicPr>
          <p:cNvPr id="164870" name="Picture 6" descr="3rd conditiona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349500"/>
            <a:ext cx="70564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1042988" y="4797425"/>
            <a:ext cx="309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went to a party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916238" y="5373688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arrived home very late.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867400" y="4724400"/>
            <a:ext cx="2522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overslept.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2" grpId="0"/>
      <p:bldP spid="1648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happened in each picture.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042988" y="4797425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missed the bus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148263" y="4724400"/>
            <a:ext cx="324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was late for work and his boss was very angry.</a:t>
            </a:r>
          </a:p>
        </p:txBody>
      </p:sp>
      <p:pic>
        <p:nvPicPr>
          <p:cNvPr id="166921" name="Picture 9" descr="3rd conditional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5801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/>
      <p:bldP spid="1669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happened in each picture.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611188" y="4797425"/>
            <a:ext cx="4465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His boss was angry and he was dismissed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580063" y="4941888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went for a walk.</a:t>
            </a:r>
          </a:p>
        </p:txBody>
      </p:sp>
      <p:pic>
        <p:nvPicPr>
          <p:cNvPr id="167944" name="Picture 8" descr="3rd conditional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800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1679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happened in each picture.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11188" y="4797425"/>
            <a:ext cx="3024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He met a girl and they fell in love.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276600" y="5516563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They got married.</a:t>
            </a:r>
          </a:p>
        </p:txBody>
      </p:sp>
      <p:pic>
        <p:nvPicPr>
          <p:cNvPr id="168968" name="Picture 8" descr="3rd conditional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565400"/>
            <a:ext cx="66579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5003800" y="4797425"/>
            <a:ext cx="360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Now they have three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6" grpId="0"/>
      <p:bldP spid="1689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would have happened if….</a:t>
            </a:r>
          </a:p>
        </p:txBody>
      </p:sp>
      <p:pic>
        <p:nvPicPr>
          <p:cNvPr id="165893" name="Picture 5" descr="3rd conditiona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349500"/>
            <a:ext cx="70564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95288" y="4797425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gone to a party….. 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95288" y="5445125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arrived home very late….. 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4140200" y="4797425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he wouldn’t have arrived home late.</a:t>
            </a: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4787900" y="5445125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overslept.</a:t>
            </a:r>
            <a:endParaRPr lang="es-ES_tradnl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5" grpId="0"/>
      <p:bldP spid="1658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would have happened if….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11188" y="544512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missed the bus….. </a:t>
            </a:r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6612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971550" y="4868863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overslept….. 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4356100" y="4868863"/>
            <a:ext cx="393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missed the bus.</a:t>
            </a:r>
            <a:endParaRPr lang="es-ES_tradnl">
              <a:solidFill>
                <a:schemeClr val="hlink"/>
              </a:solidFill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427538" y="5445125"/>
            <a:ext cx="431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been late for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/>
      <p:bldP spid="169993" grpId="0"/>
      <p:bldP spid="169994" grpId="0"/>
      <p:bldP spid="1699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would have happened if….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827088" y="5084763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been late for work,……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900113" y="587692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been dismissed….. </a:t>
            </a:r>
          </a:p>
        </p:txBody>
      </p:sp>
      <p:pic>
        <p:nvPicPr>
          <p:cNvPr id="1710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49500"/>
            <a:ext cx="799306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4859338" y="5013325"/>
            <a:ext cx="3455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his boss wouldn’t have got angry.</a:t>
            </a:r>
            <a:endParaRPr lang="es-ES_tradnl">
              <a:solidFill>
                <a:schemeClr val="hlink"/>
              </a:solidFill>
            </a:endParaRP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4787900" y="5805488"/>
            <a:ext cx="338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gone to the park.</a:t>
            </a:r>
            <a:endParaRPr lang="es-ES_tradnl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5" grpId="0"/>
      <p:bldP spid="171018" grpId="0"/>
      <p:bldP spid="1710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Write what would have happened if….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827088" y="5084763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gone to the park,….. 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971550" y="566102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met the girl….. </a:t>
            </a:r>
          </a:p>
        </p:txBody>
      </p:sp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8208962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4643438" y="5084763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met a girl.</a:t>
            </a:r>
            <a:endParaRPr lang="es-ES_tradnl">
              <a:solidFill>
                <a:schemeClr val="hlink"/>
              </a:solidFill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427538" y="5516563"/>
            <a:ext cx="410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got married and wouldn’t have had three children.</a:t>
            </a:r>
            <a:endParaRPr lang="es-ES_tradnl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8" grpId="0"/>
      <p:bldP spid="172041" grpId="0"/>
      <p:bldP spid="172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31913" y="692150"/>
            <a:ext cx="618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4000" b="1">
                <a:solidFill>
                  <a:schemeClr val="tx2"/>
                </a:solidFill>
                <a:latin typeface="Times New Roman" pitchFamily="18" charset="0"/>
              </a:rPr>
              <a:t>Conditional Sentences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041525" y="4310063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kumimoji="1" lang="zh-TW" altLang="en-US" sz="2400">
              <a:latin typeface="Tahoma" pitchFamily="34" charset="0"/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116013" y="1628775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Types :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971550" y="4149725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kumimoji="1" lang="en-US" altLang="zh-TW" sz="2400">
                <a:latin typeface="Tahoma" pitchFamily="34" charset="0"/>
              </a:rPr>
              <a:t>  </a:t>
            </a:r>
            <a:r>
              <a:rPr kumimoji="1" lang="en-US" altLang="zh-TW" sz="2000" b="1">
                <a:latin typeface="Tahoma" pitchFamily="34" charset="0"/>
              </a:rPr>
              <a:t>There are </a:t>
            </a:r>
            <a:r>
              <a:rPr kumimoji="1" lang="en-US" altLang="zh-TW" sz="2000" b="1">
                <a:solidFill>
                  <a:schemeClr val="hlink"/>
                </a:solidFill>
                <a:latin typeface="Tahoma" pitchFamily="34" charset="0"/>
              </a:rPr>
              <a:t>4 types</a:t>
            </a:r>
            <a:r>
              <a:rPr kumimoji="1" lang="en-US" altLang="zh-TW" sz="2000" b="1">
                <a:latin typeface="Tahoma" pitchFamily="34" charset="0"/>
              </a:rPr>
              <a:t> of conditional sentences.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en-US" altLang="zh-TW" sz="2000" b="1">
                <a:latin typeface="Tahoma" pitchFamily="34" charset="0"/>
              </a:rPr>
              <a:t>      They are classified according to the </a:t>
            </a:r>
            <a:r>
              <a:rPr kumimoji="1" lang="en-US" altLang="zh-TW" sz="2000" b="1">
                <a:solidFill>
                  <a:schemeClr val="hlink"/>
                </a:solidFill>
                <a:latin typeface="Tahoma" pitchFamily="34" charset="0"/>
              </a:rPr>
              <a:t>degree of 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en-US" altLang="zh-TW" sz="2000" b="1">
                <a:solidFill>
                  <a:schemeClr val="hlink"/>
                </a:solidFill>
                <a:latin typeface="Tahoma" pitchFamily="34" charset="0"/>
              </a:rPr>
              <a:t>      probability </a:t>
            </a:r>
            <a:r>
              <a:rPr kumimoji="1" lang="en-US" altLang="zh-TW" sz="2000" b="1">
                <a:latin typeface="Tahoma" pitchFamily="34" charset="0"/>
              </a:rPr>
              <a:t>that they express.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971550" y="5373688"/>
            <a:ext cx="7561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kumimoji="1" lang="zh-TW" altLang="en-US" sz="2400">
                <a:latin typeface="Tahoma" pitchFamily="34" charset="0"/>
              </a:rPr>
              <a:t>  </a:t>
            </a:r>
            <a:r>
              <a:rPr kumimoji="1" lang="en-US" altLang="zh-TW" sz="2000" b="1">
                <a:latin typeface="Tahoma" pitchFamily="34" charset="0"/>
              </a:rPr>
              <a:t>Each type of conditional sentences </a:t>
            </a:r>
            <a:r>
              <a:rPr kumimoji="1" lang="en-US" altLang="zh-TW" sz="2000" b="1">
                <a:solidFill>
                  <a:schemeClr val="hlink"/>
                </a:solidFill>
                <a:latin typeface="Tahoma" pitchFamily="34" charset="0"/>
              </a:rPr>
              <a:t>uses different  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en-US" altLang="zh-TW" sz="2000" b="1">
                <a:solidFill>
                  <a:schemeClr val="hlink"/>
                </a:solidFill>
                <a:latin typeface="Tahoma" pitchFamily="34" charset="0"/>
              </a:rPr>
              <a:t>      tenses</a:t>
            </a:r>
            <a:r>
              <a:rPr kumimoji="1" lang="en-US" altLang="zh-TW" sz="2000" b="1">
                <a:latin typeface="Tahoma" pitchFamily="34" charset="0"/>
              </a:rPr>
              <a:t> to show the difference in   the degree of   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en-US" altLang="zh-TW" sz="2000" b="1">
                <a:latin typeface="Tahoma" pitchFamily="34" charset="0"/>
              </a:rPr>
              <a:t>      probability.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85975"/>
            <a:ext cx="9144000" cy="5087440"/>
          </a:xfrm>
          <a:prstGeom prst="rect">
            <a:avLst/>
          </a:prstGeom>
        </p:spPr>
      </p:pic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912283" y="3078162"/>
            <a:ext cx="78311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TW" sz="2400" dirty="0">
                <a:latin typeface="Tahoma" pitchFamily="34" charset="0"/>
              </a:rPr>
              <a:t>  </a:t>
            </a:r>
            <a:r>
              <a:rPr lang="en-GB" altLang="zh-TW" sz="2000" b="1" dirty="0">
                <a:latin typeface="Tahoma" pitchFamily="34" charset="0"/>
              </a:rPr>
              <a:t>The order of the two clauses is flexible, it’s not </a:t>
            </a:r>
          </a:p>
          <a:p>
            <a:pPr>
              <a:buFont typeface="Wingdings" pitchFamily="2" charset="2"/>
              <a:buNone/>
            </a:pPr>
            <a:r>
              <a:rPr lang="en-GB" altLang="zh-TW" sz="2000" b="1" dirty="0">
                <a:latin typeface="Tahoma" pitchFamily="34" charset="0"/>
              </a:rPr>
              <a:t>       important. </a:t>
            </a:r>
          </a:p>
          <a:p>
            <a:r>
              <a:rPr lang="en-GB" altLang="zh-TW" sz="2000" b="1" dirty="0">
                <a:latin typeface="Tahoma" pitchFamily="34" charset="0"/>
              </a:rPr>
              <a:t>       But if the if-clause comes first, it must be followed by</a:t>
            </a:r>
          </a:p>
          <a:p>
            <a:pPr>
              <a:spcAft>
                <a:spcPct val="50000"/>
              </a:spcAft>
            </a:pPr>
            <a:r>
              <a:rPr lang="en-GB" altLang="zh-TW" sz="2000" b="1" dirty="0">
                <a:latin typeface="Tahoma" pitchFamily="34" charset="0"/>
              </a:rPr>
              <a:t>       a comma.</a:t>
            </a:r>
          </a:p>
          <a:p>
            <a:r>
              <a:rPr lang="en-GB" altLang="zh-TW" sz="2000" b="1" i="1" dirty="0">
                <a:latin typeface="Tahoma" pitchFamily="34" charset="0"/>
              </a:rPr>
              <a:t>	       </a:t>
            </a:r>
            <a:r>
              <a:rPr lang="en-GB" altLang="zh-TW" sz="2000" b="1" i="1" dirty="0">
                <a:solidFill>
                  <a:schemeClr val="folHlink"/>
                </a:solidFill>
                <a:latin typeface="Tahoma" pitchFamily="34" charset="0"/>
              </a:rPr>
              <a:t>If it rains, I’ll stay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8" grpId="0"/>
      <p:bldP spid="118799" grpId="0"/>
      <p:bldP spid="1188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93038" cy="638175"/>
          </a:xfrm>
        </p:spPr>
        <p:txBody>
          <a:bodyPr/>
          <a:lstStyle/>
          <a:p>
            <a:pPr eaLnBrk="1" hangingPunct="1"/>
            <a:r>
              <a:rPr lang="es-ES_tradnl" sz="4000" smtClean="0"/>
              <a:t>Third Conditional story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52763" y="25130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042988" y="1557338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2400">
                <a:latin typeface="Tahoma" pitchFamily="34" charset="0"/>
              </a:rPr>
              <a:t> Therefore ….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folHlink"/>
                </a:solidFill>
                <a:latin typeface="Tahoma" pitchFamily="34" charset="0"/>
              </a:rPr>
              <a:t>If he hadn’t gone to the party,….. 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500563" y="5661025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hlink"/>
                </a:solidFill>
                <a:latin typeface="Tahoma" pitchFamily="34" charset="0"/>
              </a:rPr>
              <a:t>he wouldn’t have got married.</a:t>
            </a:r>
            <a:endParaRPr lang="es-ES_tradnl">
              <a:solidFill>
                <a:schemeClr val="hlink"/>
              </a:solidFill>
            </a:endParaRPr>
          </a:p>
        </p:txBody>
      </p:sp>
      <p:pic>
        <p:nvPicPr>
          <p:cNvPr id="173066" name="Picture 10"/>
          <p:cNvPicPr>
            <a:picLocks noChangeAspect="1" noChangeArrowheads="1"/>
          </p:cNvPicPr>
          <p:nvPr/>
        </p:nvPicPr>
        <p:blipFill>
          <a:blip r:embed="rId2"/>
          <a:srcRect t="5272" r="66313"/>
          <a:stretch>
            <a:fillRect/>
          </a:stretch>
        </p:blipFill>
        <p:spPr bwMode="auto">
          <a:xfrm>
            <a:off x="611188" y="2276475"/>
            <a:ext cx="35290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7" name="Picture 11"/>
          <p:cNvPicPr>
            <a:picLocks noChangeAspect="1" noChangeArrowheads="1"/>
          </p:cNvPicPr>
          <p:nvPr/>
        </p:nvPicPr>
        <p:blipFill>
          <a:blip r:embed="rId3"/>
          <a:srcRect l="33430" r="32480"/>
          <a:stretch>
            <a:fillRect/>
          </a:stretch>
        </p:blipFill>
        <p:spPr bwMode="auto">
          <a:xfrm>
            <a:off x="4643438" y="2276475"/>
            <a:ext cx="34575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1730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Web pages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331913" y="1628775"/>
            <a:ext cx="698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folHlink"/>
                </a:solidFill>
              </a:rPr>
              <a:t>Note:</a:t>
            </a:r>
            <a:r>
              <a:rPr lang="es-ES" sz="2000" dirty="0">
                <a:solidFill>
                  <a:schemeClr val="folHlink"/>
                </a:solidFill>
              </a:rPr>
              <a:t> </a:t>
            </a:r>
            <a:r>
              <a:rPr lang="es-ES" sz="2000" dirty="0" err="1">
                <a:solidFill>
                  <a:schemeClr val="folHlink"/>
                </a:solidFill>
              </a:rPr>
              <a:t>For</a:t>
            </a:r>
            <a:r>
              <a:rPr lang="es-ES" sz="2000" dirty="0">
                <a:solidFill>
                  <a:schemeClr val="folHlink"/>
                </a:solidFill>
              </a:rPr>
              <a:t> more </a:t>
            </a:r>
            <a:r>
              <a:rPr lang="es-ES" sz="2000" dirty="0" err="1">
                <a:solidFill>
                  <a:schemeClr val="folHlink"/>
                </a:solidFill>
              </a:rPr>
              <a:t>practice</a:t>
            </a:r>
            <a:r>
              <a:rPr lang="es-ES" sz="2000" dirty="0">
                <a:solidFill>
                  <a:schemeClr val="folHlink"/>
                </a:solidFill>
              </a:rPr>
              <a:t> use </a:t>
            </a:r>
            <a:r>
              <a:rPr lang="es-ES" sz="2000" dirty="0" err="1" smtClean="0">
                <a:solidFill>
                  <a:schemeClr val="folHlink"/>
                </a:solidFill>
              </a:rPr>
              <a:t>you</a:t>
            </a:r>
            <a:r>
              <a:rPr lang="es-ES" sz="2000" dirty="0" smtClean="0">
                <a:solidFill>
                  <a:schemeClr val="folHlink"/>
                </a:solidFill>
              </a:rPr>
              <a:t> </a:t>
            </a:r>
            <a:r>
              <a:rPr lang="es-ES" sz="2000" dirty="0" err="1">
                <a:solidFill>
                  <a:schemeClr val="folHlink"/>
                </a:solidFill>
              </a:rPr>
              <a:t>you</a:t>
            </a:r>
            <a:r>
              <a:rPr lang="es-ES" sz="2000" dirty="0">
                <a:solidFill>
                  <a:schemeClr val="folHlink"/>
                </a:solidFill>
              </a:rPr>
              <a:t> </a:t>
            </a:r>
            <a:r>
              <a:rPr lang="es-ES" sz="2000" dirty="0" smtClean="0">
                <a:solidFill>
                  <a:schemeClr val="folHlink"/>
                </a:solidFill>
              </a:rPr>
              <a:t>can </a:t>
            </a:r>
            <a:r>
              <a:rPr lang="es-ES" sz="2000" dirty="0" err="1">
                <a:solidFill>
                  <a:schemeClr val="folHlink"/>
                </a:solidFill>
              </a:rPr>
              <a:t>click</a:t>
            </a:r>
            <a:r>
              <a:rPr lang="es-ES" sz="2000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44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87450" y="2636838"/>
            <a:ext cx="7772400" cy="3455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ko-KR" sz="2100" dirty="0" smtClean="0">
                <a:solidFill>
                  <a:schemeClr val="hlink"/>
                </a:solidFill>
                <a:ea typeface="Batang" pitchFamily="18" charset="-127"/>
                <a:hlinkClick r:id="rId2"/>
              </a:rPr>
              <a:t>http://www.isabelperez.com/conditionals1.htm</a:t>
            </a:r>
            <a:r>
              <a:rPr lang="en-GB" altLang="ko-KR" sz="21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dirty="0" smtClean="0">
                <a:solidFill>
                  <a:schemeClr val="hlink"/>
                </a:solidFill>
                <a:ea typeface="Batang" pitchFamily="18" charset="-127"/>
                <a:hlinkClick r:id="rId3"/>
              </a:rPr>
              <a:t>http://www.miguelmllop.com/practice/intermediate/grammar/conditionals8.htm</a:t>
            </a:r>
            <a:endParaRPr lang="en-GB" sz="2100" dirty="0" smtClean="0">
              <a:solidFill>
                <a:schemeClr val="hlink"/>
              </a:solidFill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100" dirty="0" smtClean="0">
                <a:solidFill>
                  <a:schemeClr val="hlink"/>
                </a:solidFill>
                <a:ea typeface="Batang" pitchFamily="18" charset="-127"/>
                <a:hlinkClick r:id="rId4"/>
              </a:rPr>
              <a:t>http://www.better-english.com/grammar/condit23.htm</a:t>
            </a:r>
            <a:endParaRPr lang="en-GB" sz="2100" dirty="0" smtClean="0">
              <a:solidFill>
                <a:schemeClr val="hlink"/>
              </a:solidFill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ko-KR" sz="2100" dirty="0" smtClean="0">
                <a:solidFill>
                  <a:schemeClr val="hlink"/>
                </a:solidFill>
                <a:ea typeface="Batang" pitchFamily="18" charset="-127"/>
                <a:hlinkClick r:id="rId5"/>
              </a:rPr>
              <a:t>http://www.miguelmllop.com/practice/intermediate/grammar/conditionals7.htm</a:t>
            </a:r>
            <a:r>
              <a:rPr lang="en-GB" altLang="ko-KR" sz="2000" dirty="0" smtClean="0">
                <a:solidFill>
                  <a:schemeClr val="hlink"/>
                </a:solidFill>
                <a:ea typeface="Batang" pitchFamily="18" charset="-127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dirty="0" smtClean="0">
                <a:solidFill>
                  <a:schemeClr val="hlink"/>
                </a:solidFill>
                <a:ea typeface="Batang" pitchFamily="18" charset="-127"/>
                <a:hlinkClick r:id="rId6"/>
              </a:rPr>
              <a:t>http://www.ego4u.com/en/cram-up/grammar/conditional-sentences/type-1/exercises?02</a:t>
            </a:r>
            <a:endParaRPr lang="en-GB" sz="2100" dirty="0" smtClean="0">
              <a:solidFill>
                <a:schemeClr val="hlink"/>
              </a:solidFill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100" dirty="0" smtClean="0">
                <a:hlinkClick r:id="rId7"/>
              </a:rPr>
              <a:t>http://www.geocities.com/athens/olympus/7583/condprac1.html</a:t>
            </a:r>
            <a:r>
              <a:rPr lang="es-ES_tradnl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100" dirty="0" smtClean="0">
                <a:hlinkClick r:id="rId8"/>
              </a:rPr>
              <a:t>http://a4esl.org/q/h/vm/if-clauses.html</a:t>
            </a:r>
            <a:r>
              <a:rPr lang="es-ES_tradnl" sz="1800" dirty="0" smtClean="0"/>
              <a:t> 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/>
      <p:bldP spid="14439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Picture 5" descr="eM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3097226" cy="33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b="1" spc="100" dirty="0" smtClean="0">
                <a:latin typeface="Bradley Hand ITC" pitchFamily="66" charset="0"/>
              </a:rPr>
              <a:t>THANK YOU FOR YOUR ATTENTION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endParaRPr lang="es-ES" b="1" spc="100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Tx/>
              <a:buNone/>
              <a:defRPr/>
            </a:pPr>
            <a:r>
              <a:rPr lang="es-ES" sz="4400" b="1" spc="100" dirty="0" smtClean="0">
                <a:solidFill>
                  <a:schemeClr val="tx2"/>
                </a:solidFill>
                <a:latin typeface="Bradley Hand ITC" pitchFamily="66" charset="0"/>
              </a:rPr>
              <a:t>HAVE A WONDERFUL DAY!</a:t>
            </a:r>
            <a:endParaRPr lang="es-ES" sz="4400" dirty="0">
              <a:solidFill>
                <a:schemeClr val="tx2"/>
              </a:solidFill>
            </a:endParaRPr>
          </a:p>
        </p:txBody>
      </p:sp>
      <p:pic>
        <p:nvPicPr>
          <p:cNvPr id="39940" name="4 Imagen" descr="Pengui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85938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8137525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Zero Conditional: </a:t>
            </a:r>
            <a:r>
              <a:rPr lang="en-GB" sz="2200" b="1" smtClean="0">
                <a:latin typeface="Arial Unicode MS" pitchFamily="34" charset="-128"/>
              </a:rPr>
              <a:t>If /when + present tense </a:t>
            </a:r>
            <a:r>
              <a:rPr lang="en-GB" sz="2200" b="1" smtClean="0">
                <a:latin typeface="Times New Roman" pitchFamily="18" charset="0"/>
              </a:rPr>
              <a:t>…</a:t>
            </a:r>
            <a:r>
              <a:rPr lang="en-GB" sz="2200" b="1" smtClean="0">
                <a:latin typeface="Arial Unicode MS" pitchFamily="34" charset="-128"/>
              </a:rPr>
              <a:t>.. / modal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b="1" i="1" smtClean="0">
                <a:solidFill>
                  <a:schemeClr val="tx2"/>
                </a:solidFill>
                <a:latin typeface="Arial Unicode MS" pitchFamily="34" charset="-128"/>
              </a:rPr>
              <a:t>Water boils if it reaches 100</a:t>
            </a:r>
            <a:r>
              <a:rPr lang="en-GB" sz="2000" b="1" i="1" smtClean="0">
                <a:solidFill>
                  <a:schemeClr val="tx2"/>
                </a:solidFill>
                <a:latin typeface="Times New Roman" pitchFamily="18" charset="0"/>
              </a:rPr>
              <a:t>º</a:t>
            </a:r>
            <a:endParaRPr lang="es-ES" sz="2000" i="1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First Conditional: </a:t>
            </a:r>
            <a:r>
              <a:rPr lang="en-GB" sz="2400" b="1" smtClean="0">
                <a:latin typeface="Arial Unicode MS" pitchFamily="34" charset="-128"/>
              </a:rPr>
              <a:t>If/unless + present,</a:t>
            </a:r>
            <a:r>
              <a:rPr lang="en-GB" sz="2400" b="1" smtClean="0">
                <a:latin typeface="Times New Roman" pitchFamily="18" charset="0"/>
              </a:rPr>
              <a:t>…</a:t>
            </a:r>
            <a:r>
              <a:rPr lang="en-GB" sz="2400" b="1" smtClean="0">
                <a:latin typeface="Arial Unicode MS" pitchFamily="34" charset="-128"/>
              </a:rPr>
              <a:t>.. Future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b="1" i="1" smtClean="0">
                <a:solidFill>
                  <a:schemeClr val="tx2"/>
                </a:solidFill>
                <a:latin typeface="Arial Unicode MS" pitchFamily="34" charset="-128"/>
              </a:rPr>
              <a:t>If I study, I</a:t>
            </a:r>
            <a:r>
              <a:rPr lang="en-GB" sz="2000" b="1" i="1" smtClean="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2000" b="1" i="1" smtClean="0">
                <a:solidFill>
                  <a:schemeClr val="tx2"/>
                </a:solidFill>
                <a:latin typeface="Arial Unicode MS" pitchFamily="34" charset="-128"/>
              </a:rPr>
              <a:t>ll pass</a:t>
            </a:r>
            <a:endParaRPr lang="es-ES" sz="2000" i="1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Second Conditional: </a:t>
            </a:r>
            <a:r>
              <a:rPr lang="en-GB" sz="2400" b="1" smtClean="0">
                <a:latin typeface="Arial Unicode MS" pitchFamily="34" charset="-128"/>
              </a:rPr>
              <a:t>If + past, </a:t>
            </a:r>
            <a:r>
              <a:rPr lang="en-GB" sz="2400" b="1" smtClean="0">
                <a:latin typeface="Times New Roman" pitchFamily="18" charset="0"/>
              </a:rPr>
              <a:t>……</a:t>
            </a:r>
            <a:r>
              <a:rPr lang="en-GB" sz="2400" b="1" smtClean="0">
                <a:latin typeface="Arial Unicode MS" pitchFamily="34" charset="-128"/>
              </a:rPr>
              <a:t>would +inf.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b="1" i="1" smtClean="0">
                <a:solidFill>
                  <a:schemeClr val="tx2"/>
                </a:solidFill>
                <a:latin typeface="Arial Unicode MS" pitchFamily="34" charset="-128"/>
              </a:rPr>
              <a:t>If I studied, I would pass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Third Conditional: </a:t>
            </a:r>
            <a:r>
              <a:rPr lang="en-GB" sz="2200" b="1" smtClean="0">
                <a:latin typeface="Arial Unicode MS" pitchFamily="34" charset="-128"/>
              </a:rPr>
              <a:t>If + past perfect </a:t>
            </a:r>
            <a:r>
              <a:rPr lang="en-GB" sz="2200" b="1" smtClean="0">
                <a:latin typeface="Times New Roman" pitchFamily="18" charset="0"/>
              </a:rPr>
              <a:t>…</a:t>
            </a:r>
            <a:r>
              <a:rPr lang="en-GB" sz="2200" b="1" smtClean="0">
                <a:latin typeface="Arial Unicode MS" pitchFamily="34" charset="-128"/>
              </a:rPr>
              <a:t>.. would have + pp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b="1" i="1" smtClean="0">
                <a:solidFill>
                  <a:schemeClr val="tx2"/>
                </a:solidFill>
                <a:latin typeface="Arial Unicode MS" pitchFamily="34" charset="-128"/>
              </a:rPr>
              <a:t>If I had studied, I would have passed</a:t>
            </a:r>
            <a:endParaRPr lang="es-ES" sz="2000" b="1" i="1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00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31913" y="692150"/>
            <a:ext cx="618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4000" b="1">
                <a:solidFill>
                  <a:schemeClr val="tx2"/>
                </a:solidFill>
                <a:latin typeface="Times New Roman" pitchFamily="18" charset="0"/>
              </a:rPr>
              <a:t>Conditional Sentences</a:t>
            </a:r>
          </a:p>
        </p:txBody>
      </p:sp>
      <p:pic>
        <p:nvPicPr>
          <p:cNvPr id="119814" name="Picture 6" descr="MMj0288915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133600"/>
            <a:ext cx="12207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 descr="MMj0288928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149725"/>
            <a:ext cx="12477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Zero Conditionals</a:t>
            </a:r>
          </a:p>
        </p:txBody>
      </p:sp>
      <p:sp>
        <p:nvSpPr>
          <p:cNvPr id="12083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smtClean="0"/>
              <a:t>Tense :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916238" y="2060575"/>
            <a:ext cx="550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Present tense</a:t>
            </a:r>
            <a:r>
              <a:rPr kumimoji="1" lang="en-US" altLang="zh-TW" sz="2400" b="1">
                <a:latin typeface="Tahoma" pitchFamily="34" charset="0"/>
              </a:rPr>
              <a:t> in both clauses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116013" y="2924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Example :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763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2800">
                <a:latin typeface="Tahoma" pitchFamily="34" charset="0"/>
              </a:rPr>
              <a:t>If you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 heat</a:t>
            </a:r>
            <a:r>
              <a:rPr kumimoji="1" lang="en-US" altLang="zh-TW" sz="2800">
                <a:latin typeface="Tahoma" pitchFamily="34" charset="0"/>
              </a:rPr>
              <a:t> water to 100°C, it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boils</a:t>
            </a:r>
            <a:r>
              <a:rPr kumimoji="1" lang="en-US" altLang="zh-TW" sz="2800">
                <a:latin typeface="Tahoma" pitchFamily="34" charset="0"/>
              </a:rPr>
              <a:t>.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1187450" y="55895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>
                <a:latin typeface="Tahoma" pitchFamily="34" charset="0"/>
              </a:rPr>
              <a:t>   If you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pour</a:t>
            </a:r>
            <a:r>
              <a:rPr kumimoji="1" lang="en-US" altLang="zh-TW" sz="2800">
                <a:latin typeface="Tahoma" pitchFamily="34" charset="0"/>
              </a:rPr>
              <a:t> oil into water, it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floats</a:t>
            </a:r>
            <a:r>
              <a:rPr kumimoji="1" lang="en-US" altLang="zh-TW" sz="2800">
                <a:latin typeface="Tahoma" pitchFamily="34" charset="0"/>
              </a:rPr>
              <a:t>.</a:t>
            </a: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2051050" y="3789363"/>
            <a:ext cx="2286000" cy="914400"/>
          </a:xfrm>
          <a:prstGeom prst="down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Present Tense</a:t>
            </a: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5508625" y="3716338"/>
            <a:ext cx="2362200" cy="914400"/>
          </a:xfrm>
          <a:prstGeom prst="downArrowCallout">
            <a:avLst>
              <a:gd name="adj1" fmla="val 64583"/>
              <a:gd name="adj2" fmla="val 64583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Present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  <p:bldP spid="120837" grpId="0" build="p" autoUpdateAnimBg="0"/>
      <p:bldP spid="120838" grpId="0" build="p" autoUpdateAnimBg="0"/>
      <p:bldP spid="120839" grpId="0" build="p" autoUpdateAnimBg="0"/>
      <p:bldP spid="120840" grpId="0" build="p" autoUpdateAnimBg="0"/>
      <p:bldP spid="120841" grpId="0" animBg="1" autoUpdateAnimBg="0"/>
      <p:bldP spid="12084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Zero Conditionals</a:t>
            </a:r>
          </a:p>
        </p:txBody>
      </p:sp>
      <p:sp>
        <p:nvSpPr>
          <p:cNvPr id="121861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916862" cy="43307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smtClean="0"/>
              <a:t>Use :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476375" y="2492375"/>
            <a:ext cx="61912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SzPct val="135000"/>
              <a:buFont typeface="Wingdings" pitchFamily="2" charset="2"/>
              <a:buChar char="§"/>
            </a:pPr>
            <a:r>
              <a:rPr kumimoji="1" lang="en-US" altLang="zh-TW" sz="2400" b="1" dirty="0">
                <a:latin typeface="Tahoma" pitchFamily="34" charset="0"/>
              </a:rPr>
              <a:t> Talk about universal truth.</a:t>
            </a:r>
          </a:p>
          <a:p>
            <a:pPr eaLnBrk="1" hangingPunct="1"/>
            <a:endParaRPr kumimoji="1" lang="en-US" altLang="zh-TW" sz="2400" b="1" dirty="0"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1" i="1" dirty="0"/>
              <a:t>If </a:t>
            </a:r>
            <a:r>
              <a:rPr lang="en-GB" sz="2000" i="1" dirty="0"/>
              <a:t>you </a:t>
            </a:r>
            <a:r>
              <a:rPr lang="en-GB" sz="2000" b="1" i="1" dirty="0">
                <a:solidFill>
                  <a:schemeClr val="tx2"/>
                </a:solidFill>
              </a:rPr>
              <a:t>heat</a:t>
            </a:r>
            <a:r>
              <a:rPr lang="en-GB" sz="2000" i="1" dirty="0"/>
              <a:t> ice, it </a:t>
            </a:r>
            <a:r>
              <a:rPr lang="en-GB" sz="2000" b="1" i="1" dirty="0">
                <a:solidFill>
                  <a:schemeClr val="tx2"/>
                </a:solidFill>
              </a:rPr>
              <a:t>turns</a:t>
            </a:r>
            <a:r>
              <a:rPr lang="en-GB" sz="2000" i="1" dirty="0"/>
              <a:t> to water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GB" sz="2000" i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1" lang="en-US" altLang="zh-TW" sz="2400" b="1" dirty="0" smtClean="0">
                <a:latin typeface="Tahoma" pitchFamily="34" charset="0"/>
              </a:rPr>
              <a:t>To talk about habits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1" lang="en-US" altLang="zh-TW" sz="2400" b="1" dirty="0" smtClean="0"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1" i="1" dirty="0" smtClean="0"/>
              <a:t>If</a:t>
            </a:r>
            <a:r>
              <a:rPr lang="en-GB" sz="2000" i="1" dirty="0" smtClean="0"/>
              <a:t> </a:t>
            </a:r>
            <a:r>
              <a:rPr lang="en-GB" sz="2000" b="1" dirty="0" smtClean="0"/>
              <a:t>I</a:t>
            </a:r>
            <a:r>
              <a:rPr lang="en-GB" sz="2000" i="1" dirty="0" smtClean="0"/>
              <a:t> </a:t>
            </a:r>
            <a:r>
              <a:rPr lang="en-GB" sz="2000" b="1" i="1" dirty="0" smtClean="0">
                <a:solidFill>
                  <a:schemeClr val="tx2"/>
                </a:solidFill>
              </a:rPr>
              <a:t>see</a:t>
            </a:r>
            <a:r>
              <a:rPr lang="en-GB" sz="2000" b="1" i="1" dirty="0" smtClean="0"/>
              <a:t> </a:t>
            </a:r>
            <a:r>
              <a:rPr lang="en-GB" sz="2000" i="1" dirty="0" smtClean="0"/>
              <a:t>a spider, I </a:t>
            </a:r>
            <a:r>
              <a:rPr lang="en-GB" sz="2000" b="1" i="1" dirty="0" smtClean="0">
                <a:solidFill>
                  <a:schemeClr val="tx2"/>
                </a:solidFill>
              </a:rPr>
              <a:t>get </a:t>
            </a:r>
            <a:r>
              <a:rPr lang="en-GB" sz="2000" b="1" dirty="0" smtClean="0"/>
              <a:t>very scared!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GB" sz="2000" i="1" dirty="0" smtClean="0"/>
          </a:p>
          <a:p>
            <a:pPr eaLnBrk="1" hangingPunct="1"/>
            <a:endParaRPr kumimoji="1" lang="en-US" altLang="zh-TW" sz="20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/>
      <p:bldP spid="12186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First Conditionals</a:t>
            </a:r>
          </a:p>
        </p:txBody>
      </p:sp>
      <p:sp>
        <p:nvSpPr>
          <p:cNvPr id="12288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988300" cy="41148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b="1" smtClean="0"/>
              <a:t>Tense :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692275" y="2492375"/>
            <a:ext cx="603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If-clause ~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Present Tense</a:t>
            </a:r>
          </a:p>
          <a:p>
            <a:pPr eaLnBrk="1" hangingPunct="1"/>
            <a:r>
              <a:rPr kumimoji="1" lang="en-US" altLang="zh-TW" sz="2400" b="1">
                <a:latin typeface="Tahoma" pitchFamily="34" charset="0"/>
              </a:rPr>
              <a:t>Main Clause ~ </a:t>
            </a:r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Future Tense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900113" y="4797425"/>
            <a:ext cx="7559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>
                <a:latin typeface="Tahoma" pitchFamily="34" charset="0"/>
              </a:rPr>
              <a:t>If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feel</a:t>
            </a:r>
            <a:r>
              <a:rPr kumimoji="1" lang="en-US" altLang="zh-TW" sz="2800">
                <a:latin typeface="Tahoma" pitchFamily="34" charset="0"/>
              </a:rPr>
              <a:t> sick tomorrow, I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will not go</a:t>
            </a:r>
            <a:r>
              <a:rPr kumimoji="1" lang="en-US" altLang="zh-TW" sz="2800">
                <a:latin typeface="Tahoma" pitchFamily="34" charset="0"/>
              </a:rPr>
              <a:t> to school.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95288" y="544512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800">
                <a:latin typeface="Tahoma" pitchFamily="34" charset="0"/>
              </a:rPr>
              <a:t>     If it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rains</a:t>
            </a:r>
            <a:r>
              <a:rPr kumimoji="1" lang="en-US" altLang="zh-TW" sz="2800">
                <a:latin typeface="Tahoma" pitchFamily="34" charset="0"/>
              </a:rPr>
              <a:t>, the match </a:t>
            </a:r>
            <a:r>
              <a:rPr kumimoji="1" lang="en-US" altLang="zh-TW" sz="2800">
                <a:solidFill>
                  <a:schemeClr val="folHlink"/>
                </a:solidFill>
                <a:latin typeface="Tahoma" pitchFamily="34" charset="0"/>
              </a:rPr>
              <a:t>will be cancelled</a:t>
            </a:r>
            <a:r>
              <a:rPr kumimoji="1" lang="en-US" altLang="zh-TW" sz="2800" b="1">
                <a:latin typeface="Tahoma" pitchFamily="34" charset="0"/>
              </a:rPr>
              <a:t>.</a:t>
            </a: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827088" y="3716338"/>
            <a:ext cx="2362200" cy="838200"/>
          </a:xfrm>
          <a:prstGeom prst="downArrowCallout">
            <a:avLst>
              <a:gd name="adj1" fmla="val 70455"/>
              <a:gd name="adj2" fmla="val 70455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Present Tense</a:t>
            </a:r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4572000" y="3716338"/>
            <a:ext cx="2514600" cy="838200"/>
          </a:xfrm>
          <a:prstGeom prst="downArrowCallout">
            <a:avLst>
              <a:gd name="adj1" fmla="val 75000"/>
              <a:gd name="adj2" fmla="val 75000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TW" sz="2400" b="1">
                <a:solidFill>
                  <a:schemeClr val="hlink"/>
                </a:solidFill>
                <a:latin typeface="Tahoma" pitchFamily="34" charset="0"/>
              </a:rPr>
              <a:t>Future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 autoUpdateAnimBg="0"/>
      <p:bldP spid="122885" grpId="0" build="p" autoUpdateAnimBg="0"/>
      <p:bldP spid="122886" grpId="0" build="p" autoUpdateAnimBg="0"/>
      <p:bldP spid="122887" grpId="0" build="p" autoUpdateAnimBg="0"/>
      <p:bldP spid="122888" grpId="0" animBg="1" autoUpdateAnimBg="0"/>
      <p:bldP spid="12288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First Conditionals</a:t>
            </a:r>
          </a:p>
        </p:txBody>
      </p:sp>
      <p:sp>
        <p:nvSpPr>
          <p:cNvPr id="12390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772400" cy="5762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smtClean="0"/>
              <a:t>Use :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258888" y="2349500"/>
            <a:ext cx="7200900" cy="55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ct val="40000"/>
              </a:spcAft>
              <a:buClr>
                <a:schemeClr val="accent1"/>
              </a:buClr>
              <a:buSzPct val="135000"/>
              <a:buFont typeface="Wingdings" pitchFamily="2" charset="2"/>
              <a:buChar char="§"/>
            </a:pPr>
            <a:r>
              <a:rPr kumimoji="1" lang="en-US" altLang="zh-TW" sz="2400" b="1" dirty="0">
                <a:latin typeface="Tahoma" pitchFamily="34" charset="0"/>
              </a:rPr>
              <a:t> To speak about possible or probable future events.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50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b="1" i="1" dirty="0"/>
              <a:t>If the weather </a:t>
            </a:r>
            <a:r>
              <a:rPr lang="en-US" sz="2000" b="1" i="1" dirty="0">
                <a:solidFill>
                  <a:schemeClr val="folHlink"/>
                </a:solidFill>
              </a:rPr>
              <a:t>is</a:t>
            </a:r>
            <a:r>
              <a:rPr lang="en-US" sz="2000" b="1" i="1" dirty="0"/>
              <a:t> as sunny tomorrow as it was today, we </a:t>
            </a:r>
            <a:r>
              <a:rPr lang="en-US" sz="2000" b="1" i="1" dirty="0">
                <a:solidFill>
                  <a:schemeClr val="tx2"/>
                </a:solidFill>
              </a:rPr>
              <a:t>will go </a:t>
            </a:r>
            <a:r>
              <a:rPr lang="en-US" sz="2000" b="1" i="1" dirty="0"/>
              <a:t>surfing.</a:t>
            </a:r>
            <a:r>
              <a:rPr lang="en-GB" sz="2000" b="1" dirty="0"/>
              <a:t> </a:t>
            </a:r>
            <a:endParaRPr lang="en-GB" sz="2000" b="1" i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45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1" lang="en-US" altLang="zh-TW" sz="2400" b="1" dirty="0">
                <a:latin typeface="Tahoma" pitchFamily="34" charset="0"/>
              </a:rPr>
              <a:t>To make promises or warnings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50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1" i="1" dirty="0"/>
              <a:t>If you </a:t>
            </a:r>
            <a:r>
              <a:rPr lang="en-GB" sz="2000" b="1" i="1" dirty="0">
                <a:solidFill>
                  <a:schemeClr val="folHlink"/>
                </a:solidFill>
              </a:rPr>
              <a:t>forget</a:t>
            </a:r>
            <a:r>
              <a:rPr lang="en-GB" sz="2000" b="1" i="1" dirty="0"/>
              <a:t> my birthday, </a:t>
            </a:r>
            <a:r>
              <a:rPr lang="en-GB" sz="2000" b="1" i="1" dirty="0">
                <a:solidFill>
                  <a:schemeClr val="folHlink"/>
                </a:solidFill>
              </a:rPr>
              <a:t>I’ll never speak</a:t>
            </a:r>
            <a:r>
              <a:rPr lang="en-GB" sz="2000" b="1" i="1" dirty="0"/>
              <a:t> to you again.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GB" sz="2000" i="1" dirty="0"/>
              <a:t> </a:t>
            </a:r>
            <a:r>
              <a:rPr kumimoji="1" lang="en-US" altLang="zh-TW" sz="2400" b="1" dirty="0" smtClean="0">
                <a:latin typeface="Tahoma" pitchFamily="34" charset="0"/>
              </a:rPr>
              <a:t>To give commands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1" lang="en-US" altLang="zh-TW" sz="2400" b="1" dirty="0" smtClean="0"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1" i="1" dirty="0" smtClean="0"/>
              <a:t>If</a:t>
            </a:r>
            <a:r>
              <a:rPr lang="en-GB" sz="2000" i="1" dirty="0" smtClean="0"/>
              <a:t> you </a:t>
            </a:r>
            <a:r>
              <a:rPr lang="en-GB" sz="2000" b="1" i="1" dirty="0" smtClean="0">
                <a:solidFill>
                  <a:schemeClr val="tx2"/>
                </a:solidFill>
              </a:rPr>
              <a:t>are</a:t>
            </a:r>
            <a:r>
              <a:rPr lang="en-GB" sz="2000" b="1" i="1" dirty="0" smtClean="0"/>
              <a:t> </a:t>
            </a:r>
            <a:r>
              <a:rPr lang="en-GB" sz="2000" i="1" dirty="0" smtClean="0"/>
              <a:t>tired, </a:t>
            </a:r>
            <a:r>
              <a:rPr lang="en-GB" sz="2000" b="1" i="1" dirty="0" smtClean="0">
                <a:solidFill>
                  <a:schemeClr val="tx2"/>
                </a:solidFill>
              </a:rPr>
              <a:t>go</a:t>
            </a:r>
            <a:r>
              <a:rPr lang="en-GB" sz="2000" i="1" dirty="0" smtClean="0"/>
              <a:t> to bed!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GB" sz="2000" i="1" dirty="0" smtClean="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kumimoji="1" lang="en-US" altLang="zh-TW" sz="2000" dirty="0" smtClean="0">
                <a:latin typeface="Tahoma" pitchFamily="34" charset="0"/>
              </a:rPr>
              <a:t>In this case the verb in the main clause  is an Imperative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4500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</a:pPr>
            <a:endParaRPr lang="en-GB" sz="2400" b="1" dirty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GB" sz="2400" b="1" dirty="0">
                <a:latin typeface="Tahoma" pitchFamily="34" charset="0"/>
              </a:rPr>
              <a:t>    </a:t>
            </a:r>
            <a:endParaRPr lang="en-GB" sz="2000" b="1" i="1" dirty="0"/>
          </a:p>
          <a:p>
            <a:pPr eaLnBrk="1" hangingPunct="1"/>
            <a:r>
              <a:rPr kumimoji="1" lang="en-US" altLang="zh-TW" sz="2400" b="1" dirty="0">
                <a:latin typeface="Tahoma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9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9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9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 autoUpdateAnimBg="0"/>
      <p:bldP spid="123910" grpId="0" build="p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</TotalTime>
  <Words>1889</Words>
  <Application>Microsoft Office PowerPoint</Application>
  <PresentationFormat>On-screen Show (4:3)</PresentationFormat>
  <Paragraphs>384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Arial Unicode MS</vt:lpstr>
      <vt:lpstr>Batang</vt:lpstr>
      <vt:lpstr>굴림</vt:lpstr>
      <vt:lpstr>新細明體</vt:lpstr>
      <vt:lpstr>Arial</vt:lpstr>
      <vt:lpstr>Bradley Hand ITC</vt:lpstr>
      <vt:lpstr>Georgia</vt:lpstr>
      <vt:lpstr>Tahoma</vt:lpstr>
      <vt:lpstr>Times New Roman</vt:lpstr>
      <vt:lpstr>Wingdings</vt:lpstr>
      <vt:lpstr>Wingdings 2</vt:lpstr>
      <vt:lpstr>Blends</vt:lpstr>
      <vt:lpstr>Civic</vt:lpstr>
      <vt:lpstr>1_Civic</vt:lpstr>
      <vt:lpstr>2_Civic</vt:lpstr>
      <vt:lpstr>CONDITIONAL  IF by Nada El-Alfy</vt:lpstr>
      <vt:lpstr>i</vt:lpstr>
      <vt:lpstr>PowerPoint Presentation</vt:lpstr>
      <vt:lpstr>PowerPoint Presentation</vt:lpstr>
      <vt:lpstr>PowerPoint Presentation</vt:lpstr>
      <vt:lpstr>Zero Conditionals</vt:lpstr>
      <vt:lpstr>Zero Conditionals</vt:lpstr>
      <vt:lpstr>First Conditionals</vt:lpstr>
      <vt:lpstr>First Conditionals</vt:lpstr>
      <vt:lpstr>PowerPoint Presentation</vt:lpstr>
      <vt:lpstr>Second Conditionals</vt:lpstr>
      <vt:lpstr>Second Conditionals</vt:lpstr>
      <vt:lpstr>Third Conditionals</vt:lpstr>
      <vt:lpstr>Third Conditionals</vt:lpstr>
      <vt:lpstr>PowerPoint Presentation</vt:lpstr>
      <vt:lpstr>PowerPoint Presentation</vt:lpstr>
      <vt:lpstr>Words other than if </vt:lpstr>
      <vt:lpstr>Conditional Sentences</vt:lpstr>
      <vt:lpstr>Conditional Sentences</vt:lpstr>
      <vt:lpstr>Conditional Sentences</vt:lpstr>
      <vt:lpstr>Exercises</vt:lpstr>
      <vt:lpstr>Exercises</vt:lpstr>
      <vt:lpstr>Exercises</vt:lpstr>
      <vt:lpstr>Exercises</vt:lpstr>
      <vt:lpstr>Exercises</vt:lpstr>
      <vt:lpstr>Exercises</vt:lpstr>
      <vt:lpstr>Exercises</vt:lpstr>
      <vt:lpstr>Mixed exercises</vt:lpstr>
      <vt:lpstr>Mixed exercises</vt:lpstr>
      <vt:lpstr>Mixed exercises</vt:lpstr>
      <vt:lpstr>Third Conditional story</vt:lpstr>
      <vt:lpstr>Third Conditional story</vt:lpstr>
      <vt:lpstr>Third Conditional story</vt:lpstr>
      <vt:lpstr>Third Conditional story</vt:lpstr>
      <vt:lpstr>Third Conditional story</vt:lpstr>
      <vt:lpstr>Third Conditional story</vt:lpstr>
      <vt:lpstr>Third Conditional story</vt:lpstr>
      <vt:lpstr>Third Conditional story</vt:lpstr>
      <vt:lpstr>Third Conditional story</vt:lpstr>
      <vt:lpstr>Third Conditional story</vt:lpstr>
      <vt:lpstr>Web pages</vt:lpstr>
      <vt:lpstr>Any questions?</vt:lpstr>
      <vt:lpstr>THANK YOU FOR YOUR ATTENTION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Sentences</dc:title>
  <dc:creator>CARMEN</dc:creator>
  <cp:lastModifiedBy>nada1</cp:lastModifiedBy>
  <cp:revision>95</cp:revision>
  <cp:lastPrinted>2016-04-04T15:53:44Z</cp:lastPrinted>
  <dcterms:created xsi:type="dcterms:W3CDTF">2008-05-18T16:26:45Z</dcterms:created>
  <dcterms:modified xsi:type="dcterms:W3CDTF">2016-04-04T15:57:42Z</dcterms:modified>
</cp:coreProperties>
</file>