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6" r:id="rId4"/>
    <p:sldId id="258" r:id="rId5"/>
    <p:sldId id="263" r:id="rId6"/>
    <p:sldId id="259" r:id="rId7"/>
    <p:sldId id="260" r:id="rId8"/>
    <p:sldId id="264" r:id="rId9"/>
    <p:sldId id="266" r:id="rId10"/>
    <p:sldId id="267" r:id="rId11"/>
    <p:sldId id="265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D3D6"/>
    <a:srgbClr val="D56426"/>
    <a:srgbClr val="D55D5A"/>
    <a:srgbClr val="AAD558"/>
    <a:srgbClr val="FFA1AE"/>
    <a:srgbClr val="000000"/>
    <a:srgbClr val="FF6F3E"/>
    <a:srgbClr val="FF1679"/>
    <a:srgbClr val="FF52A3"/>
    <a:srgbClr val="E631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>
    <p:restoredLeft sz="15620"/>
    <p:restoredTop sz="86907" autoAdjust="0"/>
  </p:normalViewPr>
  <p:slideViewPr>
    <p:cSldViewPr snapToGrid="0" snapToObjects="1">
      <p:cViewPr varScale="1">
        <p:scale>
          <a:sx n="63" d="100"/>
          <a:sy n="63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1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2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50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3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39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65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07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4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87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00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55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F5E0-A8D2-194C-BA73-8A1F590C5C7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7ED4-3213-5E42-92C2-7FD31979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97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ree-thanksgiving-for-ppt-bird-saw_221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23515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hancery"/>
                <a:cs typeface="Apple Chancery"/>
              </a:rPr>
              <a:t>WELCOME TO..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hancery"/>
                <a:cs typeface="Apple Chancery"/>
              </a:rPr>
              <a:t/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hancery"/>
                <a:cs typeface="Apple Chancery"/>
              </a:rPr>
            </a:b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le Chancery"/>
              <a:cs typeface="Apple Chancery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pple Chancery"/>
                <a:cs typeface="Apple Chancery"/>
              </a:rPr>
              <a:t>UNIT: 3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  <a:latin typeface="Apple Chancery"/>
              <a:cs typeface="Apple Chancery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pple Chancery"/>
                <a:cs typeface="Apple Chancery"/>
              </a:rPr>
              <a:t> Lesson: 3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88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50"/>
    </mc:Choice>
    <mc:Fallback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28398" y="-1"/>
            <a:ext cx="917239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i="1" dirty="0" smtClean="0">
                <a:solidFill>
                  <a:srgbClr val="EDEC27"/>
                </a:solidFill>
                <a:latin typeface="Century Gothic"/>
                <a:cs typeface="Century Gothic"/>
              </a:rPr>
              <a:t>example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FFA1AE"/>
                </a:solidFill>
              </a:rPr>
              <a:t>    Suzan  </a:t>
            </a:r>
            <a:r>
              <a:rPr lang="en-US" dirty="0">
                <a:solidFill>
                  <a:srgbClr val="FFA1AE"/>
                </a:solidFill>
              </a:rPr>
              <a:t>t</a:t>
            </a:r>
            <a:r>
              <a:rPr lang="en-US" dirty="0" smtClean="0">
                <a:solidFill>
                  <a:srgbClr val="FFA1AE"/>
                </a:solidFill>
              </a:rPr>
              <a:t>hinking which shoe should be  </a:t>
            </a:r>
            <a:r>
              <a:rPr lang="en-US" b="1" dirty="0" smtClean="0">
                <a:solidFill>
                  <a:srgbClr val="FFFF00"/>
                </a:solidFill>
              </a:rPr>
              <a:t>select</a:t>
            </a:r>
            <a:r>
              <a:rPr lang="en-US" dirty="0" smtClean="0">
                <a:solidFill>
                  <a:srgbClr val="FFA1AE"/>
                </a:solidFill>
              </a:rPr>
              <a:t> brown one or gray ?</a:t>
            </a:r>
          </a:p>
          <a:p>
            <a:pPr marL="0" indent="0" algn="ctr">
              <a:buNone/>
            </a:pPr>
            <a:endParaRPr lang="en-US" dirty="0">
              <a:solidFill>
                <a:srgbClr val="FFA1AE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A1AE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A1AE"/>
              </a:solidFill>
            </a:endParaRPr>
          </a:p>
        </p:txBody>
      </p:sp>
      <p:pic>
        <p:nvPicPr>
          <p:cNvPr id="5" name="Picture 4" descr="girl-can-t-choose-footwear-keeps-two-shoes-shopping-mall-one-her-347324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896" y="2824699"/>
            <a:ext cx="3674252" cy="387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335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000" b="1" u="sng" dirty="0" smtClean="0">
                <a:solidFill>
                  <a:schemeClr val="accent2">
                    <a:lumMod val="50000"/>
                  </a:schemeClr>
                </a:solidFill>
                <a:latin typeface="Bangla Sangam MN"/>
                <a:cs typeface="Bangla Sangam MN"/>
              </a:rPr>
              <a:t>Silk : (n)-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D9D9D9"/>
                </a:solidFill>
              </a:rPr>
              <a:t>A thread which is made by a kind 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 insect </a:t>
            </a:r>
            <a:r>
              <a:rPr lang="en-US" sz="3000" dirty="0" smtClean="0">
                <a:solidFill>
                  <a:srgbClr val="D9D9D9"/>
                </a:solidFill>
              </a:rPr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632523"/>
                </a:solidFill>
              </a:rPr>
              <a:t>Would rather : (v) –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D9D9D9"/>
                </a:solidFill>
              </a:rPr>
              <a:t>Would like to do one thing more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D9D9D9"/>
                </a:solidFill>
              </a:rPr>
              <a:t> than another  thing .</a:t>
            </a:r>
          </a:p>
          <a:p>
            <a:pPr marL="0" indent="0" algn="ctr">
              <a:buNone/>
            </a:pPr>
            <a:endParaRPr lang="en-US" sz="3000" dirty="0">
              <a:solidFill>
                <a:srgbClr val="D9D9D9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3" name="Picture 12" descr="5554719-472758-red-worm-cartoon_clipped_rev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846193" y="2636301"/>
            <a:ext cx="2303393" cy="12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1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40741E-7 C 0.0132 -0.00092 0.02674 0.0007 0.03994 -0.00231 C 0.04393 -0.00347 0.04688 -0.00856 0.05035 -0.01157 C 0.05209 -0.01319 0.05556 -0.0162 0.05556 -0.0162 C 0.0783 -0.01365 0.0698 -0.01388 0.08507 -0.00694 C 0.08855 -0.00787 0.09237 -0.00694 0.09549 -0.00926 C 0.09705 -0.01064 0.09775 -0.02453 0.09896 -0.02777 C 0.10382 -0.04259 0.10313 -0.04051 0.11112 -0.04398 C 0.11685 -0.04328 0.12292 -0.04421 0.12848 -0.04166 C 0.13039 -0.04097 0.13021 -0.03657 0.13195 -0.03472 C 0.13507 -0.03148 0.14532 -0.02685 0.14931 -0.02546 C 0.16389 -0.02731 0.17379 -0.02893 0.18577 -0.03935 C 0.1915 -0.05115 0.19428 -0.04884 0.20487 -0.04629 C 0.2066 -0.04398 0.20799 -0.04143 0.21007 -0.03935 C 0.2132 -0.03611 0.22049 -0.03009 0.22049 -0.03009 C 0.22674 -0.03101 0.23369 -0.02893 0.23959 -0.0324 C 0.24879 -0.03819 0.24376 -0.05069 0.25521 -0.05555 C 0.25973 -0.05486 0.26459 -0.05509 0.2691 -0.05324 C 0.27101 -0.05254 0.27205 -0.04884 0.27431 -0.04861 C 0.28577 -0.04814 0.2974 -0.05023 0.30903 -0.05092 C 0.31077 -0.05254 0.31285 -0.05347 0.31424 -0.05555 C 0.31685 -0.05995 0.32119 -0.06944 0.32119 -0.06944 C 0.34393 -0.06736 0.35053 -0.06643 0.36806 -0.05092 C 0.39167 -0.05231 0.40712 -0.05393 0.42882 -0.05787 C 0.4323 -0.07731 0.42848 -0.06898 0.45487 -0.06481 C 0.46146 -0.06388 0.45903 -0.06157 0.46528 -0.05787 C 0.47448 -0.05277 0.48507 -0.05069 0.4948 -0.04629 C 0.49653 -0.04791 0.49879 -0.04861 0.50001 -0.05092 C 0.50105 -0.05324 0.50313 -0.06898 0.50695 -0.07176 C 0.50938 -0.07384 0.51268 -0.07338 0.51563 -0.07407 C 0.52084 -0.07338 0.53316 -0.07546 0.5382 -0.06713 C 0.54514 -0.05555 0.53351 -0.06481 0.54341 -0.05324 C 0.54844 -0.04745 0.55695 -0.03935 0.56424 -0.03703 C 0.57518 -0.03379 0.58612 -0.03101 0.59723 -0.02777 C 0.60174 -0.02662 0.61112 -0.02314 0.61112 -0.02314 C 0.61476 -0.02662 0.61754 -0.03194 0.62153 -0.03472 C 0.62275 -0.03588 0.63646 -0.03935 0.63716 -0.03935 C 0.64688 -0.03611 0.64584 -0.0324 0.65278 -0.02314 C 0.65209 -0.0287 0.64792 -0.03588 0.65105 -0.03935 C 0.65452 -0.04351 0.66025 -0.03842 0.66494 -0.03703 C 0.67466 -0.03426 0.68143 -0.02638 0.69098 -0.02314 C 0.7007 -0.01458 0.71303 -0.01157 0.72049 0.00232 C 0.72431 0.00949 0.72865 0.0169 0.73091 0.02547 C 0.73143 0.02778 0.73126 0.03056 0.73264 0.03241 C 0.73594 0.03681 0.74167 0.03635 0.74653 0.03704 C 0.75921 0.0382 0.77188 0.03843 0.78473 0.03936 C 0.78889 0.04121 0.79167 0.04167 0.79514 0.0463 C 0.80087 0.05394 0.79966 0.06621 0.80556 0.07408 C 0.80886 0.07848 0.81164 0.07894 0.81598 0.08102 C 0.8257 0.0801 0.8356 0.08056 0.84549 0.07871 C 0.8474 0.07824 0.84879 0.075 0.8507 0.07408 C 0.86007 0.06829 0.85938 0.06945 0.86806 0.06945 " pathEditMode="relative" ptsTypes="fffffffffffffffffffffffffffffffffffffffffffffffffffA">
                                      <p:cBhvr>
                                        <p:cTn id="27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i="1" dirty="0" smtClean="0">
                <a:solidFill>
                  <a:srgbClr val="EDEC27"/>
                </a:solidFill>
                <a:latin typeface="Century Gothic"/>
                <a:cs typeface="Century Gothic"/>
              </a:rPr>
              <a:t>example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A1AE"/>
                </a:solidFill>
              </a:rPr>
              <a:t>my  red dress  made from </a:t>
            </a:r>
            <a:r>
              <a:rPr lang="en-US" sz="2800" dirty="0" smtClean="0">
                <a:solidFill>
                  <a:srgbClr val="FFFF00"/>
                </a:solidFill>
              </a:rPr>
              <a:t>silk</a:t>
            </a:r>
            <a:r>
              <a:rPr lang="en-US" sz="2800" dirty="0" smtClean="0">
                <a:solidFill>
                  <a:srgbClr val="FFA1AE"/>
                </a:solidFill>
              </a:rPr>
              <a:t> thread.</a:t>
            </a:r>
          </a:p>
          <a:p>
            <a:pPr marL="0" indent="0">
              <a:buNone/>
            </a:pPr>
            <a:endParaRPr lang="en-US" sz="2800" dirty="0">
              <a:solidFill>
                <a:srgbClr val="FFA1AE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A1A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A1AE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A1AE"/>
              </a:solidFill>
            </a:endParaRPr>
          </a:p>
        </p:txBody>
      </p:sp>
      <p:pic>
        <p:nvPicPr>
          <p:cNvPr id="13" name="Picture 12" descr="5554719-472758-red-worm-cartoon_clipped_rev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57200" y="274638"/>
            <a:ext cx="2303393" cy="1269926"/>
          </a:xfrm>
          <a:prstGeom prst="rect">
            <a:avLst/>
          </a:prstGeom>
        </p:spPr>
      </p:pic>
      <p:pic>
        <p:nvPicPr>
          <p:cNvPr id="6" name="Picture 5" descr="1386-0812-1816-2406_clipped_rev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227" y="2205541"/>
            <a:ext cx="2625673" cy="45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45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2-backgrounds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30" b="13430"/>
          <a:stretch>
            <a:fillRect/>
          </a:stretch>
        </p:blipFill>
        <p:spPr>
          <a:xfrm>
            <a:off x="0" y="0"/>
            <a:ext cx="92170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0" y="274638"/>
            <a:ext cx="3289300" cy="5059362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١/٢ </a:t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علمي </a:t>
            </a:r>
            <a:br>
              <a:rPr lang="ar-SA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476250"/>
            <a:ext cx="1698625" cy="941388"/>
          </a:xfrm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2ED3D6"/>
                </a:solidFill>
                <a:latin typeface="Bangla Sangam MN"/>
                <a:cs typeface="Bangla Sangam MN"/>
              </a:rPr>
              <a:t>جميلة محمد وارث </a:t>
            </a:r>
            <a:endParaRPr lang="en-US" dirty="0">
              <a:solidFill>
                <a:srgbClr val="2ED3D6"/>
              </a:solidFill>
              <a:latin typeface="Bangla Sangam MN"/>
              <a:cs typeface="Bangla Sangam M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7999"/>
            <a:ext cx="2193925" cy="307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ngla Sangam MN"/>
                <a:cs typeface="Bangla Sangam MN"/>
              </a:rPr>
              <a:t>إيناس حسن</a:t>
            </a:r>
          </a:p>
          <a:p>
            <a:pPr marL="0" indent="0" algn="ctr">
              <a:buNone/>
            </a:pPr>
            <a:r>
              <a:rPr lang="ar-S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ngla Sangam MN"/>
                <a:cs typeface="Bangla Sangam MN"/>
              </a:rPr>
              <a:t> أحمد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Bangla Sangam MN"/>
              <a:cs typeface="Bangla Sangam MN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2750" y="1535113"/>
            <a:ext cx="2206625" cy="639762"/>
          </a:xfrm>
        </p:spPr>
        <p:txBody>
          <a:bodyPr>
            <a:noAutofit/>
          </a:bodyPr>
          <a:lstStyle/>
          <a:p>
            <a:pPr algn="ctr"/>
            <a:r>
              <a:rPr lang="ar-SA" sz="2800" b="0" dirty="0" smtClean="0">
                <a:solidFill>
                  <a:srgbClr val="FF52A3"/>
                </a:solidFill>
                <a:latin typeface="Bangla Sangam MN"/>
                <a:cs typeface="Bangla Sangam MN"/>
              </a:rPr>
              <a:t>أسماء أحمد</a:t>
            </a:r>
          </a:p>
          <a:p>
            <a:pPr algn="ctr"/>
            <a:r>
              <a:rPr lang="ar-SA" sz="2800" b="0" dirty="0" smtClean="0">
                <a:solidFill>
                  <a:srgbClr val="FF52A3"/>
                </a:solidFill>
                <a:latin typeface="Bangla Sangam MN"/>
                <a:cs typeface="Bangla Sangam MN"/>
              </a:rPr>
              <a:t> باهيثم</a:t>
            </a:r>
            <a:endParaRPr lang="en-US" sz="2800" b="0" dirty="0">
              <a:solidFill>
                <a:srgbClr val="FF52A3"/>
              </a:solidFill>
              <a:latin typeface="Bangla Sangam MN"/>
              <a:cs typeface="Bangla Sangam M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52750" y="4571999"/>
            <a:ext cx="1889125" cy="2063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800" b="1" dirty="0" smtClean="0">
                <a:solidFill>
                  <a:schemeClr val="accent4">
                    <a:lumMod val="75000"/>
                  </a:schemeClr>
                </a:solidFill>
                <a:latin typeface="Bangla Sangam MN"/>
                <a:cs typeface="Bangla Sangam MN"/>
              </a:rPr>
              <a:t>أمل أحمد مبارك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Bangla Sangam MN"/>
              <a:cs typeface="Bangla Sangam M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4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venir Next Condensed Demi Bold"/>
                <a:cs typeface="Avenir Next Condensed Demi Bold"/>
              </a:rPr>
              <a:t>New words…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239164"/>
            <a:ext cx="8410234" cy="4886999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dirty="0" smtClean="0"/>
              <a:t>         </a:t>
            </a:r>
          </a:p>
          <a:p>
            <a:pPr marL="0" indent="0" algn="ctr">
              <a:buNone/>
            </a:pPr>
            <a:r>
              <a:rPr lang="en-US" dirty="0" smtClean="0"/>
              <a:t>                                 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en-US" sz="3600" b="1" dirty="0" smtClean="0">
                <a:solidFill>
                  <a:srgbClr val="800000"/>
                </a:solidFill>
                <a:latin typeface="Bangla Sangam MN"/>
                <a:cs typeface="Bangla Sangam MN"/>
              </a:rPr>
              <a:t> </a:t>
            </a:r>
            <a:r>
              <a:rPr lang="en-US" sz="3600" b="1" u="sng" dirty="0" smtClean="0">
                <a:solidFill>
                  <a:srgbClr val="6A182C"/>
                </a:solidFill>
                <a:latin typeface="Bangla Sangam MN"/>
                <a:cs typeface="Bangla Sangam MN"/>
              </a:rPr>
              <a:t>achieve : (r-reg)-</a:t>
            </a:r>
          </a:p>
          <a:p>
            <a:pPr marL="0" indent="0" algn="ctr">
              <a:buNone/>
            </a:pPr>
            <a:endParaRPr lang="en-US" u="sng" dirty="0" smtClean="0">
              <a:solidFill>
                <a:srgbClr val="6A182C"/>
              </a:solidFill>
              <a:latin typeface="Bangla Sangam MN"/>
              <a:cs typeface="Bangla Sangam MN"/>
            </a:endParaRP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sz="4100" dirty="0" smtClean="0"/>
              <a:t>   </a:t>
            </a:r>
            <a:r>
              <a:rPr lang="en-US" sz="4100" dirty="0" smtClean="0">
                <a:solidFill>
                  <a:schemeClr val="bg1">
                    <a:lumMod val="85000"/>
                  </a:schemeClr>
                </a:solidFill>
              </a:rPr>
              <a:t> do something successfully.</a:t>
            </a:r>
          </a:p>
          <a:p>
            <a:pPr marL="0" indent="0" algn="r">
              <a:buNone/>
            </a:pPr>
            <a:r>
              <a:rPr lang="en-US" dirty="0" smtClean="0"/>
              <a:t>                  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3600" b="1" dirty="0" smtClean="0"/>
              <a:t>  </a:t>
            </a:r>
            <a:r>
              <a:rPr lang="en-US" sz="3600" b="1" u="sng" dirty="0" smtClean="0">
                <a:solidFill>
                  <a:srgbClr val="6A182C"/>
                </a:solidFill>
                <a:latin typeface="Bangla Sangam MN"/>
                <a:cs typeface="Bangla Sangam MN"/>
              </a:rPr>
              <a:t> belief :</a:t>
            </a:r>
            <a:r>
              <a:rPr lang="en-US" sz="3600" b="1" u="sng" dirty="0" smtClean="0">
                <a:solidFill>
                  <a:srgbClr val="6A182C"/>
                </a:solidFill>
                <a:latin typeface="Bangla Sangam MN"/>
                <a:cs typeface="Bangla Sangam MN"/>
                <a:sym typeface="Wingdings"/>
              </a:rPr>
              <a:t>( n)-  </a:t>
            </a:r>
          </a:p>
          <a:p>
            <a:pPr marL="0" indent="0" algn="r"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1-Something that is believed.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                   2- opinion.</a:t>
            </a:r>
            <a:endParaRPr lang="en-US" sz="4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None/>
            </a:pPr>
            <a:endParaRPr lang="en-US" sz="4000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14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5130" cy="1320786"/>
          </a:xfrm>
        </p:spPr>
        <p:txBody>
          <a:bodyPr>
            <a:normAutofit fontScale="90000"/>
          </a:bodyPr>
          <a:lstStyle/>
          <a:p>
            <a:r>
              <a:rPr lang="en-US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/>
            </a:r>
            <a:br>
              <a:rPr lang="en-US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</a:br>
            <a:r>
              <a:rPr lang="en-US" sz="1800" b="1" i="1" dirty="0" smtClean="0">
                <a:solidFill>
                  <a:srgbClr val="EDEC27"/>
                </a:solidFill>
                <a:latin typeface="Century Gothic"/>
                <a:cs typeface="Century Gothic"/>
              </a:rPr>
              <a:t>example</a:t>
            </a:r>
            <a:r>
              <a:rPr lang="en-US" sz="1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EDEC27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-</a:t>
            </a:r>
            <a:br>
              <a:rPr lang="en-US" sz="1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EDEC27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</a:br>
            <a:r>
              <a:rPr lang="en-US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/>
            </a:r>
            <a:br>
              <a:rPr lang="en-US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</a:br>
            <a:r>
              <a:rPr lang="en-US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        Keep calm and  </a:t>
            </a:r>
            <a:r>
              <a:rPr lang="en-US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EDEC27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achieve</a:t>
            </a:r>
            <a:r>
              <a:rPr lang="en-US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 your goals</a:t>
            </a:r>
            <a:endParaRPr lang="en-US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239164"/>
            <a:ext cx="8410234" cy="488699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4000" dirty="0"/>
          </a:p>
          <a:p>
            <a:pPr marL="0" indent="0" algn="r">
              <a:buNone/>
            </a:pPr>
            <a:r>
              <a:rPr lang="en-US" dirty="0" smtClean="0"/>
              <a:t>   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endParaRPr lang="en-US" dirty="0"/>
          </a:p>
        </p:txBody>
      </p:sp>
      <p:pic>
        <p:nvPicPr>
          <p:cNvPr id="12" name="Picture 11" descr="mountainclimberSM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038821"/>
            <a:ext cx="2971800" cy="279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908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97" y="0"/>
            <a:ext cx="91723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642" y="274638"/>
            <a:ext cx="2166158" cy="11260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077" y="274638"/>
            <a:ext cx="7664563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6A182C"/>
                </a:solidFill>
                <a:latin typeface="Bangla Sangam MN"/>
                <a:cs typeface="Bangla Sangam MN"/>
              </a:rPr>
              <a:t>Compete :(v-reg)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Try to beat others.</a:t>
            </a:r>
          </a:p>
          <a:p>
            <a:pPr marL="0" indent="0" algn="r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6A182C"/>
                </a:solidFill>
              </a:rPr>
              <a:t>Competitor: </a:t>
            </a:r>
            <a:r>
              <a:rPr lang="en-US" sz="2800" b="1" dirty="0" smtClean="0">
                <a:solidFill>
                  <a:srgbClr val="6A182C"/>
                </a:solidFill>
                <a:sym typeface="Wingdings"/>
              </a:rPr>
              <a:t>(n)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 a person who competes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.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6A182C"/>
                </a:solidFill>
                <a:latin typeface="Bangla Sangam MN"/>
                <a:cs typeface="Bangla Sangam MN"/>
              </a:rPr>
              <a:t>Harvest :(n) –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D9D9D9"/>
                </a:solidFill>
              </a:rPr>
              <a:t>The collection by farmers of cereals, fruits and vegetables .</a:t>
            </a:r>
            <a:endParaRPr lang="en-US" sz="2800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3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97" y="0"/>
            <a:ext cx="91723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/>
            </a:r>
            <a:br>
              <a:rPr lang="en-US" sz="1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</a:br>
            <a:r>
              <a:rPr lang="en-US" sz="1600" b="1" i="1" dirty="0" smtClean="0">
                <a:solidFill>
                  <a:srgbClr val="EDEC27"/>
                </a:solidFill>
                <a:latin typeface="Century Gothic"/>
                <a:cs typeface="Century Gothic"/>
              </a:rPr>
              <a:t>example</a:t>
            </a:r>
            <a:endParaRPr lang="en-US" sz="16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5D40AB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algn="ctr"/>
            <a:endParaRPr lang="en-US" sz="12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5D40AB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5D40AB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1D1BCD"/>
                </a:solidFill>
                <a:latin typeface="Century Gothic"/>
                <a:cs typeface="Century Gothic"/>
              </a:rPr>
              <a:t>This </a:t>
            </a:r>
            <a:r>
              <a:rPr lang="en-US" dirty="0" smtClean="0">
                <a:solidFill>
                  <a:srgbClr val="162C90"/>
                </a:solidFill>
                <a:latin typeface="Century Gothic"/>
                <a:cs typeface="Century Gothic"/>
              </a:rPr>
              <a:t>award is given to only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162C90"/>
                </a:solidFill>
                <a:latin typeface="Century Gothic"/>
                <a:cs typeface="Century Gothic"/>
              </a:rPr>
              <a:t> one high school speech team </a:t>
            </a:r>
            <a:r>
              <a:rPr lang="en-US" dirty="0" smtClean="0">
                <a:solidFill>
                  <a:srgbClr val="EDEC27"/>
                </a:solidFill>
                <a:latin typeface="Century Gothic"/>
                <a:cs typeface="Century Gothic"/>
              </a:rPr>
              <a:t>competitor</a:t>
            </a:r>
            <a:r>
              <a:rPr lang="en-US" dirty="0" smtClean="0">
                <a:solidFill>
                  <a:srgbClr val="162C90"/>
                </a:solidFill>
                <a:latin typeface="Century Gothic"/>
                <a:cs typeface="Century Gothic"/>
              </a:rPr>
              <a:t> in the state</a:t>
            </a:r>
          </a:p>
          <a:p>
            <a:pPr marL="0" indent="0" algn="r">
              <a:buNone/>
            </a:pPr>
            <a:r>
              <a:rPr lang="en-US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D1BCD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/>
            </a:r>
            <a:br>
              <a:rPr lang="en-US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D1BCD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</a:br>
            <a:endParaRPr lang="en-US" dirty="0">
              <a:solidFill>
                <a:srgbClr val="1D1BC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34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97" y="0"/>
            <a:ext cx="91723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188" y="274638"/>
            <a:ext cx="4241612" cy="2674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88"/>
            <a:ext cx="8229600" cy="53671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6A182C"/>
                </a:solidFill>
                <a:latin typeface="Bangla Sangam MN"/>
                <a:cs typeface="Bangla Sangam MN"/>
              </a:rPr>
              <a:t> one another :(pronoun) –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each other 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u="sng" dirty="0" err="1" smtClean="0">
                <a:solidFill>
                  <a:srgbClr val="6A182C"/>
                </a:solidFill>
                <a:latin typeface="Bangla Sangam MN"/>
                <a:cs typeface="Bangla Sangam MN"/>
              </a:rPr>
              <a:t>Performancee</a:t>
            </a:r>
            <a:r>
              <a:rPr lang="en-US" sz="2800" b="1" u="sng" dirty="0" smtClean="0">
                <a:solidFill>
                  <a:srgbClr val="6A182C"/>
                </a:solidFill>
                <a:latin typeface="Bangla Sangam MN"/>
                <a:cs typeface="Bangla Sangam MN"/>
              </a:rPr>
              <a:t> :(n) 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way someone does his work.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6A182C"/>
                </a:solidFill>
                <a:latin typeface="Bangla Sangam MN"/>
                <a:cs typeface="Bangla Sangam MN"/>
              </a:rPr>
              <a:t>Perform :(v-reg) –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do one’s work .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50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97" y="0"/>
            <a:ext cx="91723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954" y="274638"/>
            <a:ext cx="4597846" cy="7012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6A182C"/>
                </a:solidFill>
                <a:latin typeface="Bangla Sangam MN"/>
                <a:cs typeface="Bangla Sangam MN"/>
              </a:rPr>
              <a:t>   record :(n)-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best result in an event .</a:t>
            </a:r>
          </a:p>
          <a:p>
            <a:pPr marL="0" indent="0" algn="r">
              <a:buNone/>
            </a:pP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Bangla Sangam MN"/>
                <a:cs typeface="Bangla Sangam MN"/>
              </a:rPr>
              <a:t>          Represent:(v-reg) –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Stand in the place of ;speak for .</a:t>
            </a:r>
          </a:p>
          <a:p>
            <a:pPr marL="0" indent="0" algn="r">
              <a:buNone/>
            </a:pP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None/>
            </a:pP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71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97" y="0"/>
            <a:ext cx="91723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62" y="480176"/>
            <a:ext cx="8098238" cy="1405375"/>
          </a:xfrm>
        </p:spPr>
        <p:txBody>
          <a:bodyPr>
            <a:noAutofit/>
          </a:bodyPr>
          <a:lstStyle/>
          <a:p>
            <a:pPr marL="0" indent="0"/>
            <a:r>
              <a:rPr lang="en-US" sz="2800" b="1" u="sng" dirty="0" smtClean="0">
                <a:solidFill>
                  <a:srgbClr val="632523"/>
                </a:solidFill>
                <a:latin typeface="Bangla Sangam MN"/>
                <a:cs typeface="Bangla Sangam MN"/>
              </a:rPr>
              <a:t>Responsible :(</a:t>
            </a:r>
            <a:r>
              <a:rPr lang="en-US" sz="2800" b="1" u="sng" dirty="0" err="1" smtClean="0">
                <a:solidFill>
                  <a:srgbClr val="632523"/>
                </a:solidFill>
                <a:latin typeface="Bangla Sangam MN"/>
                <a:cs typeface="Bangla Sangam MN"/>
              </a:rPr>
              <a:t>adj</a:t>
            </a:r>
            <a:r>
              <a:rPr lang="en-US" sz="2800" b="1" u="sng" dirty="0" smtClean="0">
                <a:solidFill>
                  <a:srgbClr val="632523"/>
                </a:solidFill>
                <a:latin typeface="Bangla Sangam MN"/>
                <a:cs typeface="Bangla Sangam MN"/>
              </a:rPr>
              <a:t>)-</a:t>
            </a:r>
            <a:br>
              <a:rPr lang="en-US" sz="2800" b="1" u="sng" dirty="0" smtClean="0">
                <a:solidFill>
                  <a:srgbClr val="632523"/>
                </a:solidFill>
                <a:latin typeface="Bangla Sangam MN"/>
                <a:cs typeface="Bangla Sangam MN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A man who is responsible for doing</a:t>
            </a:r>
            <a:b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 a job must do it .</a:t>
            </a:r>
            <a:b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Bangla Sangam MN"/>
                <a:cs typeface="Bangla Sangam MN"/>
              </a:rPr>
              <a:t>Selection :(n) –</a:t>
            </a:r>
          </a:p>
          <a:p>
            <a:pPr marL="0" indent="0" algn="ctr">
              <a:buNone/>
            </a:pPr>
            <a:r>
              <a:rPr lang="en-US" sz="2900" dirty="0" smtClean="0">
                <a:solidFill>
                  <a:schemeClr val="bg1">
                    <a:lumMod val="85000"/>
                  </a:schemeClr>
                </a:solidFill>
              </a:rPr>
              <a:t>                  1- choosing some one from different</a:t>
            </a:r>
          </a:p>
          <a:p>
            <a:pPr marL="0" indent="0" algn="ctr">
              <a:buNone/>
            </a:pPr>
            <a:r>
              <a:rPr lang="en-US" sz="2900" dirty="0" smtClean="0">
                <a:solidFill>
                  <a:schemeClr val="bg1">
                    <a:lumMod val="85000"/>
                  </a:schemeClr>
                </a:solidFill>
              </a:rPr>
              <a:t> possible choices.</a:t>
            </a:r>
          </a:p>
          <a:p>
            <a:pPr marL="0" indent="0" algn="ctr">
              <a:buNone/>
            </a:pPr>
            <a:r>
              <a:rPr lang="en-US" sz="2900" dirty="0" smtClean="0">
                <a:solidFill>
                  <a:schemeClr val="bg1">
                    <a:lumMod val="85000"/>
                  </a:schemeClr>
                </a:solidFill>
              </a:rPr>
              <a:t>2- choice 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900" b="1" u="sng" dirty="0" smtClean="0">
                <a:solidFill>
                  <a:schemeClr val="accent2">
                    <a:lumMod val="50000"/>
                  </a:schemeClr>
                </a:solidFill>
                <a:latin typeface="Bangla Sangam MN"/>
                <a:cs typeface="Bangla Sangam MN"/>
              </a:rPr>
              <a:t>Select : (v-reg)-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Choose .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00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powerpoint-backgrounds-64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97" y="0"/>
            <a:ext cx="91723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i="1" dirty="0" smtClean="0">
                <a:solidFill>
                  <a:srgbClr val="EDEC27"/>
                </a:solidFill>
                <a:latin typeface="Century Gothic"/>
                <a:cs typeface="Century Gothic"/>
              </a:rPr>
              <a:t>example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EDEC27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-</a:t>
            </a:r>
          </a:p>
          <a:p>
            <a:pPr marL="0" indent="0">
              <a:buNone/>
            </a:pPr>
            <a:endParaRPr lang="en-US" dirty="0">
              <a:solidFill>
                <a:srgbClr val="632443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632443"/>
                </a:solidFill>
              </a:rPr>
              <a:t/>
            </a:r>
            <a:br>
              <a:rPr lang="en-US" dirty="0">
                <a:solidFill>
                  <a:srgbClr val="632443"/>
                </a:solidFill>
              </a:rPr>
            </a:br>
            <a:r>
              <a:rPr lang="en-US" dirty="0">
                <a:solidFill>
                  <a:srgbClr val="632443"/>
                </a:solidFill>
              </a:rPr>
              <a:t> </a:t>
            </a:r>
            <a:r>
              <a:rPr lang="en-US" dirty="0" smtClean="0">
                <a:solidFill>
                  <a:srgbClr val="632443"/>
                </a:solidFill>
              </a:rPr>
              <a:t>           </a:t>
            </a:r>
            <a:r>
              <a:rPr lang="en-US" sz="2400" dirty="0">
                <a:solidFill>
                  <a:srgbClr val="632443"/>
                </a:solidFill>
                <a:latin typeface="Charlemagne Std Bold"/>
                <a:cs typeface="Charlemagne Std Bold"/>
              </a:rPr>
              <a:t>bill gates </a:t>
            </a:r>
            <a:r>
              <a:rPr lang="en-US" dirty="0">
                <a:solidFill>
                  <a:srgbClr val="632443"/>
                </a:solidFill>
              </a:rPr>
              <a:t>is </a:t>
            </a:r>
            <a:r>
              <a:rPr lang="en-US" dirty="0" smtClean="0">
                <a:solidFill>
                  <a:srgbClr val="FFFF00"/>
                </a:solidFill>
              </a:rPr>
              <a:t>responsible</a:t>
            </a:r>
            <a:r>
              <a:rPr lang="en-US" dirty="0" smtClean="0">
                <a:solidFill>
                  <a:srgbClr val="632443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632443"/>
                </a:solidFill>
              </a:rPr>
              <a:t>           for Microsoft Company</a:t>
            </a:r>
            <a:r>
              <a:rPr lang="en-US" dirty="0">
                <a:solidFill>
                  <a:srgbClr val="632443"/>
                </a:solidFill>
              </a:rPr>
              <a:t>.</a:t>
            </a:r>
          </a:p>
          <a:p>
            <a:pPr marL="0" indent="0" algn="ctr">
              <a:buNone/>
            </a:pPr>
            <a:endParaRPr lang="en-US" dirty="0">
              <a:solidFill>
                <a:srgbClr val="632443"/>
              </a:solidFill>
            </a:endParaRPr>
          </a:p>
        </p:txBody>
      </p:sp>
      <p:pic>
        <p:nvPicPr>
          <p:cNvPr id="5" name="Picture 4" descr="bill-ga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119" y="114523"/>
            <a:ext cx="4458450" cy="284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327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244</Words>
  <Application>Microsoft Office PowerPoint</Application>
  <PresentationFormat>عرض على الشاشة (3:4)‏</PresentationFormat>
  <Paragraphs>80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WELCOME TO.. </vt:lpstr>
      <vt:lpstr>New words….</vt:lpstr>
      <vt:lpstr> example-          Keep calm and  achieve your goals</vt:lpstr>
      <vt:lpstr>الشريحة 4</vt:lpstr>
      <vt:lpstr>الشريحة 5</vt:lpstr>
      <vt:lpstr>الشريحة 6</vt:lpstr>
      <vt:lpstr>الشريحة 7</vt:lpstr>
      <vt:lpstr>Responsible :(adj)-                     A man who is responsible for doing  a job must do it . </vt:lpstr>
      <vt:lpstr>example</vt:lpstr>
      <vt:lpstr>example</vt:lpstr>
      <vt:lpstr>الشريحة 11</vt:lpstr>
      <vt:lpstr>example</vt:lpstr>
      <vt:lpstr>١/٢  علمي  </vt:lpstr>
    </vt:vector>
  </TitlesOfParts>
  <Company>uqu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TO.. </dc:title>
  <dc:creator>سميه احمد</dc:creator>
  <cp:lastModifiedBy>TOSHIBA</cp:lastModifiedBy>
  <cp:revision>26</cp:revision>
  <dcterms:created xsi:type="dcterms:W3CDTF">2014-03-04T22:17:44Z</dcterms:created>
  <dcterms:modified xsi:type="dcterms:W3CDTF">2014-03-06T13:35:53Z</dcterms:modified>
</cp:coreProperties>
</file>