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794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742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222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775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431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242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187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64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943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815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77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1F0D-2164-4195-AECA-8FD7CA44ADBB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98B3-A328-4C2D-9EDA-76D3C4495E8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324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rial Black" pitchFamily="34" charset="0"/>
              </a:rPr>
              <a:t>Module</a:t>
            </a:r>
            <a:r>
              <a:rPr lang="en-US" sz="7200" dirty="0" smtClean="0">
                <a:solidFill>
                  <a:srgbClr val="002060"/>
                </a:solidFill>
                <a:latin typeface="Arial Black" pitchFamily="34" charset="0"/>
              </a:rPr>
              <a:t>3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b="1" dirty="0" smtClean="0">
                <a:solidFill>
                  <a:srgbClr val="7030A0"/>
                </a:solidFill>
                <a:latin typeface="MingLiU-ExtB" pitchFamily="18" charset="-120"/>
                <a:ea typeface="MingLiU-ExtB" pitchFamily="18" charset="-120"/>
              </a:rPr>
              <a:t>leisure</a:t>
            </a:r>
            <a:endParaRPr lang="ar-SA" sz="7200" b="1" dirty="0">
              <a:solidFill>
                <a:srgbClr val="7030A0"/>
              </a:solidFill>
              <a:latin typeface="MingLiU-ExtB" pitchFamily="18" charset="-120"/>
              <a:ea typeface="MingLiU-ExtB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96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127448" y="1988840"/>
            <a:ext cx="88890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5- POST-READING</a:t>
            </a:r>
            <a:endParaRPr lang="en-US" sz="2400" b="1" i="1" dirty="0">
              <a:solidFill>
                <a:srgbClr val="FF0000"/>
              </a:solidFill>
              <a:latin typeface="MingLiU-ExtB" pitchFamily="18" charset="-120"/>
              <a:ea typeface="MingLiU-ExtB" pitchFamily="18" charset="-120"/>
            </a:endParaRP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Discuss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 </a:t>
            </a:r>
          </a:p>
          <a:p>
            <a:pPr algn="l"/>
            <a:r>
              <a:rPr lang="en-US" sz="2400" dirty="0" smtClean="0">
                <a:solidFill>
                  <a:srgbClr val="C0000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  <a:sym typeface="Wingdings"/>
              </a:rPr>
              <a:t>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Which of the themes parks would you most like to visit and why ?</a:t>
            </a:r>
          </a:p>
          <a:p>
            <a:pPr algn="l"/>
            <a:r>
              <a:rPr lang="en-US" sz="2400" dirty="0">
                <a:solidFill>
                  <a:srgbClr val="C0000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  <a:sym typeface="Wingdings"/>
              </a:rPr>
              <a:t>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Which of them would you definitely not to be interested in visiting ? Why ?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98323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1187624" y="1362656"/>
            <a:ext cx="7344816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Algerian" pitchFamily="82" charset="0"/>
              </a:rPr>
              <a:t>H.W.</a:t>
            </a:r>
          </a:p>
          <a:p>
            <a:pPr algn="ctr"/>
            <a:r>
              <a:rPr lang="en-US" sz="6600" b="1" dirty="0" smtClean="0">
                <a:solidFill>
                  <a:srgbClr val="0070C0"/>
                </a:solidFill>
                <a:latin typeface="Algerian" pitchFamily="82" charset="0"/>
              </a:rPr>
              <a:t>W.B.P. </a:t>
            </a:r>
            <a:r>
              <a:rPr lang="en-US" sz="6600" b="1" dirty="0" smtClean="0">
                <a:solidFill>
                  <a:srgbClr val="00B050"/>
                </a:solidFill>
                <a:latin typeface="Algerian" pitchFamily="82" charset="0"/>
              </a:rPr>
              <a:t>25</a:t>
            </a:r>
            <a:r>
              <a:rPr lang="en-US" sz="6600" b="1" dirty="0" smtClean="0">
                <a:solidFill>
                  <a:srgbClr val="0070C0"/>
                </a:solidFill>
                <a:latin typeface="Algerian" pitchFamily="82" charset="0"/>
              </a:rPr>
              <a:t> EX. </a:t>
            </a:r>
            <a:r>
              <a:rPr lang="en-US" sz="6600" b="1" dirty="0" smtClean="0">
                <a:solidFill>
                  <a:srgbClr val="00B050"/>
                </a:solidFill>
                <a:latin typeface="Algerian" pitchFamily="82" charset="0"/>
              </a:rPr>
              <a:t>A</a:t>
            </a:r>
            <a:endParaRPr lang="ar-SA" sz="6600" dirty="0">
              <a:solidFill>
                <a:srgbClr val="00B05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3448"/>
            <a:ext cx="9194525" cy="7992888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96764"/>
            <a:ext cx="3097344" cy="2736304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 rot="19900652">
            <a:off x="540551" y="3351848"/>
            <a:ext cx="691276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00000"/>
                </a:solidFill>
                <a:latin typeface="Blackadder ITC" pitchFamily="82" charset="0"/>
              </a:rPr>
              <a:t>Tr . Huda Al-Shareef</a:t>
            </a:r>
            <a:endParaRPr lang="ar-SA" sz="6000" b="1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8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6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944960" y="1196752"/>
            <a:ext cx="8424936" cy="69249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2060"/>
                </a:solidFill>
              </a:rPr>
              <a:t>Discussion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What do you enjoy doing in your free time ?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What is your favorite form of entertainment ? Why ?</a:t>
            </a:r>
          </a:p>
          <a:p>
            <a:pPr algn="l"/>
            <a:r>
              <a:rPr lang="en-US" sz="2400" b="1" i="1" dirty="0" smtClean="0">
                <a:solidFill>
                  <a:srgbClr val="002060"/>
                </a:solidFill>
              </a:rPr>
              <a:t>Flick through the module and find ….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information about a trip to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Rijal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Alma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 text about the benefits of visiting museums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 book review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an article about someone who has an unusual collection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information about four theme parks in the USA about volunteer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 short text about volunteer work involving rescuing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turtles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</a:t>
            </a:r>
          </a:p>
          <a:p>
            <a:pPr algn="l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l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l"/>
            <a:endParaRPr lang="en-US" sz="2400" b="1" i="1" dirty="0" smtClean="0">
              <a:solidFill>
                <a:srgbClr val="002060"/>
              </a:solidFill>
            </a:endParaRPr>
          </a:p>
          <a:p>
            <a:pPr algn="l"/>
            <a:endParaRPr lang="en-US" sz="2400" b="1" i="1" dirty="0" smtClean="0">
              <a:solidFill>
                <a:srgbClr val="002060"/>
              </a:solidFill>
            </a:endParaRPr>
          </a:p>
          <a:p>
            <a:pPr algn="l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l"/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084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6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539552" y="98217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002060"/>
                </a:solidFill>
              </a:rPr>
              <a:t>In this module you will ….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talk about different forms of entertainment and free-time activities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learn how to express possibility and make deductions using appropriate verb forms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expand your vocabulary by learning collections ,lexical sets , words easily confused and collective nouns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talk about what you and other people you know like and dislike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learn how to write an essay expressing an opinion and a book review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speculate about a problem and suggest a solution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learn how to ask for confirmation using questions tags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 Narrow"/>
                <a:cs typeface="Andalus" pitchFamily="18" charset="-78"/>
              </a:rPr>
              <a:t>►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acquire skills and strategies that will help you in exams   </a:t>
            </a:r>
          </a:p>
        </p:txBody>
      </p:sp>
    </p:spTree>
    <p:extLst>
      <p:ext uri="{BB962C8B-B14F-4D97-AF65-F5344CB8AC3E}">
        <p14:creationId xmlns:p14="http://schemas.microsoft.com/office/powerpoint/2010/main" val="15485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4000" cy="6849173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691680" y="1340768"/>
            <a:ext cx="5309662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3a</a:t>
            </a:r>
            <a:r>
              <a:rPr lang="en-US" sz="8000" dirty="0" smtClean="0">
                <a:latin typeface="Arial Black" pitchFamily="34" charset="0"/>
              </a:rPr>
              <a:t> </a:t>
            </a:r>
            <a:r>
              <a:rPr lang="en-US" sz="8000" dirty="0" smtClean="0">
                <a:solidFill>
                  <a:srgbClr val="00B050"/>
                </a:solidFill>
                <a:latin typeface="Arial Black" pitchFamily="34" charset="0"/>
              </a:rPr>
              <a:t>reading</a:t>
            </a:r>
          </a:p>
          <a:p>
            <a:pPr algn="ctr"/>
            <a:r>
              <a:rPr lang="en-US" sz="8000" dirty="0" smtClean="0">
                <a:solidFill>
                  <a:srgbClr val="0070C0"/>
                </a:solidFill>
                <a:latin typeface="Arial Black" pitchFamily="34" charset="0"/>
              </a:rPr>
              <a:t>p.42,43</a:t>
            </a:r>
            <a:endParaRPr lang="ar-SA" sz="80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0443" y="4327"/>
            <a:ext cx="9164443" cy="685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6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6"/>
            <a:ext cx="9144000" cy="6836784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157203" y="292006"/>
            <a:ext cx="8663269" cy="63401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i="1" dirty="0" smtClean="0">
                <a:solidFill>
                  <a:srgbClr val="0070C0"/>
                </a:solidFill>
              </a:rPr>
              <a:t>Reading</a:t>
            </a:r>
          </a:p>
          <a:p>
            <a:pPr algn="l"/>
            <a:r>
              <a:rPr lang="en-US" sz="2400" b="1" i="1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1- PRE-READING 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MingLiU-ExtB" pitchFamily="18" charset="-120"/>
                <a:ea typeface="MingLiU-ExtB" pitchFamily="18" charset="-120"/>
              </a:rPr>
              <a:t>DISCUSS 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Are there any theme parks in your city / country ?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Do you know any famous theme park in other countries ?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Why are theme parks popular with families ?</a:t>
            </a:r>
          </a:p>
          <a:p>
            <a:pPr algn="l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Have you ever been to a theme park ? If yes , what did / didn’t you like about it ? If not , would you like to visit one ? Why / why not ?</a:t>
            </a:r>
          </a:p>
          <a:p>
            <a:pPr algn="l"/>
            <a:r>
              <a:rPr lang="en-US" sz="2400" b="1" i="1" dirty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1- </a:t>
            </a:r>
            <a:r>
              <a:rPr lang="en-US" sz="2400" b="1" i="1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READING FOR GIST </a:t>
            </a:r>
          </a:p>
          <a:p>
            <a:pPr algn="l"/>
            <a:r>
              <a:rPr lang="en-US" sz="2400" b="1" dirty="0" smtClean="0">
                <a:solidFill>
                  <a:srgbClr val="00B05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Read the advertisements1-4quickly and answer the following questions . Write 1,2,3or4 in the boxes .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Which  theme park ……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give you the chance to travel back  in time  ? 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b. Give you the chance to be close to nature ? </a:t>
            </a:r>
          </a:p>
          <a:p>
            <a:pPr algn="l"/>
            <a:r>
              <a:rPr lang="en-US" sz="2400" b="1" i="1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 </a:t>
            </a:r>
            <a:endParaRPr lang="en-US" sz="2400" b="1" i="1" dirty="0">
              <a:solidFill>
                <a:srgbClr val="FF0000"/>
              </a:solidFill>
              <a:latin typeface="MingLiU-ExtB" pitchFamily="18" charset="-120"/>
              <a:ea typeface="MingLiU-ExtB" pitchFamily="18" charset="-120"/>
            </a:endParaRPr>
          </a:p>
          <a:p>
            <a:pPr algn="l"/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algn="l"/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6228184" y="4437112"/>
            <a:ext cx="504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876256" y="4437112"/>
            <a:ext cx="504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596336" y="4389663"/>
            <a:ext cx="504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252098" y="5198308"/>
            <a:ext cx="504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876256" y="5198308"/>
            <a:ext cx="5040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4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6"/>
            <a:ext cx="9144000" cy="6836784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-2952" y="247291"/>
            <a:ext cx="9071968" cy="5878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3- SCANNING FOR SPECIFIC INFORMATION </a:t>
            </a:r>
          </a:p>
          <a:p>
            <a:pPr algn="l"/>
            <a:r>
              <a:rPr lang="en-US" sz="2000" dirty="0" smtClean="0">
                <a:solidFill>
                  <a:srgbClr val="00206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Imagine that you are on vacation in the USA and you are interested in visiting one or more theme parks . Read the advertisement again and answer the questions1-8 . Choose </a:t>
            </a:r>
            <a:r>
              <a:rPr lang="en-US" sz="2000" dirty="0" err="1" smtClean="0">
                <a:solidFill>
                  <a:srgbClr val="00206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a,b,c</a:t>
            </a:r>
            <a:r>
              <a:rPr lang="en-US" sz="2000" dirty="0" smtClean="0">
                <a:solidFill>
                  <a:srgbClr val="00206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 or d </a:t>
            </a:r>
            <a:r>
              <a:rPr lang="en-US" sz="2400" b="1" i="1" dirty="0" smtClean="0">
                <a:solidFill>
                  <a:srgbClr val="002060"/>
                </a:solidFill>
                <a:latin typeface="+mj-lt"/>
                <a:ea typeface="MingLiU-ExtB" pitchFamily="18" charset="-120"/>
              </a:rPr>
              <a:t>.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1. You love nature and want to go to mountain area . Where can you go ?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1&amp;3                   b. 1&amp;4                         c. 1&amp;2                        d. 2&amp;3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2.You want to go somewhere that has food on site , because you will be there all day with children . Which option will </a:t>
            </a:r>
            <a:r>
              <a:rPr lang="en-US" sz="2400" b="1" u="sng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not</a:t>
            </a:r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 work for you ? 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1&amp;2                 b. 2&amp;4                            c. 1&amp;3                    d. 3&amp;4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3. Which theme park offer a discount when booking tickets online ?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1                      b. 2                                c. 3                          d. 4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4. If you want to spend some time ‘in prison’ on your vacation , where should you go ?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1                    b. 2                                  c.3                          d. 4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 </a:t>
            </a:r>
            <a:endParaRPr lang="en-US" sz="2400" dirty="0"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232" y="5157192"/>
            <a:ext cx="1556370" cy="1556370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4788025" y="2348879"/>
            <a:ext cx="432048" cy="3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7164288" y="5301208"/>
            <a:ext cx="432048" cy="3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876801" y="4221088"/>
            <a:ext cx="432048" cy="3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4940425" y="3436361"/>
            <a:ext cx="432048" cy="3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682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6"/>
            <a:ext cx="9144000" cy="6836784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0" y="90872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5. Your boss has asked you to plan a company trip that will include corporate workshops , which place can you suggest ?</a:t>
            </a:r>
            <a:endParaRPr lang="en-US" sz="2400" dirty="0"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l"/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</a:t>
            </a:r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1                   </a:t>
            </a:r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b. </a:t>
            </a:r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2                          </a:t>
            </a:r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c. </a:t>
            </a:r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3                        </a:t>
            </a:r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d. </a:t>
            </a:r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4</a:t>
            </a:r>
            <a:endParaRPr lang="en-US" sz="2400" dirty="0"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6.You want to take a vacation at a place where you and your family can also camp there or nearby ,what are the best places to do this ? </a:t>
            </a:r>
            <a:endParaRPr lang="en-US" sz="2400" dirty="0"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l"/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1&amp;2                 b. </a:t>
            </a:r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1&amp;4                            </a:t>
            </a:r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c. </a:t>
            </a:r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2&amp;4                    </a:t>
            </a:r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d. 3&amp;4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7. Where can you see a show that takes place only at certain times of the year  </a:t>
            </a:r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?</a:t>
            </a:r>
          </a:p>
          <a:p>
            <a:pPr algn="l"/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1                      b. 2                                c. 3                          d. 4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8. At which place can children keep some of the things they find ?</a:t>
            </a:r>
            <a:endParaRPr lang="en-US" sz="2400" dirty="0"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l"/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1                    b. 2                                  c</a:t>
            </a:r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. 3                          </a:t>
            </a:r>
            <a:r>
              <a:rPr lang="en-US" sz="2400" dirty="0">
                <a:latin typeface="Andalus" pitchFamily="18" charset="-78"/>
                <a:ea typeface="MingLiU-ExtB" pitchFamily="18" charset="-120"/>
                <a:cs typeface="Andalus" pitchFamily="18" charset="-78"/>
              </a:rPr>
              <a:t>d. 4</a:t>
            </a:r>
            <a:endParaRPr lang="ar-SA" sz="2400" dirty="0"/>
          </a:p>
        </p:txBody>
      </p:sp>
      <p:sp>
        <p:nvSpPr>
          <p:cNvPr id="5" name="شكل بيضاوي 4"/>
          <p:cNvSpPr/>
          <p:nvPr/>
        </p:nvSpPr>
        <p:spPr>
          <a:xfrm>
            <a:off x="4829879" y="4580539"/>
            <a:ext cx="432048" cy="3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0" y="2801560"/>
            <a:ext cx="432048" cy="3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1835696" y="1700808"/>
            <a:ext cx="432048" cy="3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0" y="3861048"/>
            <a:ext cx="432048" cy="3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noFill/>
            </a:endParaRP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232" y="5157192"/>
            <a:ext cx="1556370" cy="155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6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16"/>
            <a:ext cx="9144000" cy="6836784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0" y="21216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4- </a:t>
            </a:r>
            <a:r>
              <a:rPr lang="en-US" sz="2400" b="1" i="1" dirty="0" smtClean="0">
                <a:solidFill>
                  <a:srgbClr val="FF0000"/>
                </a:solidFill>
                <a:latin typeface="MingLiU-ExtB" pitchFamily="18" charset="-120"/>
                <a:ea typeface="MingLiU-ExtB" pitchFamily="18" charset="-120"/>
              </a:rPr>
              <a:t>GUSSING THE MEANINGSOF UNKNOWN WORDS</a:t>
            </a:r>
          </a:p>
          <a:p>
            <a:pPr algn="l"/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Match the highlighted words/phrases in the advertisement with their meanings below . There are two  extra meanings which you do not </a:t>
            </a:r>
            <a:endParaRPr lang="ar-SA" sz="2400" dirty="0" smtClean="0">
              <a:solidFill>
                <a:srgbClr val="0070C0"/>
              </a:solidFill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l"/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need to use . </a:t>
            </a:r>
          </a:p>
          <a:p>
            <a:pPr algn="l"/>
            <a:endParaRPr lang="en-US" sz="2400" dirty="0" smtClean="0">
              <a:solidFill>
                <a:srgbClr val="0070C0"/>
              </a:solidFill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1. in tune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2. replicas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3. habitats 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4. out of line </a:t>
            </a:r>
          </a:p>
          <a:p>
            <a:pPr algn="l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5. behind bars </a:t>
            </a:r>
            <a:endParaRPr lang="en-US" sz="2400" dirty="0"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ctr"/>
            <a:endParaRPr lang="en-US" sz="2400" dirty="0" smtClean="0"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ctr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a. exact copies</a:t>
            </a:r>
          </a:p>
          <a:p>
            <a:pPr algn="ctr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b. in prison</a:t>
            </a:r>
          </a:p>
          <a:p>
            <a:pPr algn="ctr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c. findings</a:t>
            </a:r>
          </a:p>
          <a:p>
            <a:pPr algn="ctr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d. behaving improperly</a:t>
            </a:r>
          </a:p>
          <a:p>
            <a:pPr algn="ctr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e. in harmony</a:t>
            </a:r>
          </a:p>
          <a:p>
            <a:pPr algn="ctr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f. extraordinary</a:t>
            </a:r>
          </a:p>
          <a:p>
            <a:pPr algn="ctr"/>
            <a:r>
              <a:rPr lang="en-US" sz="2400" dirty="0" smtClean="0">
                <a:latin typeface="Andalus" pitchFamily="18" charset="-78"/>
                <a:ea typeface="MingLiU-ExtB" pitchFamily="18" charset="-120"/>
                <a:cs typeface="Andalus" pitchFamily="18" charset="-78"/>
              </a:rPr>
              <a:t>g. the natural environment in which an animal lives  </a:t>
            </a:r>
          </a:p>
          <a:p>
            <a:pPr algn="ctr"/>
            <a:endParaRPr lang="en-US" sz="2400" dirty="0" smtClean="0"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  <a:p>
            <a:pPr algn="l"/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ea typeface="MingLiU-ExtB" pitchFamily="18" charset="-120"/>
                <a:cs typeface="Andalus" pitchFamily="18" charset="-78"/>
              </a:rPr>
              <a:t> </a:t>
            </a:r>
            <a:endParaRPr lang="en-US" sz="2400" dirty="0">
              <a:solidFill>
                <a:srgbClr val="0070C0"/>
              </a:solidFill>
              <a:latin typeface="Andalus" pitchFamily="18" charset="-78"/>
              <a:ea typeface="MingLiU-ExtB" pitchFamily="18" charset="-120"/>
              <a:cs typeface="Andalus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857634" y="3177980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857634" y="2716315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51920" y="2276872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848405" y="1934277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851920" y="1472612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55576" y="4005064"/>
            <a:ext cx="7704856" cy="26642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090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754</Words>
  <Application>Microsoft Office PowerPoint</Application>
  <PresentationFormat>عرض على الشاشة (3:4)‏</PresentationFormat>
  <Paragraphs>98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Module3 leisure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Module3 leisure</dc:title>
  <dc:creator>comnet</dc:creator>
  <cp:lastModifiedBy>comnet</cp:lastModifiedBy>
  <cp:revision>20</cp:revision>
  <dcterms:created xsi:type="dcterms:W3CDTF">2015-02-25T07:12:11Z</dcterms:created>
  <dcterms:modified xsi:type="dcterms:W3CDTF">2015-03-04T18:45:03Z</dcterms:modified>
</cp:coreProperties>
</file>