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80" r:id="rId5"/>
    <p:sldId id="260" r:id="rId6"/>
    <p:sldId id="259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79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6E5BEA7-8C4D-478A-A53D-F5ACA813ED0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9D9C2DC-4780-4B4C-9583-063EF2949F92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9C2DC-4780-4B4C-9583-063EF2949F92}" type="slidenum">
              <a:rPr lang="ar-SA" smtClean="0"/>
              <a:pPr/>
              <a:t>1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721FD-5EEE-4E3F-98C2-7F737BEFC175}" type="slidenum">
              <a:rPr lang="ar-SA" smtClean="0"/>
              <a:pPr/>
              <a:t>18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5A20C-9895-4DF9-B3F2-2CBEB27016C1}" type="datetimeFigureOut">
              <a:rPr lang="ar-SA" smtClean="0"/>
              <a:pPr/>
              <a:t>26/05/1436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C9A36-DFFE-4DBC-AECF-04F668441AE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images (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0" y="0"/>
            <a:ext cx="5029200" cy="1470025"/>
          </a:xfrm>
        </p:spPr>
        <p:txBody>
          <a:bodyPr/>
          <a:lstStyle/>
          <a:p>
            <a:r>
              <a:rPr lang="ar-SA" b="1" dirty="0" smtClean="0">
                <a:solidFill>
                  <a:srgbClr val="7030A0"/>
                </a:solidFill>
              </a:rPr>
              <a:t>الوحدة السابعة </a:t>
            </a:r>
            <a:br>
              <a:rPr lang="ar-SA" b="1" dirty="0" smtClean="0">
                <a:solidFill>
                  <a:srgbClr val="7030A0"/>
                </a:solidFill>
              </a:rPr>
            </a:br>
            <a:r>
              <a:rPr lang="ar-SA" b="1" dirty="0" smtClean="0">
                <a:solidFill>
                  <a:srgbClr val="7030A0"/>
                </a:solidFill>
              </a:rPr>
              <a:t>عالم الرياضة والألعاب</a:t>
            </a:r>
            <a:endParaRPr lang="ar-SA" b="1" dirty="0">
              <a:solidFill>
                <a:srgbClr val="7030A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3962400" cy="762000"/>
          </a:xfrm>
        </p:spPr>
        <p:txBody>
          <a:bodyPr>
            <a:normAutofit/>
          </a:bodyPr>
          <a:lstStyle/>
          <a:p>
            <a:r>
              <a:rPr lang="ar-SA" sz="3600" b="1" dirty="0" smtClean="0">
                <a:solidFill>
                  <a:schemeClr val="accent2">
                    <a:lumMod val="75000"/>
                  </a:schemeClr>
                </a:solidFill>
              </a:rPr>
              <a:t>الدرس اللغوي </a:t>
            </a:r>
            <a:endParaRPr lang="ar-S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28600" y="2133600"/>
            <a:ext cx="3886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/>
              <a:t>  الصــــفـة</a:t>
            </a:r>
            <a:endParaRPr lang="ar-SA" sz="5400" b="1" dirty="0"/>
          </a:p>
        </p:txBody>
      </p:sp>
      <p:sp>
        <p:nvSpPr>
          <p:cNvPr id="8" name="شكل بيضاوي 7"/>
          <p:cNvSpPr/>
          <p:nvPr/>
        </p:nvSpPr>
        <p:spPr>
          <a:xfrm>
            <a:off x="3200400" y="1905000"/>
            <a:ext cx="13716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FF00"/>
                </a:solidFill>
              </a:rPr>
              <a:t>الوظيفة النحوية</a:t>
            </a:r>
            <a:endParaRPr lang="ar-SA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2011041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19872" y="332656"/>
            <a:ext cx="5328592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باستخدام </a:t>
            </a:r>
            <a:r>
              <a:rPr lang="ar-SA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مهارة الاستنتاج </a:t>
            </a:r>
          </a:p>
          <a:p>
            <a:pPr algn="ctr"/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نستنتج القاعدة الجزئية </a:t>
            </a:r>
          </a:p>
          <a:p>
            <a:pPr algn="ctr"/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الأولى للدرس:</a:t>
            </a:r>
          </a:p>
        </p:txBody>
      </p:sp>
      <p:sp>
        <p:nvSpPr>
          <p:cNvPr id="6" name="مستطيل ذو زاوية واحدة مخدوشة 5"/>
          <p:cNvSpPr/>
          <p:nvPr/>
        </p:nvSpPr>
        <p:spPr>
          <a:xfrm>
            <a:off x="304800" y="3124200"/>
            <a:ext cx="8429684" cy="2643776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rgbClr val="FFFF99"/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4">
                <a:lumMod val="40000"/>
                <a:lumOff val="60000"/>
              </a:schemeClr>
            </a:solidFill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egoe UI" pitchFamily="34" charset="0"/>
                <a:cs typeface="PT Bold Heading" pitchFamily="2" charset="-78"/>
              </a:rPr>
              <a:t>الصفة : </a:t>
            </a:r>
            <a:r>
              <a:rPr lang="ar-SA" sz="48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latin typeface="Segoe UI" pitchFamily="34" charset="0"/>
                <a:cs typeface="PT Bold Heading" pitchFamily="2" charset="-78"/>
              </a:rPr>
              <a:t>اسم يذكر لبيان صفةٍ من صفات اسم قبله يسمى الموصوف </a:t>
            </a:r>
          </a:p>
        </p:txBody>
      </p:sp>
    </p:spTree>
  </p:cSld>
  <p:clrMapOvr>
    <a:masterClrMapping/>
  </p:clrMapOvr>
  <p:transition>
    <p:sndAc>
      <p:stSnd>
        <p:snd r:embed="rId2" name="wind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029200" y="0"/>
            <a:ext cx="4114800" cy="335280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solidFill>
                  <a:srgbClr val="7030A0"/>
                </a:solidFill>
              </a:rPr>
              <a:t>مهمة أدائية(2)</a:t>
            </a:r>
            <a:br>
              <a:rPr lang="ar-SA" b="1" dirty="0" smtClean="0">
                <a:solidFill>
                  <a:srgbClr val="7030A0"/>
                </a:solidFill>
              </a:rPr>
            </a:br>
            <a:r>
              <a:rPr lang="ar-SA" b="1" dirty="0" err="1" smtClean="0">
                <a:solidFill>
                  <a:schemeClr val="accent6">
                    <a:lumMod val="75000"/>
                  </a:schemeClr>
                </a:solidFill>
              </a:rPr>
              <a:t>استراتيــجــــية</a:t>
            </a:r>
            <a:r>
              <a:rPr lang="ar-SA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ar-SA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SA" b="1" dirty="0" smtClean="0">
                <a:solidFill>
                  <a:schemeClr val="accent6">
                    <a:lumMod val="75000"/>
                  </a:schemeClr>
                </a:solidFill>
              </a:rPr>
              <a:t>رمــي الكـــرة</a:t>
            </a:r>
            <a:r>
              <a:rPr lang="ar-SA" b="1" dirty="0" smtClean="0">
                <a:solidFill>
                  <a:srgbClr val="7030A0"/>
                </a:solidFill>
              </a:rPr>
              <a:t/>
            </a:r>
            <a:br>
              <a:rPr lang="ar-SA" b="1" dirty="0" smtClean="0">
                <a:solidFill>
                  <a:srgbClr val="7030A0"/>
                </a:solidFill>
              </a:rPr>
            </a:br>
            <a:r>
              <a:rPr lang="ar-SA" b="1" dirty="0" smtClean="0">
                <a:solidFill>
                  <a:srgbClr val="7030A0"/>
                </a:solidFill>
              </a:rPr>
              <a:t>نوع النشاط/ جماعي</a:t>
            </a:r>
            <a:br>
              <a:rPr lang="ar-SA" b="1" dirty="0" smtClean="0">
                <a:solidFill>
                  <a:srgbClr val="7030A0"/>
                </a:solidFill>
              </a:rPr>
            </a:br>
            <a:r>
              <a:rPr lang="ar-SA" b="1" dirty="0" smtClean="0">
                <a:solidFill>
                  <a:srgbClr val="7030A0"/>
                </a:solidFill>
              </a:rPr>
              <a:t>الزمن / دقيقة واحدة</a:t>
            </a:r>
            <a:endParaRPr lang="ar-SA" b="1" dirty="0">
              <a:solidFill>
                <a:srgbClr val="7030A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953000" y="4114800"/>
            <a:ext cx="4191000" cy="2743200"/>
          </a:xfrm>
        </p:spPr>
        <p:txBody>
          <a:bodyPr>
            <a:noAutofit/>
          </a:bodyPr>
          <a:lstStyle/>
          <a:p>
            <a:r>
              <a:rPr lang="ar-SA" sz="4400" b="1" dirty="0" smtClean="0">
                <a:solidFill>
                  <a:schemeClr val="bg2">
                    <a:lumMod val="10000"/>
                  </a:schemeClr>
                </a:solidFill>
              </a:rPr>
              <a:t>سمي ثلاثة ألعاب تعرفيها وصفي كل واحدة منها بصفة مناسبة</a:t>
            </a:r>
            <a:endParaRPr lang="ar-SA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صورة 3" descr="ض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2011041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67544" y="332656"/>
            <a:ext cx="69847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3600" dirty="0">
                <a:ln w="1905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باستخدام</a:t>
            </a:r>
            <a:r>
              <a:rPr lang="ar-SA" sz="360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 </a:t>
            </a:r>
            <a:r>
              <a:rPr lang="ar-SA" sz="3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مهارة الملاحظة </a:t>
            </a:r>
            <a:r>
              <a:rPr lang="ar-SA" sz="360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،،</a:t>
            </a:r>
            <a:r>
              <a:rPr lang="ar-SA" sz="3600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أتأمل الجدول وأكتشف القاعدة :</a:t>
            </a:r>
            <a:endParaRPr lang="ar-SA" sz="3600" dirty="0">
              <a:ln w="190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16832"/>
            <a:ext cx="7920880" cy="4289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wind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2011041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635896" y="332656"/>
            <a:ext cx="483978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باستخدام </a:t>
            </a:r>
            <a:r>
              <a:rPr lang="ar-SA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مهارة الاستنتاج </a:t>
            </a:r>
          </a:p>
          <a:p>
            <a:pPr algn="ctr"/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نستنتج القاعدة الثانية </a:t>
            </a:r>
          </a:p>
          <a:p>
            <a:pPr algn="ctr"/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ar-SA" sz="3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ل</a:t>
            </a:r>
            <a:r>
              <a:rPr lang="ar-S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لدرس:</a:t>
            </a:r>
          </a:p>
        </p:txBody>
      </p:sp>
      <p:sp>
        <p:nvSpPr>
          <p:cNvPr id="5" name="مستطيل ذو زاوية واحدة مخدوشة 4"/>
          <p:cNvSpPr/>
          <p:nvPr/>
        </p:nvSpPr>
        <p:spPr>
          <a:xfrm>
            <a:off x="467544" y="3284984"/>
            <a:ext cx="8429684" cy="2520280"/>
          </a:xfrm>
          <a:prstGeom prst="snip1Rect">
            <a:avLst>
              <a:gd name="adj" fmla="val 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  <a:latin typeface="Times New Roman" pitchFamily="18" charset="0"/>
                <a:cs typeface="PT Bold Heading" pitchFamily="2" charset="-78"/>
              </a:rPr>
              <a:t>الصفة تتبع الموصوف في </a:t>
            </a:r>
            <a:r>
              <a:rPr lang="ar-SA" sz="4800" b="1" dirty="0" smtClean="0">
                <a:solidFill>
                  <a:srgbClr val="008000"/>
                </a:solidFill>
                <a:latin typeface="Times New Roman" pitchFamily="18" charset="0"/>
                <a:cs typeface="PT Bold Heading" pitchFamily="2" charset="-78"/>
              </a:rPr>
              <a:t>الرفع</a:t>
            </a:r>
            <a:r>
              <a:rPr lang="ar-SA" sz="4800" b="1" dirty="0" smtClean="0">
                <a:solidFill>
                  <a:schemeClr val="tx1"/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PT Bold Heading" pitchFamily="2" charset="-78"/>
              </a:rPr>
              <a:t>والنصب</a:t>
            </a:r>
            <a:r>
              <a:rPr lang="ar-SA" sz="4800" b="1" dirty="0" smtClean="0">
                <a:solidFill>
                  <a:schemeClr val="tx1"/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ar-SA" sz="4800" b="1" dirty="0" smtClean="0">
                <a:solidFill>
                  <a:srgbClr val="0070C0"/>
                </a:solidFill>
                <a:latin typeface="Times New Roman" pitchFamily="18" charset="0"/>
                <a:cs typeface="PT Bold Heading" pitchFamily="2" charset="-78"/>
              </a:rPr>
              <a:t>والجر</a:t>
            </a:r>
            <a:r>
              <a:rPr lang="ar-SA" sz="4800" b="1" dirty="0" smtClean="0">
                <a:solidFill>
                  <a:schemeClr val="tx1"/>
                </a:solidFill>
                <a:latin typeface="Times New Roman" pitchFamily="18" charset="0"/>
                <a:cs typeface="PT Bold Heading" pitchFamily="2" charset="-78"/>
              </a:rPr>
              <a:t> .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PT Bold Heading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791200" y="3048000"/>
            <a:ext cx="3352800" cy="3810000"/>
          </a:xfrm>
        </p:spPr>
        <p:txBody>
          <a:bodyPr>
            <a:normAutofit/>
          </a:bodyPr>
          <a:lstStyle/>
          <a:p>
            <a:r>
              <a:rPr lang="ar-SA" sz="2800" b="1" dirty="0" smtClean="0"/>
              <a:t>رتبي قطع الشكل الذي أمامك </a:t>
            </a:r>
            <a:r>
              <a:rPr lang="ar-SA" sz="2800" b="1" dirty="0" err="1" smtClean="0"/>
              <a:t>لإستنتاج</a:t>
            </a:r>
            <a:r>
              <a:rPr lang="ar-SA" sz="2800" b="1" dirty="0" smtClean="0"/>
              <a:t> </a:t>
            </a:r>
            <a:br>
              <a:rPr lang="ar-SA" sz="2800" b="1" dirty="0" smtClean="0"/>
            </a:br>
            <a:r>
              <a:rPr lang="ar-SA" sz="2800" b="1" dirty="0" smtClean="0"/>
              <a:t> قاعدة الدرس</a:t>
            </a:r>
            <a:endParaRPr lang="ar-SA" sz="28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6324600" y="0"/>
            <a:ext cx="2819400" cy="2743200"/>
          </a:xfrm>
        </p:spPr>
        <p:txBody>
          <a:bodyPr>
            <a:normAutofit fontScale="92500"/>
          </a:bodyPr>
          <a:lstStyle/>
          <a:p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مهمة أدائية(2)</a:t>
            </a:r>
          </a:p>
          <a:p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لعبة تركيب القطع</a:t>
            </a:r>
          </a:p>
          <a:p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نوع النشاط / جماعي</a:t>
            </a:r>
          </a:p>
          <a:p>
            <a:r>
              <a:rPr lang="ar-SA" b="1" dirty="0" smtClean="0">
                <a:solidFill>
                  <a:schemeClr val="accent2">
                    <a:lumMod val="75000"/>
                  </a:schemeClr>
                </a:solidFill>
              </a:rPr>
              <a:t>الزمن / دقيقة واحدة</a:t>
            </a:r>
          </a:p>
          <a:p>
            <a:endParaRPr lang="ar-SA" dirty="0"/>
          </a:p>
        </p:txBody>
      </p:sp>
      <p:pic>
        <p:nvPicPr>
          <p:cNvPr id="4" name="صورة 3" descr="ءء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1200" cy="6857999"/>
          </a:xfrm>
          <a:prstGeom prst="rect">
            <a:avLst/>
          </a:prstGeom>
        </p:spPr>
      </p:pic>
      <p:sp>
        <p:nvSpPr>
          <p:cNvPr id="5" name="شكل حر 4"/>
          <p:cNvSpPr/>
          <p:nvPr/>
        </p:nvSpPr>
        <p:spPr>
          <a:xfrm>
            <a:off x="0" y="685800"/>
            <a:ext cx="3957561" cy="312057"/>
          </a:xfrm>
          <a:custGeom>
            <a:avLst/>
            <a:gdLst>
              <a:gd name="connsiteX0" fmla="*/ 3957561 w 3957561"/>
              <a:gd name="connsiteY0" fmla="*/ 7257 h 312057"/>
              <a:gd name="connsiteX1" fmla="*/ 3318933 w 3957561"/>
              <a:gd name="connsiteY1" fmla="*/ 224971 h 312057"/>
              <a:gd name="connsiteX2" fmla="*/ 2738361 w 3957561"/>
              <a:gd name="connsiteY2" fmla="*/ 7257 h 312057"/>
              <a:gd name="connsiteX3" fmla="*/ 2273904 w 3957561"/>
              <a:gd name="connsiteY3" fmla="*/ 268514 h 312057"/>
              <a:gd name="connsiteX4" fmla="*/ 1620761 w 3957561"/>
              <a:gd name="connsiteY4" fmla="*/ 36286 h 312057"/>
              <a:gd name="connsiteX5" fmla="*/ 895047 w 3957561"/>
              <a:gd name="connsiteY5" fmla="*/ 312057 h 312057"/>
              <a:gd name="connsiteX6" fmla="*/ 895047 w 3957561"/>
              <a:gd name="connsiteY6" fmla="*/ 312057 h 312057"/>
              <a:gd name="connsiteX7" fmla="*/ 82247 w 3957561"/>
              <a:gd name="connsiteY7" fmla="*/ 268514 h 312057"/>
              <a:gd name="connsiteX8" fmla="*/ 82247 w 3957561"/>
              <a:gd name="connsiteY8" fmla="*/ 268514 h 312057"/>
              <a:gd name="connsiteX9" fmla="*/ 9676 w 3957561"/>
              <a:gd name="connsiteY9" fmla="*/ 254000 h 312057"/>
              <a:gd name="connsiteX10" fmla="*/ 24190 w 3957561"/>
              <a:gd name="connsiteY10" fmla="*/ 254000 h 3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57561" h="312057">
                <a:moveTo>
                  <a:pt x="3957561" y="7257"/>
                </a:moveTo>
                <a:cubicBezTo>
                  <a:pt x="3739847" y="116114"/>
                  <a:pt x="3522133" y="224971"/>
                  <a:pt x="3318933" y="224971"/>
                </a:cubicBezTo>
                <a:cubicBezTo>
                  <a:pt x="3115733" y="224971"/>
                  <a:pt x="2912532" y="0"/>
                  <a:pt x="2738361" y="7257"/>
                </a:cubicBezTo>
                <a:cubicBezTo>
                  <a:pt x="2564190" y="14514"/>
                  <a:pt x="2460171" y="263676"/>
                  <a:pt x="2273904" y="268514"/>
                </a:cubicBezTo>
                <a:cubicBezTo>
                  <a:pt x="2087637" y="273352"/>
                  <a:pt x="1850570" y="29029"/>
                  <a:pt x="1620761" y="36286"/>
                </a:cubicBezTo>
                <a:cubicBezTo>
                  <a:pt x="1390952" y="43543"/>
                  <a:pt x="895047" y="312057"/>
                  <a:pt x="895047" y="312057"/>
                </a:cubicBezTo>
                <a:lnTo>
                  <a:pt x="895047" y="312057"/>
                </a:lnTo>
                <a:lnTo>
                  <a:pt x="82247" y="268514"/>
                </a:lnTo>
                <a:lnTo>
                  <a:pt x="82247" y="268514"/>
                </a:lnTo>
                <a:lnTo>
                  <a:pt x="9676" y="254000"/>
                </a:lnTo>
                <a:cubicBezTo>
                  <a:pt x="0" y="251581"/>
                  <a:pt x="12095" y="252790"/>
                  <a:pt x="24190" y="2540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0" y="3429000"/>
            <a:ext cx="4630057" cy="449943"/>
          </a:xfrm>
          <a:custGeom>
            <a:avLst/>
            <a:gdLst>
              <a:gd name="connsiteX0" fmla="*/ 4630057 w 4630057"/>
              <a:gd name="connsiteY0" fmla="*/ 0 h 449943"/>
              <a:gd name="connsiteX1" fmla="*/ 4005943 w 4630057"/>
              <a:gd name="connsiteY1" fmla="*/ 319314 h 449943"/>
              <a:gd name="connsiteX2" fmla="*/ 3410857 w 4630057"/>
              <a:gd name="connsiteY2" fmla="*/ 43543 h 449943"/>
              <a:gd name="connsiteX3" fmla="*/ 2554514 w 4630057"/>
              <a:gd name="connsiteY3" fmla="*/ 449943 h 449943"/>
              <a:gd name="connsiteX4" fmla="*/ 1886857 w 4630057"/>
              <a:gd name="connsiteY4" fmla="*/ 43543 h 449943"/>
              <a:gd name="connsiteX5" fmla="*/ 972457 w 4630057"/>
              <a:gd name="connsiteY5" fmla="*/ 377371 h 449943"/>
              <a:gd name="connsiteX6" fmla="*/ 0 w 4630057"/>
              <a:gd name="connsiteY6" fmla="*/ 435429 h 449943"/>
              <a:gd name="connsiteX7" fmla="*/ 0 w 4630057"/>
              <a:gd name="connsiteY7" fmla="*/ 435429 h 449943"/>
              <a:gd name="connsiteX8" fmla="*/ 0 w 4630057"/>
              <a:gd name="connsiteY8" fmla="*/ 435429 h 449943"/>
              <a:gd name="connsiteX9" fmla="*/ 0 w 4630057"/>
              <a:gd name="connsiteY9" fmla="*/ 435429 h 449943"/>
              <a:gd name="connsiteX10" fmla="*/ 29028 w 4630057"/>
              <a:gd name="connsiteY10" fmla="*/ 435429 h 449943"/>
              <a:gd name="connsiteX11" fmla="*/ 29028 w 4630057"/>
              <a:gd name="connsiteY11" fmla="*/ 435429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057" h="449943">
                <a:moveTo>
                  <a:pt x="4630057" y="0"/>
                </a:moveTo>
                <a:cubicBezTo>
                  <a:pt x="4419600" y="156028"/>
                  <a:pt x="4209143" y="312057"/>
                  <a:pt x="4005943" y="319314"/>
                </a:cubicBezTo>
                <a:cubicBezTo>
                  <a:pt x="3802743" y="326571"/>
                  <a:pt x="3652762" y="21772"/>
                  <a:pt x="3410857" y="43543"/>
                </a:cubicBezTo>
                <a:cubicBezTo>
                  <a:pt x="3168952" y="65315"/>
                  <a:pt x="2808514" y="449943"/>
                  <a:pt x="2554514" y="449943"/>
                </a:cubicBezTo>
                <a:cubicBezTo>
                  <a:pt x="2300514" y="449943"/>
                  <a:pt x="2150533" y="55638"/>
                  <a:pt x="1886857" y="43543"/>
                </a:cubicBezTo>
                <a:cubicBezTo>
                  <a:pt x="1623181" y="31448"/>
                  <a:pt x="1286933" y="312057"/>
                  <a:pt x="972457" y="377371"/>
                </a:cubicBezTo>
                <a:cubicBezTo>
                  <a:pt x="657981" y="442685"/>
                  <a:pt x="0" y="435429"/>
                  <a:pt x="0" y="435429"/>
                </a:cubicBezTo>
                <a:lnTo>
                  <a:pt x="0" y="435429"/>
                </a:lnTo>
                <a:lnTo>
                  <a:pt x="0" y="435429"/>
                </a:lnTo>
                <a:lnTo>
                  <a:pt x="0" y="435429"/>
                </a:lnTo>
                <a:lnTo>
                  <a:pt x="29028" y="435429"/>
                </a:lnTo>
                <a:lnTo>
                  <a:pt x="29028" y="435429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447800" y="152400"/>
            <a:ext cx="175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الصـــفة</a:t>
            </a:r>
            <a:endParaRPr lang="ar-SA" sz="3200" b="1" dirty="0"/>
          </a:p>
        </p:txBody>
      </p:sp>
      <p:sp>
        <p:nvSpPr>
          <p:cNvPr id="11" name="مستطيل 10"/>
          <p:cNvSpPr/>
          <p:nvPr/>
        </p:nvSpPr>
        <p:spPr>
          <a:xfrm>
            <a:off x="1600200" y="1143000"/>
            <a:ext cx="2438400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اسم يذكر لبيان صفة من صفات اسم قبله اسمه الموصوف</a:t>
            </a:r>
            <a:endParaRPr lang="ar-SA" sz="3200" b="1" dirty="0"/>
          </a:p>
        </p:txBody>
      </p:sp>
      <p:sp>
        <p:nvSpPr>
          <p:cNvPr id="12" name="مستطيل 11"/>
          <p:cNvSpPr/>
          <p:nvPr/>
        </p:nvSpPr>
        <p:spPr>
          <a:xfrm>
            <a:off x="1752600" y="3810000"/>
            <a:ext cx="23622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الصفة تتبع الموصوف رفعًا ونصبًا وجرًا.</a:t>
            </a:r>
            <a:endParaRPr lang="ar-SA" sz="3200" b="1" dirty="0"/>
          </a:p>
        </p:txBody>
      </p:sp>
      <p:sp>
        <p:nvSpPr>
          <p:cNvPr id="13" name="مستطيل 12"/>
          <p:cNvSpPr/>
          <p:nvPr/>
        </p:nvSpPr>
        <p:spPr>
          <a:xfrm>
            <a:off x="2286000" y="5943600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الــقاعــدة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ء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905000" y="381000"/>
            <a:ext cx="6394699" cy="156966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باستخدام مهارة الاستنتاج </a:t>
            </a:r>
          </a:p>
          <a:p>
            <a:pPr algn="ctr"/>
            <a:r>
              <a:rPr lang="ar-SA" sz="4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PT Bold Heading" pitchFamily="2" charset="-78"/>
              </a:rPr>
              <a:t>نستنتج القاعدة: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0"/>
            <a:ext cx="1459936" cy="24384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636912"/>
            <a:ext cx="7458075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wind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IMG_0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52600" y="2514600"/>
            <a:ext cx="54102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مهمة أدائية(4)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((</a:t>
            </a:r>
            <a:r>
              <a:rPr lang="ar-SA" sz="2800" b="1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مسابقة جمع المكعبات الملونة</a:t>
            </a:r>
            <a:r>
              <a:rPr lang="ar-SA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))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نوع النشاط/ جماعي                               الزمن / دقيقة ونصف</a:t>
            </a:r>
          </a:p>
          <a:p>
            <a:pPr algn="ctr" fontAlgn="auto">
              <a:spcAft>
                <a:spcPts val="0"/>
              </a:spcAft>
              <a:defRPr/>
            </a:pPr>
            <a:endParaRPr lang="ar-SA" sz="28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تأملي محتويات الفصل من حولك وصفيها </a:t>
            </a:r>
            <a:r>
              <a:rPr lang="ar-SA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في جمل مفيدة</a:t>
            </a:r>
            <a:r>
              <a:rPr lang="ar-SA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؟</a:t>
            </a:r>
          </a:p>
          <a:p>
            <a:pPr algn="ctr" fontAlgn="auto">
              <a:spcAft>
                <a:spcPts val="0"/>
              </a:spcAft>
              <a:defRPr/>
            </a:pPr>
            <a:endParaRPr lang="ar-SA" sz="20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صورة 3" descr="ب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0"/>
            <a:ext cx="2438400" cy="16383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omsteam.com/files/images/Swim_meet_LL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8352928" cy="451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خمس عادي 10"/>
          <p:cNvSpPr/>
          <p:nvPr/>
        </p:nvSpPr>
        <p:spPr>
          <a:xfrm>
            <a:off x="5029200" y="1752600"/>
            <a:ext cx="2286000" cy="1752600"/>
          </a:xfrm>
          <a:prstGeom prst="pen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cs typeface="PT Bold Heading" pitchFamily="2" charset="-78"/>
              </a:rPr>
              <a:t>كتبت على السبورة البيضاء</a:t>
            </a:r>
            <a:endParaRPr lang="ar-SA" sz="2400" b="1" dirty="0">
              <a:cs typeface="PT Bold Heading" pitchFamily="2" charset="-78"/>
            </a:endParaRPr>
          </a:p>
        </p:txBody>
      </p:sp>
      <p:sp>
        <p:nvSpPr>
          <p:cNvPr id="14" name="مخمس عادي 13"/>
          <p:cNvSpPr/>
          <p:nvPr/>
        </p:nvSpPr>
        <p:spPr>
          <a:xfrm>
            <a:off x="1371600" y="1752600"/>
            <a:ext cx="2286000" cy="1752600"/>
          </a:xfrm>
          <a:prstGeom prst="pen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أغلقت النافذة الزجاجية </a:t>
            </a:r>
            <a:endParaRPr lang="ar-EG" sz="24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15" name="مخمس عادي 14"/>
          <p:cNvSpPr/>
          <p:nvPr/>
        </p:nvSpPr>
        <p:spPr>
          <a:xfrm>
            <a:off x="5105400" y="3657600"/>
            <a:ext cx="2590800" cy="1905000"/>
          </a:xfrm>
          <a:prstGeom prst="pen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أصلح العامل باب الصف المكسور  </a:t>
            </a:r>
            <a:endParaRPr lang="ar-EG" sz="24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16" name="مخمس عادي 15"/>
          <p:cNvSpPr/>
          <p:nvPr/>
        </p:nvSpPr>
        <p:spPr>
          <a:xfrm>
            <a:off x="990600" y="3505200"/>
            <a:ext cx="2667000" cy="1981200"/>
          </a:xfrm>
          <a:prstGeom prst="pen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وضعت الكتاب على الطاولة النظيفة  </a:t>
            </a:r>
            <a:endParaRPr lang="ar-EG" sz="24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17" name="مخمس عادي 16"/>
          <p:cNvSpPr/>
          <p:nvPr/>
        </p:nvSpPr>
        <p:spPr>
          <a:xfrm>
            <a:off x="3124200" y="2743200"/>
            <a:ext cx="2286000" cy="175260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فتحت المروحة السريعة </a:t>
            </a:r>
            <a:endParaRPr lang="ar-EG" sz="24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ء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600200" y="304800"/>
            <a:ext cx="6948263" cy="3662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solidFill>
                  <a:schemeClr val="accent1">
                    <a:lumMod val="50000"/>
                  </a:schemeClr>
                </a:solidFill>
                <a:effectLst/>
                <a:cs typeface="PT Bold Heading" pitchFamily="2" charset="-78"/>
              </a:rPr>
              <a:t>هيا صغيرتي ننتقل </a:t>
            </a:r>
          </a:p>
          <a:p>
            <a:pPr algn="ctr"/>
            <a:r>
              <a:rPr lang="ar-SA" sz="4800" b="1" cap="none" spc="0" dirty="0" smtClean="0">
                <a:solidFill>
                  <a:schemeClr val="accent1">
                    <a:lumMod val="50000"/>
                  </a:schemeClr>
                </a:solidFill>
                <a:effectLst/>
                <a:cs typeface="PT Bold Heading" pitchFamily="2" charset="-78"/>
              </a:rPr>
              <a:t>إلى كتاب النشاط </a:t>
            </a:r>
          </a:p>
          <a:p>
            <a:pPr algn="ctr"/>
            <a:r>
              <a:rPr lang="ar-SA" sz="4800" b="1" cap="none" spc="0" dirty="0" smtClean="0">
                <a:solidFill>
                  <a:schemeClr val="accent1">
                    <a:lumMod val="50000"/>
                  </a:schemeClr>
                </a:solidFill>
                <a:effectLst/>
                <a:cs typeface="PT Bold Heading" pitchFamily="2" charset="-78"/>
              </a:rPr>
              <a:t>لحل التطبيقات الكتابية</a:t>
            </a:r>
          </a:p>
          <a:p>
            <a:pPr algn="ctr"/>
            <a:r>
              <a:rPr lang="ar-SA" sz="4800" b="1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صفحة</a:t>
            </a:r>
            <a:r>
              <a:rPr lang="ar-SA" sz="8800" b="1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((</a:t>
            </a:r>
            <a:r>
              <a:rPr lang="ar-SA" sz="8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PT Bold Heading" pitchFamily="2" charset="-78"/>
              </a:rPr>
              <a:t>54</a:t>
            </a:r>
            <a:r>
              <a:rPr lang="ar-SA" sz="8800" b="1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))</a:t>
            </a:r>
            <a:endParaRPr lang="ar-SA" sz="8800" b="1" cap="none" spc="0" dirty="0">
              <a:solidFill>
                <a:schemeClr val="accent1">
                  <a:lumMod val="50000"/>
                </a:schemeClr>
              </a:solidFill>
              <a:effectLst/>
              <a:cs typeface="PT Bold Heading" pitchFamily="2" charset="-78"/>
            </a:endParaRPr>
          </a:p>
        </p:txBody>
      </p:sp>
      <p:pic>
        <p:nvPicPr>
          <p:cNvPr id="5" name="صورة 4" descr="2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48201"/>
            <a:ext cx="2667000" cy="2209799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ة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7162800"/>
          </a:xfrm>
          <a:prstGeom prst="rect">
            <a:avLst/>
          </a:prstGeom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8072438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4876800" y="2895600"/>
            <a:ext cx="287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dirty="0" err="1">
                <a:solidFill>
                  <a:srgbClr val="FF0000"/>
                </a:solidFill>
                <a:latin typeface="Calibri" pitchFamily="34" charset="0"/>
              </a:rPr>
              <a:t>-</a:t>
            </a:r>
            <a:endParaRPr lang="ar-SA" sz="2400" dirty="0">
              <a:latin typeface="Calibri" pitchFamily="34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6248400" y="3733800"/>
            <a:ext cx="367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dirty="0" smtClean="0">
                <a:solidFill>
                  <a:srgbClr val="FF0000"/>
                </a:solidFill>
                <a:latin typeface="Calibri" pitchFamily="34" charset="0"/>
              </a:rPr>
              <a:t>ُ</a:t>
            </a:r>
            <a:endParaRPr lang="ar-SA" sz="2400" dirty="0">
              <a:latin typeface="Calibri" pitchFamily="34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943600" y="5029200"/>
            <a:ext cx="367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dirty="0" smtClean="0">
                <a:solidFill>
                  <a:srgbClr val="FF0000"/>
                </a:solidFill>
                <a:latin typeface="Calibri" pitchFamily="34" charset="0"/>
              </a:rPr>
              <a:t>ِ</a:t>
            </a:r>
            <a:endParaRPr lang="ar-SA" sz="2400" dirty="0">
              <a:latin typeface="Calibri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143000" y="2743200"/>
            <a:ext cx="363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dirty="0" err="1">
                <a:solidFill>
                  <a:srgbClr val="FF0000"/>
                </a:solidFill>
                <a:latin typeface="Calibri" pitchFamily="34" charset="0"/>
              </a:rPr>
              <a:t>=</a:t>
            </a:r>
            <a:endParaRPr lang="ar-SA" sz="2400" dirty="0">
              <a:latin typeface="Calibri" pitchFamily="34" charset="0"/>
            </a:endParaRPr>
          </a:p>
        </p:txBody>
      </p:sp>
      <p:pic>
        <p:nvPicPr>
          <p:cNvPr id="11" name="صورة 10" descr="ئ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-457200"/>
            <a:ext cx="2362200" cy="1905000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638800" y="381000"/>
            <a:ext cx="3505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مهمة أدائية(5)</a:t>
            </a:r>
          </a:p>
          <a:p>
            <a:pPr algn="ctr"/>
            <a:r>
              <a:rPr lang="ar-SA" b="1" dirty="0" smtClean="0"/>
              <a:t>نوع النشاط / فردي الزمن/ دقيقة واحدة </a:t>
            </a:r>
            <a:endParaRPr lang="ar-SA" b="1" dirty="0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1447800" y="4191000"/>
            <a:ext cx="363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dirty="0" err="1">
                <a:solidFill>
                  <a:srgbClr val="FF0000"/>
                </a:solidFill>
                <a:latin typeface="Calibri" pitchFamily="34" charset="0"/>
              </a:rPr>
              <a:t>=</a:t>
            </a:r>
            <a:endParaRPr lang="ar-SA" sz="2400" dirty="0">
              <a:latin typeface="Calibri" pitchFamily="34" charset="0"/>
            </a:endParaRPr>
          </a:p>
        </p:txBody>
      </p:sp>
      <p:pic>
        <p:nvPicPr>
          <p:cNvPr id="17" name="صورة 16" descr="845529433373293509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81600"/>
            <a:ext cx="68405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ستطيل 17"/>
          <p:cNvSpPr/>
          <p:nvPr/>
        </p:nvSpPr>
        <p:spPr>
          <a:xfrm>
            <a:off x="0" y="-228600"/>
            <a:ext cx="3505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لعبة صعود القطار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ClickHandler.ash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صورة 2" descr="سسس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3429000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9" name="صورة 8" descr="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pic>
        <p:nvPicPr>
          <p:cNvPr id="6" name="صورة 5" descr="بدون عنوا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9143999" cy="5410200"/>
          </a:xfrm>
          <a:prstGeom prst="rect">
            <a:avLst/>
          </a:prstGeom>
        </p:spPr>
      </p:pic>
      <p:sp>
        <p:nvSpPr>
          <p:cNvPr id="10" name="عنوان 1"/>
          <p:cNvSpPr txBox="1">
            <a:spLocks/>
          </p:cNvSpPr>
          <p:nvPr/>
        </p:nvSpPr>
        <p:spPr>
          <a:xfrm>
            <a:off x="3124200" y="0"/>
            <a:ext cx="6019800" cy="1600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مهمة أدائية  (6)                        </a:t>
            </a:r>
            <a:r>
              <a:rPr kumimoji="0" lang="ar-S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استراتيـجــية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الظــهر بالظــهر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latin typeface="+mj-lt"/>
                <a:ea typeface="+mj-ea"/>
                <a:cs typeface="+mj-cs"/>
              </a:rPr>
              <a:t>نوع النشـاط / ثنائـي 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سس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619672" y="1124744"/>
            <a:ext cx="5904656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latin typeface="Tahoma" pitchFamily="34" charset="0"/>
                <a:cs typeface="PT Bold Heading" pitchFamily="2" charset="-78"/>
              </a:rPr>
              <a:t>أعربي ما تحته خط:</a:t>
            </a:r>
          </a:p>
          <a:p>
            <a:pPr algn="ctr"/>
            <a:r>
              <a:rPr lang="ar-SA" sz="4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يسبح </a:t>
            </a:r>
            <a:r>
              <a:rPr lang="ar-SA" sz="4000" b="1" u="sng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ahoma" pitchFamily="34" charset="0"/>
                <a:cs typeface="PT Bold Heading" pitchFamily="2" charset="-78"/>
              </a:rPr>
              <a:t>السباح الماهر </a:t>
            </a:r>
            <a:r>
              <a:rPr lang="ar-SA" sz="4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في الماء  </a:t>
            </a:r>
            <a:endParaRPr lang="ar-EG" sz="40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467544" y="2924944"/>
          <a:ext cx="8136904" cy="2642592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2028778"/>
                <a:gridCol w="6108126"/>
              </a:tblGrid>
              <a:tr h="86409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/>
                        <a:t>الكلمة </a:t>
                      </a:r>
                      <a:endParaRPr lang="ar-SA" sz="4000" dirty="0">
                        <a:cs typeface="PT Bold Heading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smtClean="0"/>
                        <a:t>إعرابها </a:t>
                      </a:r>
                      <a:endParaRPr lang="ar-SA" sz="4000" dirty="0">
                        <a:cs typeface="PT Bold Heading" pitchFamily="2" charset="-78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السباح </a:t>
                      </a:r>
                      <a:endParaRPr lang="ar-SA" sz="3600" dirty="0">
                        <a:solidFill>
                          <a:srgbClr val="FF0000"/>
                        </a:solidFill>
                        <a:cs typeface="PT Bold Heading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dirty="0" smtClean="0"/>
                        <a:t> </a:t>
                      </a:r>
                      <a:endParaRPr lang="ar-SA" sz="4000" dirty="0">
                        <a:cs typeface="PT Bold Heading" pitchFamily="2" charset="-78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 smtClean="0"/>
                        <a:t>المــاهر</a:t>
                      </a:r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cs typeface="PT Bold Heading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3276600" y="0"/>
            <a:ext cx="5867400" cy="1066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مهمة أدائية( 7)                </a:t>
            </a:r>
            <a:r>
              <a:rPr lang="ar-SA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استراتيجية</a:t>
            </a:r>
            <a:r>
              <a:rPr lang="ar-S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r-S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الدقيقة </a:t>
            </a:r>
            <a:r>
              <a:rPr lang="ar-S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الواحدة</a:t>
            </a:r>
          </a:p>
          <a:p>
            <a:r>
              <a:rPr lang="ar-S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نوع النشاط/ فردي</a:t>
            </a: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ة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-381000"/>
            <a:ext cx="8915400" cy="289560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/>
            </a:r>
            <a:br>
              <a:rPr lang="ar-SA" b="1" dirty="0" smtClean="0">
                <a:solidFill>
                  <a:srgbClr val="FF0000"/>
                </a:solidFill>
              </a:rPr>
            </a:br>
            <a:r>
              <a:rPr lang="ar-SA" sz="4000" b="1" dirty="0" err="1" smtClean="0">
                <a:solidFill>
                  <a:srgbClr val="FF0000"/>
                </a:solidFill>
              </a:rPr>
              <a:t>مهمةأدائية</a:t>
            </a:r>
            <a:r>
              <a:rPr lang="ar-SA" sz="4000" b="1" dirty="0" smtClean="0">
                <a:solidFill>
                  <a:srgbClr val="FF0000"/>
                </a:solidFill>
              </a:rPr>
              <a:t>(8)                   باستخدام </a:t>
            </a:r>
            <a:r>
              <a:rPr lang="ar-SA" sz="4000" b="1" dirty="0" smtClean="0">
                <a:solidFill>
                  <a:srgbClr val="FF0000"/>
                </a:solidFill>
              </a:rPr>
              <a:t>مهارة </a:t>
            </a:r>
            <a:r>
              <a:rPr lang="ar-SA" sz="4000" b="1" dirty="0" smtClean="0">
                <a:solidFill>
                  <a:srgbClr val="FF0000"/>
                </a:solidFill>
              </a:rPr>
              <a:t>البحث</a:t>
            </a:r>
            <a:br>
              <a:rPr lang="ar-SA" sz="4000" b="1" dirty="0" smtClean="0">
                <a:solidFill>
                  <a:srgbClr val="FF0000"/>
                </a:solidFill>
              </a:rPr>
            </a:br>
            <a:r>
              <a:rPr lang="ar-SA" sz="4000" b="1" dirty="0" smtClean="0">
                <a:solidFill>
                  <a:srgbClr val="FF0000"/>
                </a:solidFill>
              </a:rPr>
              <a:t>نوع النشاط / جماعي</a:t>
            </a:r>
            <a:r>
              <a:rPr lang="ar-SA" dirty="0" smtClean="0"/>
              <a:t/>
            </a:r>
            <a:br>
              <a:rPr lang="ar-SA" dirty="0" smtClean="0"/>
            </a:br>
            <a:r>
              <a:rPr lang="ar-SA" sz="3600" dirty="0" smtClean="0"/>
              <a:t> </a:t>
            </a:r>
            <a:r>
              <a:rPr lang="ar-SA" sz="3600" b="1" dirty="0" smtClean="0"/>
              <a:t>تصفحي كتاب الفصول الأربعة واجمعي أكبر قدر ممكن من الأسماء وصفاتها في زمن قدره دقيقـــتان </a:t>
            </a:r>
            <a:endParaRPr lang="ar-SA" sz="36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SA" dirty="0" smtClean="0"/>
              <a:t>صورة كتاب الفصول الأربعة</a:t>
            </a:r>
            <a:endParaRPr lang="ar-SA" dirty="0"/>
          </a:p>
        </p:txBody>
      </p:sp>
      <p:pic>
        <p:nvPicPr>
          <p:cNvPr id="7" name="صورة 6" descr="1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38400"/>
            <a:ext cx="9144000" cy="4419600"/>
          </a:xfrm>
          <a:prstGeom prst="rect">
            <a:avLst/>
          </a:prstGeom>
        </p:spPr>
      </p:pic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0" y="6150115"/>
            <a:ext cx="41148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EG" sz="4000" b="1" dirty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r>
              <a:rPr lang="ar-SA" sz="40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PT Bold Heading" pitchFamily="2" charset="-78"/>
              </a:rPr>
              <a:t>الباحثات الصغيرات </a:t>
            </a:r>
            <a:endParaRPr lang="ar-EG" sz="40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PT Bold Heading" pitchFamily="2" charset="-78"/>
            </a:endParaRPr>
          </a:p>
        </p:txBody>
      </p:sp>
      <p:pic>
        <p:nvPicPr>
          <p:cNvPr id="9" name="صورة 8" descr="ر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43000" cy="12192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375" name="WordArt 7" descr="FBC0A3"/>
          <p:cNvSpPr>
            <a:spLocks noChangeArrowheads="1" noChangeShapeType="1" noTextEdit="1"/>
          </p:cNvSpPr>
          <p:nvPr/>
        </p:nvSpPr>
        <p:spPr bwMode="auto">
          <a:xfrm>
            <a:off x="4343400" y="1066800"/>
            <a:ext cx="2714644" cy="10715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 dirty="0" smtClean="0">
                <a:ln w="12700">
                  <a:noFill/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prstShdw prst="shdw17" dist="12700">
                    <a:schemeClr val="tx1"/>
                  </a:prstShdw>
                </a:effectLst>
                <a:latin typeface="Arial"/>
                <a:cs typeface="Arial"/>
              </a:rPr>
              <a:t>الواجب</a:t>
            </a:r>
          </a:p>
          <a:p>
            <a:pPr algn="ctr"/>
            <a:r>
              <a:rPr lang="ar-SA" sz="3600" kern="10" dirty="0" smtClean="0">
                <a:ln w="12700">
                  <a:noFill/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prstShdw prst="shdw17" dist="12700">
                    <a:schemeClr val="tx1"/>
                  </a:prstShdw>
                </a:effectLst>
                <a:latin typeface="Arial"/>
                <a:cs typeface="Arial"/>
              </a:rPr>
              <a:t>كتاب النشاط</a:t>
            </a:r>
            <a:endParaRPr lang="ar-SA" sz="3600" kern="10" dirty="0">
              <a:ln w="12700">
                <a:noFill/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prstShdw prst="shdw17" dist="12700">
                  <a:schemeClr val="tx1"/>
                </a:prstShdw>
              </a:effectLst>
              <a:latin typeface="Arial"/>
              <a:cs typeface="Arial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28600" y="2590800"/>
            <a:ext cx="4860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006600"/>
                </a:solidFill>
                <a:cs typeface="AGA Battouta Regular" pitchFamily="2" charset="-78"/>
              </a:rPr>
              <a:t>ص/ 55 : التدريب : 4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006600"/>
                </a:solidFill>
                <a:cs typeface="AGA Battouta Regular" pitchFamily="2" charset="-78"/>
              </a:rPr>
              <a:t> *  *  *</a:t>
            </a:r>
            <a:endParaRPr lang="ar-SA" sz="4000" b="1" dirty="0">
              <a:solidFill>
                <a:srgbClr val="006600"/>
              </a:solidFill>
              <a:cs typeface="AGA Battouta Regula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91000" y="685800"/>
            <a:ext cx="3048000" cy="184785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solidFill>
                  <a:srgbClr val="7030A0"/>
                </a:solidFill>
              </a:rPr>
              <a:t>معلمة لغتي الجميلة /</a:t>
            </a:r>
            <a:br>
              <a:rPr lang="ar-SA" b="1" dirty="0" smtClean="0">
                <a:solidFill>
                  <a:srgbClr val="7030A0"/>
                </a:solidFill>
              </a:rPr>
            </a:br>
            <a:r>
              <a:rPr lang="ar-SA" b="1" dirty="0" smtClean="0">
                <a:solidFill>
                  <a:srgbClr val="7030A0"/>
                </a:solidFill>
              </a:rPr>
              <a:t> فوزية </a:t>
            </a:r>
            <a:r>
              <a:rPr lang="ar-SA" b="1" dirty="0" err="1" smtClean="0">
                <a:solidFill>
                  <a:srgbClr val="7030A0"/>
                </a:solidFill>
              </a:rPr>
              <a:t>المصباحي</a:t>
            </a:r>
            <a:endParaRPr lang="ar-SA" b="1" dirty="0">
              <a:solidFill>
                <a:srgbClr val="7030A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2895600"/>
            <a:ext cx="2895600" cy="1752600"/>
          </a:xfrm>
        </p:spPr>
        <p:txBody>
          <a:bodyPr>
            <a:normAutofit/>
          </a:bodyPr>
          <a:lstStyle/>
          <a:p>
            <a:r>
              <a:rPr lang="ar-SA" sz="4000" b="1" dirty="0" err="1" smtClean="0">
                <a:solidFill>
                  <a:srgbClr val="7030A0"/>
                </a:solidFill>
              </a:rPr>
              <a:t>الإبتدائية</a:t>
            </a:r>
            <a:r>
              <a:rPr lang="ar-SA" sz="4000" b="1" dirty="0" smtClean="0">
                <a:solidFill>
                  <a:srgbClr val="7030A0"/>
                </a:solidFill>
              </a:rPr>
              <a:t> الأولى </a:t>
            </a:r>
            <a:r>
              <a:rPr lang="ar-SA" sz="4000" b="1" dirty="0" err="1" smtClean="0">
                <a:solidFill>
                  <a:srgbClr val="7030A0"/>
                </a:solidFill>
              </a:rPr>
              <a:t>بالبرزة</a:t>
            </a:r>
            <a:endParaRPr lang="ar-SA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492375"/>
            <a:ext cx="3581400" cy="43656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صورة 3" descr="تنزيل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643562" cy="6858000"/>
          </a:xfrm>
          <a:prstGeom prst="rect">
            <a:avLst/>
          </a:prstGeom>
        </p:spPr>
      </p:pic>
      <p:sp>
        <p:nvSpPr>
          <p:cNvPr id="6" name="وسيلة شرح بيضاوية 5"/>
          <p:cNvSpPr/>
          <p:nvPr/>
        </p:nvSpPr>
        <p:spPr>
          <a:xfrm>
            <a:off x="4724400" y="0"/>
            <a:ext cx="4419600" cy="2743200"/>
          </a:xfrm>
          <a:prstGeom prst="wedgeEllipseCallout">
            <a:avLst>
              <a:gd name="adj1" fmla="val 6899"/>
              <a:gd name="adj2" fmla="val 61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السلام عليكن ورحمة الله ...أهلا وسهلا بكن حضورنا الكريم ...</a:t>
            </a:r>
          </a:p>
          <a:p>
            <a:pPr algn="ctr"/>
            <a:r>
              <a:rPr lang="ar-SA" sz="2000" b="1" dirty="0" smtClean="0"/>
              <a:t>أهلًا وسهلًا بكن صديقاتي ...</a:t>
            </a:r>
          </a:p>
          <a:p>
            <a:pPr algn="ctr"/>
            <a:r>
              <a:rPr lang="ar-SA" sz="2000" b="1" dirty="0" smtClean="0"/>
              <a:t>لقد قمت بجولة في عالم الرياضة والألعاب وأحضرت لكن مجموعة من الألعاب والمسابقات ...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492375"/>
            <a:ext cx="3581400" cy="43656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صورة 3" descr="تنزيل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643562" cy="6858000"/>
          </a:xfrm>
          <a:prstGeom prst="rect">
            <a:avLst/>
          </a:prstGeom>
        </p:spPr>
      </p:pic>
      <p:sp>
        <p:nvSpPr>
          <p:cNvPr id="6" name="وسيلة شرح بيضاوية 5"/>
          <p:cNvSpPr/>
          <p:nvPr/>
        </p:nvSpPr>
        <p:spPr>
          <a:xfrm>
            <a:off x="4724400" y="0"/>
            <a:ext cx="4419600" cy="2743200"/>
          </a:xfrm>
          <a:prstGeom prst="wedgeEllipseCallout">
            <a:avLst>
              <a:gd name="adj1" fmla="val 6899"/>
              <a:gd name="adj2" fmla="val 61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التي ستنفذها معلمتنا في أولمبياد الصفة... لذا أرجو أن تكون هذه الألعاب سهلة عليكن كما كانت السباحة سهلة لدى سامي ..كما أتمنى لكن وقتًا ممتعاً ومفيدًا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images (4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-1600200" y="228600"/>
            <a:ext cx="7772400" cy="1470025"/>
          </a:xfrm>
        </p:spPr>
        <p:txBody>
          <a:bodyPr/>
          <a:lstStyle/>
          <a:p>
            <a:r>
              <a:rPr lang="ar-SA" b="1" dirty="0" smtClean="0">
                <a:solidFill>
                  <a:srgbClr val="92D050"/>
                </a:solidFill>
              </a:rPr>
              <a:t>الأهداف الخاصة بالدرس</a:t>
            </a:r>
            <a:endParaRPr lang="ar-SA" b="1" dirty="0">
              <a:solidFill>
                <a:srgbClr val="92D05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0" y="1905000"/>
            <a:ext cx="4724400" cy="3505200"/>
          </a:xfrm>
        </p:spPr>
        <p:txBody>
          <a:bodyPr>
            <a:normAutofit fontScale="92500"/>
          </a:bodyPr>
          <a:lstStyle/>
          <a:p>
            <a:pPr algn="r"/>
            <a:r>
              <a:rPr lang="ar-S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1- تعرف الصفة وتميزها وتستعملها</a:t>
            </a:r>
          </a:p>
          <a:p>
            <a:pPr algn="r"/>
            <a:r>
              <a:rPr lang="ar-S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2-تفرق بين الصفة والموصوف </a:t>
            </a:r>
          </a:p>
          <a:p>
            <a:pPr algn="r"/>
            <a:r>
              <a:rPr lang="ar-S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وتلاحظ علامة إعرابهما.</a:t>
            </a:r>
          </a:p>
          <a:p>
            <a:pPr algn="r"/>
            <a:r>
              <a:rPr lang="ar-S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3-تستنتج القاعدة الخاصة بالدرس</a:t>
            </a:r>
          </a:p>
          <a:p>
            <a:pPr algn="r"/>
            <a:r>
              <a:rPr lang="ar-S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4- تعرب الصفة إعرابا صحيحًا.</a:t>
            </a:r>
          </a:p>
          <a:p>
            <a:pPr algn="r"/>
            <a:r>
              <a:rPr lang="ar-S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5- تحل التدريبات حلًا صحيحًا. </a:t>
            </a:r>
            <a:endParaRPr lang="ar-S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91000" y="-457200"/>
            <a:ext cx="4953000" cy="4495800"/>
          </a:xfrm>
        </p:spPr>
        <p:txBody>
          <a:bodyPr>
            <a:normAutofit fontScale="90000"/>
          </a:bodyPr>
          <a:lstStyle/>
          <a:p>
            <a:r>
              <a:rPr lang="ar-SA" sz="2200" b="1" dirty="0" smtClean="0"/>
              <a:t/>
            </a:r>
            <a:br>
              <a:rPr lang="ar-SA" sz="2200" b="1" dirty="0" smtClean="0"/>
            </a:br>
            <a:r>
              <a:rPr lang="ar-SA" sz="2200" b="1" dirty="0"/>
              <a:t/>
            </a:r>
            <a:br>
              <a:rPr lang="ar-SA" sz="2200" b="1" dirty="0"/>
            </a:br>
            <a:r>
              <a:rPr lang="ar-SA" sz="2200" b="1" dirty="0" smtClean="0"/>
              <a:t/>
            </a:r>
            <a:br>
              <a:rPr lang="ar-SA" sz="2200" b="1" dirty="0" smtClean="0"/>
            </a:br>
            <a:r>
              <a:rPr lang="ar-SA" sz="2000" b="1" dirty="0"/>
              <a:t> </a:t>
            </a: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ar-SA" sz="2200" b="1" dirty="0" err="1" smtClean="0">
                <a:solidFill>
                  <a:schemeClr val="accent5">
                    <a:lumMod val="75000"/>
                  </a:schemeClr>
                </a:solidFill>
              </a:rPr>
              <a:t>مهمةأدائية</a:t>
            </a:r>
            <a: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  <a:t> (1)                           لعبة الكلمات المتقاطعة </a:t>
            </a:r>
            <a:b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  <a:t>نوع النشاط/جماعي                                  الزمن/دقيقة</a:t>
            </a:r>
            <a:b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ar-SA" sz="2200" b="1" dirty="0" smtClean="0">
                <a:solidFill>
                  <a:schemeClr val="accent5">
                    <a:lumMod val="75000"/>
                  </a:schemeClr>
                </a:solidFill>
              </a:rPr>
              <a:t>ــــــــــــــــــــــــــــــــــــــــــــــــــــــــــــــــــــــــــــــــــــــــــــ</a:t>
            </a: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000" b="1" dirty="0" smtClean="0"/>
              <a:t/>
            </a:r>
            <a:br>
              <a:rPr lang="ar-SA" sz="2000" b="1" dirty="0" smtClean="0"/>
            </a:br>
            <a:r>
              <a:rPr lang="ar-SA" sz="2200" b="1" dirty="0" smtClean="0"/>
              <a:t>** </a:t>
            </a:r>
            <a:r>
              <a:rPr lang="ar-SA" sz="2200" b="1" dirty="0"/>
              <a:t>هذه الحروف غير المرتبة . لإحدى الصفات الجميلة,, والتي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ar-SA" sz="2200" b="1" dirty="0"/>
              <a:t>       كان يعرف </a:t>
            </a:r>
            <a:r>
              <a:rPr lang="ar-SA" sz="2200" b="1" dirty="0" err="1"/>
              <a:t>بها</a:t>
            </a:r>
            <a:r>
              <a:rPr lang="ar-SA" sz="2200" b="1" dirty="0"/>
              <a:t> النبي صلى الله عليه وسلم.......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ar-SA" sz="2200" b="1" dirty="0"/>
              <a:t>       كما يجب أن يتحلى </a:t>
            </a:r>
            <a:r>
              <a:rPr lang="ar-SA" sz="2200" b="1" dirty="0" err="1"/>
              <a:t>بها</a:t>
            </a:r>
            <a:r>
              <a:rPr lang="ar-SA" sz="2200" b="1" dirty="0"/>
              <a:t> المسلم 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ar-SA" sz="2200" b="1" dirty="0"/>
              <a:t>  ** هل باستطاعتك التعرف على هذه الصفة التي نتحدث عنها ؟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ar-SA" sz="2000" dirty="0" smtClean="0"/>
              <a:t/>
            </a:r>
            <a:br>
              <a:rPr lang="ar-SA" sz="2000" dirty="0" smtClean="0"/>
            </a:br>
            <a:r>
              <a:rPr lang="ar-SA" sz="2200" b="1" dirty="0" smtClean="0"/>
              <a:t>الصفة هي:…………………………………..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ar-SA" sz="2000" b="1" dirty="0"/>
              <a:t> 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   </a:t>
            </a:r>
            <a:r>
              <a:rPr lang="ar-SA" sz="2000" b="1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ar-SA" sz="2000" b="1" dirty="0"/>
              <a:t> 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28600" y="4038600"/>
            <a:ext cx="6400800" cy="2590800"/>
          </a:xfrm>
        </p:spPr>
        <p:txBody>
          <a:bodyPr>
            <a:normAutofit/>
          </a:bodyPr>
          <a:lstStyle/>
          <a:p>
            <a:pPr algn="r"/>
            <a:r>
              <a:rPr lang="ar-SA" sz="1900" b="1" dirty="0">
                <a:solidFill>
                  <a:schemeClr val="tx1"/>
                </a:solidFill>
              </a:rPr>
              <a:t>**  </a:t>
            </a:r>
            <a:r>
              <a:rPr lang="ar-SA" sz="2000" b="1" dirty="0">
                <a:solidFill>
                  <a:schemeClr val="tx1"/>
                </a:solidFill>
              </a:rPr>
              <a:t>هذه الحروف غير المرتبة . هي إحدى الصفات الجميلة,, التي يجب أن تتحلى </a:t>
            </a:r>
            <a:r>
              <a:rPr lang="ar-SA" sz="2000" b="1" dirty="0" err="1">
                <a:solidFill>
                  <a:schemeClr val="tx1"/>
                </a:solidFill>
              </a:rPr>
              <a:t>بها</a:t>
            </a:r>
            <a:r>
              <a:rPr lang="ar-SA" sz="2000" b="1" dirty="0">
                <a:solidFill>
                  <a:schemeClr val="tx1"/>
                </a:solidFill>
              </a:rPr>
              <a:t> الفتاة .</a:t>
            </a:r>
            <a:endParaRPr lang="en-US" sz="2000" b="1" dirty="0">
              <a:solidFill>
                <a:schemeClr val="tx1"/>
              </a:solidFill>
            </a:endParaRPr>
          </a:p>
          <a:p>
            <a:pPr algn="r"/>
            <a:r>
              <a:rPr lang="ar-SA" sz="2000" b="1" dirty="0">
                <a:solidFill>
                  <a:schemeClr val="tx1"/>
                </a:solidFill>
              </a:rPr>
              <a:t>  **  هل تستطيعِ أن تعرف الصفة التي نتحدث عنها </a:t>
            </a:r>
            <a:r>
              <a:rPr lang="ar-SA" sz="2000" b="1" dirty="0" smtClean="0">
                <a:solidFill>
                  <a:schemeClr val="tx1"/>
                </a:solidFill>
              </a:rPr>
              <a:t>؟ </a:t>
            </a:r>
          </a:p>
          <a:p>
            <a:pPr algn="r"/>
            <a:r>
              <a:rPr lang="ar-SA" sz="2000" b="1" dirty="0" smtClean="0">
                <a:solidFill>
                  <a:schemeClr val="tx1"/>
                </a:solidFill>
              </a:rPr>
              <a:t>الصفة هي: ………                                                                          </a:t>
            </a:r>
          </a:p>
          <a:p>
            <a:pPr algn="r"/>
            <a:r>
              <a:rPr lang="ar-SA" sz="2000" b="1" dirty="0" smtClean="0">
                <a:solidFill>
                  <a:schemeClr val="tx1"/>
                </a:solidFill>
              </a:rPr>
              <a:t>أدخليها في جملة :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ar-SA" sz="2000" b="1" dirty="0" smtClean="0">
                <a:solidFill>
                  <a:schemeClr val="tx1"/>
                </a:solidFill>
              </a:rPr>
              <a:t> 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ar-SA" sz="2000" dirty="0" smtClean="0">
                <a:solidFill>
                  <a:schemeClr val="tx1"/>
                </a:solidFill>
              </a:rPr>
              <a:t>                       </a:t>
            </a:r>
            <a:r>
              <a:rPr lang="ar-SA" sz="2000" b="1" dirty="0" smtClean="0">
                <a:solidFill>
                  <a:schemeClr val="tx1"/>
                </a:solidFill>
              </a:rPr>
              <a:t>………………………………………………………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ar-SA" dirty="0"/>
          </a:p>
        </p:txBody>
      </p:sp>
      <p:pic>
        <p:nvPicPr>
          <p:cNvPr id="1026" name="Picture 2" descr="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1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7086600" y="4267200"/>
          <a:ext cx="1752600" cy="2438400"/>
        </p:xfrm>
        <a:graphic>
          <a:graphicData uri="http://schemas.openxmlformats.org/drawingml/2006/table">
            <a:tbl>
              <a:tblPr rtl="1"/>
              <a:tblGrid>
                <a:gridCol w="796636"/>
                <a:gridCol w="955964"/>
              </a:tblGrid>
              <a:tr h="472440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1" dirty="0" smtClean="0">
                          <a:latin typeface="Times New Roman"/>
                          <a:ea typeface="Times New Roman"/>
                          <a:cs typeface="Arial"/>
                        </a:rPr>
                        <a:t>هـ</a:t>
                      </a:r>
                      <a:endParaRPr lang="en-US" sz="32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1" dirty="0" smtClean="0">
                          <a:latin typeface="Times New Roman"/>
                          <a:ea typeface="Times New Roman"/>
                          <a:cs typeface="Arial"/>
                        </a:rPr>
                        <a:t>ذ</a:t>
                      </a:r>
                      <a:endParaRPr lang="en-US" sz="32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1">
                          <a:latin typeface="Times New Roman"/>
                          <a:ea typeface="Times New Roman"/>
                          <a:cs typeface="Arial"/>
                        </a:rPr>
                        <a:t>ب</a:t>
                      </a:r>
                      <a:endParaRPr lang="en-US" sz="32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1">
                          <a:latin typeface="Times New Roman"/>
                          <a:ea typeface="Times New Roman"/>
                          <a:cs typeface="Arial"/>
                        </a:rPr>
                        <a:t>م</a:t>
                      </a:r>
                      <a:endParaRPr lang="en-US" sz="32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b="1" dirty="0">
                          <a:latin typeface="Times New Roman"/>
                          <a:ea typeface="Times New Roman"/>
                          <a:cs typeface="Arial"/>
                        </a:rPr>
                        <a:t>ة</a:t>
                      </a:r>
                      <a:endParaRPr lang="en-US" sz="32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شكل بيضاوي 6"/>
          <p:cNvSpPr/>
          <p:nvPr/>
        </p:nvSpPr>
        <p:spPr>
          <a:xfrm>
            <a:off x="3200400" y="228600"/>
            <a:ext cx="7620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2">
                    <a:lumMod val="50000"/>
                  </a:schemeClr>
                </a:solidFill>
              </a:rPr>
              <a:t>ن</a:t>
            </a:r>
            <a:endParaRPr lang="ar-S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3200400" y="838200"/>
            <a:ext cx="7620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2">
                    <a:lumMod val="50000"/>
                  </a:schemeClr>
                </a:solidFill>
              </a:rPr>
              <a:t>ا</a:t>
            </a:r>
            <a:endParaRPr lang="ar-S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3200400" y="1447800"/>
            <a:ext cx="7620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2">
                    <a:lumMod val="50000"/>
                  </a:schemeClr>
                </a:solidFill>
              </a:rPr>
              <a:t>ل</a:t>
            </a:r>
            <a:endParaRPr lang="ar-S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3200400" y="2057400"/>
            <a:ext cx="7620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2">
                    <a:lumMod val="50000"/>
                  </a:schemeClr>
                </a:solidFill>
              </a:rPr>
              <a:t>أ</a:t>
            </a:r>
            <a:endParaRPr lang="ar-S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3200400" y="2667000"/>
            <a:ext cx="7620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2">
                    <a:lumMod val="50000"/>
                  </a:schemeClr>
                </a:solidFill>
              </a:rPr>
              <a:t>م</a:t>
            </a:r>
            <a:endParaRPr lang="ar-S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3200400" y="3276600"/>
            <a:ext cx="7620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2">
                    <a:lumMod val="50000"/>
                  </a:schemeClr>
                </a:solidFill>
              </a:rPr>
              <a:t>ي</a:t>
            </a:r>
            <a:endParaRPr lang="ar-S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181600" y="3200400"/>
            <a:ext cx="19812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الأمــــين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352800" y="5029200"/>
            <a:ext cx="19812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مهذبــــــة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914400" y="5638800"/>
            <a:ext cx="41148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7030A0"/>
                </a:solidFill>
              </a:rPr>
              <a:t>ناهــد فـــتاة مــهذبـــة</a:t>
            </a:r>
            <a:endParaRPr lang="ar-SA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bt3th.us/vb/imgcache/2/24452alsh3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1727176" y="304800"/>
            <a:ext cx="741682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SA" sz="3600" dirty="0">
                <a:ln w="1905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باستخدام</a:t>
            </a:r>
            <a:r>
              <a:rPr lang="ar-SA" sz="360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 </a:t>
            </a:r>
            <a:r>
              <a:rPr lang="ar-SA" sz="3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مهارة الملاحظة </a:t>
            </a:r>
            <a:r>
              <a:rPr lang="ar-SA" sz="360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،،</a:t>
            </a:r>
            <a:r>
              <a:rPr lang="ar-SA" sz="360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أقرأ وألاحظ الكلمتين الملونتين المتتابعتين في كل جملة </a:t>
            </a:r>
            <a:r>
              <a:rPr lang="ar-SA" sz="360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: </a:t>
            </a:r>
            <a:endParaRPr lang="ar-SA" sz="360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286000"/>
            <a:ext cx="7416824" cy="3837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 descr="514v[1]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356992"/>
            <a:ext cx="1512168" cy="1457697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push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images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838200"/>
            <a:ext cx="8096250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347864" y="2780928"/>
            <a:ext cx="120577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EG" sz="4000" b="1" dirty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r>
              <a:rPr lang="ar-SA" sz="3200" b="1" dirty="0" smtClean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أسماء</a:t>
            </a:r>
            <a:r>
              <a:rPr lang="ar-SA" sz="2800" b="1" dirty="0" smtClean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endParaRPr lang="ar-EG" sz="28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619672" y="4581128"/>
            <a:ext cx="1071127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الصغيرة</a:t>
            </a:r>
            <a:endParaRPr lang="ar-EG" sz="2000" b="1" dirty="0">
              <a:solidFill>
                <a:schemeClr val="tx1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220072" y="4653136"/>
            <a:ext cx="1071127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السهلة</a:t>
            </a:r>
            <a:endParaRPr lang="ar-EG" sz="2000" b="1" dirty="0">
              <a:solidFill>
                <a:schemeClr val="tx1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932040" y="5543490"/>
            <a:ext cx="1071127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البارد</a:t>
            </a:r>
            <a:endParaRPr lang="ar-EG" sz="2000" b="1" dirty="0">
              <a:solidFill>
                <a:schemeClr val="tx1"/>
              </a:solidFill>
              <a:latin typeface="Tahoma" pitchFamily="34" charset="0"/>
              <a:cs typeface="PT Bold Heading" pitchFamily="2" charset="-78"/>
            </a:endParaRPr>
          </a:p>
        </p:txBody>
      </p:sp>
    </p:spTree>
  </p:cSld>
  <p:clrMapOvr>
    <a:masterClrMapping/>
  </p:clrMapOvr>
  <p:transition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images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828800"/>
            <a:ext cx="8172450" cy="4752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2590800" y="2057400"/>
            <a:ext cx="1071127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صفة</a:t>
            </a:r>
            <a:r>
              <a:rPr lang="ar-SA" sz="2000" b="1" dirty="0" smtClean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endParaRPr lang="ar-EG" sz="20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590800" y="2971800"/>
            <a:ext cx="194421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موصوف</a:t>
            </a:r>
            <a:r>
              <a:rPr lang="ar-SA" sz="2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 </a:t>
            </a:r>
            <a:r>
              <a:rPr lang="ar-SA" sz="2000" b="1" dirty="0" smtClean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endParaRPr lang="ar-EG" sz="20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3048000" y="3733800"/>
            <a:ext cx="136815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بعده</a:t>
            </a:r>
            <a:r>
              <a:rPr lang="ar-SA" sz="2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 </a:t>
            </a:r>
            <a:r>
              <a:rPr lang="ar-SA" sz="2000" b="1" dirty="0" smtClean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endParaRPr lang="ar-EG" sz="20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066800" y="4572000"/>
            <a:ext cx="144016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نعم</a:t>
            </a:r>
            <a:r>
              <a:rPr lang="ar-SA" sz="2000" b="1" dirty="0" smtClean="0">
                <a:solidFill>
                  <a:schemeClr val="tx1"/>
                </a:solidFill>
                <a:latin typeface="Tahoma" pitchFamily="34" charset="0"/>
                <a:cs typeface="PT Bold Heading" pitchFamily="2" charset="-78"/>
              </a:rPr>
              <a:t> </a:t>
            </a:r>
            <a:r>
              <a:rPr lang="ar-SA" sz="2000" b="1" dirty="0" smtClean="0">
                <a:solidFill>
                  <a:srgbClr val="C00000"/>
                </a:solidFill>
                <a:latin typeface="Tahoma" pitchFamily="34" charset="0"/>
                <a:cs typeface="PT Bold Heading" pitchFamily="2" charset="-78"/>
              </a:rPr>
              <a:t> </a:t>
            </a:r>
            <a:endParaRPr lang="ar-EG" sz="2000" b="1" dirty="0">
              <a:solidFill>
                <a:srgbClr val="C00000"/>
              </a:solidFill>
              <a:latin typeface="Tahoma" pitchFamily="34" charset="0"/>
              <a:cs typeface="PT Bold Heading" pitchFamily="2" charset="-7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428</Words>
  <Application>Microsoft Office PowerPoint</Application>
  <PresentationFormat>عرض على الشاشة (3:4)‏</PresentationFormat>
  <Paragraphs>109</Paragraphs>
  <Slides>24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سمة Office</vt:lpstr>
      <vt:lpstr>الوحدة السابعة  عالم الرياضة والألعاب</vt:lpstr>
      <vt:lpstr>الشريحة 2</vt:lpstr>
      <vt:lpstr>الشريحة 3</vt:lpstr>
      <vt:lpstr>الشريحة 4</vt:lpstr>
      <vt:lpstr>الأهداف الخاصة بالدرس</vt:lpstr>
      <vt:lpstr>           مهمةأدائية (1)                           لعبة الكلمات المتقاطعة  نوع النشاط/جماعي                                  الزمن/دقيقة ــــــــــــــــــــــــــــــــــــــــــــــــــــــــــــــــــــــــــــــــــــــــــــ  ** هذه الحروف غير المرتبة . لإحدى الصفات الجميلة,, والتي         كان يعرف بها النبي صلى الله عليه وسلم.......        كما يجب أن يتحلى بها المسلم .   ** هل باستطاعتك التعرف على هذه الصفة التي نتحدث عنها ؟  الصفة هي:…………………………………..             </vt:lpstr>
      <vt:lpstr>الشريحة 7</vt:lpstr>
      <vt:lpstr>الشريحة 8</vt:lpstr>
      <vt:lpstr>الشريحة 9</vt:lpstr>
      <vt:lpstr>الشريحة 10</vt:lpstr>
      <vt:lpstr>مهمة أدائية(2) استراتيــجــــية رمــي الكـــرة نوع النشاط/ جماعي الزمن / دقيقة واحدة</vt:lpstr>
      <vt:lpstr>الشريحة 12</vt:lpstr>
      <vt:lpstr>الشريحة 13</vt:lpstr>
      <vt:lpstr>رتبي قطع الشكل الذي أمامك لإستنتاج   قاعدة الدرس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 مهمةأدائية(8)                   باستخدام مهارة البحث نوع النشاط / جماعي  تصفحي كتاب الفصول الأربعة واجمعي أكبر قدر ممكن من الأسماء وصفاتها في زمن قدره دقيقـــتان </vt:lpstr>
      <vt:lpstr>الشريحة 23</vt:lpstr>
      <vt:lpstr>معلمة لغتي الجميلة /  فوزية المصباحي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السابعة  عالم الرياضة والألعاب</dc:title>
  <dc:creator>user</dc:creator>
  <cp:lastModifiedBy>user</cp:lastModifiedBy>
  <cp:revision>55</cp:revision>
  <dcterms:created xsi:type="dcterms:W3CDTF">2015-03-09T20:06:59Z</dcterms:created>
  <dcterms:modified xsi:type="dcterms:W3CDTF">2015-03-16T20:19:40Z</dcterms:modified>
</cp:coreProperties>
</file>