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6" r:id="rId6"/>
    <p:sldId id="267" r:id="rId7"/>
    <p:sldId id="269" r:id="rId8"/>
    <p:sldId id="270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E8F8-CDA7-44C7-AD61-1F39887DFAB0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6FACD-BE78-47C4-8493-3F877E4C2C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8651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E8F8-CDA7-44C7-AD61-1F39887DFAB0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6FACD-BE78-47C4-8493-3F877E4C2C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61905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E8F8-CDA7-44C7-AD61-1F39887DFAB0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6FACD-BE78-47C4-8493-3F877E4C2C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6504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E8F8-CDA7-44C7-AD61-1F39887DFAB0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6FACD-BE78-47C4-8493-3F877E4C2C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2225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E8F8-CDA7-44C7-AD61-1F39887DFAB0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6FACD-BE78-47C4-8493-3F877E4C2C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413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E8F8-CDA7-44C7-AD61-1F39887DFAB0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6FACD-BE78-47C4-8493-3F877E4C2C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2970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E8F8-CDA7-44C7-AD61-1F39887DFAB0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6FACD-BE78-47C4-8493-3F877E4C2C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49379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E8F8-CDA7-44C7-AD61-1F39887DFAB0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6FACD-BE78-47C4-8493-3F877E4C2C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560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E8F8-CDA7-44C7-AD61-1F39887DFAB0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6FACD-BE78-47C4-8493-3F877E4C2C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43592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E8F8-CDA7-44C7-AD61-1F39887DFAB0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6FACD-BE78-47C4-8493-3F877E4C2C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9725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E8F8-CDA7-44C7-AD61-1F39887DFAB0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6FACD-BE78-47C4-8493-3F877E4C2C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4667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FE8F8-CDA7-44C7-AD61-1F39887DFAB0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6FACD-BE78-47C4-8493-3F877E4C2C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621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347864" y="2708920"/>
            <a:ext cx="30059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تغير الحركة </a:t>
            </a:r>
            <a:endParaRPr lang="ar-SA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951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9" name="Rectangle 1"/>
          <p:cNvSpPr>
            <a:spLocks noChangeArrowheads="1"/>
          </p:cNvSpPr>
          <p:nvPr/>
        </p:nvSpPr>
        <p:spPr bwMode="auto">
          <a:xfrm>
            <a:off x="2555776" y="764704"/>
            <a:ext cx="4443814" cy="646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ar-EG" sz="3600" b="1" dirty="0">
                <a:latin typeface="Calibri" pitchFamily="34" charset="0"/>
              </a:rPr>
              <a:t>كَيْفَ تُؤَثِّرُ القُوَى فِي الحَرَكَةِ؟</a:t>
            </a:r>
            <a:endParaRPr lang="ar-EG" sz="3600" dirty="0">
              <a:latin typeface="Calibri" pitchFamily="34" charset="0"/>
            </a:endParaRPr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0176" y="1772815"/>
            <a:ext cx="3819525" cy="1896219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-108520" y="4149080"/>
            <a:ext cx="871296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200" b="1" dirty="0">
                <a:solidFill>
                  <a:srgbClr val="FF0000"/>
                </a:solidFill>
                <a:latin typeface="Calibri" pitchFamily="34" charset="0"/>
              </a:rPr>
              <a:t>الْقُوى الْمُتَوازِنَةُ</a:t>
            </a:r>
            <a:r>
              <a:rPr lang="ar-EG" sz="32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ar-EG" sz="3200" dirty="0">
                <a:solidFill>
                  <a:prstClr val="black"/>
                </a:solidFill>
                <a:latin typeface="Calibri" pitchFamily="34" charset="0"/>
              </a:rPr>
              <a:t>مَجْمُوعَةُ قُوًى تُؤَثِّرُ فِي جِسْمٍ وَاحِدٍ ، وَ يُلْغٍي بَعْضُها بَعْضًا ، وَ تَكُونُ </a:t>
            </a:r>
            <a:r>
              <a:rPr lang="ar-SA" sz="3200" dirty="0" smtClean="0">
                <a:solidFill>
                  <a:prstClr val="black"/>
                </a:solidFill>
                <a:latin typeface="Calibri" pitchFamily="34" charset="0"/>
              </a:rPr>
              <a:t>كل </a:t>
            </a:r>
            <a:r>
              <a:rPr lang="ar-EG" sz="3200" dirty="0" smtClean="0">
                <a:solidFill>
                  <a:prstClr val="black"/>
                </a:solidFill>
                <a:latin typeface="Calibri" pitchFamily="34" charset="0"/>
              </a:rPr>
              <a:t>قُوَّةٍ </a:t>
            </a:r>
            <a:r>
              <a:rPr lang="ar-EG" sz="3200" dirty="0">
                <a:solidFill>
                  <a:prstClr val="black"/>
                </a:solidFill>
                <a:latin typeface="Calibri" pitchFamily="34" charset="0"/>
              </a:rPr>
              <a:t>فِيهَا مُسَاوِيَةً في الْمِقْدارِ لِلْقُوَّةِ الأُخْرَى وَ مُعاكِسَةً لَهَا في الاتِّجاهِ . </a:t>
            </a:r>
            <a:endParaRPr lang="ar-SA" dirty="0"/>
          </a:p>
        </p:txBody>
      </p:sp>
      <p:cxnSp>
        <p:nvCxnSpPr>
          <p:cNvPr id="10" name="رابط كسهم مستقيم 9"/>
          <p:cNvCxnSpPr/>
          <p:nvPr/>
        </p:nvCxnSpPr>
        <p:spPr>
          <a:xfrm>
            <a:off x="5623707" y="1987515"/>
            <a:ext cx="20882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 flipH="1">
            <a:off x="2267744" y="1972743"/>
            <a:ext cx="205222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4652635"/>
      </p:ext>
    </p:extLst>
  </p:cSld>
  <p:clrMapOvr>
    <a:masterClrMapping/>
  </p:clrMapOvr>
  <p:transition>
    <p:split dir="in"/>
    <p:sndAc>
      <p:stSnd>
        <p:snd r:embed="rId2" name="0293 - ويندوز صغير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9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2195736" y="4293096"/>
            <a:ext cx="5976664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800" b="1" dirty="0">
                <a:solidFill>
                  <a:srgbClr val="FF0000"/>
                </a:solidFill>
                <a:latin typeface="Calibri" pitchFamily="34" charset="0"/>
              </a:rPr>
              <a:t>الْقُوَى غَيْرُ الْمُتَوَازِنَةِ </a:t>
            </a:r>
            <a:r>
              <a:rPr lang="ar-EG" sz="2800" dirty="0">
                <a:solidFill>
                  <a:prstClr val="black"/>
                </a:solidFill>
                <a:latin typeface="Calibri" pitchFamily="34" charset="0"/>
              </a:rPr>
              <a:t>هِيَ مَجْموعَةُ قُوًى غَيْرُ مُتَسَاوِيَةً تُسَبِّبُ تَغَيُّرَ حَرَكَةِ الْجِسْمِ . وَ يكَونُ اتِّجَاهُ الحَرَكَةِ فِي اتِّجَاهِ الْقُوَّةِ الْكُبْرَى . </a:t>
            </a:r>
            <a:endParaRPr lang="ar-SA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4864" y="1268760"/>
            <a:ext cx="4248472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536420"/>
      </p:ext>
    </p:extLst>
  </p:cSld>
  <p:clrMapOvr>
    <a:masterClrMapping/>
  </p:clrMapOvr>
  <p:transition>
    <p:blinds dir="vert"/>
    <p:sndAc>
      <p:stSnd>
        <p:snd r:embed="rId2" name="0293 - ويندوز صغير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571625" y="585788"/>
            <a:ext cx="7539038" cy="6057900"/>
            <a:chOff x="1571604" y="586109"/>
            <a:chExt cx="7539181" cy="6057601"/>
          </a:xfrm>
        </p:grpSpPr>
        <p:pic>
          <p:nvPicPr>
            <p:cNvPr id="31750" name="Picture 6" descr="BCKLC073.WMF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1604" y="586109"/>
              <a:ext cx="7539181" cy="6057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751" name="Rectangle 2"/>
            <p:cNvSpPr>
              <a:spLocks noChangeArrowheads="1"/>
            </p:cNvSpPr>
            <p:nvPr/>
          </p:nvSpPr>
          <p:spPr bwMode="auto">
            <a:xfrm>
              <a:off x="1763671" y="4005216"/>
              <a:ext cx="4824628" cy="523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r" rtl="1"/>
              <a:r>
                <a:rPr lang="ar-EG" sz="2800" dirty="0" smtClean="0">
                  <a:latin typeface="Calibri" pitchFamily="34" charset="0"/>
                </a:rPr>
                <a:t>لأَنَّ </a:t>
              </a:r>
              <a:r>
                <a:rPr lang="ar-EG" sz="2800" dirty="0">
                  <a:latin typeface="Calibri" pitchFamily="34" charset="0"/>
                </a:rPr>
                <a:t>قُوَّةَ الْجَاذِبيَّةِ تَسْحَبُ الأَجْسَامَ نَحْوَهَا . </a:t>
              </a:r>
              <a:endParaRPr lang="ar-SA" sz="2800" dirty="0" smtClean="0">
                <a:latin typeface="Calibri" pitchFamily="34" charset="0"/>
              </a:endParaRPr>
            </a:p>
          </p:txBody>
        </p:sp>
      </p:grpSp>
      <p:sp>
        <p:nvSpPr>
          <p:cNvPr id="3" name="مربع نص 2"/>
          <p:cNvSpPr txBox="1"/>
          <p:nvPr/>
        </p:nvSpPr>
        <p:spPr>
          <a:xfrm>
            <a:off x="5652120" y="404664"/>
            <a:ext cx="266429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defRPr/>
            </a:pPr>
            <a:r>
              <a:rPr lang="ar-EG" sz="3600" b="1" dirty="0">
                <a:ln w="18415" cmpd="sng">
                  <a:solidFill>
                    <a:srgbClr val="0000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الوَزْنُ وَ الْقُوَّةُ </a:t>
            </a:r>
            <a:endParaRPr lang="ar-EG" sz="3600" b="1" dirty="0">
              <a:ln w="18415" cmpd="sng">
                <a:solidFill>
                  <a:srgbClr val="0000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1869472" y="3284984"/>
            <a:ext cx="393990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800" dirty="0">
                <a:solidFill>
                  <a:prstClr val="black"/>
                </a:solidFill>
                <a:latin typeface="Calibri" pitchFamily="34" charset="0"/>
              </a:rPr>
              <a:t>جَميعُ الأَجْسَامَ لَهَا وَزْنٌ </a:t>
            </a:r>
            <a:r>
              <a:rPr lang="ar-SA" sz="2800" dirty="0" smtClean="0">
                <a:solidFill>
                  <a:prstClr val="black"/>
                </a:solidFill>
                <a:latin typeface="Calibri" pitchFamily="34" charset="0"/>
              </a:rPr>
              <a:t>.</a:t>
            </a:r>
            <a:endParaRPr lang="ar-SA" dirty="0"/>
          </a:p>
        </p:txBody>
      </p:sp>
      <p:sp>
        <p:nvSpPr>
          <p:cNvPr id="8" name="مربع نص 7"/>
          <p:cNvSpPr txBox="1"/>
          <p:nvPr/>
        </p:nvSpPr>
        <p:spPr>
          <a:xfrm>
            <a:off x="2699792" y="4941168"/>
            <a:ext cx="375765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ar-EG" sz="2800" dirty="0">
                <a:solidFill>
                  <a:prstClr val="black"/>
                </a:solidFill>
                <a:latin typeface="Calibri" pitchFamily="34" charset="0"/>
              </a:rPr>
              <a:t>الْوَزْنَ قُوَّةٌ تُقَاسُ بِوَحْدَةِ </a:t>
            </a:r>
            <a:r>
              <a:rPr lang="ar-EG" sz="2800" dirty="0" err="1">
                <a:solidFill>
                  <a:prstClr val="black"/>
                </a:solidFill>
                <a:latin typeface="Calibri" pitchFamily="34" charset="0"/>
              </a:rPr>
              <a:t>النُيوتِن</a:t>
            </a:r>
            <a:r>
              <a:rPr lang="ar-EG" sz="2800" dirty="0">
                <a:solidFill>
                  <a:prstClr val="black"/>
                </a:solidFill>
                <a:latin typeface="Calibri" pitchFamily="34" charset="0"/>
              </a:rPr>
              <a:t> . </a:t>
            </a:r>
            <a:endParaRPr lang="ar-EG" sz="28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621355"/>
      </p:ext>
    </p:extLst>
  </p:cSld>
  <p:clrMapOvr>
    <a:masterClrMapping/>
  </p:clrMapOvr>
  <p:transition>
    <p:newsflash/>
    <p:sndAc>
      <p:stSnd>
        <p:snd r:embed="rId2" name="0293 - ويندوز صغير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44 - حد حاسم للويندوز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1" name="Rectangle 1"/>
          <p:cNvSpPr>
            <a:spLocks noChangeArrowheads="1"/>
          </p:cNvSpPr>
          <p:nvPr/>
        </p:nvSpPr>
        <p:spPr bwMode="auto">
          <a:xfrm>
            <a:off x="8051279" y="571499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 rtl="1"/>
            <a:endParaRPr lang="ar-EG" sz="3600" dirty="0">
              <a:latin typeface="Calibri" pitchFamily="34" charset="0"/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2771800" y="476672"/>
            <a:ext cx="491824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ar-EG" sz="3600" b="1" dirty="0">
                <a:solidFill>
                  <a:prstClr val="black"/>
                </a:solidFill>
                <a:latin typeface="Calibri" pitchFamily="34" charset="0"/>
              </a:rPr>
              <a:t>كَيْفَ تُؤَثِّرُ الْقًوِى في التَّسارُعِ ؟</a:t>
            </a:r>
            <a:endParaRPr lang="ar-EG" sz="3600" dirty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6686" b="56686"/>
          <a:stretch/>
        </p:blipFill>
        <p:spPr>
          <a:xfrm>
            <a:off x="3347864" y="1217830"/>
            <a:ext cx="3543300" cy="1285875"/>
          </a:xfrm>
          <a:prstGeom prst="rect">
            <a:avLst/>
          </a:prstGeom>
        </p:spPr>
      </p:pic>
      <p:sp>
        <p:nvSpPr>
          <p:cNvPr id="9" name="مربع نص 8"/>
          <p:cNvSpPr txBox="1"/>
          <p:nvPr/>
        </p:nvSpPr>
        <p:spPr>
          <a:xfrm>
            <a:off x="1066503" y="2503705"/>
            <a:ext cx="698477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200" dirty="0">
                <a:solidFill>
                  <a:prstClr val="black"/>
                </a:solidFill>
                <a:latin typeface="Calibri" pitchFamily="34" charset="0"/>
              </a:rPr>
              <a:t>يَدْفَعَ السَّبَّاحُ </a:t>
            </a:r>
            <a:r>
              <a:rPr lang="ar-EG" sz="3200" dirty="0" smtClean="0">
                <a:solidFill>
                  <a:prstClr val="black"/>
                </a:solidFill>
                <a:latin typeface="Calibri" pitchFamily="34" charset="0"/>
              </a:rPr>
              <a:t>المَاءَ </a:t>
            </a:r>
            <a:r>
              <a:rPr lang="ar-EG" sz="3200" dirty="0">
                <a:solidFill>
                  <a:prstClr val="black"/>
                </a:solidFill>
                <a:latin typeface="Calibri" pitchFamily="34" charset="0"/>
              </a:rPr>
              <a:t>بقُوَّةٍ أَكْبَرَ لِكيْ يَزِيدَ مِنْ </a:t>
            </a:r>
            <a:r>
              <a:rPr lang="ar-EG" sz="3200" dirty="0" smtClean="0">
                <a:solidFill>
                  <a:prstClr val="black"/>
                </a:solidFill>
                <a:latin typeface="Calibri" pitchFamily="34" charset="0"/>
              </a:rPr>
              <a:t>سُرْعَتِهِ</a:t>
            </a:r>
            <a:r>
              <a:rPr lang="ar-SA" sz="3200" dirty="0" smtClean="0">
                <a:solidFill>
                  <a:prstClr val="black"/>
                </a:solidFill>
                <a:latin typeface="Calibri" pitchFamily="34" charset="0"/>
              </a:rPr>
              <a:t>.</a:t>
            </a:r>
            <a:endParaRPr lang="ar-SA" dirty="0"/>
          </a:p>
        </p:txBody>
      </p:sp>
      <p:pic>
        <p:nvPicPr>
          <p:cNvPr id="10" name="صورة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764" y="3265338"/>
            <a:ext cx="2857500" cy="1600200"/>
          </a:xfrm>
          <a:prstGeom prst="rect">
            <a:avLst/>
          </a:prstGeom>
        </p:spPr>
      </p:pic>
      <p:sp>
        <p:nvSpPr>
          <p:cNvPr id="11" name="مربع نص 10"/>
          <p:cNvSpPr txBox="1"/>
          <p:nvPr/>
        </p:nvSpPr>
        <p:spPr>
          <a:xfrm>
            <a:off x="509973" y="4865538"/>
            <a:ext cx="795046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200" dirty="0">
                <a:solidFill>
                  <a:prstClr val="black"/>
                </a:solidFill>
                <a:latin typeface="Calibri" pitchFamily="34" charset="0"/>
              </a:rPr>
              <a:t>يَحْتَاجُ العَدَّاءُ أَنْ يَدفَعَ الأَرْضَ بِقَوَّةٍ أَكْبَرَ لِيَزيدَ مِنْ سُرعَتِهِ .</a:t>
            </a:r>
            <a:endParaRPr lang="ar-SA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509973" y="5973670"/>
            <a:ext cx="707714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ar-EG" sz="3200" b="1" dirty="0" smtClean="0">
                <a:solidFill>
                  <a:srgbClr val="FF0000"/>
                </a:solidFill>
                <a:latin typeface="Calibri" pitchFamily="34" charset="0"/>
              </a:rPr>
              <a:t>كُلَّمَا </a:t>
            </a:r>
            <a:r>
              <a:rPr lang="ar-EG" sz="3200" b="1" dirty="0">
                <a:solidFill>
                  <a:srgbClr val="FF0000"/>
                </a:solidFill>
                <a:latin typeface="Calibri" pitchFamily="34" charset="0"/>
              </a:rPr>
              <a:t>زَادَ مَقْدَارُ القُوِّةِ ازْدَادَ التَّسَارُعُ .</a:t>
            </a:r>
            <a:endParaRPr lang="ar-EG" sz="32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736009"/>
      </p:ext>
    </p:extLst>
  </p:cSld>
  <p:clrMapOvr>
    <a:masterClrMapping/>
  </p:clrMapOvr>
  <p:transition>
    <p:cover/>
    <p:sndAc>
      <p:stSnd>
        <p:snd r:embed="rId2" name="0293 - ويندوز صغير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2" b="193"/>
          <a:stretch/>
        </p:blipFill>
        <p:spPr bwMode="auto">
          <a:xfrm>
            <a:off x="2051720" y="1268760"/>
            <a:ext cx="5953125" cy="45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422727"/>
      </p:ext>
    </p:extLst>
  </p:cSld>
  <p:clrMapOvr>
    <a:masterClrMapping/>
  </p:clrMapOvr>
  <p:transition>
    <p:dissolve/>
    <p:sndAc>
      <p:stSnd>
        <p:snd r:embed="rId2" name="0293 - ويندوز صغير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1"/>
          <p:cNvSpPr>
            <a:spLocks noChangeArrowheads="1"/>
          </p:cNvSpPr>
          <p:nvPr/>
        </p:nvSpPr>
        <p:spPr bwMode="auto">
          <a:xfrm>
            <a:off x="-108520" y="4913585"/>
            <a:ext cx="892899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 rtl="1"/>
            <a:r>
              <a:rPr lang="ar-EG" sz="2800" b="1" dirty="0">
                <a:latin typeface="Calibri" pitchFamily="34" charset="0"/>
              </a:rPr>
              <a:t/>
            </a:r>
            <a:br>
              <a:rPr lang="ar-EG" sz="2800" b="1" dirty="0">
                <a:latin typeface="Calibri" pitchFamily="34" charset="0"/>
              </a:rPr>
            </a:br>
            <a:r>
              <a:rPr lang="ar-EG" sz="2800" dirty="0" smtClean="0">
                <a:latin typeface="Calibri" pitchFamily="34" charset="0"/>
              </a:rPr>
              <a:t>الْجِسْمَ </a:t>
            </a:r>
            <a:r>
              <a:rPr lang="ar-EG" sz="2800" dirty="0">
                <a:latin typeface="Calibri" pitchFamily="34" charset="0"/>
              </a:rPr>
              <a:t>الأَقَلَّ كُتْلَةً يَكْتَسِبُ تَسَارُعًا أَكْبَرَ. وَلِذَلِكَ فَكُلَّمَا زادَتِ الكُتْلَةُ زَادَ الْقُصُورُ.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691" b="10691"/>
          <a:stretch/>
        </p:blipFill>
        <p:spPr bwMode="auto">
          <a:xfrm>
            <a:off x="1666089" y="1988840"/>
            <a:ext cx="6315075" cy="3016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182" y="1556792"/>
            <a:ext cx="4752528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2195736" y="304928"/>
            <a:ext cx="424847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600" b="1" dirty="0">
                <a:solidFill>
                  <a:srgbClr val="0000FF"/>
                </a:solidFill>
                <a:latin typeface="Calibri" pitchFamily="34" charset="0"/>
              </a:rPr>
              <a:t>الكُتْلَةُ تُؤَثِّرُ فِي القُصُورِ </a:t>
            </a:r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1418747271"/>
      </p:ext>
    </p:extLst>
  </p:cSld>
  <p:clrMapOvr>
    <a:masterClrMapping/>
  </p:clrMapOvr>
  <p:transition>
    <p:split/>
    <p:sndAc>
      <p:stSnd>
        <p:snd r:embed="rId2" name="0293 - ويندوز صغير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885950"/>
            <a:ext cx="5183187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314267" y="476672"/>
            <a:ext cx="85154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كيف يؤثر الاحتكاك في حركة الجسم ؟</a:t>
            </a:r>
            <a:endParaRPr lang="ar-SA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755576" y="4365104"/>
            <a:ext cx="807416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يعتمد الاحتكاك على طبيعة السطوح المتلامسة .</a:t>
            </a:r>
            <a:endParaRPr lang="ar-SA" sz="3200" b="1" dirty="0"/>
          </a:p>
        </p:txBody>
      </p:sp>
      <p:sp>
        <p:nvSpPr>
          <p:cNvPr id="6" name="مربع نص 5"/>
          <p:cNvSpPr txBox="1"/>
          <p:nvPr/>
        </p:nvSpPr>
        <p:spPr>
          <a:xfrm>
            <a:off x="1835696" y="4949879"/>
            <a:ext cx="699404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الاحتكاك قليل بين الأجسام الصلبة الملساء .</a:t>
            </a:r>
            <a:endParaRPr lang="ar-SA" sz="3200" b="1" dirty="0"/>
          </a:p>
        </p:txBody>
      </p:sp>
    </p:spTree>
    <p:extLst>
      <p:ext uri="{BB962C8B-B14F-4D97-AF65-F5344CB8AC3E}">
        <p14:creationId xmlns:p14="http://schemas.microsoft.com/office/powerpoint/2010/main" val="230146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140</Words>
  <Application>Microsoft Office PowerPoint</Application>
  <PresentationFormat>عرض على الشاشة (3:4)‏</PresentationFormat>
  <Paragraphs>17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 7</dc:creator>
  <cp:lastModifiedBy>Win 7</cp:lastModifiedBy>
  <cp:revision>8</cp:revision>
  <dcterms:created xsi:type="dcterms:W3CDTF">2015-04-01T12:16:14Z</dcterms:created>
  <dcterms:modified xsi:type="dcterms:W3CDTF">2015-04-01T13:44:41Z</dcterms:modified>
</cp:coreProperties>
</file>