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fl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8" r:id="rId2"/>
    <p:sldId id="256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3" r:id="rId17"/>
    <p:sldId id="270" r:id="rId18"/>
    <p:sldId id="271" r:id="rId19"/>
    <p:sldId id="280" r:id="rId20"/>
    <p:sldId id="272" r:id="rId21"/>
    <p:sldId id="317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276" r:id="rId31"/>
    <p:sldId id="314" r:id="rId32"/>
    <p:sldId id="315" r:id="rId33"/>
    <p:sldId id="278" r:id="rId34"/>
    <p:sldId id="279" r:id="rId35"/>
    <p:sldId id="281" r:id="rId36"/>
    <p:sldId id="284" r:id="rId37"/>
    <p:sldId id="288" r:id="rId38"/>
    <p:sldId id="285" r:id="rId39"/>
    <p:sldId id="294" r:id="rId40"/>
    <p:sldId id="296" r:id="rId41"/>
    <p:sldId id="295" r:id="rId42"/>
    <p:sldId id="289" r:id="rId43"/>
    <p:sldId id="290" r:id="rId44"/>
    <p:sldId id="291" r:id="rId45"/>
    <p:sldId id="292" r:id="rId46"/>
    <p:sldId id="293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1" d="100"/>
          <a:sy n="71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F5F4-A14A-4A6E-B7E0-0EAE355CDFB0}" type="datetimeFigureOut">
              <a:rPr lang="ar-SA" smtClean="0"/>
              <a:t>20/04/33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2BC5F-F8EB-4C5A-A31F-343038B35FA5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7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العصفور\Desktop\خلفيات باور\image_134679825_38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5868144" y="5085184"/>
            <a:ext cx="24482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/>
              <a:t>الدرس الأول</a:t>
            </a:r>
            <a:endParaRPr lang="ar-SA" sz="4400" dirty="0"/>
          </a:p>
        </p:txBody>
      </p:sp>
      <p:sp>
        <p:nvSpPr>
          <p:cNvPr id="5" name="مربع نص 4"/>
          <p:cNvSpPr txBox="1"/>
          <p:nvPr/>
        </p:nvSpPr>
        <p:spPr>
          <a:xfrm rot="20795895">
            <a:off x="2701957" y="2491101"/>
            <a:ext cx="4161717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b="1" dirty="0" smtClean="0">
                <a:solidFill>
                  <a:srgbClr val="FF0000"/>
                </a:solidFill>
              </a:rPr>
              <a:t>المادة وخواصها</a:t>
            </a:r>
            <a:endParaRPr lang="ar-SA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buFont typeface="Wingdings" pitchFamily="2" charset="2"/>
              <a:buChar char="q"/>
            </a:pPr>
            <a:r>
              <a:rPr lang="ar-SA" sz="2800" dirty="0" smtClean="0"/>
              <a:t>عددي الحواس الخمسة ؟</a:t>
            </a:r>
          </a:p>
          <a:p>
            <a:pPr>
              <a:buFont typeface="Wingdings" pitchFamily="2" charset="2"/>
              <a:buChar char="q"/>
            </a:pPr>
            <a:r>
              <a:rPr lang="ar-SA" sz="2800" dirty="0" smtClean="0"/>
              <a:t>هل يمكن استعمال حواسك جميعها لوصف كل جسم ؟</a:t>
            </a:r>
          </a:p>
          <a:p>
            <a:pPr>
              <a:buFont typeface="Wingdings" pitchFamily="2" charset="2"/>
              <a:buChar char="q"/>
            </a:pPr>
            <a:r>
              <a:rPr lang="ar-SA" sz="2800" dirty="0" smtClean="0"/>
              <a:t>أعطي مثالا يوضح ذلك ؟</a:t>
            </a:r>
          </a:p>
          <a:p>
            <a:pPr>
              <a:buFont typeface="Wingdings" pitchFamily="2" charset="2"/>
              <a:buChar char="q"/>
            </a:pPr>
            <a:r>
              <a:rPr lang="ar-SA" sz="2800" dirty="0" smtClean="0"/>
              <a:t>كيف ستصفين قلم الرصاص لو كانت عيناك مغمضتين؟</a:t>
            </a:r>
          </a:p>
          <a:p>
            <a:pPr>
              <a:buFont typeface="Wingdings" pitchFamily="2" charset="2"/>
              <a:buChar char="q"/>
            </a:pPr>
            <a:r>
              <a:rPr lang="ar-SA" sz="2800" dirty="0" smtClean="0"/>
              <a:t> ماالخصائص التي يمكن قياسها؟</a:t>
            </a:r>
          </a:p>
          <a:p>
            <a:pPr>
              <a:buFont typeface="Wingdings" pitchFamily="2" charset="2"/>
              <a:buChar char="q"/>
            </a:pPr>
            <a:r>
              <a:rPr lang="ar-SA" sz="2800" dirty="0" smtClean="0"/>
              <a:t>ما الأدوات التي تستخدم لقياس تلك الخصائص؟</a:t>
            </a:r>
          </a:p>
          <a:p>
            <a:endParaRPr lang="ar-SA" dirty="0" smtClean="0"/>
          </a:p>
          <a:p>
            <a:pPr algn="ctr"/>
            <a:endParaRPr lang="ar-SA" dirty="0"/>
          </a:p>
        </p:txBody>
      </p:sp>
      <p:sp>
        <p:nvSpPr>
          <p:cNvPr id="2" name="عنوان 1"/>
          <p:cNvSpPr txBox="1">
            <a:spLocks/>
          </p:cNvSpPr>
          <p:nvPr/>
        </p:nvSpPr>
        <p:spPr>
          <a:xfrm>
            <a:off x="5076056" y="836712"/>
            <a:ext cx="2971792" cy="5715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ar-SA" sz="4000" b="1" i="0" u="none" strike="noStrike" kern="1200" cap="none" spc="0" normalizeH="0" baseline="0" noProof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المعرفة السابقة 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268760"/>
            <a:ext cx="140359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268760"/>
            <a:ext cx="13083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/>
          <p:nvPr/>
        </p:nvSpPr>
        <p:spPr>
          <a:xfrm>
            <a:off x="1789102" y="4149080"/>
            <a:ext cx="5775941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كيف سأصف هذه الأجسام ؟</a:t>
            </a:r>
          </a:p>
          <a:p>
            <a:r>
              <a:rPr lang="ar-SA" dirty="0" err="1" smtClean="0"/>
              <a:t>ماالحاسة</a:t>
            </a:r>
            <a:r>
              <a:rPr lang="ar-SA" dirty="0" smtClean="0"/>
              <a:t> التي اعتمدت عليها؟</a:t>
            </a:r>
          </a:p>
          <a:p>
            <a:r>
              <a:rPr lang="ar-SA" dirty="0" smtClean="0"/>
              <a:t>إذا استخدمت خيالك هل تستطيعين أن تفكري بحواس أخرى لوصف الصورة؟</a:t>
            </a:r>
            <a:endParaRPr lang="ar-SA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412776"/>
            <a:ext cx="187220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81236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286702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988840"/>
            <a:ext cx="430852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581128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67818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075" y="2324100"/>
            <a:ext cx="33718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65532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66484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64845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68760"/>
            <a:ext cx="65913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357158" y="285728"/>
            <a:ext cx="8429684" cy="6143668"/>
          </a:xfrm>
          <a:prstGeom prst="roundRect">
            <a:avLst/>
          </a:prstGeom>
          <a:ln w="38100">
            <a:solidFill>
              <a:srgbClr val="D60057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/>
          <p:nvPr/>
        </p:nvSpPr>
        <p:spPr>
          <a:xfrm>
            <a:off x="251520" y="548680"/>
            <a:ext cx="831743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</a:rPr>
              <a:t>استقصاء مفتوح</a:t>
            </a:r>
          </a:p>
          <a:p>
            <a:endParaRPr lang="ar-SA" sz="3600" dirty="0"/>
          </a:p>
          <a:p>
            <a:r>
              <a:rPr lang="ar-SA" sz="3600" dirty="0" err="1" smtClean="0"/>
              <a:t>ماالصفات</a:t>
            </a:r>
            <a:r>
              <a:rPr lang="ar-SA" sz="3600" dirty="0" smtClean="0"/>
              <a:t> التي يمكن الاعتماد عليها لمعرفة جسم موضوع داخل </a:t>
            </a:r>
            <a:r>
              <a:rPr lang="ar-SA" sz="3600" dirty="0" smtClean="0"/>
              <a:t>صندوق ولا يمكن رؤيته أو لمسه.</a:t>
            </a:r>
            <a:endParaRPr lang="ar-SA" sz="3600" dirty="0" smtClean="0"/>
          </a:p>
          <a:p>
            <a:r>
              <a:rPr lang="ar-SA" sz="3600" dirty="0" smtClean="0"/>
              <a:t>كيف </a:t>
            </a:r>
            <a:r>
              <a:rPr lang="ar-SA" sz="3600" dirty="0" smtClean="0"/>
              <a:t>نتعرف إلى الجسم في هذه الحالة؟</a:t>
            </a:r>
            <a:endParaRPr lang="ar-S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My Documents\My Pictures\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71670" y="2428868"/>
            <a:ext cx="5572164" cy="307183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62"/>
                </a:solidFill>
                <a:effectLst/>
                <a:uLnTx/>
                <a:uFillTx/>
                <a:cs typeface="PT Bold Heading" pitchFamily="2" charset="-78"/>
              </a:rPr>
              <a:t>الحصة الأولى 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dirty="0" smtClean="0">
                <a:solidFill>
                  <a:srgbClr val="8E0062"/>
                </a:solidFill>
                <a:cs typeface="PT Bold Heading" pitchFamily="2" charset="-78"/>
              </a:rPr>
              <a:t>من درس العلوم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 smtClean="0">
              <a:solidFill>
                <a:srgbClr val="C00000"/>
              </a:solidFill>
              <a:cs typeface="PT Bold Heading" pitchFamily="2" charset="-78"/>
            </a:endParaRP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+mj-cs"/>
              </a:rPr>
              <a:t>   ( التهيئة –</a:t>
            </a:r>
            <a:r>
              <a:rPr kumimoji="0" lang="ar-SA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cs typeface="+mj-cs"/>
              </a:rPr>
              <a:t> </a:t>
            </a: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+mj-cs"/>
              </a:rPr>
              <a:t>الاستكشاف )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358346" cy="6643710"/>
          </a:xfrm>
          <a:prstGeom prst="rect">
            <a:avLst/>
          </a:prstGeom>
          <a:noFill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85918" y="2285992"/>
            <a:ext cx="5572164" cy="335758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0062"/>
                </a:solidFill>
                <a:effectLst/>
                <a:uLnTx/>
                <a:uFillTx/>
                <a:cs typeface="PT Bold Heading" pitchFamily="2" charset="-78"/>
              </a:rPr>
              <a:t>الحصة الثانية 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dirty="0" smtClean="0">
                <a:solidFill>
                  <a:srgbClr val="8E0062"/>
                </a:solidFill>
                <a:cs typeface="PT Bold Heading" pitchFamily="2" charset="-78"/>
              </a:rPr>
              <a:t>من درس العلوم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1400" dirty="0" smtClean="0">
              <a:solidFill>
                <a:srgbClr val="C00000"/>
              </a:solidFill>
              <a:cs typeface="PT Bold Heading" pitchFamily="2" charset="-78"/>
            </a:endParaRP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+mj-cs"/>
              </a:rPr>
              <a:t>( الشرح – التقويم – الإثراء )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سمك المغناطيسي تجربة عملية مبسطة للأطفال - YouTube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1" y="-1"/>
            <a:ext cx="9144001" cy="61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1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1088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685925"/>
            <a:ext cx="2267892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65309"/>
            <a:ext cx="20288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50683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09" y="2424113"/>
            <a:ext cx="22764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640384" y="579327"/>
            <a:ext cx="322716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/>
              <a:t>مما تتكون الأشياء؟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32914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71" y="2428590"/>
            <a:ext cx="3594669" cy="369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36480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356006" y="836712"/>
            <a:ext cx="459225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/>
              <a:t>أيهما حجمه أكبر؟</a:t>
            </a:r>
          </a:p>
          <a:p>
            <a:r>
              <a:rPr lang="ar-SA" sz="4400" dirty="0" smtClean="0"/>
              <a:t>أيهما كتلته أكثر؟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370817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12725"/>
            <a:ext cx="82121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1052736"/>
            <a:ext cx="29813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911573"/>
            <a:ext cx="515143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7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12725"/>
            <a:ext cx="82121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37" y="1196752"/>
            <a:ext cx="29813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49" y="1975797"/>
            <a:ext cx="617537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2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2409825"/>
            <a:ext cx="22479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699792" y="980728"/>
            <a:ext cx="446468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dirty="0" smtClean="0"/>
              <a:t>كيف أصف هذه التفاحة؟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10906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12725"/>
            <a:ext cx="82121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29813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103222" y="2303294"/>
            <a:ext cx="509947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/>
              <a:t>والآن </a:t>
            </a:r>
            <a:r>
              <a:rPr lang="ar-SA" sz="2800" b="1" dirty="0" err="1" smtClean="0"/>
              <a:t>ياصغيرتي</a:t>
            </a:r>
            <a:r>
              <a:rPr lang="ar-SA" sz="2800" b="1" dirty="0" smtClean="0"/>
              <a:t> </a:t>
            </a:r>
          </a:p>
          <a:p>
            <a:r>
              <a:rPr lang="ar-SA" sz="4400" b="1" dirty="0" smtClean="0"/>
              <a:t>هل عرفت مفهوم الخاصية؟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18930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12725"/>
            <a:ext cx="82121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29813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245303" y="2780928"/>
            <a:ext cx="6535764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b="1" dirty="0" smtClean="0">
                <a:solidFill>
                  <a:srgbClr val="FF0000"/>
                </a:solidFill>
              </a:rPr>
              <a:t>الخاصية</a:t>
            </a:r>
            <a:r>
              <a:rPr lang="ar-SA" sz="4400" b="1" dirty="0" smtClean="0"/>
              <a:t> :ما يميز المادة عن غيرها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20033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94" y="345736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47817"/>
            <a:ext cx="21336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482294" y="1724908"/>
            <a:ext cx="6442789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 smtClean="0"/>
              <a:t>ماذا يحدث للتفاحة عندما أرميها في الماء؟</a:t>
            </a:r>
          </a:p>
          <a:p>
            <a:r>
              <a:rPr lang="ar-SA" sz="3600" b="1" dirty="0" smtClean="0"/>
              <a:t>ماذا يحدث للحجر عندما ألقيه في الماء؟</a:t>
            </a:r>
            <a:endParaRPr lang="ar-SA" sz="3600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3861962" y="620688"/>
            <a:ext cx="269496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>
                <a:solidFill>
                  <a:srgbClr val="00B050"/>
                </a:solidFill>
              </a:rPr>
              <a:t>الانغمار والطفو</a:t>
            </a:r>
            <a:endParaRPr lang="ar-SA" sz="4000" dirty="0">
              <a:solidFill>
                <a:srgbClr val="00B050"/>
              </a:solidFill>
            </a:endParaRPr>
          </a:p>
        </p:txBody>
      </p:sp>
      <p:pic>
        <p:nvPicPr>
          <p:cNvPr id="8200" name="Picture 8" descr="C:\Users\العصفور\Desktop\خلفيات باور\27934.imgcach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685"/>
            <a:ext cx="8712968" cy="67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5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PIC-389-1313225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26853" cy="6286544"/>
          </a:xfrm>
          <a:prstGeom prst="rect">
            <a:avLst/>
          </a:prstGeom>
          <a:noFill/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1500166" y="1285860"/>
            <a:ext cx="6157898" cy="4000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PT Bold Heading" pitchFamily="2" charset="-78"/>
              </a:rPr>
              <a:t>الوحدة الخامسة / المادة </a:t>
            </a: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PT Bold Heading" pitchFamily="2" charset="-78"/>
              </a:rPr>
              <a:t>الفصل التاسع / ملاحظة المواد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57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43" y="427672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67778"/>
            <a:ext cx="10477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4" y="2309402"/>
            <a:ext cx="2486864" cy="179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4314825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423" y="1444666"/>
            <a:ext cx="55181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439247" y="548680"/>
            <a:ext cx="3550972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>
                <a:solidFill>
                  <a:srgbClr val="FF0000"/>
                </a:solidFill>
              </a:rPr>
              <a:t>الخاصية المغناطيسية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C:\Users\العصفور\Desktop\خلفيات باور\27946.imgcach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0" y="240849"/>
            <a:ext cx="84122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82" y="3068960"/>
            <a:ext cx="1892693" cy="181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248" y="3344415"/>
            <a:ext cx="8953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2282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99" y="3573015"/>
            <a:ext cx="1104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838042" y="1685548"/>
            <a:ext cx="762580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/>
              <a:t>أي هذه المواد توصل الحرارة وأيها لا يوصل؟</a:t>
            </a:r>
            <a:endParaRPr lang="ar-SA" sz="40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2257865" y="836712"/>
            <a:ext cx="401103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خاصية توصيل الحرارة</a:t>
            </a:r>
            <a:endParaRPr lang="ar-S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1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8640"/>
            <a:ext cx="63817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492896"/>
            <a:ext cx="6566148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829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7" y="2498401"/>
            <a:ext cx="24860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75" y="438876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7" y="4360108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7113261" y="3861048"/>
            <a:ext cx="102784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نحاس</a:t>
            </a:r>
            <a:endParaRPr lang="ar-SA" sz="36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319436" y="2777789"/>
            <a:ext cx="85311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حديد</a:t>
            </a:r>
            <a:endParaRPr lang="ar-SA" sz="36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783224" y="3861048"/>
            <a:ext cx="87716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ذهب</a:t>
            </a:r>
            <a:endParaRPr lang="ar-S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العصفور\Desktop\خلفيات باور\62801_1132076158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5738"/>
            <a:ext cx="78486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96752"/>
            <a:ext cx="5400600" cy="487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العصفور\Desktop\خلفيات باور\88227.imgcach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0959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849935" y="1193758"/>
            <a:ext cx="3249609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dirty="0" smtClean="0"/>
              <a:t>مما تتكون المادة؟</a:t>
            </a:r>
            <a:endParaRPr lang="ar-SA" sz="4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17630"/>
            <a:ext cx="259228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724128" y="4997950"/>
            <a:ext cx="198002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عنصر واحد</a:t>
            </a:r>
            <a:endParaRPr lang="ar-SA" sz="36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3151095" y="4758026"/>
            <a:ext cx="1955985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800" dirty="0" smtClean="0"/>
              <a:t>عنصرين</a:t>
            </a:r>
            <a:endParaRPr lang="ar-SA" sz="48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323528" y="4819581"/>
            <a:ext cx="227337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/>
              <a:t>ثلاثة عناصر</a:t>
            </a:r>
            <a:endParaRPr lang="ar-SA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21794"/>
            <a:ext cx="22383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2838450"/>
            <a:ext cx="8858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12725"/>
            <a:ext cx="82121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913266" y="2318590"/>
            <a:ext cx="5216493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b="1" dirty="0" smtClean="0">
                <a:solidFill>
                  <a:srgbClr val="FF0000"/>
                </a:solidFill>
              </a:rPr>
              <a:t>العناصر</a:t>
            </a:r>
            <a:r>
              <a:rPr lang="ar-SA" sz="4400" b="1" dirty="0" smtClean="0"/>
              <a:t> :وحدات بناء المادة</a:t>
            </a:r>
            <a:endParaRPr lang="ar-SA" sz="4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33353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8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052736"/>
            <a:ext cx="6192689" cy="42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GE108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3593039" y="1196752"/>
            <a:ext cx="274786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 smtClean="0"/>
              <a:t>كيف تقاس المادة؟</a:t>
            </a:r>
            <a:endParaRPr lang="ar-SA" sz="36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3851920" y="2070927"/>
            <a:ext cx="445186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srgbClr val="00B050"/>
                </a:solidFill>
              </a:rPr>
              <a:t>كيف يمكن قياس المسافة حول الكرة؟</a:t>
            </a:r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641805" y="5004747"/>
            <a:ext cx="3429145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 smtClean="0">
                <a:solidFill>
                  <a:srgbClr val="00B050"/>
                </a:solidFill>
              </a:rPr>
              <a:t>كيف يمكن قياس كتلة الكرة؟</a:t>
            </a:r>
            <a:endParaRPr lang="ar-SA" sz="2800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50" y="4646095"/>
            <a:ext cx="1719454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63" y="4509120"/>
            <a:ext cx="15525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63" y="3123852"/>
            <a:ext cx="1979618" cy="91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3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My Documents\My Pictures\PIC-389-1313225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26853" cy="6286544"/>
          </a:xfrm>
          <a:prstGeom prst="rect">
            <a:avLst/>
          </a:prstGeom>
          <a:noFill/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1500166" y="1714488"/>
            <a:ext cx="6157898" cy="4000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هيا بنا في رحلة جميلة نشاهد من خلالها محتويات :</a:t>
            </a:r>
            <a:b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PT Bold Heading" pitchFamily="2" charset="-78"/>
              </a:rPr>
              <a:t>الفصل التاسع/ ملاحظة المواد</a:t>
            </a:r>
            <a:b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PT Bold Heading" pitchFamily="2" charset="-78"/>
              </a:rPr>
            </a:b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 نتعرف على مفرداته الجديدة</a:t>
            </a:r>
            <a:b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هيا بنا ..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GE108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90" y="4077072"/>
            <a:ext cx="24765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37112"/>
            <a:ext cx="1711077" cy="205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53" y="1628800"/>
            <a:ext cx="19812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99" y="1196086"/>
            <a:ext cx="2726581" cy="24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113877" y="2708920"/>
            <a:ext cx="15231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المتر لقياس الطول</a:t>
            </a:r>
            <a:endParaRPr lang="ar-SA" dirty="0"/>
          </a:p>
        </p:txBody>
      </p:sp>
      <p:sp>
        <p:nvSpPr>
          <p:cNvPr id="3" name="مربع نص 2"/>
          <p:cNvSpPr txBox="1"/>
          <p:nvPr/>
        </p:nvSpPr>
        <p:spPr>
          <a:xfrm>
            <a:off x="1343105" y="3887942"/>
            <a:ext cx="193354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الكيلوجرام لقياس الوحدة</a:t>
            </a:r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400582" y="5949280"/>
            <a:ext cx="293221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الدرجة </a:t>
            </a:r>
            <a:r>
              <a:rPr lang="ar-SA" dirty="0" err="1" smtClean="0"/>
              <a:t>السيليزية</a:t>
            </a:r>
            <a:r>
              <a:rPr lang="ar-SA" dirty="0" smtClean="0"/>
              <a:t> لقياس درجة الحرارة</a:t>
            </a:r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4296171" y="548680"/>
            <a:ext cx="14686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كيف تقاس المادة؟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2364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12725"/>
            <a:ext cx="821213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82" y="2708920"/>
            <a:ext cx="35337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08" y="2708920"/>
            <a:ext cx="4476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41251"/>
            <a:ext cx="33353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42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4668908" y="692696"/>
            <a:ext cx="152798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كيف أقيس الطول؟</a:t>
            </a:r>
            <a:endParaRPr lang="ar-SA" dirty="0"/>
          </a:p>
        </p:txBody>
      </p:sp>
      <p:pic>
        <p:nvPicPr>
          <p:cNvPr id="18434" name="Picture 2" descr="C:\Users\العصفور\Desktop\خلفيات باور\27941.imgcach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82047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17526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522143" y="3739158"/>
            <a:ext cx="80663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المسطرة</a:t>
            </a:r>
            <a:endParaRPr lang="ar-SA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99" y="1767929"/>
            <a:ext cx="19812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787882" y="3501008"/>
            <a:ext cx="127310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 smtClean="0"/>
              <a:t>الشريط المتري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4255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GE108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27" y="1772816"/>
            <a:ext cx="22383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275856" y="692696"/>
            <a:ext cx="258756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 smtClean="0"/>
              <a:t>كيف أقيس الحجم؟</a:t>
            </a:r>
            <a:endParaRPr lang="ar-SA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0876"/>
            <a:ext cx="2505075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309756" y="5301208"/>
            <a:ext cx="290335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 smtClean="0"/>
              <a:t>وحدة قياس </a:t>
            </a:r>
            <a:r>
              <a:rPr lang="ar-SA" sz="2800" dirty="0" err="1" smtClean="0"/>
              <a:t>الحجوم:اللتر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30450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1" y="499531"/>
            <a:ext cx="82962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7668344" y="2996952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3" name="مربع نص 2"/>
          <p:cNvSpPr txBox="1"/>
          <p:nvPr/>
        </p:nvSpPr>
        <p:spPr>
          <a:xfrm>
            <a:off x="862069" y="5085184"/>
            <a:ext cx="7439858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 err="1" smtClean="0"/>
              <a:t>لماذ</a:t>
            </a:r>
            <a:r>
              <a:rPr lang="ar-SA" sz="2800" dirty="0" smtClean="0"/>
              <a:t> تساعد هذه الطريقة على تعيين حجم جسم صلب غير منتظم؟</a:t>
            </a:r>
          </a:p>
          <a:p>
            <a:r>
              <a:rPr lang="ar-SA" sz="2800" dirty="0" smtClean="0"/>
              <a:t>لماذا لا تستعمل هذه الطريقة لتعيين حجم ملح الطعام؟ </a:t>
            </a:r>
            <a:endParaRPr lang="ar-SA" sz="28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70780" y="3569112"/>
            <a:ext cx="7499168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 smtClean="0"/>
              <a:t>نقيس حجم السائل قبل وضع الحجر وبعده ،والفرق بين القراءتين </a:t>
            </a:r>
          </a:p>
          <a:p>
            <a:r>
              <a:rPr lang="ar-SA" sz="2800" dirty="0" smtClean="0"/>
              <a:t>يمثل حجم الحجر.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0333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GE108_35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2178018" y="476672"/>
            <a:ext cx="301076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dirty="0" smtClean="0">
                <a:solidFill>
                  <a:srgbClr val="FF0000"/>
                </a:solidFill>
              </a:rPr>
              <a:t>كيف أقيس الكتلة؟</a:t>
            </a:r>
            <a:endParaRPr lang="ar-SA" sz="40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2128838"/>
            <a:ext cx="5400600" cy="28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8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14538"/>
            <a:ext cx="5473055" cy="350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4139952" y="4725144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3" name="مربع نص 2"/>
          <p:cNvSpPr txBox="1"/>
          <p:nvPr/>
        </p:nvSpPr>
        <p:spPr>
          <a:xfrm>
            <a:off x="1488185" y="782995"/>
            <a:ext cx="6077305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 smtClean="0"/>
              <a:t>لماذا تعد كتلة الزجاج الصغيرة أكبر من كتلة الفشار؟</a:t>
            </a:r>
          </a:p>
          <a:p>
            <a:r>
              <a:rPr lang="ar-SA" sz="2800" dirty="0" smtClean="0"/>
              <a:t>كيف تعرفين أن الكتل في كفتي الميزان متساوية؟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7669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6768752" cy="634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3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525658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04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052736"/>
            <a:ext cx="741682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908" y="1556792"/>
            <a:ext cx="4522241" cy="25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631"/>
            <a:ext cx="9105900" cy="686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1052736"/>
            <a:ext cx="576064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8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151834" y="1982450"/>
            <a:ext cx="6840334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/>
              <a:t> </a:t>
            </a:r>
            <a:r>
              <a:rPr lang="ar-SA" sz="4400" b="1" dirty="0" smtClean="0">
                <a:solidFill>
                  <a:srgbClr val="0070C0"/>
                </a:solidFill>
              </a:rPr>
              <a:t>التفكير </a:t>
            </a:r>
            <a:r>
              <a:rPr lang="ar-SA" sz="4400" b="1" dirty="0" err="1" smtClean="0">
                <a:solidFill>
                  <a:srgbClr val="0070C0"/>
                </a:solidFill>
              </a:rPr>
              <a:t>الناقد</a:t>
            </a:r>
            <a:r>
              <a:rPr lang="ar-SA" sz="4400" b="1" dirty="0" err="1">
                <a:solidFill>
                  <a:srgbClr val="0070C0"/>
                </a:solidFill>
              </a:rPr>
              <a:t>:</a:t>
            </a:r>
            <a:r>
              <a:rPr lang="ar-SA" sz="4400" dirty="0" err="1" smtClean="0"/>
              <a:t>ماخاصية</a:t>
            </a:r>
            <a:r>
              <a:rPr lang="ar-SA" sz="4400" dirty="0" smtClean="0"/>
              <a:t> الزجاج التي </a:t>
            </a:r>
          </a:p>
          <a:p>
            <a:r>
              <a:rPr lang="ar-SA" sz="4400" dirty="0" smtClean="0"/>
              <a:t>تجعل منه مادة صالحة لصنع النوافذ؟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92828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628800"/>
            <a:ext cx="532859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1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16696"/>
            <a:ext cx="5760639" cy="422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124744"/>
            <a:ext cx="66967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268760"/>
            <a:ext cx="604867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7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23528" y="5157192"/>
            <a:ext cx="2234907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1">
            <a:spAutoFit/>
          </a:bodyPr>
          <a:lstStyle/>
          <a:p>
            <a:r>
              <a:rPr lang="ar-SA" dirty="0" smtClean="0"/>
              <a:t>كيف توصف المادة؟</a:t>
            </a:r>
          </a:p>
          <a:p>
            <a:r>
              <a:rPr lang="ar-SA" dirty="0" err="1" smtClean="0"/>
              <a:t>ماخصائص</a:t>
            </a:r>
            <a:r>
              <a:rPr lang="ar-SA" dirty="0" smtClean="0"/>
              <a:t> المادة التي يمكن</a:t>
            </a:r>
          </a:p>
          <a:p>
            <a:r>
              <a:rPr lang="ar-SA" dirty="0" smtClean="0"/>
              <a:t>قياسها؟</a:t>
            </a:r>
          </a:p>
          <a:p>
            <a:r>
              <a:rPr lang="ar-SA" dirty="0" smtClean="0"/>
              <a:t>كيف تختلف حالات المادة </a:t>
            </a:r>
          </a:p>
          <a:p>
            <a:r>
              <a:rPr lang="ar-SA" dirty="0" smtClean="0"/>
              <a:t>الثلاث في حجمها وشكلها؟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5940152" y="4509120"/>
            <a:ext cx="2906774" cy="830997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صغيرتي ..</a:t>
            </a:r>
          </a:p>
          <a:p>
            <a:pPr algn="ctr"/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انظري إلى هذه الصورة ..</a:t>
            </a:r>
            <a:endParaRPr lang="ar-S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PIC-389-1313225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26853" cy="6286544"/>
          </a:xfrm>
          <a:prstGeom prst="rect">
            <a:avLst/>
          </a:prstGeom>
          <a:noFill/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1500166" y="1714488"/>
            <a:ext cx="6157898" cy="4000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صغيرتي ..</a:t>
            </a:r>
            <a:br>
              <a:rPr kumimoji="0" lang="ar-SA" sz="4400" b="1" i="0" u="none" strike="noStrike" kern="1200" cap="none" spc="0" normalizeH="0" baseline="0" noProof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1" i="0" u="none" strike="noStrike" kern="1200" cap="none" spc="0" normalizeH="0" baseline="0" noProof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هيا لنتعرف إلى بعض </a:t>
            </a:r>
            <a:r>
              <a:rPr kumimoji="0" lang="ar-SA" sz="4400" b="1" i="0" u="none" strike="noStrike" kern="1200" cap="none" spc="0" normalizeH="0" baseline="0" noProof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PT Bold Heading" pitchFamily="2" charset="-78"/>
              </a:rPr>
              <a:t>المفردات</a:t>
            </a:r>
            <a:r>
              <a:rPr kumimoji="0" lang="ar-SA" sz="4400" b="1" i="0" u="none" strike="noStrike" kern="1200" cap="none" spc="0" normalizeH="0" baseline="0" noProof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التي سندرسها في هذا الفصل الجديد ..</a:t>
            </a:r>
            <a:endParaRPr kumimoji="0" lang="ar-SA" sz="4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626469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/>
          <p:nvPr/>
        </p:nvSpPr>
        <p:spPr>
          <a:xfrm>
            <a:off x="6444208" y="1268760"/>
            <a:ext cx="2699792" cy="1569660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سنقرأ سويا هذه المفردات الجديدة </a:t>
            </a:r>
            <a:r>
              <a:rPr lang="ar-SA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و</a:t>
            </a:r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سنضعها في اللوح </a:t>
            </a:r>
            <a:r>
              <a:rPr lang="ar-SA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و</a:t>
            </a:r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أمامها صورة دالة عليها ..</a:t>
            </a:r>
            <a:endParaRPr lang="ar-S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2" descr="C:\Documents and Settings\user\My Documents\My Pictures\لبيس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5373216"/>
            <a:ext cx="2714644" cy="1204914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7308304" y="5301208"/>
            <a:ext cx="1571636" cy="8309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لوحة تهيئة الفصل</a:t>
            </a:r>
            <a:endParaRPr lang="ar-S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y Documents\My Pictures\PIC-389-13132256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26853" cy="6286544"/>
          </a:xfrm>
          <a:prstGeom prst="rect">
            <a:avLst/>
          </a:prstGeom>
          <a:noFill/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1500166" y="1714488"/>
            <a:ext cx="6157898" cy="4000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 الآن سنبدأ مع الدرس الأول في هذا الفصل</a:t>
            </a:r>
            <a: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وهو بعنوان ..</a:t>
            </a:r>
            <a:b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SA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ar-SA" sz="4400" dirty="0" smtClean="0">
                <a:latin typeface="+mj-lt"/>
                <a:ea typeface="+mj-ea"/>
                <a:cs typeface="PT Bold Heading" pitchFamily="2" charset="-78"/>
              </a:rPr>
              <a:t>المادة وقياسها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382</Words>
  <Application>Microsoft Office PowerPoint</Application>
  <PresentationFormat>عرض على الشاشة (3:4)‏</PresentationFormat>
  <Paragraphs>79</Paragraphs>
  <Slides>55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56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العصفور</dc:creator>
  <cp:lastModifiedBy>العصفور</cp:lastModifiedBy>
  <cp:revision>67</cp:revision>
  <dcterms:created xsi:type="dcterms:W3CDTF">2012-02-24T15:42:53Z</dcterms:created>
  <dcterms:modified xsi:type="dcterms:W3CDTF">2012-03-13T03:55:14Z</dcterms:modified>
</cp:coreProperties>
</file>