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5" r:id="rId2"/>
    <p:sldId id="256" r:id="rId3"/>
    <p:sldId id="308" r:id="rId4"/>
    <p:sldId id="309" r:id="rId5"/>
    <p:sldId id="257" r:id="rId6"/>
    <p:sldId id="258" r:id="rId7"/>
    <p:sldId id="319" r:id="rId8"/>
    <p:sldId id="320" r:id="rId9"/>
    <p:sldId id="259" r:id="rId10"/>
    <p:sldId id="318" r:id="rId11"/>
    <p:sldId id="260" r:id="rId12"/>
    <p:sldId id="261" r:id="rId13"/>
    <p:sldId id="262" r:id="rId14"/>
    <p:sldId id="313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311" r:id="rId26"/>
    <p:sldId id="312" r:id="rId27"/>
    <p:sldId id="273" r:id="rId28"/>
    <p:sldId id="284" r:id="rId29"/>
    <p:sldId id="285" r:id="rId30"/>
    <p:sldId id="274" r:id="rId31"/>
    <p:sldId id="275" r:id="rId32"/>
    <p:sldId id="289" r:id="rId33"/>
    <p:sldId id="276" r:id="rId34"/>
    <p:sldId id="314" r:id="rId35"/>
    <p:sldId id="278" r:id="rId36"/>
    <p:sldId id="279" r:id="rId37"/>
    <p:sldId id="280" r:id="rId38"/>
    <p:sldId id="291" r:id="rId39"/>
    <p:sldId id="281" r:id="rId40"/>
    <p:sldId id="290" r:id="rId41"/>
    <p:sldId id="321" r:id="rId42"/>
    <p:sldId id="292" r:id="rId43"/>
    <p:sldId id="317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10" r:id="rId54"/>
    <p:sldId id="283" r:id="rId5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3CC"/>
    <a:srgbClr val="3A1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40" d="100"/>
          <a:sy n="40" d="100"/>
        </p:scale>
        <p:origin x="-7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663F1-77AC-4C61-96E3-15CD86384A5D}" type="datetimeFigureOut">
              <a:rPr lang="ar-SA" smtClean="0"/>
              <a:pPr/>
              <a:t>03/05/33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9D281-7BCB-4FA8-8A5E-3A46599B356D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&#1581;&#1575;&#1604;&#1575;&#1578;%20&#1575;&#1604;&#1605;&#1575;&#1583;&#1577;%20-%20YouTube.mp4" TargetMode="External"/><Relationship Id="rId5" Type="http://schemas.openxmlformats.org/officeDocument/2006/relationships/image" Target="../media/image29.wmf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gif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GB (2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619672" y="764704"/>
            <a:ext cx="6120680" cy="33123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/>
          <p:cNvSpPr txBox="1"/>
          <p:nvPr/>
        </p:nvSpPr>
        <p:spPr>
          <a:xfrm>
            <a:off x="1259632" y="980728"/>
            <a:ext cx="6840760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rgbClr val="C00000"/>
                </a:solidFill>
                <a:cs typeface="PT Bold Broken" pitchFamily="2" charset="-78"/>
              </a:rPr>
              <a:t>درس نموذجي</a:t>
            </a:r>
          </a:p>
          <a:p>
            <a:pPr algn="ctr"/>
            <a:r>
              <a:rPr lang="ar-SA" sz="4400" dirty="0" smtClean="0">
                <a:cs typeface="PT Bold Broken" pitchFamily="2" charset="-78"/>
              </a:rPr>
              <a:t> </a:t>
            </a:r>
            <a:r>
              <a:rPr lang="ar-SA" sz="4400" dirty="0" smtClean="0">
                <a:solidFill>
                  <a:srgbClr val="002060"/>
                </a:solidFill>
                <a:cs typeface="PT Bold Broken" pitchFamily="2" charset="-78"/>
              </a:rPr>
              <a:t>للصف الثالث علوم</a:t>
            </a:r>
          </a:p>
          <a:p>
            <a:pPr algn="ctr"/>
            <a:r>
              <a:rPr lang="ar-SA" sz="4400" dirty="0" smtClean="0">
                <a:solidFill>
                  <a:srgbClr val="009900"/>
                </a:solidFill>
                <a:cs typeface="PT Bold Broken" pitchFamily="2" charset="-78"/>
              </a:rPr>
              <a:t>حالات المادة </a:t>
            </a:r>
          </a:p>
          <a:p>
            <a:pPr algn="ctr"/>
            <a:r>
              <a:rPr lang="ar-SA" sz="4400" dirty="0" smtClean="0">
                <a:solidFill>
                  <a:srgbClr val="009900"/>
                </a:solidFill>
                <a:cs typeface="PT Bold Broken" pitchFamily="2" charset="-78"/>
              </a:rPr>
              <a:t>الصلبة والسائلة والغازية</a:t>
            </a:r>
            <a:endParaRPr lang="ar-SA" sz="4400" dirty="0">
              <a:solidFill>
                <a:srgbClr val="009900"/>
              </a:solidFill>
              <a:cs typeface="PT Bold Broken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868144" y="4509120"/>
            <a:ext cx="288032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chemeClr val="accent6">
                    <a:lumMod val="50000"/>
                  </a:schemeClr>
                </a:solidFill>
              </a:rPr>
              <a:t>اسم المعلمة </a:t>
            </a:r>
          </a:p>
          <a:p>
            <a:pPr algn="ctr"/>
            <a:r>
              <a:rPr lang="ar-SA" sz="2800" dirty="0" smtClean="0"/>
              <a:t>نهلة </a:t>
            </a:r>
            <a:r>
              <a:rPr lang="ar-SA" sz="2800" dirty="0" err="1" smtClean="0"/>
              <a:t>باخريبة</a:t>
            </a:r>
            <a:endParaRPr lang="ar-SA" sz="2800" dirty="0" smtClean="0"/>
          </a:p>
          <a:p>
            <a:pPr algn="ctr"/>
            <a:endParaRPr lang="ar-SA" sz="4400" dirty="0" smtClean="0">
              <a:cs typeface="PT Bold Broken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979712" y="4509120"/>
            <a:ext cx="396044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chemeClr val="accent6">
                    <a:lumMod val="50000"/>
                  </a:schemeClr>
                </a:solidFill>
              </a:rPr>
              <a:t>إشراف متابعة</a:t>
            </a:r>
          </a:p>
          <a:p>
            <a:pPr algn="ctr"/>
            <a:r>
              <a:rPr lang="ar-SA" sz="2800" dirty="0" smtClean="0">
                <a:solidFill>
                  <a:schemeClr val="accent6">
                    <a:lumMod val="50000"/>
                  </a:schemeClr>
                </a:solidFill>
              </a:rPr>
              <a:t>حليمة الغامدي</a:t>
            </a:r>
          </a:p>
          <a:p>
            <a:pPr algn="ctr"/>
            <a:endParaRPr lang="ar-SA" sz="2800" dirty="0" smtClean="0"/>
          </a:p>
        </p:txBody>
      </p:sp>
      <p:pic>
        <p:nvPicPr>
          <p:cNvPr id="8" name="صورة 7" descr="1206566086625250088Anonymous_pen_pencil_3_svg_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199268"/>
            <a:ext cx="2016224" cy="2328817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3779912" y="5445224"/>
            <a:ext cx="396044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chemeClr val="accent6">
                    <a:lumMod val="50000"/>
                  </a:schemeClr>
                </a:solidFill>
              </a:rPr>
              <a:t>مراجعة المادة العلمية</a:t>
            </a:r>
          </a:p>
          <a:p>
            <a:pPr algn="ctr"/>
            <a:r>
              <a:rPr lang="ar-SA" sz="2800" dirty="0" smtClean="0"/>
              <a:t>المدربة المركزية / ليلى الشهري</a:t>
            </a:r>
          </a:p>
          <a:p>
            <a:pPr algn="ctr"/>
            <a:r>
              <a:rPr lang="ar-SA" sz="4400" dirty="0" smtClean="0">
                <a:cs typeface="PT Bold Broken" pitchFamily="2" charset="-78"/>
              </a:rPr>
              <a:t> </a:t>
            </a:r>
            <a:endParaRPr lang="ar-SA" sz="4400" dirty="0">
              <a:cs typeface="PT Bold Broken" pitchFamily="2" charset="-78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219242" y="248144"/>
            <a:ext cx="38667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 smtClean="0"/>
              <a:t>المدرسة الحادية والخمسون </a:t>
            </a:r>
            <a:r>
              <a:rPr lang="ar-SA" sz="2400" b="1" dirty="0" err="1" smtClean="0"/>
              <a:t>الإبتدائية</a:t>
            </a:r>
            <a:endParaRPr lang="ar-SA" sz="2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build="p"/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89187"/>
            <a:ext cx="4292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708803" y="3975393"/>
            <a:ext cx="8771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---------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835974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PIC-925-132870108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3368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0" y="1256148"/>
            <a:ext cx="5328592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C00000"/>
                </a:solidFill>
                <a:cs typeface="Al-Kharashi 59 Naskh" pitchFamily="2" charset="-78"/>
              </a:rPr>
              <a:t>عندما نقول إن الطائرة مادة صلبة </a:t>
            </a:r>
          </a:p>
          <a:p>
            <a:r>
              <a:rPr lang="ar-SA" sz="3600" b="1" dirty="0" smtClean="0">
                <a:solidFill>
                  <a:srgbClr val="C00000"/>
                </a:solidFill>
                <a:cs typeface="Al-Kharashi 59 Naskh" pitchFamily="2" charset="-78"/>
              </a:rPr>
              <a:t>فماذا يعني ذلك لك؟</a:t>
            </a:r>
          </a:p>
          <a:p>
            <a:endParaRPr lang="ar-SA" sz="3600" b="1" dirty="0" smtClean="0">
              <a:solidFill>
                <a:srgbClr val="C00000"/>
              </a:solidFill>
              <a:cs typeface="Al-Kharashi 59 Naskh" pitchFamily="2" charset="-78"/>
            </a:endParaRPr>
          </a:p>
          <a:p>
            <a:r>
              <a:rPr lang="ar-SA" sz="3600" b="1" dirty="0" smtClean="0">
                <a:solidFill>
                  <a:srgbClr val="C00000"/>
                </a:solidFill>
                <a:cs typeface="Al-Kharashi 59 Naskh" pitchFamily="2" charset="-78"/>
              </a:rPr>
              <a:t>كيف تعرفين أن الماء سائل ؟</a:t>
            </a:r>
          </a:p>
          <a:p>
            <a:endParaRPr lang="ar-SA" sz="3600" b="1" dirty="0" smtClean="0">
              <a:solidFill>
                <a:srgbClr val="C00000"/>
              </a:solidFill>
              <a:cs typeface="Al-Kharashi 59 Naskh" pitchFamily="2" charset="-78"/>
            </a:endParaRPr>
          </a:p>
          <a:p>
            <a:r>
              <a:rPr lang="ar-SA" sz="3600" b="1" dirty="0" smtClean="0">
                <a:solidFill>
                  <a:srgbClr val="C00000"/>
                </a:solidFill>
                <a:cs typeface="Al-Kharashi 59 Naskh" pitchFamily="2" charset="-78"/>
              </a:rPr>
              <a:t>لماذا نملأ البالون بغاز مثل الهواء بدلا من من ملئه بمادة صلبة ؟</a:t>
            </a:r>
            <a:endParaRPr lang="ar-SA" sz="3600" b="1" dirty="0">
              <a:solidFill>
                <a:srgbClr val="C00000"/>
              </a:solidFill>
              <a:cs typeface="Al-Kharashi 59 Naskh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0" y="981023"/>
            <a:ext cx="113347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0" y="2557231"/>
            <a:ext cx="109919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8" y="4975147"/>
            <a:ext cx="989460" cy="146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9144000" cy="68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0416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oshiba\My Documents\My Pictures\xt38698mzxs67tycca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340752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843808" y="1268760"/>
            <a:ext cx="3429024" cy="2566998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هيا يا صغيرتي..</a:t>
            </a:r>
            <a:endParaRPr lang="ar-SA" sz="4400" dirty="0" smtClean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PT Bold Heading" pitchFamily="2" charset="-78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 لنشاهد الفيلم التعليمي التالي..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C:\Documents and Settings\Toshiba\My Documents\My Pictures\Clip Arts ‏(D‎)\Clip Arts ‏(D‎)22\Pictures\30ألعاب الأطفال\ألعاب الأطفال050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653136"/>
            <a:ext cx="1643074" cy="110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5" descr="play-button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3779913" y="4345370"/>
            <a:ext cx="936104" cy="939095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3923928" y="5301208"/>
            <a:ext cx="785818" cy="3571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  <a:cs typeface="PT Bold Heading" pitchFamily="2" charset="-78"/>
              </a:rPr>
              <a:t>فيديو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" name="حالات المادة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692696"/>
            <a:ext cx="8613822" cy="55796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4"/>
          <p:cNvSpPr txBox="1">
            <a:spLocks/>
          </p:cNvSpPr>
          <p:nvPr/>
        </p:nvSpPr>
        <p:spPr>
          <a:xfrm>
            <a:off x="642910" y="836712"/>
            <a:ext cx="4929222" cy="502118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زهرتي العالمة الصغيرة ..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ما رأيك أن نسلك سلوك العلماء من خلال مرحلة الاستكشاف 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5786446" y="2428868"/>
            <a:ext cx="3085905" cy="3286148"/>
            <a:chOff x="5786446" y="2428868"/>
            <a:chExt cx="3085905" cy="3286148"/>
          </a:xfrm>
        </p:grpSpPr>
        <p:pic>
          <p:nvPicPr>
            <p:cNvPr id="4" name="Picture 3" descr="C:\Documents and Settings\user\My Documents\My Pictures\70769_121880213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6578" y="2428868"/>
              <a:ext cx="2085773" cy="3214710"/>
            </a:xfrm>
            <a:prstGeom prst="rect">
              <a:avLst/>
            </a:prstGeom>
            <a:noFill/>
          </p:spPr>
        </p:pic>
        <p:pic>
          <p:nvPicPr>
            <p:cNvPr id="5" name="Picture 4" descr="C:\Documents and Settings\user\My Documents\My Pictures\22P013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6446" y="4286256"/>
              <a:ext cx="1475874" cy="1428760"/>
            </a:xfrm>
            <a:prstGeom prst="rect">
              <a:avLst/>
            </a:prstGeom>
            <a:noFill/>
          </p:spPr>
        </p:pic>
      </p:grpSp>
      <p:pic>
        <p:nvPicPr>
          <p:cNvPr id="6" name="صورة 5" descr="0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4868424"/>
            <a:ext cx="2160240" cy="19895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7897"/>
          <a:stretch>
            <a:fillRect/>
          </a:stretch>
        </p:blipFill>
        <p:spPr bwMode="auto">
          <a:xfrm>
            <a:off x="0" y="0"/>
            <a:ext cx="91440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4170"/>
          <a:stretch>
            <a:fillRect/>
          </a:stretch>
        </p:blipFill>
        <p:spPr bwMode="auto">
          <a:xfrm>
            <a:off x="251520" y="1124744"/>
            <a:ext cx="2592288" cy="5509419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2636912"/>
            <a:ext cx="5796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5" descr="صورة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509120"/>
            <a:ext cx="2520280" cy="146507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GB (7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908720"/>
            <a:ext cx="7848872" cy="154305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068960"/>
            <a:ext cx="3024336" cy="2313157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GB (78)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980728"/>
            <a:ext cx="6400800" cy="122413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636912"/>
            <a:ext cx="3676650" cy="30575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GB (78).JP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980728"/>
            <a:ext cx="6912768" cy="152323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996952"/>
            <a:ext cx="3705225" cy="26955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p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836712"/>
            <a:ext cx="64087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941168"/>
            <a:ext cx="6381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653136"/>
            <a:ext cx="1238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636912"/>
            <a:ext cx="6191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2708920"/>
            <a:ext cx="10477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هه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08720"/>
            <a:ext cx="5400600" cy="424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p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"/>
          <a:stretch>
            <a:fillRect/>
          </a:stretch>
        </p:blipFill>
        <p:spPr bwMode="auto">
          <a:xfrm>
            <a:off x="539552" y="692696"/>
            <a:ext cx="610324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708920"/>
            <a:ext cx="6191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780928"/>
            <a:ext cx="10477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797152"/>
            <a:ext cx="6381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4509120"/>
            <a:ext cx="1238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3645024"/>
            <a:ext cx="122413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GB (13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692696"/>
            <a:ext cx="744698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جدول 2"/>
          <p:cNvGraphicFramePr>
            <a:graphicFrameLocks noGrp="1"/>
          </p:cNvGraphicFramePr>
          <p:nvPr/>
        </p:nvGraphicFramePr>
        <p:xfrm>
          <a:off x="1043608" y="1844824"/>
          <a:ext cx="7056784" cy="1832601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3528392"/>
                <a:gridCol w="3528392"/>
              </a:tblGrid>
              <a:tr h="610867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الصلبة</a:t>
                      </a:r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السائلة</a:t>
                      </a:r>
                      <a:endParaRPr lang="ar-SA" dirty="0"/>
                    </a:p>
                  </a:txBody>
                  <a:tcPr anchor="ctr"/>
                </a:tc>
              </a:tr>
              <a:tr h="61086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61086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7" name="مجموعة 6"/>
          <p:cNvGrpSpPr/>
          <p:nvPr/>
        </p:nvGrpSpPr>
        <p:grpSpPr>
          <a:xfrm>
            <a:off x="755576" y="4005064"/>
            <a:ext cx="2858484" cy="2636912"/>
            <a:chOff x="1331640" y="4221088"/>
            <a:chExt cx="2858484" cy="2636912"/>
          </a:xfrm>
        </p:grpSpPr>
        <p:pic>
          <p:nvPicPr>
            <p:cNvPr id="4" name="صورة 3" descr="untitled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31640" y="4221088"/>
              <a:ext cx="2858484" cy="2636912"/>
            </a:xfrm>
            <a:prstGeom prst="rect">
              <a:avLst/>
            </a:prstGeom>
          </p:spPr>
        </p:pic>
        <p:sp>
          <p:nvSpPr>
            <p:cNvPr id="6" name="شكل بيضاوي 5"/>
            <p:cNvSpPr/>
            <p:nvPr/>
          </p:nvSpPr>
          <p:spPr>
            <a:xfrm>
              <a:off x="2627784" y="4365104"/>
              <a:ext cx="1296144" cy="9361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صورة 4" descr="images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960" t="10080" r="26081" b="46241"/>
            <a:stretch>
              <a:fillRect/>
            </a:stretch>
          </p:blipFill>
          <p:spPr>
            <a:xfrm>
              <a:off x="2843808" y="4365104"/>
              <a:ext cx="792088" cy="93610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2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258" t="52942" r="34910" b="27926"/>
          <a:stretch>
            <a:fillRect/>
          </a:stretch>
        </p:blipFill>
        <p:spPr>
          <a:xfrm>
            <a:off x="323528" y="548680"/>
            <a:ext cx="8532440" cy="573593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69897">
            <a:off x="120683" y="3061775"/>
            <a:ext cx="7848872" cy="83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2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77" r="35110" b="78350"/>
          <a:stretch>
            <a:fillRect/>
          </a:stretch>
        </p:blipFill>
        <p:spPr>
          <a:xfrm>
            <a:off x="0" y="275457"/>
            <a:ext cx="9577064" cy="658254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2132856"/>
            <a:ext cx="637222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p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1997853" y="764704"/>
            <a:ext cx="3256020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AL-Mateen" pitchFamily="2" charset="-78"/>
              </a:rPr>
              <a:t>استقصاء مفتوح</a:t>
            </a:r>
            <a:endParaRPr lang="ar-SA" sz="6600" dirty="0">
              <a:solidFill>
                <a:srgbClr val="FF0000"/>
              </a:solidFill>
              <a:cs typeface="AL-Mateen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39552" y="2996952"/>
            <a:ext cx="604867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 smtClean="0"/>
              <a:t>هل يتغير حجم المواد الصلبة،أو السائلة </a:t>
            </a:r>
          </a:p>
          <a:p>
            <a:pPr algn="ctr"/>
            <a:r>
              <a:rPr lang="ar-SA" sz="4800" b="1" dirty="0" smtClean="0"/>
              <a:t>عند نقلها من وعاء إلى آخر؟</a:t>
            </a:r>
            <a:endParaRPr lang="ar-SA" sz="48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147" y="0"/>
            <a:ext cx="8626853" cy="6286544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85918" y="2285992"/>
            <a:ext cx="5572164" cy="335758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62"/>
                </a:solidFill>
                <a:effectLst/>
                <a:uLnTx/>
                <a:uFillTx/>
                <a:cs typeface="PT Bold Heading" pitchFamily="2" charset="-78"/>
              </a:rPr>
              <a:t>الحصة الثانية 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dirty="0" smtClean="0">
                <a:solidFill>
                  <a:srgbClr val="8E0062"/>
                </a:solidFill>
                <a:cs typeface="PT Bold Heading" pitchFamily="2" charset="-78"/>
              </a:rPr>
              <a:t>من درس العلوم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1400" dirty="0" smtClean="0">
              <a:solidFill>
                <a:srgbClr val="C00000"/>
              </a:solidFill>
              <a:cs typeface="PT Bold Heading" pitchFamily="2" charset="-78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( الشرح – التقويم – الإثراء )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www.m5zn.com/uploads/2010/11/1/photo/gif/1101101011247tqji0pp5pv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" name="مربع نص 28"/>
          <p:cNvSpPr txBox="1"/>
          <p:nvPr/>
        </p:nvSpPr>
        <p:spPr>
          <a:xfrm>
            <a:off x="251520" y="980728"/>
            <a:ext cx="8236615" cy="437042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000" b="1" dirty="0" smtClean="0"/>
              <a:t>جلست </a:t>
            </a:r>
            <a:r>
              <a:rPr lang="ar-SA" sz="2000" b="1" dirty="0" smtClean="0">
                <a:solidFill>
                  <a:srgbClr val="FF0000"/>
                </a:solidFill>
              </a:rPr>
              <a:t>عبقرية</a:t>
            </a:r>
            <a:r>
              <a:rPr lang="ar-SA" sz="2000" b="1" dirty="0" smtClean="0"/>
              <a:t> في وقت فراغها تقرأ في كتاب علمي جميل وقرأت عن مصطلح المادة (المادة كل </a:t>
            </a:r>
          </a:p>
          <a:p>
            <a:r>
              <a:rPr lang="ar-SA" sz="2000" b="1" dirty="0" err="1" smtClean="0"/>
              <a:t>مايشغل</a:t>
            </a:r>
            <a:r>
              <a:rPr lang="ar-SA" sz="2000" b="1" dirty="0" smtClean="0"/>
              <a:t> حيزا وله كتلة )وبدأت </a:t>
            </a:r>
            <a:r>
              <a:rPr lang="ar-SA" sz="2000" b="1" dirty="0" smtClean="0">
                <a:solidFill>
                  <a:srgbClr val="FF0000"/>
                </a:solidFill>
              </a:rPr>
              <a:t>عبقرية</a:t>
            </a:r>
            <a:r>
              <a:rPr lang="ar-SA" sz="2000" b="1" dirty="0" smtClean="0"/>
              <a:t> تفكرفي معنى هذا المصطلح وتلاحظ المواد الموجودة</a:t>
            </a:r>
          </a:p>
          <a:p>
            <a:r>
              <a:rPr lang="ar-SA" sz="2000" b="1" dirty="0" smtClean="0"/>
              <a:t>حولها وأثناء تفكيرها وتخيلها ،سمعت </a:t>
            </a:r>
            <a:r>
              <a:rPr lang="ar-SA" sz="2000" b="1" dirty="0" smtClean="0">
                <a:solidFill>
                  <a:srgbClr val="FF0000"/>
                </a:solidFill>
              </a:rPr>
              <a:t>عبقرية</a:t>
            </a:r>
            <a:r>
              <a:rPr lang="ar-SA" sz="2000" b="1" dirty="0" smtClean="0"/>
              <a:t> أصواتا مرتفعة وشاهدت بعض المواد تتشاجرأمام </a:t>
            </a:r>
          </a:p>
          <a:p>
            <a:r>
              <a:rPr lang="ar-SA" sz="2000" b="1" dirty="0" smtClean="0"/>
              <a:t>مهرجان المواد والحارس للمهرجان يرفض إدخالهم لأنه </a:t>
            </a:r>
            <a:r>
              <a:rPr lang="ar-SA" sz="2000" b="1" dirty="0" err="1" smtClean="0"/>
              <a:t>لايوجد</a:t>
            </a:r>
            <a:r>
              <a:rPr lang="ar-SA" sz="2000" b="1" dirty="0" smtClean="0"/>
              <a:t> إلا تذكرة واحدة للمواد ولا </a:t>
            </a:r>
          </a:p>
          <a:p>
            <a:r>
              <a:rPr lang="ar-SA" sz="2000" b="1" dirty="0" smtClean="0"/>
              <a:t>يعرف من يستحقها .اقتربت </a:t>
            </a:r>
            <a:r>
              <a:rPr lang="ar-SA" sz="2000" b="1" dirty="0" smtClean="0">
                <a:solidFill>
                  <a:srgbClr val="FF0000"/>
                </a:solidFill>
              </a:rPr>
              <a:t>عبقرية</a:t>
            </a:r>
            <a:r>
              <a:rPr lang="ar-SA" sz="2000" b="1" dirty="0" smtClean="0"/>
              <a:t> وسألت الموادمن أنتم ولماذا تتشاجرون ؟</a:t>
            </a:r>
          </a:p>
          <a:p>
            <a:r>
              <a:rPr lang="ar-SA" sz="2000" b="1" dirty="0" smtClean="0"/>
              <a:t>ردت المادة الأولى (الصلب )أنا مادة صلبة اشغل حيزاولي كتلة وتجدني في كل المواد الصلبة</a:t>
            </a:r>
          </a:p>
          <a:p>
            <a:r>
              <a:rPr lang="ar-SA" sz="2000" b="1" dirty="0" smtClean="0"/>
              <a:t>وأتيت هنا لأدخل مهرجان المواد ومن حقي الحصول على التذكرة.</a:t>
            </a:r>
          </a:p>
          <a:p>
            <a:r>
              <a:rPr lang="ar-SA" sz="2000" b="1" dirty="0" smtClean="0"/>
              <a:t>قاطعتها الثانية المادة (السائلة )بل أنا المادة وأنا من سوف يدخل مهرجان الموادفأنا مادة سائلة</a:t>
            </a:r>
          </a:p>
          <a:p>
            <a:r>
              <a:rPr lang="ar-SA" sz="2000" b="1" dirty="0" smtClean="0"/>
              <a:t>أشغل حيزا ولي كتلة وتجدني في كل السوائل ومن حقي الحصول على التذكرة ودخول مهرجان </a:t>
            </a:r>
          </a:p>
          <a:p>
            <a:r>
              <a:rPr lang="ar-SA" sz="2000" b="1" dirty="0" smtClean="0"/>
              <a:t>المواد</a:t>
            </a:r>
          </a:p>
          <a:p>
            <a:r>
              <a:rPr lang="ar-SA" sz="2000" b="1" dirty="0" smtClean="0"/>
              <a:t>.تكلمت المادة الثالثة (الغاز) أنا مادة الغاز وأنا أشغل حيزا ولي كتلةوأنا من يحق لي الحصول على </a:t>
            </a:r>
          </a:p>
          <a:p>
            <a:r>
              <a:rPr lang="ar-SA" sz="2000" b="1" dirty="0" smtClean="0"/>
              <a:t>التذكرة ودخول المهرجان .</a:t>
            </a:r>
          </a:p>
          <a:p>
            <a:r>
              <a:rPr lang="ar-SA" sz="2000" b="1" dirty="0" smtClean="0"/>
              <a:t>صغيرتي ساعدي عبقرية في حل هذه المشكلة .</a:t>
            </a:r>
          </a:p>
          <a:p>
            <a:endParaRPr lang="ar-SA" dirty="0" smtClean="0"/>
          </a:p>
        </p:txBody>
      </p:sp>
      <p:sp>
        <p:nvSpPr>
          <p:cNvPr id="31" name="مربع نص 30"/>
          <p:cNvSpPr txBox="1"/>
          <p:nvPr/>
        </p:nvSpPr>
        <p:spPr>
          <a:xfrm>
            <a:off x="4619454" y="548680"/>
            <a:ext cx="99578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srgbClr val="00B050"/>
                </a:solidFill>
              </a:rPr>
              <a:t>عبقرية</a:t>
            </a:r>
            <a:endParaRPr lang="ar-SA" sz="2800" b="1" dirty="0">
              <a:solidFill>
                <a:srgbClr val="00B050"/>
              </a:solidFill>
            </a:endParaRPr>
          </a:p>
        </p:txBody>
      </p:sp>
      <p:pic>
        <p:nvPicPr>
          <p:cNvPr id="64549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3" y="5013175"/>
            <a:ext cx="720080" cy="86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0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797152"/>
            <a:ext cx="83286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51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79325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4096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2" name="مستطيل 1"/>
          <p:cNvSpPr/>
          <p:nvPr/>
        </p:nvSpPr>
        <p:spPr>
          <a:xfrm>
            <a:off x="5346074" y="1124744"/>
            <a:ext cx="206018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dirty="0" smtClean="0">
                <a:solidFill>
                  <a:srgbClr val="C00000"/>
                </a:solidFill>
              </a:rPr>
              <a:t>المفردات والمفاهيم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267744" y="1628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4800" dirty="0" smtClean="0"/>
              <a:t>والآن يا صغيرتي</a:t>
            </a:r>
          </a:p>
          <a:p>
            <a:pPr algn="ctr"/>
            <a:r>
              <a:rPr lang="ar-SA" sz="4800" dirty="0" smtClean="0"/>
              <a:t>هل عرفت مفهوم</a:t>
            </a:r>
          </a:p>
          <a:p>
            <a:pPr algn="ctr"/>
            <a:r>
              <a:rPr lang="ar-SA" sz="4800" dirty="0" smtClean="0"/>
              <a:t> </a:t>
            </a:r>
            <a:r>
              <a:rPr lang="ar-SA" sz="4800" b="1" dirty="0" smtClean="0"/>
              <a:t>حالات المادة </a:t>
            </a:r>
            <a:r>
              <a:rPr lang="ar-SA" sz="4800" dirty="0" smtClean="0"/>
              <a:t>؟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492896"/>
            <a:ext cx="6090668" cy="70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3"/>
          <p:cNvSpPr/>
          <p:nvPr/>
        </p:nvSpPr>
        <p:spPr>
          <a:xfrm>
            <a:off x="5188178" y="1124744"/>
            <a:ext cx="237597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 smtClean="0">
                <a:solidFill>
                  <a:srgbClr val="C00000"/>
                </a:solidFill>
              </a:rPr>
              <a:t>المفردات والمفاهيم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3020002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76250"/>
            <a:ext cx="85693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0" descr="sala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2428875"/>
            <a:ext cx="7272338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 descr="C:\Documents and Settings\Al asvor\My Documents\دروس باور بوينت\مجلد جديد\01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63" y="4643438"/>
            <a:ext cx="27146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صوت مسجّل">
            <a:hlinkClick r:id="" action="ppaction://media"/>
          </p:cNvPr>
          <p:cNvPicPr>
            <a:picLocks noRot="1" noChangeAspect="1"/>
          </p:cNvPicPr>
          <p:nvPr>
            <a:wavAudioFile r:embed="rId1" name="صوت مسجّل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ت مسجّل">
            <a:hlinkClick r:id="" action="ppaction://media"/>
          </p:cNvPr>
          <p:cNvPicPr>
            <a:picLocks noRot="1" noChangeAspect="1"/>
          </p:cNvPicPr>
          <p:nvPr>
            <a:wavAudioFile r:embed="rId2" name="صوت مسجّل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هل</a:t>
            </a:r>
            <a:endParaRPr lang="ar-SA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836712"/>
            <a:ext cx="19442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836712"/>
            <a:ext cx="1866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98072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/>
          <p:nvPr/>
        </p:nvSpPr>
        <p:spPr>
          <a:xfrm>
            <a:off x="6588224" y="4149080"/>
            <a:ext cx="201622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ماذا يحدث لشكل مقعدك عند نقله من مكان إلى آخر ؟</a:t>
            </a:r>
            <a:endParaRPr lang="ar-SA" sz="2800" b="1" dirty="0"/>
          </a:p>
        </p:txBody>
      </p:sp>
      <p:sp>
        <p:nvSpPr>
          <p:cNvPr id="8" name="مستطيل 7"/>
          <p:cNvSpPr/>
          <p:nvPr/>
        </p:nvSpPr>
        <p:spPr>
          <a:xfrm>
            <a:off x="3419872" y="4221088"/>
            <a:ext cx="266532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dirty="0" smtClean="0"/>
              <a:t>ماذا يحدث للمكان الذي شغله مقعدك؟</a:t>
            </a:r>
            <a:endParaRPr lang="ar-SA" sz="2800" b="1" dirty="0"/>
          </a:p>
        </p:txBody>
      </p:sp>
      <p:sp>
        <p:nvSpPr>
          <p:cNvPr id="9" name="مستطيل 8"/>
          <p:cNvSpPr/>
          <p:nvPr/>
        </p:nvSpPr>
        <p:spPr>
          <a:xfrm>
            <a:off x="827584" y="4221088"/>
            <a:ext cx="208823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 smtClean="0"/>
              <a:t>إذا كان مقعدك صلباً،فماذا يمكنك أن تقول عن شكل وحجم الجسم الصلب؟</a:t>
            </a:r>
            <a:endParaRPr lang="ar-SA" sz="2400" b="1" dirty="0"/>
          </a:p>
        </p:txBody>
      </p:sp>
      <p:sp>
        <p:nvSpPr>
          <p:cNvPr id="2" name="مربع نص 1"/>
          <p:cNvSpPr txBox="1"/>
          <p:nvPr/>
        </p:nvSpPr>
        <p:spPr>
          <a:xfrm>
            <a:off x="3609049" y="260648"/>
            <a:ext cx="472276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هل يتغير حجم المادة الصلبة وشكلها عند نقلها من إناء إلى آخر</a:t>
            </a:r>
            <a:endParaRPr lang="ar-S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GB (2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3284984"/>
            <a:ext cx="36495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3429000"/>
            <a:ext cx="3571875" cy="314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0"/>
            <a:ext cx="357187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2" name="مستطيل 1"/>
          <p:cNvSpPr/>
          <p:nvPr/>
        </p:nvSpPr>
        <p:spPr>
          <a:xfrm>
            <a:off x="5188178" y="1124744"/>
            <a:ext cx="237597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dirty="0" smtClean="0">
                <a:solidFill>
                  <a:srgbClr val="C00000"/>
                </a:solidFill>
              </a:rPr>
              <a:t>المفردات والمفاهيم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339752" y="184482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4000" dirty="0" smtClean="0"/>
              <a:t>والآن يا صغيرتي</a:t>
            </a:r>
          </a:p>
          <a:p>
            <a:pPr algn="ctr"/>
            <a:r>
              <a:rPr lang="ar-SA" sz="4000" dirty="0" smtClean="0"/>
              <a:t>هل عرفت مفهوم</a:t>
            </a:r>
          </a:p>
          <a:p>
            <a:pPr algn="ctr"/>
            <a:r>
              <a:rPr lang="ar-SA" sz="4000" dirty="0" smtClean="0"/>
              <a:t> </a:t>
            </a:r>
            <a:r>
              <a:rPr lang="ar-SA" sz="4000" b="1" dirty="0" smtClean="0"/>
              <a:t>المادة الصلبة </a:t>
            </a:r>
            <a:r>
              <a:rPr lang="ar-SA" sz="4000" dirty="0" smtClean="0"/>
              <a:t>؟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5148064" y="1196752"/>
            <a:ext cx="2292615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  <a:cs typeface="PT Bold Heading" pitchFamily="2" charset="-78"/>
              </a:rPr>
              <a:t>حقيقة :</a:t>
            </a:r>
            <a:endParaRPr lang="ar-SA" sz="6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2492896"/>
            <a:ext cx="57606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E112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2123728" y="2420888"/>
            <a:ext cx="6336704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427984" y="332656"/>
            <a:ext cx="4032448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478" r="15652" b="72718"/>
          <a:stretch>
            <a:fillRect/>
          </a:stretch>
        </p:blipFill>
        <p:spPr bwMode="auto">
          <a:xfrm>
            <a:off x="4283968" y="332656"/>
            <a:ext cx="33843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 descr="imagesCANAUQ3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328" y="332656"/>
            <a:ext cx="864096" cy="837567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755576" y="4365104"/>
            <a:ext cx="7704856" cy="22322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 descr="فواصل (112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1628800"/>
            <a:ext cx="4276725" cy="542925"/>
          </a:xfrm>
          <a:prstGeom prst="rect">
            <a:avLst/>
          </a:prstGeom>
        </p:spPr>
      </p:pic>
      <p:pic>
        <p:nvPicPr>
          <p:cNvPr id="13" name="صورة 12" descr="فواصل (112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3789040"/>
            <a:ext cx="4276725" cy="5429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778" b="56944"/>
          <a:stretch>
            <a:fillRect/>
          </a:stretch>
        </p:blipFill>
        <p:spPr bwMode="auto">
          <a:xfrm>
            <a:off x="2015208" y="2636912"/>
            <a:ext cx="71287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450" b="10411"/>
          <a:stretch>
            <a:fillRect/>
          </a:stretch>
        </p:blipFill>
        <p:spPr bwMode="auto">
          <a:xfrm>
            <a:off x="899592" y="4437112"/>
            <a:ext cx="82444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GE108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1115616" y="5661248"/>
            <a:ext cx="678423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rgbClr val="C00000"/>
                </a:solidFill>
              </a:rPr>
              <a:t>يتخذ السائل شكل الإناء الذي يوضع فيه</a:t>
            </a:r>
            <a:r>
              <a:rPr lang="ar-SA" sz="4000" dirty="0" smtClean="0">
                <a:solidFill>
                  <a:srgbClr val="C00000"/>
                </a:solidFill>
              </a:rPr>
              <a:t>.</a:t>
            </a:r>
            <a:endParaRPr lang="ar-SA" sz="4000" dirty="0">
              <a:solidFill>
                <a:srgbClr val="C0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555776" y="332656"/>
            <a:ext cx="6115778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/>
              <a:t>هل يحتفظ السائل بشكل ثابت ومحدد؟</a:t>
            </a:r>
          </a:p>
          <a:p>
            <a:r>
              <a:rPr lang="ar-SA" sz="2800" b="1" dirty="0" smtClean="0"/>
              <a:t>هل يختلف حجم السائل عند نقله من وعاء إلى آخر؟</a:t>
            </a:r>
            <a:endParaRPr lang="ar-SA" sz="2800" b="1" dirty="0"/>
          </a:p>
        </p:txBody>
      </p:sp>
      <p:pic>
        <p:nvPicPr>
          <p:cNvPr id="7" name="صورة 6" descr="qotw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536" y="0"/>
            <a:ext cx="3758828" cy="4005064"/>
          </a:xfrm>
          <a:prstGeom prst="rect">
            <a:avLst/>
          </a:prstGeom>
        </p:spPr>
      </p:pic>
      <p:pic>
        <p:nvPicPr>
          <p:cNvPr id="8" name="صورة 7" descr="22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7735" y="1484784"/>
            <a:ext cx="3927709" cy="403244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4283969" y="5805264"/>
            <a:ext cx="468052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b="1" dirty="0" smtClean="0"/>
              <a:t>يمكن لجزيئات (جسيمات )السائل أن تنزلق بعضها فوق بعض</a:t>
            </a:r>
          </a:p>
          <a:p>
            <a:r>
              <a:rPr lang="ar-SA" b="1" dirty="0" smtClean="0"/>
              <a:t>يمكنها أن تنتشر لتملأ الإناء .</a:t>
            </a:r>
            <a:endParaRPr lang="ar-SA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242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41"/>
          <a:stretch>
            <a:fillRect/>
          </a:stretch>
        </p:blipFill>
        <p:spPr>
          <a:xfrm>
            <a:off x="5004048" y="2924944"/>
            <a:ext cx="3923928" cy="3439830"/>
          </a:xfrm>
          <a:prstGeom prst="rect">
            <a:avLst/>
          </a:prstGeom>
        </p:spPr>
      </p:pic>
      <p:pic>
        <p:nvPicPr>
          <p:cNvPr id="8" name="صورة 7" descr="242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41"/>
          <a:stretch>
            <a:fillRect/>
          </a:stretch>
        </p:blipFill>
        <p:spPr>
          <a:xfrm>
            <a:off x="5004048" y="0"/>
            <a:ext cx="3923928" cy="343983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508104" y="1340768"/>
            <a:ext cx="302433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ماذا يحدث لحجم الغاز وشكله عند وضعه في بالون؟</a:t>
            </a:r>
            <a:endParaRPr lang="ar-SA" sz="28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270860" y="4221088"/>
            <a:ext cx="333358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يتغير شكل الغاز ويأخذ </a:t>
            </a:r>
          </a:p>
          <a:p>
            <a:pPr algn="ctr"/>
            <a:r>
              <a:rPr lang="ar-SA" sz="2800" b="1" dirty="0" smtClean="0"/>
              <a:t>شكل البالون ، ويتغير حجمه حسب حجم البالون.</a:t>
            </a:r>
            <a:endParaRPr lang="ar-SA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620688"/>
            <a:ext cx="4662239" cy="5811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64088" y="4293096"/>
            <a:ext cx="3312368" cy="2160240"/>
          </a:xfrm>
          <a:prstGeom prst="rect">
            <a:avLst/>
          </a:prstGeom>
        </p:spPr>
      </p:pic>
      <p:pic>
        <p:nvPicPr>
          <p:cNvPr id="9" name="صورة 8" descr="ص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36096" y="2348880"/>
            <a:ext cx="3312368" cy="2016224"/>
          </a:xfrm>
          <a:prstGeom prst="rect">
            <a:avLst/>
          </a:prstGeom>
        </p:spPr>
      </p:pic>
      <p:pic>
        <p:nvPicPr>
          <p:cNvPr id="8" name="صورة 7" descr="ص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2080" y="188640"/>
            <a:ext cx="3312368" cy="22048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260648"/>
            <a:ext cx="480361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5652120" y="836712"/>
            <a:ext cx="272382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 smtClean="0"/>
              <a:t>3)يتغير شكل الهواء والماء</a:t>
            </a:r>
          </a:p>
          <a:p>
            <a:r>
              <a:rPr lang="ar-SA" b="1" dirty="0" smtClean="0"/>
              <a:t>عند الضغط على الكيس ،أما قطعة </a:t>
            </a:r>
          </a:p>
          <a:p>
            <a:r>
              <a:rPr lang="ar-SA" b="1" dirty="0" smtClean="0"/>
              <a:t>الحجر فلا يتغير شكلها. </a:t>
            </a:r>
            <a:endParaRPr lang="ar-SA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508104" y="2924944"/>
            <a:ext cx="30243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/>
              <a:t>4)يخرج الهواء والماء من الكيسين</a:t>
            </a:r>
          </a:p>
          <a:p>
            <a:r>
              <a:rPr lang="ar-SA" b="1" dirty="0" smtClean="0"/>
              <a:t>ويبقى الحجر في الكيس الآخر.</a:t>
            </a:r>
            <a:endParaRPr lang="ar-SA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5436096" y="4797152"/>
            <a:ext cx="3074881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 smtClean="0"/>
              <a:t>5)المادة الصلبة لها شكل وحجم ثابتان </a:t>
            </a:r>
          </a:p>
          <a:p>
            <a:r>
              <a:rPr lang="ar-SA" b="1" dirty="0" smtClean="0"/>
              <a:t>السائل له حجم ثابت وشكل غير ثابت </a:t>
            </a:r>
          </a:p>
          <a:p>
            <a:r>
              <a:rPr lang="ar-SA" b="1" dirty="0" smtClean="0"/>
              <a:t>الغاز ليس له شكل أو حجم ثابت.</a:t>
            </a:r>
            <a:endParaRPr lang="ar-SA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5580112" y="1124744"/>
            <a:ext cx="159210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rgbClr val="C00000"/>
                </a:solidFill>
              </a:rPr>
              <a:t>المفردات والمفاهيم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619672" y="1628800"/>
            <a:ext cx="5724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dirty="0" smtClean="0">
                <a:solidFill>
                  <a:srgbClr val="FF0000"/>
                </a:solidFill>
              </a:rPr>
              <a:t>والآن يا صغيرتي</a:t>
            </a:r>
          </a:p>
          <a:p>
            <a:pPr algn="ctr"/>
            <a:r>
              <a:rPr lang="ar-SA" sz="4800" dirty="0" smtClean="0">
                <a:solidFill>
                  <a:srgbClr val="FF0000"/>
                </a:solidFill>
              </a:rPr>
              <a:t>هل عرفت مفهوم</a:t>
            </a:r>
          </a:p>
          <a:p>
            <a:pPr algn="ctr"/>
            <a:r>
              <a:rPr lang="ar-SA" sz="4800" dirty="0" smtClean="0">
                <a:solidFill>
                  <a:srgbClr val="FF0000"/>
                </a:solidFill>
              </a:rPr>
              <a:t> </a:t>
            </a:r>
            <a:r>
              <a:rPr lang="ar-SA" sz="4800" b="1" dirty="0" smtClean="0">
                <a:solidFill>
                  <a:srgbClr val="FF0000"/>
                </a:solidFill>
              </a:rPr>
              <a:t>السائل والغاز </a:t>
            </a:r>
            <a:r>
              <a:rPr lang="ar-SA" sz="4800" dirty="0" smtClean="0">
                <a:solidFill>
                  <a:srgbClr val="FF0000"/>
                </a:solidFill>
              </a:rPr>
              <a:t>؟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l asvor\Desktop\0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286676" cy="5143536"/>
          </a:xfrm>
          <a:prstGeom prst="rect">
            <a:avLst/>
          </a:prstGeom>
          <a:noFill/>
        </p:spPr>
      </p:pic>
      <p:pic>
        <p:nvPicPr>
          <p:cNvPr id="4" name="Picture 2" descr="C:\Documents and Settings\Administrator\My Documents\خاص\Others\w6w20050412135013679b030e6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7980" y="4940977"/>
            <a:ext cx="1285884" cy="121444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05273E-6 L 5.55556E-7 3.0527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oshiba\My Documents\My Pictures\get-5-2009-sez_ae_jknmz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42942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5580112" y="1124744"/>
            <a:ext cx="159210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rgbClr val="3A1898"/>
                </a:solidFill>
              </a:rPr>
              <a:t>المفردات والمفاهيم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979712" y="1916832"/>
            <a:ext cx="4910320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none" rtlCol="1">
            <a:spAutoFit/>
          </a:bodyPr>
          <a:lstStyle/>
          <a:p>
            <a:r>
              <a:rPr lang="ar-SA" sz="2400" dirty="0" smtClean="0">
                <a:solidFill>
                  <a:srgbClr val="FF0000"/>
                </a:solidFill>
              </a:rPr>
              <a:t>المادة السائلة </a:t>
            </a:r>
            <a:r>
              <a:rPr lang="ar-SA" sz="2400" dirty="0" smtClean="0"/>
              <a:t>لها حجم ثابت وشكل يتغير حسب </a:t>
            </a:r>
          </a:p>
          <a:p>
            <a:r>
              <a:rPr lang="ar-SA" sz="2400" dirty="0" smtClean="0"/>
              <a:t>الإناء الذي يوضع فيه.</a:t>
            </a:r>
          </a:p>
          <a:p>
            <a:r>
              <a:rPr lang="ar-SA" sz="2400" dirty="0" smtClean="0">
                <a:solidFill>
                  <a:srgbClr val="FF0000"/>
                </a:solidFill>
              </a:rPr>
              <a:t>المادة الغازية </a:t>
            </a:r>
            <a:r>
              <a:rPr lang="ar-SA" sz="2400" dirty="0" smtClean="0"/>
              <a:t>:ليس لها شكل ثابت ولا حجم ثابت.</a:t>
            </a:r>
          </a:p>
          <a:p>
            <a:r>
              <a:rPr lang="ar-SA" sz="2400" dirty="0" smtClean="0"/>
              <a:t>يأخذ شكل وحجم الوعاء الذي يوضع فيه.</a:t>
            </a:r>
            <a:endParaRPr lang="ar-SA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العصفور\Desktop\المواد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76250"/>
            <a:ext cx="76962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0239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GE112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2123728" y="2780928"/>
            <a:ext cx="6336704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427984" y="620688"/>
            <a:ext cx="4032448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478" r="15652" b="72718"/>
          <a:stretch>
            <a:fillRect/>
          </a:stretch>
        </p:blipFill>
        <p:spPr bwMode="auto">
          <a:xfrm>
            <a:off x="4283968" y="692696"/>
            <a:ext cx="33843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 descr="imagesCANAUQ3P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328" y="764704"/>
            <a:ext cx="864096" cy="83756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769" r="15652" b="47692"/>
          <a:stretch>
            <a:fillRect/>
          </a:stretch>
        </p:blipFill>
        <p:spPr bwMode="auto">
          <a:xfrm>
            <a:off x="1403648" y="2924944"/>
            <a:ext cx="69847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755576" y="4725144"/>
            <a:ext cx="7704856" cy="15121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385" r="15652" b="9231"/>
          <a:stretch>
            <a:fillRect/>
          </a:stretch>
        </p:blipFill>
        <p:spPr bwMode="auto">
          <a:xfrm>
            <a:off x="1475656" y="4725144"/>
            <a:ext cx="69847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11" descr="فواصل (112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1988840"/>
            <a:ext cx="4276725" cy="542925"/>
          </a:xfrm>
          <a:prstGeom prst="rect">
            <a:avLst/>
          </a:prstGeom>
        </p:spPr>
      </p:pic>
      <p:pic>
        <p:nvPicPr>
          <p:cNvPr id="13" name="صورة 12" descr="فواصل (112)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4005064"/>
            <a:ext cx="4276725" cy="54292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70120"/>
            <a:ext cx="2592288" cy="21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913316" y="980728"/>
            <a:ext cx="436369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ماذا أستفيد من حالات المادة؟</a:t>
            </a:r>
            <a:endParaRPr lang="ar-SA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7059"/>
            <a:ext cx="279538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4357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0739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GE106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620688"/>
            <a:ext cx="411136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10" descr="15 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556792"/>
            <a:ext cx="5906942" cy="413485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560180">
            <a:off x="4833610" y="2567840"/>
            <a:ext cx="373035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33CC"/>
                </a:solidFill>
              </a:rPr>
              <a:t>كيف يمكنك أن تعرفي أن الزيت على سلسلة الدراجة سائل؟</a:t>
            </a:r>
            <a:endParaRPr lang="ar-SA" sz="3600" b="1" dirty="0">
              <a:solidFill>
                <a:srgbClr val="0033CC"/>
              </a:solidFill>
            </a:endParaRPr>
          </a:p>
        </p:txBody>
      </p:sp>
      <p:pic>
        <p:nvPicPr>
          <p:cNvPr id="12" name="صورة 11" descr="d987d984-d8aad8b9d984d98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936" y="4300860"/>
            <a:ext cx="2557140" cy="255714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GB (6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11" t="4681"/>
          <a:stretch>
            <a:fillRect/>
          </a:stretch>
        </p:blipFill>
        <p:spPr bwMode="auto">
          <a:xfrm>
            <a:off x="395536" y="188640"/>
            <a:ext cx="3672408" cy="4824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4" t="37251" r="72264" b="38174"/>
          <a:stretch>
            <a:fillRect/>
          </a:stretch>
        </p:blipFill>
        <p:spPr bwMode="auto">
          <a:xfrm>
            <a:off x="611560" y="5345832"/>
            <a:ext cx="3240360" cy="132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9" descr="Greenhat_icon_006_tm-[Conve.gif"/>
          <p:cNvPicPr>
            <a:picLocks noChangeAspect="1"/>
          </p:cNvPicPr>
          <p:nvPr/>
        </p:nvPicPr>
        <p:blipFill>
          <a:blip r:embed="rId4" cstate="print"/>
          <a:srcRect l="1245" t="51050" r="50000" b="31100"/>
          <a:stretch>
            <a:fillRect/>
          </a:stretch>
        </p:blipFill>
        <p:spPr>
          <a:xfrm>
            <a:off x="5148064" y="260648"/>
            <a:ext cx="2819986" cy="3242547"/>
          </a:xfrm>
          <a:prstGeom prst="rect">
            <a:avLst/>
          </a:prstGeom>
        </p:spPr>
      </p:pic>
      <p:sp>
        <p:nvSpPr>
          <p:cNvPr id="8" name="شارة رتبة 7"/>
          <p:cNvSpPr/>
          <p:nvPr/>
        </p:nvSpPr>
        <p:spPr>
          <a:xfrm rot="16200000">
            <a:off x="1979712" y="5085184"/>
            <a:ext cx="432048" cy="432048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1" name="صورة 10" descr="Greenhat_icon_006_tm-[Conve.gif"/>
          <p:cNvPicPr>
            <a:picLocks noChangeAspect="1"/>
          </p:cNvPicPr>
          <p:nvPr/>
        </p:nvPicPr>
        <p:blipFill>
          <a:blip r:embed="rId4" cstate="print"/>
          <a:srcRect l="2490" t="51050" r="50000" b="31100"/>
          <a:stretch>
            <a:fillRect/>
          </a:stretch>
        </p:blipFill>
        <p:spPr>
          <a:xfrm>
            <a:off x="4644008" y="3615453"/>
            <a:ext cx="2747978" cy="324254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580112" y="980728"/>
            <a:ext cx="2047229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كيف يمكنك أن تعرفي</a:t>
            </a:r>
          </a:p>
          <a:p>
            <a:pPr algn="ctr"/>
            <a:r>
              <a:rPr lang="ar-SA" sz="2800" b="1" dirty="0" smtClean="0"/>
              <a:t> أن مقود الدراجة صلب؟</a:t>
            </a:r>
            <a:endParaRPr lang="ar-SA" sz="28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4932040" y="4149080"/>
            <a:ext cx="216024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/>
              <a:t>أنت </a:t>
            </a:r>
            <a:r>
              <a:rPr lang="ar-SA" sz="2800" b="1" dirty="0" err="1" smtClean="0"/>
              <a:t>لاترين</a:t>
            </a:r>
            <a:r>
              <a:rPr lang="ar-SA" sz="2800" b="1" dirty="0" smtClean="0"/>
              <a:t> </a:t>
            </a:r>
            <a:r>
              <a:rPr lang="ar-SA" sz="2800" b="1" dirty="0" err="1" smtClean="0"/>
              <a:t>مايوجد</a:t>
            </a:r>
            <a:r>
              <a:rPr lang="ar-SA" sz="2800" b="1" dirty="0" smtClean="0"/>
              <a:t> </a:t>
            </a:r>
          </a:p>
          <a:p>
            <a:pPr algn="ctr"/>
            <a:r>
              <a:rPr lang="ar-SA" sz="2800" b="1" dirty="0" smtClean="0"/>
              <a:t>في إطار العجلة . </a:t>
            </a:r>
            <a:r>
              <a:rPr lang="ar-SA" sz="2800" b="1" dirty="0" smtClean="0">
                <a:solidFill>
                  <a:srgbClr val="0033CC"/>
                </a:solidFill>
              </a:rPr>
              <a:t>كيف </a:t>
            </a:r>
          </a:p>
          <a:p>
            <a:pPr algn="ctr"/>
            <a:r>
              <a:rPr lang="ar-SA" sz="2800" b="1" dirty="0" smtClean="0">
                <a:solidFill>
                  <a:srgbClr val="0033CC"/>
                </a:solidFill>
              </a:rPr>
              <a:t>تعرفين انه غاز؟</a:t>
            </a:r>
            <a:endParaRPr lang="ar-SA" sz="2800" b="1" dirty="0">
              <a:solidFill>
                <a:srgbClr val="0033CC"/>
              </a:solidFill>
            </a:endParaRPr>
          </a:p>
        </p:txBody>
      </p:sp>
      <p:pic>
        <p:nvPicPr>
          <p:cNvPr id="12" name="صورة 11" descr="20092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1021" y="2204864"/>
            <a:ext cx="1612979" cy="20162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988"/>
            <a:ext cx="9144000" cy="687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عنصر نائب للمحتوى 7"/>
          <p:cNvSpPr txBox="1">
            <a:spLocks/>
          </p:cNvSpPr>
          <p:nvPr/>
        </p:nvSpPr>
        <p:spPr>
          <a:xfrm>
            <a:off x="2928926" y="1285860"/>
            <a:ext cx="4929222" cy="1714512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1">
            <a:no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</a:t>
            </a:r>
            <a:r>
              <a:rPr kumimoji="0" lang="ar-SA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</a:t>
            </a:r>
            <a:r>
              <a:rPr kumimoji="0" lang="ar-SA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</a:t>
            </a:r>
            <a:r>
              <a:rPr kumimoji="0" lang="ar-SA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j-cs"/>
              </a:rPr>
              <a:t>و الآن </a:t>
            </a:r>
            <a:r>
              <a:rPr kumimoji="0" lang="ar-SA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j-cs"/>
              </a:rPr>
              <a:t>هيايا</a:t>
            </a:r>
            <a:r>
              <a:rPr kumimoji="0" lang="ar-SA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j-cs"/>
              </a:rPr>
              <a:t> صغيرتي..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SA" sz="2800" b="1" dirty="0" smtClean="0">
                <a:solidFill>
                  <a:schemeClr val="tx1"/>
                </a:solidFill>
                <a:cs typeface="+mj-cs"/>
              </a:rPr>
              <a:t>   </a:t>
            </a:r>
            <a:r>
              <a:rPr lang="ar-SA" sz="2400" b="1" dirty="0" smtClean="0">
                <a:solidFill>
                  <a:schemeClr val="tx1"/>
                </a:solidFill>
                <a:cs typeface="+mj-cs"/>
              </a:rPr>
              <a:t>نريد أن ندون ما تعلمنا عن المواد الصلبة والسائلة والغازية في جدول التعلم .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j-cs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14056"/>
              </p:ext>
            </p:extLst>
          </p:nvPr>
        </p:nvGraphicFramePr>
        <p:xfrm>
          <a:off x="3143240" y="3429000"/>
          <a:ext cx="4286282" cy="207170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97463"/>
                <a:gridCol w="1691320"/>
                <a:gridCol w="1297499"/>
              </a:tblGrid>
              <a:tr h="674630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1600" b="1" dirty="0" smtClean="0">
                          <a:solidFill>
                            <a:schemeClr val="tx1"/>
                          </a:solidFill>
                          <a:cs typeface="PT Bold Heading" pitchFamily="2" charset="-78"/>
                        </a:rPr>
                        <a:t>جدول التعلم</a:t>
                      </a:r>
                      <a:endParaRPr lang="ar-SA" sz="1600" b="1" dirty="0">
                        <a:solidFill>
                          <a:schemeClr val="tx1"/>
                        </a:solidFill>
                        <a:cs typeface="PT Bold Heading" pitchFamily="2" charset="-78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79797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600" b="0" u="non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PT Bold Heading" pitchFamily="2" charset="-78"/>
                        </a:rPr>
                        <a:t>ماذا نعرف ؟</a:t>
                      </a:r>
                      <a:endParaRPr lang="ar-SA" sz="1600" b="0" u="none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PT Bold Heading" pitchFamily="2" charset="-78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1600" b="0" u="non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PT Bold Heading" pitchFamily="2" charset="-78"/>
                        </a:rPr>
                        <a:t>ماذا نريد أن نعرف ؟ </a:t>
                      </a:r>
                      <a:endParaRPr lang="ar-SA" sz="1600" b="0" u="none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PT Bold Heading" pitchFamily="2" charset="-78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600" b="0" u="none" dirty="0" smtClean="0">
                          <a:solidFill>
                            <a:srgbClr val="C00000"/>
                          </a:solidFill>
                          <a:cs typeface="PT Bold Heading" pitchFamily="2" charset="-78"/>
                        </a:rPr>
                        <a:t> ماذا تعلمنا ؟</a:t>
                      </a:r>
                      <a:endParaRPr lang="ar-SA" sz="1600" b="0" u="none" dirty="0">
                        <a:solidFill>
                          <a:srgbClr val="C00000"/>
                        </a:solidFill>
                        <a:cs typeface="PT Bold Heading" pitchFamily="2" charset="-78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101">
                <a:tc>
                  <a:txBody>
                    <a:bodyPr/>
                    <a:lstStyle/>
                    <a:p>
                      <a:pPr rtl="1"/>
                      <a:endParaRPr lang="ar-SA" sz="12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2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rtl="1">
                        <a:buFont typeface="Wingdings" pitchFamily="2" charset="2"/>
                        <a:buChar char="ü"/>
                      </a:pPr>
                      <a:endParaRPr lang="ar-SA" sz="12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GB (3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620688"/>
            <a:ext cx="74168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7" descr="11954241561971776387Machovka_Write_1_svg_m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3258826"/>
            <a:ext cx="3203848" cy="359917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GB (6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836712"/>
            <a:ext cx="705678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8" descr="11971497511117136851nlyl_reading_man_with_glasses_svg_m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365104"/>
            <a:ext cx="2232248" cy="2262618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971600" y="3861048"/>
            <a:ext cx="11521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1988840"/>
            <a:ext cx="6624736" cy="30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صورة 4" descr="fl97-pen-795131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74658"/>
            <a:ext cx="1866221" cy="318334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63688" y="1988840"/>
            <a:ext cx="5572164" cy="307183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62"/>
                </a:solidFill>
                <a:effectLst/>
                <a:uLnTx/>
                <a:uFillTx/>
                <a:cs typeface="PT Bold Heading" pitchFamily="2" charset="-78"/>
              </a:rPr>
              <a:t>الحصة الأولى 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dirty="0" smtClean="0">
                <a:solidFill>
                  <a:srgbClr val="8E0062"/>
                </a:solidFill>
                <a:cs typeface="PT Bold Heading" pitchFamily="2" charset="-78"/>
              </a:rPr>
              <a:t>من درس العلوم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 smtClean="0">
              <a:solidFill>
                <a:srgbClr val="C00000"/>
              </a:solidFill>
              <a:cs typeface="PT Bold Heading" pitchFamily="2" charset="-78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   ( التهيئة –</a:t>
            </a:r>
            <a:r>
              <a:rPr kumimoji="0" lang="ar-SA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 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الاستكشاف )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C:\Documents and Settings\Al asvor\Desktop\مجلد جديد\16_15_1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221088"/>
            <a:ext cx="2664296" cy="18722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GE134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2195736" y="260648"/>
            <a:ext cx="4968552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l="25882" b="76786"/>
          <a:stretch>
            <a:fillRect/>
          </a:stretch>
        </p:blipFill>
        <p:spPr bwMode="auto">
          <a:xfrm>
            <a:off x="2411760" y="260648"/>
            <a:ext cx="453650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مستدير الزوايا 8"/>
          <p:cNvSpPr/>
          <p:nvPr/>
        </p:nvSpPr>
        <p:spPr>
          <a:xfrm>
            <a:off x="755576" y="1412776"/>
            <a:ext cx="7776864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cs typeface="PT Bold Heading" pitchFamily="2" charset="-78"/>
              </a:rPr>
              <a:t>المادة التي تنتشر لتملأ الوعاء الذي توضع فيه هي :</a:t>
            </a:r>
            <a:endParaRPr lang="ar-SA" sz="2800" dirty="0">
              <a:cs typeface="PT Bold Heading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652120" y="2708920"/>
            <a:ext cx="2880320" cy="12961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cs typeface="PT Bold Heading" pitchFamily="2" charset="-78"/>
              </a:rPr>
              <a:t>أ - الأكسجين</a:t>
            </a:r>
            <a:endParaRPr lang="ar-SA" sz="4000" dirty="0">
              <a:cs typeface="PT Bold Heading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724128" y="4509120"/>
            <a:ext cx="2880320" cy="12961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cs typeface="PT Bold Heading" pitchFamily="2" charset="-78"/>
              </a:rPr>
              <a:t>ب - الماء</a:t>
            </a:r>
            <a:endParaRPr lang="ar-SA" sz="4000" dirty="0">
              <a:cs typeface="PT Bold Heading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55576" y="2708920"/>
            <a:ext cx="2880320" cy="129614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cs typeface="PT Bold Heading" pitchFamily="2" charset="-78"/>
              </a:rPr>
              <a:t>ج - النحاس</a:t>
            </a:r>
            <a:endParaRPr lang="ar-SA" sz="4000" dirty="0">
              <a:cs typeface="PT Bold Heading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55576" y="4509120"/>
            <a:ext cx="2880320" cy="129614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cs typeface="PT Bold Heading" pitchFamily="2" charset="-78"/>
              </a:rPr>
              <a:t>د - الورق</a:t>
            </a:r>
            <a:endParaRPr lang="ar-SA" sz="4000" dirty="0">
              <a:cs typeface="PT Bold Heading" pitchFamily="2" charset="-78"/>
            </a:endParaRPr>
          </a:p>
        </p:txBody>
      </p:sp>
      <p:pic>
        <p:nvPicPr>
          <p:cNvPr id="7" name="صورة 6" descr="dreame34 b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717032"/>
            <a:ext cx="1592296" cy="1224136"/>
          </a:xfrm>
          <a:prstGeom prst="rect">
            <a:avLst/>
          </a:prstGeom>
        </p:spPr>
      </p:pic>
      <p:pic>
        <p:nvPicPr>
          <p:cNvPr id="6" name="صورة 5" descr="dreame32 b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717032"/>
            <a:ext cx="1685961" cy="1296144"/>
          </a:xfrm>
          <a:prstGeom prst="rect">
            <a:avLst/>
          </a:prstGeom>
        </p:spPr>
      </p:pic>
      <p:pic>
        <p:nvPicPr>
          <p:cNvPr id="5" name="صورة 4" descr="dreame31 bv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5594503"/>
            <a:ext cx="1643495" cy="1263497"/>
          </a:xfrm>
          <a:prstGeom prst="rect">
            <a:avLst/>
          </a:prstGeom>
        </p:spPr>
      </p:pic>
      <p:pic>
        <p:nvPicPr>
          <p:cNvPr id="4" name="صورة 3" descr="dreame30 bv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5444503"/>
            <a:ext cx="1838608" cy="141349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GB (6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7" t="25027" r="3705" b="12513"/>
          <a:stretch>
            <a:fillRect/>
          </a:stretch>
        </p:blipFill>
        <p:spPr bwMode="auto">
          <a:xfrm>
            <a:off x="2843808" y="1052736"/>
            <a:ext cx="58326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1" t="22500" b="5501"/>
          <a:stretch>
            <a:fillRect/>
          </a:stretch>
        </p:blipFill>
        <p:spPr bwMode="auto">
          <a:xfrm>
            <a:off x="467544" y="3789040"/>
            <a:ext cx="576064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ستطيل مستدير الزوايا 3"/>
          <p:cNvSpPr/>
          <p:nvPr/>
        </p:nvSpPr>
        <p:spPr>
          <a:xfrm>
            <a:off x="5436096" y="188640"/>
            <a:ext cx="3384376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009900"/>
                </a:solidFill>
                <a:cs typeface="PT Bold Heading" pitchFamily="2" charset="-78"/>
              </a:rPr>
              <a:t>العُلومُ وَالفَنُّ</a:t>
            </a:r>
            <a:endParaRPr lang="ar-SA" sz="28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915816" y="2996952"/>
            <a:ext cx="3384376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009900"/>
                </a:solidFill>
                <a:cs typeface="PT Bold Heading" pitchFamily="2" charset="-78"/>
              </a:rPr>
              <a:t>العُلومُ وَالرِّيَاضِيَّاتُ</a:t>
            </a:r>
            <a:endParaRPr lang="ar-SA" sz="28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12" name="صورة 11" descr="math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4005064"/>
            <a:ext cx="2353683" cy="1953557"/>
          </a:xfrm>
          <a:prstGeom prst="rect">
            <a:avLst/>
          </a:prstGeom>
        </p:spPr>
      </p:pic>
      <p:pic>
        <p:nvPicPr>
          <p:cNvPr id="13" name="صورة 12" descr="alslh-cam_ClipArt_394_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157" y="620688"/>
            <a:ext cx="1847992" cy="208823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GB (6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b="82374"/>
          <a:stretch>
            <a:fillRect/>
          </a:stretch>
        </p:blipFill>
        <p:spPr bwMode="auto">
          <a:xfrm>
            <a:off x="1403648" y="476672"/>
            <a:ext cx="66247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E9"/>
              </a:clrFrom>
              <a:clrTo>
                <a:srgbClr val="FFFDE9">
                  <a:alpha val="0"/>
                </a:srgbClr>
              </a:clrTo>
            </a:clrChange>
          </a:blip>
          <a:srcRect t="17626" b="60680"/>
          <a:stretch>
            <a:fillRect/>
          </a:stretch>
        </p:blipFill>
        <p:spPr bwMode="auto">
          <a:xfrm>
            <a:off x="1547664" y="1556792"/>
            <a:ext cx="66247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/>
          <p:cNvSpPr/>
          <p:nvPr/>
        </p:nvSpPr>
        <p:spPr>
          <a:xfrm>
            <a:off x="3275856" y="2852936"/>
            <a:ext cx="3096344" cy="1800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accent6">
                    <a:lumMod val="75000"/>
                  </a:schemeClr>
                </a:solidFill>
                <a:cs typeface="PT Bold Heading" pitchFamily="2" charset="-78"/>
              </a:rPr>
              <a:t>حالات المادة</a:t>
            </a:r>
            <a:endParaRPr lang="ar-SA" sz="4000" dirty="0">
              <a:solidFill>
                <a:schemeClr val="accent6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75856" y="4797152"/>
            <a:ext cx="3096344" cy="5486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المادة الصلبة</a:t>
            </a:r>
            <a:endParaRPr lang="ar-SA" sz="2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75856" y="5445224"/>
            <a:ext cx="3096344" cy="5486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dirty="0" smtClean="0">
              <a:solidFill>
                <a:schemeClr val="tx1"/>
              </a:solidFill>
              <a:cs typeface="PT Bold Heading" pitchFamily="2" charset="-78"/>
            </a:endParaRPr>
          </a:p>
          <a:p>
            <a:pPr algn="ctr"/>
            <a:endParaRPr lang="ar-SA" sz="2000" dirty="0" smtClean="0">
              <a:solidFill>
                <a:schemeClr val="tx1"/>
              </a:solidFill>
              <a:cs typeface="PT Bold Heading" pitchFamily="2" charset="-78"/>
            </a:endParaRPr>
          </a:p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المادة السائلة</a:t>
            </a:r>
          </a:p>
          <a:p>
            <a:pPr algn="ctr"/>
            <a:endParaRPr lang="ar-SA" sz="4000" dirty="0">
              <a:solidFill>
                <a:schemeClr val="accent6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275856" y="6093296"/>
            <a:ext cx="3096344" cy="5486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400" dirty="0" smtClean="0">
              <a:solidFill>
                <a:schemeClr val="tx1"/>
              </a:solidFill>
              <a:cs typeface="PT Bold Heading" pitchFamily="2" charset="-78"/>
            </a:endParaRPr>
          </a:p>
          <a:p>
            <a:pPr algn="ctr"/>
            <a:endParaRPr lang="ar-SA" sz="2400" dirty="0" smtClean="0">
              <a:solidFill>
                <a:schemeClr val="tx1"/>
              </a:solidFill>
              <a:cs typeface="PT Bold Heading" pitchFamily="2" charset="-78"/>
            </a:endParaRPr>
          </a:p>
          <a:p>
            <a:pPr algn="ctr"/>
            <a:r>
              <a:rPr lang="ar-SA" sz="2400" dirty="0" smtClean="0">
                <a:solidFill>
                  <a:schemeClr val="tx1"/>
                </a:solidFill>
                <a:cs typeface="PT Bold Heading" pitchFamily="2" charset="-78"/>
              </a:rPr>
              <a:t>المادة الغازية</a:t>
            </a:r>
          </a:p>
          <a:p>
            <a:pPr algn="ctr"/>
            <a:endParaRPr lang="ar-SA" sz="4000" dirty="0">
              <a:solidFill>
                <a:schemeClr val="accent6">
                  <a:lumMod val="75000"/>
                </a:schemeClr>
              </a:solidFill>
              <a:cs typeface="PT Bold Heading" pitchFamily="2" charset="-7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GB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46620"/>
              </p:ext>
            </p:extLst>
          </p:nvPr>
        </p:nvGraphicFramePr>
        <p:xfrm>
          <a:off x="539552" y="980728"/>
          <a:ext cx="8136904" cy="5644764"/>
        </p:xfrm>
        <a:graphic>
          <a:graphicData uri="http://schemas.openxmlformats.org/drawingml/2006/table">
            <a:tbl>
              <a:tblPr rtl="1">
                <a:tableStyleId>{5DA37D80-6434-44D0-A028-1B22A696006F}</a:tableStyleId>
              </a:tblPr>
              <a:tblGrid>
                <a:gridCol w="2885358"/>
                <a:gridCol w="2885968"/>
                <a:gridCol w="2365578"/>
              </a:tblGrid>
              <a:tr h="2632596"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لفظي</a:t>
                      </a:r>
                      <a:endParaRPr lang="en-US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التقى السائل والغاز والصلب مع بعضهما واخذ كل واحد منهما يتحدث عن شكله </a:t>
                      </a:r>
                      <a:endParaRPr lang="en-US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اكتبي هذا الحوار مبينة </a:t>
                      </a:r>
                      <a:r>
                        <a:rPr lang="ar-SA" sz="2000" b="1" dirty="0" err="1"/>
                        <a:t>الفروقات</a:t>
                      </a:r>
                      <a:r>
                        <a:rPr lang="ar-SA" sz="2000" b="1" dirty="0"/>
                        <a:t> بينهما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420" marR="4942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حركي</a:t>
                      </a:r>
                      <a:endParaRPr lang="en-US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استخدمي الكأس المدرج لقياس كمية الماء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420" marR="4942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بيئي</a:t>
                      </a:r>
                      <a:endParaRPr lang="en-US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أجمعي عينات لمواد صلبة من خارج صفك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420" marR="49420" marT="0" marB="0" anchor="ctr"/>
                </a:tc>
              </a:tr>
              <a:tr h="301216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2030" algn="l"/>
                        </a:tabLst>
                      </a:pPr>
                      <a:endParaRPr lang="ar-SA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2030" algn="l"/>
                        </a:tabLst>
                      </a:pPr>
                      <a:r>
                        <a:rPr lang="ar-SA" sz="2000" b="1" dirty="0"/>
                        <a:t>إيقاعي</a:t>
                      </a:r>
                      <a:endParaRPr lang="en-US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2030" algn="l"/>
                        </a:tabLst>
                      </a:pPr>
                      <a:r>
                        <a:rPr lang="ar-SA" sz="2000" b="1" dirty="0"/>
                        <a:t>قلدي صوت الهواء عند خروجه من البالون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420" marR="49420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بصري</a:t>
                      </a:r>
                      <a:endParaRPr lang="en-US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أمامك مجموعة من الصور صنفيها إلى مواد صلبة وسائلة وغازية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420" marR="49420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اجتماعي</a:t>
                      </a:r>
                      <a:endParaRPr lang="en-US" sz="2000" b="1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/>
                        <a:t>شاركي مجموعتك في تحديد أي السوائل التالية ينساب بسرعة أو </a:t>
                      </a:r>
                      <a:r>
                        <a:rPr lang="ar-SA" sz="2000" b="1" dirty="0" smtClean="0"/>
                        <a:t>ببطء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b="1" dirty="0" smtClean="0"/>
                        <a:t> </a:t>
                      </a:r>
                      <a:r>
                        <a:rPr lang="ar-SA" sz="2000" b="1" dirty="0"/>
                        <a:t>( الزيت – العصير – الكاتشب – الحليب)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9420" marR="49420" marT="0" marB="0"/>
                </a:tc>
              </a:tr>
            </a:tbl>
          </a:graphicData>
        </a:graphic>
      </p:graphicFrame>
      <p:sp>
        <p:nvSpPr>
          <p:cNvPr id="3" name="مستطيل 2"/>
          <p:cNvSpPr/>
          <p:nvPr/>
        </p:nvSpPr>
        <p:spPr>
          <a:xfrm>
            <a:off x="2267744" y="332656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 smtClean="0">
                <a:solidFill>
                  <a:srgbClr val="C00000"/>
                </a:solidFill>
                <a:cs typeface="PT Bold Heading" pitchFamily="2" charset="-78"/>
              </a:rPr>
              <a:t>إستراتيجية التكعيب</a:t>
            </a:r>
            <a:r>
              <a:rPr lang="ar-SA" dirty="0" smtClean="0">
                <a:cs typeface="PT Bold Heading" pitchFamily="2" charset="-78"/>
              </a:rPr>
              <a:t>                 الصف : </a:t>
            </a:r>
            <a:r>
              <a:rPr lang="ar-SA" dirty="0" smtClean="0">
                <a:solidFill>
                  <a:srgbClr val="C00000"/>
                </a:solidFill>
                <a:cs typeface="PT Bold Heading" pitchFamily="2" charset="-78"/>
              </a:rPr>
              <a:t>الثالث</a:t>
            </a:r>
            <a:r>
              <a:rPr lang="ar-SA" dirty="0" smtClean="0">
                <a:cs typeface="PT Bold Heading" pitchFamily="2" charset="-78"/>
              </a:rPr>
              <a:t> </a:t>
            </a:r>
            <a:r>
              <a:rPr lang="ar-SA" dirty="0" smtClean="0">
                <a:solidFill>
                  <a:srgbClr val="C00000"/>
                </a:solidFill>
                <a:cs typeface="PT Bold Heading" pitchFamily="2" charset="-78"/>
              </a:rPr>
              <a:t>الإبتدائي</a:t>
            </a:r>
            <a:r>
              <a:rPr lang="ar-SA" dirty="0" smtClean="0">
                <a:cs typeface="PT Bold Heading" pitchFamily="2" charset="-78"/>
              </a:rPr>
              <a:t> 	الموضوع : </a:t>
            </a:r>
            <a:r>
              <a:rPr lang="ar-SA" dirty="0" smtClean="0">
                <a:solidFill>
                  <a:srgbClr val="C00000"/>
                </a:solidFill>
                <a:cs typeface="PT Bold Heading" pitchFamily="2" charset="-78"/>
              </a:rPr>
              <a:t>المواد الصلبة و السائلة و الغازية</a:t>
            </a:r>
            <a:endParaRPr lang="ar-SA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97521"/>
            <a:ext cx="136815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97521"/>
            <a:ext cx="720080" cy="96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032" y="5589240"/>
            <a:ext cx="698376" cy="97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PIC-468-132870108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خطط انسيابي: شريط مثقب 2"/>
          <p:cNvSpPr/>
          <p:nvPr/>
        </p:nvSpPr>
        <p:spPr>
          <a:xfrm>
            <a:off x="1259632" y="908720"/>
            <a:ext cx="4824536" cy="3384376"/>
          </a:xfrm>
          <a:prstGeom prst="flowChartPunchedTap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 smtClean="0">
                <a:solidFill>
                  <a:schemeClr val="tx1"/>
                </a:solidFill>
                <a:cs typeface="AL-Fares" pitchFamily="2" charset="-78"/>
              </a:rPr>
              <a:t>كن في الحياة كعابر سبيل </a:t>
            </a:r>
          </a:p>
          <a:p>
            <a:pPr algn="ctr"/>
            <a:r>
              <a:rPr lang="ar-SA" sz="5400" dirty="0" smtClean="0">
                <a:solidFill>
                  <a:schemeClr val="tx1"/>
                </a:solidFill>
                <a:cs typeface="AL-Fares" pitchFamily="2" charset="-78"/>
              </a:rPr>
              <a:t>واترك وراءك كل أثر جميل </a:t>
            </a:r>
          </a:p>
          <a:p>
            <a:pPr algn="ctr"/>
            <a:r>
              <a:rPr lang="ar-SA" sz="5400" dirty="0" smtClean="0">
                <a:solidFill>
                  <a:schemeClr val="tx1"/>
                </a:solidFill>
                <a:cs typeface="AL-Fares" pitchFamily="2" charset="-78"/>
              </a:rPr>
              <a:t>فما نحن في </a:t>
            </a:r>
            <a:r>
              <a:rPr lang="ar-SA" sz="5400" dirty="0" err="1" smtClean="0">
                <a:solidFill>
                  <a:schemeClr val="tx1"/>
                </a:solidFill>
                <a:cs typeface="AL-Fares" pitchFamily="2" charset="-78"/>
              </a:rPr>
              <a:t>الدنبا</a:t>
            </a:r>
            <a:r>
              <a:rPr lang="ar-SA" sz="5400" dirty="0" smtClean="0">
                <a:solidFill>
                  <a:schemeClr val="tx1"/>
                </a:solidFill>
                <a:cs typeface="AL-Fares" pitchFamily="2" charset="-78"/>
              </a:rPr>
              <a:t> إلا ضيوف</a:t>
            </a:r>
          </a:p>
          <a:p>
            <a:pPr algn="ctr"/>
            <a:r>
              <a:rPr lang="ar-SA" sz="5400" dirty="0" smtClean="0">
                <a:solidFill>
                  <a:schemeClr val="tx1"/>
                </a:solidFill>
                <a:cs typeface="AL-Fares" pitchFamily="2" charset="-78"/>
              </a:rPr>
              <a:t> وما على الضيف إلا الرحيل </a:t>
            </a:r>
            <a:endParaRPr lang="ar-SA" sz="5400" dirty="0">
              <a:solidFill>
                <a:schemeClr val="tx1"/>
              </a:solidFill>
              <a:cs typeface="AL-Fares" pitchFamily="2" charset="-78"/>
            </a:endParaRPr>
          </a:p>
        </p:txBody>
      </p:sp>
      <p:pic>
        <p:nvPicPr>
          <p:cNvPr id="4" name="Picture 2" descr="C:\Documents and Settings\Al asvor\My Documents\فلاشات جواهر الحربي\صور متحركة\dddd[1]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789040"/>
            <a:ext cx="1672382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26853" cy="6286544"/>
          </a:xfrm>
          <a:prstGeom prst="rect">
            <a:avLst/>
          </a:prstGeom>
          <a:noFill/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1500166" y="1285860"/>
            <a:ext cx="6157898" cy="4000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PT Bold Heading" pitchFamily="2" charset="-78"/>
              </a:rPr>
              <a:t>الوحدة الخامسة / المادة</a:t>
            </a: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PT Bold Heading" pitchFamily="2" charset="-78"/>
              </a:rPr>
              <a:t>الفصل التاسع / ملاحظة</a:t>
            </a:r>
            <a:r>
              <a:rPr kumimoji="0" lang="ar-SA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PT Bold Heading" pitchFamily="2" charset="-78"/>
              </a:rPr>
              <a:t> المواد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26475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784470" y="2276872"/>
            <a:ext cx="4464684" cy="212365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dirty="0" smtClean="0"/>
              <a:t>صغيرتي :</a:t>
            </a:r>
          </a:p>
          <a:p>
            <a:r>
              <a:rPr lang="ar-SA" sz="4400" dirty="0" smtClean="0"/>
              <a:t>هيا لنراجع معاً </a:t>
            </a:r>
            <a:r>
              <a:rPr lang="ar-SA" sz="4400" dirty="0" smtClean="0">
                <a:solidFill>
                  <a:srgbClr val="FF0000"/>
                </a:solidFill>
              </a:rPr>
              <a:t>مفردات </a:t>
            </a:r>
          </a:p>
          <a:p>
            <a:pPr algn="ctr"/>
            <a:r>
              <a:rPr lang="ar-SA" sz="4400" dirty="0" smtClean="0"/>
              <a:t>الفصل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423327489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174"/>
            <a:ext cx="6267450" cy="659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18" y="967245"/>
            <a:ext cx="2728069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78" y="5495550"/>
            <a:ext cx="2553022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343" y="5373216"/>
            <a:ext cx="173672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0663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26853" cy="6286544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1835696" y="1772816"/>
            <a:ext cx="52920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 smtClean="0"/>
              <a:t>هيا بنا في رحلة جميلة نشاهد من خلالها محتويات :</a:t>
            </a:r>
            <a:br>
              <a:rPr lang="ar-SA" sz="3600" dirty="0" smtClean="0"/>
            </a:br>
            <a:r>
              <a:rPr lang="ar-SA" sz="3600" dirty="0" smtClean="0"/>
              <a:t>الدرس الثاني</a:t>
            </a:r>
            <a:r>
              <a:rPr lang="ar-SA" sz="3600" dirty="0" smtClean="0">
                <a:cs typeface="PT Bold Heading" pitchFamily="2" charset="-78"/>
              </a:rPr>
              <a:t>/ المواد الصلبة والسائلة ،الغازية</a:t>
            </a:r>
            <a:r>
              <a:rPr lang="ar-SA" sz="3600" dirty="0" smtClean="0"/>
              <a:t/>
            </a:r>
            <a:br>
              <a:rPr lang="ar-SA" sz="3600" dirty="0" smtClean="0"/>
            </a:br>
            <a:r>
              <a:rPr lang="ar-SA" sz="3600" b="1" dirty="0" smtClean="0"/>
              <a:t>هيا بنا ..</a:t>
            </a:r>
            <a:endParaRPr lang="ar-SA" sz="36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742</Words>
  <Application>Microsoft Office PowerPoint</Application>
  <PresentationFormat>عرض على الشاشة (3:4)‏</PresentationFormat>
  <Paragraphs>148</Paragraphs>
  <Slides>54</Slides>
  <Notes>0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العصفور</dc:creator>
  <cp:lastModifiedBy>العصفور</cp:lastModifiedBy>
  <cp:revision>143</cp:revision>
  <cp:lastPrinted>2012-03-04T19:59:36Z</cp:lastPrinted>
  <dcterms:created xsi:type="dcterms:W3CDTF">2012-02-23T13:50:17Z</dcterms:created>
  <dcterms:modified xsi:type="dcterms:W3CDTF">2012-03-25T18:49:01Z</dcterms:modified>
</cp:coreProperties>
</file>