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83" r:id="rId15"/>
    <p:sldId id="282" r:id="rId16"/>
    <p:sldId id="265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93"/>
    <a:srgbClr val="FFBDBF"/>
    <a:srgbClr val="FF9999"/>
    <a:srgbClr val="FF0066"/>
    <a:srgbClr val="FFFFCC"/>
    <a:srgbClr val="FF2D2D"/>
    <a:srgbClr val="D351A8"/>
    <a:srgbClr val="FF5B5B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01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8CA6A9-5D48-4940-9E62-8D18A82E3D29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EAAB3D-7381-4F7C-BFFD-F9138EC3B62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095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A3151-723C-4371-A471-201BE49D0134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129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AB3D-7381-4F7C-BFFD-F9138EC3B627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943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77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841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5977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109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705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964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13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416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119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164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39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7B455C-9748-41D0-9827-D7F462451B75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EDB290-EE7A-4858-9E1E-51C075516D3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8489C9-5339-464F-8792-554AF1E31FB8}" type="datetimeFigureOut">
              <a:rPr lang="ar-SA" smtClean="0"/>
              <a:pPr/>
              <a:t>17/04/36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082962-DEAA-4C2F-9628-CB65824439B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02266"/>
            <a:ext cx="6048672" cy="394315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20472" cy="35706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39552" y="112474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96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GA Aladdin Regular" pitchFamily="2" charset="-78"/>
              </a:rPr>
              <a:t>صياغة حل المسائل</a:t>
            </a:r>
            <a:endParaRPr lang="ar-SA" sz="96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rgbClr val="C00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939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 descr="light_play_across_panel_hw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42852"/>
            <a:ext cx="4429156" cy="1214446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7707277" y="1500174"/>
            <a:ext cx="540000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72000"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cs typeface="AL-Mohanad Bold" pitchFamily="2" charset="-78"/>
              </a:rPr>
              <a:t>3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929190" y="1515162"/>
            <a:ext cx="2680582" cy="5565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144000" rtlCol="1" anchor="ctr"/>
          <a:lstStyle/>
          <a:p>
            <a:pPr lvl="0" algn="ctr"/>
            <a:r>
              <a:rPr lang="ar-SA" sz="2800" b="1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مخططات الانسياب</a:t>
            </a:r>
            <a:endParaRPr lang="ar-SA" sz="2800" b="1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95550" y="2214554"/>
            <a:ext cx="7491226" cy="6424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600" b="1" u="sng" dirty="0" smtClean="0">
                <a:cs typeface="AL-Mohanad Bold" pitchFamily="2" charset="-78"/>
              </a:rPr>
              <a:t>مخططات الانسياب :</a:t>
            </a:r>
            <a:r>
              <a:rPr lang="ar-SA" sz="2600" b="1" dirty="0" smtClean="0">
                <a:cs typeface="AL-Mohanad Bold" pitchFamily="2" charset="-78"/>
              </a:rPr>
              <a:t>  </a:t>
            </a:r>
            <a:r>
              <a:rPr lang="ar-SA" sz="2600" b="1" dirty="0" smtClean="0">
                <a:solidFill>
                  <a:srgbClr val="C00000"/>
                </a:solidFill>
                <a:cs typeface="AL-Mohanad Bold" pitchFamily="2" charset="-78"/>
              </a:rPr>
              <a:t>هي تمثيل بياني أو رسمي للخطوات الخوارزمية</a:t>
            </a:r>
            <a:r>
              <a:rPr lang="ar-SA" sz="2600" b="1" dirty="0" smtClean="0">
                <a:cs typeface="AL-Mohanad Bold" pitchFamily="2" charset="-78"/>
              </a:rPr>
              <a:t>.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72066" y="3071810"/>
            <a:ext cx="3152436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144000" rtlCol="1" anchor="ctr"/>
          <a:lstStyle/>
          <a:p>
            <a:pPr lvl="0" algn="ctr"/>
            <a:r>
              <a:rPr lang="ar-SA" sz="2600" b="1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فائدة مخططات الانسياب</a:t>
            </a:r>
            <a:endParaRPr lang="ar-SA" sz="2600" b="1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64666" y="3714752"/>
            <a:ext cx="74912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 algn="just">
              <a:lnSpc>
                <a:spcPct val="150000"/>
              </a:lnSpc>
            </a:pPr>
            <a:r>
              <a:rPr lang="ar-SA" sz="2400" b="1" dirty="0" smtClean="0">
                <a:cs typeface="AL-Mohanad Bold" pitchFamily="2" charset="-78"/>
              </a:rPr>
              <a:t>1 ) </a:t>
            </a: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توضيح الطريق الذي يمر به البرنامج </a:t>
            </a:r>
            <a:r>
              <a:rPr lang="ar-SA" sz="2400" b="1" dirty="0" smtClean="0">
                <a:cs typeface="AL-Mohanad Bold" pitchFamily="2" charset="-78"/>
              </a:rPr>
              <a:t>ابتداء من المدخلات أو البيانات ومن  </a:t>
            </a:r>
            <a:r>
              <a:rPr lang="en-US" sz="2400" b="1" dirty="0" smtClean="0">
                <a:cs typeface="AL-Mohanad Bold" pitchFamily="2" charset="-78"/>
              </a:rPr>
              <a:t>      </a:t>
            </a:r>
            <a:r>
              <a:rPr lang="ar-SA" sz="2400" b="1" dirty="0" smtClean="0">
                <a:cs typeface="AL-Mohanad Bold" pitchFamily="2" charset="-78"/>
              </a:rPr>
              <a:t>ثم المعالجة ، وأخيراً مخرجات البرنامج ونتائجه.</a:t>
            </a:r>
          </a:p>
          <a:p>
            <a:pPr indent="-457200" algn="just">
              <a:lnSpc>
                <a:spcPct val="150000"/>
              </a:lnSpc>
            </a:pPr>
            <a:r>
              <a:rPr lang="ar-SA" sz="2400" b="1" dirty="0" smtClean="0">
                <a:cs typeface="AL-Mohanad Bold" pitchFamily="2" charset="-78"/>
              </a:rPr>
              <a:t>2 ) </a:t>
            </a: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توثيق منطق </a:t>
            </a:r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البرنامج </a:t>
            </a: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للرجوع إليه عند الحاجة </a:t>
            </a:r>
            <a:r>
              <a:rPr lang="ar-SA" sz="2400" b="1" dirty="0" smtClean="0">
                <a:cs typeface="AL-Mohanad Bold" pitchFamily="2" charset="-78"/>
              </a:rPr>
              <a:t>، وذلك بغرض إجراء أي </a:t>
            </a:r>
            <a:r>
              <a:rPr lang="en-US" sz="2400" b="1" dirty="0" smtClean="0">
                <a:cs typeface="AL-Mohanad Bold" pitchFamily="2" charset="-78"/>
              </a:rPr>
              <a:t>       </a:t>
            </a:r>
            <a:r>
              <a:rPr lang="ar-SA" sz="2400" b="1" dirty="0" smtClean="0">
                <a:cs typeface="AL-Mohanad Bold" pitchFamily="2" charset="-78"/>
              </a:rPr>
              <a:t>تعديلات على البرنامج أو اكتشاف الأخطاء التي تقع عادة في البرامج    </a:t>
            </a:r>
            <a:r>
              <a:rPr lang="en-US" sz="2400" b="1" dirty="0" smtClean="0">
                <a:cs typeface="AL-Mohanad Bold" pitchFamily="2" charset="-78"/>
              </a:rPr>
              <a:t>        </a:t>
            </a:r>
            <a:r>
              <a:rPr lang="ar-SA" sz="2400" b="1" dirty="0" smtClean="0">
                <a:cs typeface="AL-Mohanad Bold" pitchFamily="2" charset="-78"/>
              </a:rPr>
              <a:t>وخاصة الأخطاء المنطقية.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1472" y="428604"/>
            <a:ext cx="3714776" cy="64294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اولاً : صياغة حل المسائل</a:t>
            </a:r>
            <a:endParaRPr lang="ar-SA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01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37807"/>
              </p:ext>
            </p:extLst>
          </p:nvPr>
        </p:nvGraphicFramePr>
        <p:xfrm>
          <a:off x="621163" y="1857364"/>
          <a:ext cx="7880545" cy="38106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36200"/>
                <a:gridCol w="1641730"/>
                <a:gridCol w="4802615"/>
              </a:tblGrid>
              <a:tr h="518795"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Mohanad Bold" pitchFamily="2" charset="-78"/>
                        </a:rPr>
                        <a:t>الرمز</a:t>
                      </a:r>
                      <a:endParaRPr lang="ar-S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L-Mohanad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Mohanad Bold" pitchFamily="2" charset="-78"/>
                        </a:rPr>
                        <a:t>الاسم</a:t>
                      </a:r>
                      <a:endParaRPr lang="ar-S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L-Mohanad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Mohanad Bold" pitchFamily="2" charset="-78"/>
                        </a:rPr>
                        <a:t>المعنى</a:t>
                      </a:r>
                      <a:endParaRPr lang="ar-SA" sz="2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بداية / نهاية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يمثل بداية أو نهاية البرنامج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إدخال / إخراج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يمثل إدخال البيانات أثناء البرنامج أو إخراجها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عملية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يمثل عملية معالجة البيانات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قرار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يمثل اتخاذ قرار أو تعبير منطقي يحتاج إلى جواب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خط الانسياب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يمثل اتجاه الانسياب المنطقي للبرنامج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توصيلة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cs typeface="AL-Mohanad Bold" pitchFamily="2" charset="-78"/>
                        </a:rPr>
                        <a:t>لتوصيل الأجزاء المختلفة في المخطط</a:t>
                      </a:r>
                      <a:endParaRPr lang="ar-SA" sz="2000" b="1" dirty="0">
                        <a:cs typeface="AL-Mohanad Bold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متوازي أضلاع 3"/>
          <p:cNvSpPr/>
          <p:nvPr/>
        </p:nvSpPr>
        <p:spPr>
          <a:xfrm>
            <a:off x="7287667" y="3000372"/>
            <a:ext cx="927672" cy="396000"/>
          </a:xfrm>
          <a:prstGeom prst="parallelogram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341637" y="3569026"/>
            <a:ext cx="864006" cy="360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خطط انسيابي: قرار 5"/>
          <p:cNvSpPr/>
          <p:nvPr/>
        </p:nvSpPr>
        <p:spPr>
          <a:xfrm>
            <a:off x="7287666" y="4057768"/>
            <a:ext cx="917977" cy="514240"/>
          </a:xfrm>
          <a:prstGeom prst="flowChartDecision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7342505" y="2497456"/>
            <a:ext cx="863138" cy="36004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dirty="0"/>
          </a:p>
        </p:txBody>
      </p:sp>
      <p:sp>
        <p:nvSpPr>
          <p:cNvPr id="8" name="مخطط انسيابي: رابط 7"/>
          <p:cNvSpPr/>
          <p:nvPr/>
        </p:nvSpPr>
        <p:spPr>
          <a:xfrm>
            <a:off x="7429520" y="5214950"/>
            <a:ext cx="705073" cy="360610"/>
          </a:xfrm>
          <a:prstGeom prst="flowChartConnector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كسهم مستقيم 9"/>
          <p:cNvCxnSpPr/>
          <p:nvPr/>
        </p:nvCxnSpPr>
        <p:spPr>
          <a:xfrm flipH="1">
            <a:off x="7341637" y="4857760"/>
            <a:ext cx="95656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مستدير الزوايا 10"/>
          <p:cNvSpPr/>
          <p:nvPr/>
        </p:nvSpPr>
        <p:spPr>
          <a:xfrm>
            <a:off x="2143108" y="571480"/>
            <a:ext cx="4929222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200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رموز تمثيل مخططات الانسياب</a:t>
            </a:r>
            <a:endParaRPr lang="ar-SA" sz="32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94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7706722" y="525660"/>
            <a:ext cx="1151558" cy="974514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144000" rIns="0"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مثال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71472" y="614716"/>
            <a:ext cx="7032318" cy="1242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ارسم مخطط الانسياب للخطوات الخوارزمية لحساب مساحة المستطيل ؟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2928926" y="1857364"/>
            <a:ext cx="2236921" cy="59707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بداية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5" name="متوازي أضلاع 4"/>
          <p:cNvSpPr/>
          <p:nvPr/>
        </p:nvSpPr>
        <p:spPr>
          <a:xfrm>
            <a:off x="2978021" y="2928934"/>
            <a:ext cx="2236921" cy="528505"/>
          </a:xfrm>
          <a:prstGeom prst="parallelogram">
            <a:avLst>
              <a:gd name="adj" fmla="val 38731"/>
            </a:avLst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أدخل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A</a:t>
            </a:r>
            <a:r>
              <a:rPr lang="ar-S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و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B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مخطط انسيابي: معالجة 5"/>
          <p:cNvSpPr/>
          <p:nvPr/>
        </p:nvSpPr>
        <p:spPr>
          <a:xfrm>
            <a:off x="3001390" y="3900627"/>
            <a:ext cx="2236921" cy="528505"/>
          </a:xfrm>
          <a:prstGeom prst="flowChartProcess">
            <a:avLst/>
          </a:prstGeom>
          <a:solidFill>
            <a:srgbClr val="FFBD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احسب </a:t>
            </a:r>
            <a:r>
              <a:rPr lang="en-US" sz="2400" dirty="0" smtClean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M=A*B</a:t>
            </a:r>
            <a:endParaRPr lang="ar-SA" sz="2400" dirty="0">
              <a:solidFill>
                <a:srgbClr val="FF2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2928926" y="5919543"/>
            <a:ext cx="2236921" cy="58129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نهاية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4071977" y="2488622"/>
            <a:ext cx="0" cy="396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4087795" y="3461628"/>
            <a:ext cx="0" cy="396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4087795" y="4461760"/>
            <a:ext cx="0" cy="396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4087795" y="5461892"/>
            <a:ext cx="0" cy="396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نجمة مكونة من 7 نقاط 22"/>
          <p:cNvSpPr/>
          <p:nvPr/>
        </p:nvSpPr>
        <p:spPr>
          <a:xfrm>
            <a:off x="7706722" y="3014540"/>
            <a:ext cx="1151558" cy="97451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144000" rIns="0"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الحل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2928926" y="4900759"/>
            <a:ext cx="2236921" cy="528505"/>
          </a:xfrm>
          <a:prstGeom prst="parallelogram">
            <a:avLst>
              <a:gd name="adj" fmla="val 38731"/>
            </a:avLst>
          </a:prstGeom>
          <a:solidFill>
            <a:srgbClr val="FFFF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اطبع</a:t>
            </a:r>
            <a:r>
              <a:rPr lang="ar-S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M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7" name="صورة 26" descr="penguin_type_h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0" y="4685895"/>
            <a:ext cx="1762746" cy="21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10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جمة مكونة من 7 نقاط 3"/>
          <p:cNvSpPr/>
          <p:nvPr/>
        </p:nvSpPr>
        <p:spPr>
          <a:xfrm>
            <a:off x="7643834" y="857232"/>
            <a:ext cx="1214446" cy="1071570"/>
          </a:xfrm>
          <a:prstGeom prst="star7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36000" rtlCol="1" anchor="ctr"/>
          <a:lstStyle/>
          <a:p>
            <a:pPr algn="ctr"/>
            <a:r>
              <a:rPr lang="ar-SA" sz="4000" b="1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F_Jeddah" pitchFamily="2" charset="-78"/>
              </a:rPr>
              <a:t>مثال </a:t>
            </a:r>
            <a:endParaRPr lang="ar-SA" sz="3600" b="1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F_Jeddah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14348" y="1071546"/>
            <a:ext cx="685804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اكتب الخطوات الخوارزمية لقراءة عدد وتحديد ما إذا كان سالباً أو موجباً ؟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142976" y="2428868"/>
            <a:ext cx="7322108" cy="3270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1 ) أدخل العدد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A</a:t>
            </a:r>
          </a:p>
          <a:p>
            <a:pPr algn="just"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2 ) إذا كان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A &gt; 0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اطبع ( العدد موجب ) وانتقل للخطوة رقم 5</a:t>
            </a:r>
          </a:p>
          <a:p>
            <a:pPr algn="just"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3 ) إذا كان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A &lt; 0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اطبع ( العدد ســـالب ) وانتقل للخطوة رقم 5</a:t>
            </a:r>
          </a:p>
          <a:p>
            <a:pPr algn="just"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4 ) اطبع عبارة ( العدد مساوٍ للصفر ).</a:t>
            </a:r>
          </a:p>
          <a:p>
            <a:pPr algn="just">
              <a:lnSpc>
                <a:spcPct val="1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5 ) النهاية.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214414" y="2857496"/>
            <a:ext cx="2571768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 descr="book_worm_book_reading_h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5072082"/>
            <a:ext cx="1785918" cy="178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7786710" y="285728"/>
            <a:ext cx="1143008" cy="1000132"/>
          </a:xfrm>
          <a:prstGeom prst="star7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108000" rIns="0"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مثال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42844" y="531740"/>
            <a:ext cx="7500990" cy="682682"/>
          </a:xfrm>
          <a:prstGeom prst="rect">
            <a:avLst/>
          </a:prstGeom>
          <a:solidFill>
            <a:srgbClr val="FFBD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tIns="0" rIns="144000" bIns="36000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اكتب الخطوات الخوارزمية لإيجاد مجموع الأعداد من  1 – 10 ؟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929190" y="1539350"/>
            <a:ext cx="4071966" cy="2746906"/>
          </a:xfrm>
          <a:prstGeom prst="rect">
            <a:avLst/>
          </a:prstGeom>
          <a:solidFill>
            <a:srgbClr val="FFFF9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300" b="1" dirty="0" smtClean="0">
                <a:cs typeface="AL-Mohanad Bold" pitchFamily="2" charset="-78"/>
              </a:rPr>
              <a:t>1 ) ضع </a:t>
            </a:r>
            <a:r>
              <a:rPr lang="en-US" sz="2300" b="1" dirty="0" smtClean="0">
                <a:cs typeface="AL-Mohanad Bold" pitchFamily="2" charset="-78"/>
              </a:rPr>
              <a:t>S = 1</a:t>
            </a:r>
            <a:r>
              <a:rPr lang="ar-SA" sz="2300" b="1" dirty="0" smtClean="0">
                <a:cs typeface="AL-Mohanad Bold" pitchFamily="2" charset="-78"/>
              </a:rPr>
              <a:t> ، </a:t>
            </a:r>
            <a:r>
              <a:rPr lang="en-US" sz="2300" b="1" dirty="0" smtClean="0">
                <a:cs typeface="AL-Mohanad Bold" pitchFamily="2" charset="-78"/>
              </a:rPr>
              <a:t>M=0</a:t>
            </a:r>
            <a:endParaRPr lang="ar-SA" sz="2300" b="1" dirty="0" smtClean="0">
              <a:cs typeface="AL-Mohanad Bold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sz="2300" b="1" dirty="0" smtClean="0">
                <a:cs typeface="AL-Mohanad Bold" pitchFamily="2" charset="-78"/>
              </a:rPr>
              <a:t>2 ) أضف </a:t>
            </a:r>
            <a:r>
              <a:rPr lang="en-US" sz="2300" b="1" dirty="0" smtClean="0">
                <a:cs typeface="AL-Mohanad Bold" pitchFamily="2" charset="-78"/>
              </a:rPr>
              <a:t>S</a:t>
            </a:r>
            <a:r>
              <a:rPr lang="ar-SA" sz="2300" b="1" dirty="0">
                <a:cs typeface="AL-Mohanad Bold" pitchFamily="2" charset="-78"/>
              </a:rPr>
              <a:t> </a:t>
            </a:r>
            <a:r>
              <a:rPr lang="ar-SA" sz="2300" b="1" dirty="0" smtClean="0">
                <a:cs typeface="AL-Mohanad Bold" pitchFamily="2" charset="-78"/>
              </a:rPr>
              <a:t>على </a:t>
            </a:r>
            <a:r>
              <a:rPr lang="en-US" sz="2300" b="1" dirty="0" smtClean="0">
                <a:cs typeface="AL-Mohanad Bold" pitchFamily="2" charset="-78"/>
              </a:rPr>
              <a:t>M</a:t>
            </a:r>
            <a:r>
              <a:rPr lang="ar-SA" sz="2300" b="1" dirty="0" smtClean="0">
                <a:cs typeface="AL-Mohanad Bold" pitchFamily="2" charset="-78"/>
              </a:rPr>
              <a:t>  أي </a:t>
            </a:r>
            <a:r>
              <a:rPr lang="en-US" sz="2300" b="1" dirty="0" smtClean="0">
                <a:cs typeface="AL-Mohanad Bold" pitchFamily="2" charset="-78"/>
              </a:rPr>
              <a:t>M=M+S</a:t>
            </a:r>
          </a:p>
          <a:p>
            <a:pPr algn="just">
              <a:lnSpc>
                <a:spcPct val="150000"/>
              </a:lnSpc>
            </a:pPr>
            <a:r>
              <a:rPr lang="ar-SA" sz="2300" b="1" dirty="0" smtClean="0">
                <a:cs typeface="AL-Mohanad Bold" pitchFamily="2" charset="-78"/>
              </a:rPr>
              <a:t>3 ) قم بزيادة </a:t>
            </a:r>
            <a:r>
              <a:rPr lang="en-US" sz="2300" b="1" dirty="0" smtClean="0">
                <a:cs typeface="AL-Mohanad Bold" pitchFamily="2" charset="-78"/>
              </a:rPr>
              <a:t>S</a:t>
            </a:r>
            <a:r>
              <a:rPr lang="ar-SA" sz="2300" b="1" dirty="0" smtClean="0">
                <a:cs typeface="AL-Mohanad Bold" pitchFamily="2" charset="-78"/>
              </a:rPr>
              <a:t> بواحد صحيح أي </a:t>
            </a:r>
            <a:r>
              <a:rPr lang="en-US" sz="2300" b="1" dirty="0" smtClean="0">
                <a:cs typeface="AL-Mohanad Bold" pitchFamily="2" charset="-78"/>
              </a:rPr>
              <a:t>S=S+1</a:t>
            </a:r>
          </a:p>
          <a:p>
            <a:pPr algn="just">
              <a:lnSpc>
                <a:spcPct val="150000"/>
              </a:lnSpc>
            </a:pPr>
            <a:r>
              <a:rPr lang="ar-SA" sz="2300" b="1" dirty="0" smtClean="0">
                <a:cs typeface="AL-Mohanad Bold" pitchFamily="2" charset="-78"/>
              </a:rPr>
              <a:t>4 ) إذا كانت </a:t>
            </a:r>
            <a:r>
              <a:rPr lang="en-US" sz="2300" b="1" dirty="0" smtClean="0">
                <a:cs typeface="AL-Mohanad Bold" pitchFamily="2" charset="-78"/>
              </a:rPr>
              <a:t>S&gt;10</a:t>
            </a:r>
            <a:r>
              <a:rPr lang="ar-SA" sz="2300" b="1" dirty="0">
                <a:cs typeface="AL-Mohanad Bold" pitchFamily="2" charset="-78"/>
              </a:rPr>
              <a:t> </a:t>
            </a:r>
            <a:r>
              <a:rPr lang="ar-SA" sz="2300" b="1" dirty="0" smtClean="0">
                <a:cs typeface="AL-Mohanad Bold" pitchFamily="2" charset="-78"/>
              </a:rPr>
              <a:t>اطبع </a:t>
            </a:r>
            <a:r>
              <a:rPr lang="en-US" sz="2300" b="1" dirty="0" smtClean="0">
                <a:cs typeface="AL-Mohanad Bold" pitchFamily="2" charset="-78"/>
              </a:rPr>
              <a:t>M</a:t>
            </a:r>
            <a:r>
              <a:rPr lang="ar-SA" sz="2300" b="1" dirty="0" smtClean="0">
                <a:cs typeface="AL-Mohanad Bold" pitchFamily="2" charset="-78"/>
              </a:rPr>
              <a:t> وتوقف.</a:t>
            </a:r>
          </a:p>
          <a:p>
            <a:pPr algn="just">
              <a:lnSpc>
                <a:spcPct val="150000"/>
              </a:lnSpc>
            </a:pPr>
            <a:r>
              <a:rPr lang="ar-SA" sz="2300" b="1" dirty="0" smtClean="0">
                <a:cs typeface="AL-Mohanad Bold" pitchFamily="2" charset="-78"/>
              </a:rPr>
              <a:t>5 </a:t>
            </a:r>
            <a:r>
              <a:rPr lang="ar-SA" sz="2300" b="1" dirty="0">
                <a:cs typeface="AL-Mohanad Bold" pitchFamily="2" charset="-78"/>
              </a:rPr>
              <a:t>) </a:t>
            </a:r>
            <a:r>
              <a:rPr lang="ar-SA" sz="2300" b="1" dirty="0" smtClean="0">
                <a:cs typeface="AL-Mohanad Bold" pitchFamily="2" charset="-78"/>
              </a:rPr>
              <a:t>ارجع إلى الخطوة رقم 2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3929066"/>
            <a:ext cx="4786282" cy="2746906"/>
          </a:xfrm>
          <a:prstGeom prst="rect">
            <a:avLst/>
          </a:prstGeom>
          <a:solidFill>
            <a:srgbClr val="FFFF9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300" b="1" dirty="0" smtClean="0">
                <a:cs typeface="AL-Mohanad Bold" pitchFamily="2" charset="-78"/>
              </a:rPr>
              <a:t>1 ) ضع </a:t>
            </a:r>
            <a:r>
              <a:rPr lang="en-US" sz="2300" b="1" dirty="0" smtClean="0">
                <a:cs typeface="AL-Mohanad Bold" pitchFamily="2" charset="-78"/>
              </a:rPr>
              <a:t>S = 1</a:t>
            </a:r>
            <a:r>
              <a:rPr lang="ar-SA" sz="2300" b="1" dirty="0" smtClean="0">
                <a:cs typeface="AL-Mohanad Bold" pitchFamily="2" charset="-78"/>
              </a:rPr>
              <a:t> ، </a:t>
            </a:r>
            <a:r>
              <a:rPr lang="en-US" sz="2300" b="1" dirty="0" smtClean="0">
                <a:cs typeface="AL-Mohanad Bold" pitchFamily="2" charset="-78"/>
              </a:rPr>
              <a:t>M=0</a:t>
            </a:r>
            <a:endParaRPr lang="ar-SA" sz="2300" b="1" dirty="0" smtClean="0">
              <a:cs typeface="AL-Mohanad Bold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sz="2300" b="1" dirty="0" smtClean="0">
                <a:cs typeface="AL-Mohanad Bold" pitchFamily="2" charset="-78"/>
              </a:rPr>
              <a:t>2 ) أضف </a:t>
            </a:r>
            <a:r>
              <a:rPr lang="en-US" sz="2300" b="1" dirty="0" smtClean="0">
                <a:cs typeface="AL-Mohanad Bold" pitchFamily="2" charset="-78"/>
              </a:rPr>
              <a:t>S</a:t>
            </a:r>
            <a:r>
              <a:rPr lang="ar-SA" sz="2300" b="1" dirty="0">
                <a:cs typeface="AL-Mohanad Bold" pitchFamily="2" charset="-78"/>
              </a:rPr>
              <a:t> </a:t>
            </a:r>
            <a:r>
              <a:rPr lang="ar-SA" sz="2300" b="1" dirty="0" smtClean="0">
                <a:cs typeface="AL-Mohanad Bold" pitchFamily="2" charset="-78"/>
              </a:rPr>
              <a:t>على </a:t>
            </a:r>
            <a:r>
              <a:rPr lang="en-US" sz="2300" b="1" dirty="0" smtClean="0">
                <a:cs typeface="AL-Mohanad Bold" pitchFamily="2" charset="-78"/>
              </a:rPr>
              <a:t>M</a:t>
            </a:r>
            <a:r>
              <a:rPr lang="ar-SA" sz="2300" b="1" dirty="0" smtClean="0">
                <a:cs typeface="AL-Mohanad Bold" pitchFamily="2" charset="-78"/>
              </a:rPr>
              <a:t>  أي </a:t>
            </a:r>
            <a:r>
              <a:rPr lang="en-US" sz="2300" b="1" dirty="0" smtClean="0">
                <a:cs typeface="AL-Mohanad Bold" pitchFamily="2" charset="-78"/>
              </a:rPr>
              <a:t>M=M+S</a:t>
            </a:r>
          </a:p>
          <a:p>
            <a:pPr algn="just">
              <a:lnSpc>
                <a:spcPct val="150000"/>
              </a:lnSpc>
            </a:pPr>
            <a:r>
              <a:rPr lang="ar-SA" sz="2300" b="1" dirty="0" smtClean="0">
                <a:cs typeface="AL-Mohanad Bold" pitchFamily="2" charset="-78"/>
              </a:rPr>
              <a:t>3 ) قم بزيادة </a:t>
            </a:r>
            <a:r>
              <a:rPr lang="en-US" sz="2300" b="1" dirty="0" smtClean="0">
                <a:cs typeface="AL-Mohanad Bold" pitchFamily="2" charset="-78"/>
              </a:rPr>
              <a:t>S</a:t>
            </a:r>
            <a:r>
              <a:rPr lang="ar-SA" sz="2300" b="1" dirty="0" smtClean="0">
                <a:cs typeface="AL-Mohanad Bold" pitchFamily="2" charset="-78"/>
              </a:rPr>
              <a:t> بواحد صحيح أي </a:t>
            </a:r>
            <a:r>
              <a:rPr lang="en-US" sz="2300" b="1" dirty="0" smtClean="0">
                <a:cs typeface="AL-Mohanad Bold" pitchFamily="2" charset="-78"/>
              </a:rPr>
              <a:t>S=S+1</a:t>
            </a:r>
          </a:p>
          <a:p>
            <a:pPr algn="just">
              <a:lnSpc>
                <a:spcPct val="150000"/>
              </a:lnSpc>
            </a:pPr>
            <a:r>
              <a:rPr lang="ar-SA" sz="2300" b="1" dirty="0" smtClean="0">
                <a:cs typeface="AL-Mohanad Bold" pitchFamily="2" charset="-78"/>
              </a:rPr>
              <a:t>4 ) إذا كانت </a:t>
            </a:r>
            <a:r>
              <a:rPr lang="en-US" sz="2300" b="1" dirty="0" smtClean="0">
                <a:cs typeface="AL-Mohanad Bold" pitchFamily="2" charset="-78"/>
              </a:rPr>
              <a:t>S&gt;10</a:t>
            </a:r>
            <a:r>
              <a:rPr lang="ar-SA" sz="2300" b="1" dirty="0">
                <a:cs typeface="AL-Mohanad Bold" pitchFamily="2" charset="-78"/>
              </a:rPr>
              <a:t> </a:t>
            </a:r>
            <a:r>
              <a:rPr lang="ar-SA" sz="2300" b="1" dirty="0" smtClean="0">
                <a:cs typeface="AL-Mohanad Bold" pitchFamily="2" charset="-78"/>
              </a:rPr>
              <a:t>اطبع </a:t>
            </a:r>
            <a:r>
              <a:rPr lang="en-US" sz="2300" b="1" dirty="0" smtClean="0">
                <a:cs typeface="AL-Mohanad Bold" pitchFamily="2" charset="-78"/>
              </a:rPr>
              <a:t>M</a:t>
            </a:r>
            <a:r>
              <a:rPr lang="ar-SA" sz="2300" b="1" dirty="0" smtClean="0">
                <a:cs typeface="AL-Mohanad Bold" pitchFamily="2" charset="-78"/>
              </a:rPr>
              <a:t> وإلا ارجع للخطوة 2.</a:t>
            </a:r>
          </a:p>
          <a:p>
            <a:pPr algn="just">
              <a:lnSpc>
                <a:spcPct val="150000"/>
              </a:lnSpc>
            </a:pPr>
            <a:r>
              <a:rPr lang="ar-SA" sz="2300" b="1" dirty="0" smtClean="0">
                <a:cs typeface="AL-Mohanad Bold" pitchFamily="2" charset="-78"/>
              </a:rPr>
              <a:t>5 ) النهاية</a:t>
            </a:r>
          </a:p>
        </p:txBody>
      </p:sp>
      <p:sp>
        <p:nvSpPr>
          <p:cNvPr id="6" name="نجمة مكونة من 7 نقاط 5"/>
          <p:cNvSpPr/>
          <p:nvPr/>
        </p:nvSpPr>
        <p:spPr>
          <a:xfrm>
            <a:off x="1968453" y="1714488"/>
            <a:ext cx="1143008" cy="1000132"/>
          </a:xfrm>
          <a:prstGeom prst="star7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180000" rIns="0"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الحـل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سهم إلى اليمين 6"/>
          <p:cNvSpPr/>
          <p:nvPr/>
        </p:nvSpPr>
        <p:spPr>
          <a:xfrm>
            <a:off x="3174513" y="2014408"/>
            <a:ext cx="1111735" cy="51142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sp>
        <p:nvSpPr>
          <p:cNvPr id="8" name="سهم للأسفل 7"/>
          <p:cNvSpPr/>
          <p:nvPr/>
        </p:nvSpPr>
        <p:spPr>
          <a:xfrm>
            <a:off x="2270024" y="2818162"/>
            <a:ext cx="504056" cy="948267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</p:spTree>
    <p:extLst>
      <p:ext uri="{BB962C8B-B14F-4D97-AF65-F5344CB8AC3E}">
        <p14:creationId xmlns:p14="http://schemas.microsoft.com/office/powerpoint/2010/main" val="6667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7858148" y="500042"/>
            <a:ext cx="1080120" cy="928694"/>
          </a:xfrm>
          <a:prstGeom prst="star7">
            <a:avLst/>
          </a:prstGeom>
          <a:solidFill>
            <a:srgbClr val="FF99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08000" rIns="0"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مثال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00034" y="500042"/>
            <a:ext cx="7215238" cy="36132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SA" sz="2200" b="1" dirty="0" smtClean="0">
                <a:cs typeface="AL-Mohanad Bold" pitchFamily="2" charset="-78"/>
              </a:rPr>
              <a:t>تأكد من أن المسألة التالية تتبع الخطوات الخوارزمية السليمة لعرض التخصصات الجامعية المناسبة لك بناء على تخصصك في المرحلة الثانوية (علمي – أدبي )</a:t>
            </a:r>
          </a:p>
          <a:p>
            <a:pPr algn="just">
              <a:lnSpc>
                <a:spcPct val="130000"/>
              </a:lnSpc>
            </a:pPr>
            <a:r>
              <a:rPr lang="ar-SA" sz="2200" b="1" dirty="0" smtClean="0">
                <a:solidFill>
                  <a:srgbClr val="FF2D2D"/>
                </a:solidFill>
                <a:cs typeface="AL-Mohanad Bold" pitchFamily="2" charset="-78"/>
              </a:rPr>
              <a:t>1 ) أدخل التخصص </a:t>
            </a:r>
            <a:r>
              <a:rPr lang="en-US" sz="2200" b="1" dirty="0" smtClean="0">
                <a:solidFill>
                  <a:srgbClr val="FF2D2D"/>
                </a:solidFill>
                <a:cs typeface="AL-Mohanad Bold" pitchFamily="2" charset="-78"/>
              </a:rPr>
              <a:t>X</a:t>
            </a:r>
          </a:p>
          <a:p>
            <a:pPr algn="just">
              <a:lnSpc>
                <a:spcPct val="130000"/>
              </a:lnSpc>
            </a:pPr>
            <a:r>
              <a:rPr lang="ar-SA" sz="2200" b="1" dirty="0" smtClean="0">
                <a:solidFill>
                  <a:srgbClr val="FF2D2D"/>
                </a:solidFill>
                <a:cs typeface="AL-Mohanad Bold" pitchFamily="2" charset="-78"/>
              </a:rPr>
              <a:t>2 </a:t>
            </a:r>
            <a:r>
              <a:rPr lang="ar-SA" sz="2200" b="1" dirty="0">
                <a:solidFill>
                  <a:srgbClr val="FF2D2D"/>
                </a:solidFill>
                <a:cs typeface="AL-Mohanad Bold" pitchFamily="2" charset="-78"/>
              </a:rPr>
              <a:t>) </a:t>
            </a:r>
            <a:r>
              <a:rPr lang="ar-SA" sz="2200" b="1" dirty="0" smtClean="0">
                <a:solidFill>
                  <a:srgbClr val="FF2D2D"/>
                </a:solidFill>
                <a:cs typeface="AL-Mohanad Bold" pitchFamily="2" charset="-78"/>
              </a:rPr>
              <a:t>اطبع عبارة (علوم الحاسب والمعلومات – العمارة والتخطيط – علوم الأغذية والزراعة – علوم الهندسة – كليات الصحة ) ، ثم توقف.</a:t>
            </a:r>
          </a:p>
          <a:p>
            <a:pPr algn="just">
              <a:lnSpc>
                <a:spcPct val="130000"/>
              </a:lnSpc>
            </a:pPr>
            <a:r>
              <a:rPr lang="ar-SA" sz="2200" b="1" dirty="0" smtClean="0">
                <a:solidFill>
                  <a:srgbClr val="FF2D2D"/>
                </a:solidFill>
                <a:cs typeface="AL-Mohanad Bold" pitchFamily="2" charset="-78"/>
              </a:rPr>
              <a:t>3 </a:t>
            </a:r>
            <a:r>
              <a:rPr lang="ar-SA" sz="2200" b="1" dirty="0">
                <a:solidFill>
                  <a:srgbClr val="FF2D2D"/>
                </a:solidFill>
                <a:cs typeface="AL-Mohanad Bold" pitchFamily="2" charset="-78"/>
              </a:rPr>
              <a:t>) </a:t>
            </a:r>
            <a:r>
              <a:rPr lang="ar-SA" sz="2200" b="1" dirty="0" smtClean="0">
                <a:solidFill>
                  <a:srgbClr val="FF2D2D"/>
                </a:solidFill>
                <a:cs typeface="AL-Mohanad Bold" pitchFamily="2" charset="-78"/>
              </a:rPr>
              <a:t>اطبع عبارة ( الآداب – التربية – اللغة العربية – اللغات والترجمة – الحقوق – السياحة والآثار ) ، ثم توقف.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714348" y="4286256"/>
            <a:ext cx="707236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200" b="1" dirty="0" smtClean="0">
                <a:cs typeface="AL-Mohanad Bold" pitchFamily="2" charset="-78"/>
              </a:rPr>
              <a:t>الخطوات الخوارزمية بمجملها لا تؤدي إلى حل المسألة.</a:t>
            </a:r>
          </a:p>
          <a:p>
            <a:pPr algn="just">
              <a:lnSpc>
                <a:spcPct val="150000"/>
              </a:lnSpc>
            </a:pPr>
            <a:r>
              <a:rPr lang="ar-SA" sz="2200" b="1" dirty="0" smtClean="0">
                <a:cs typeface="AL-Mohanad Bold" pitchFamily="2" charset="-78"/>
              </a:rPr>
              <a:t>من المفترض </a:t>
            </a:r>
            <a:r>
              <a:rPr lang="ar-SA" sz="2200" b="1" dirty="0">
                <a:cs typeface="AL-Mohanad Bold" pitchFamily="2" charset="-78"/>
              </a:rPr>
              <a:t>إضافة عبارة  </a:t>
            </a:r>
            <a:r>
              <a:rPr lang="ar-SA" sz="2200" b="1" dirty="0" smtClean="0">
                <a:solidFill>
                  <a:srgbClr val="FF2D2D"/>
                </a:solidFill>
                <a:cs typeface="AL-Mohanad Bold" pitchFamily="2" charset="-78"/>
              </a:rPr>
              <a:t>( إذا كان التخصص </a:t>
            </a:r>
            <a:r>
              <a:rPr lang="en-US" sz="2200" b="1" dirty="0" smtClean="0">
                <a:solidFill>
                  <a:srgbClr val="FF2D2D"/>
                </a:solidFill>
                <a:cs typeface="AL-Mohanad Bold" pitchFamily="2" charset="-78"/>
              </a:rPr>
              <a:t>X</a:t>
            </a:r>
            <a:r>
              <a:rPr lang="ar-SA" sz="2200" b="1" dirty="0" smtClean="0">
                <a:solidFill>
                  <a:srgbClr val="FF2D2D"/>
                </a:solidFill>
                <a:cs typeface="AL-Mohanad Bold" pitchFamily="2" charset="-78"/>
              </a:rPr>
              <a:t> = علمي ) </a:t>
            </a:r>
            <a:r>
              <a:rPr lang="ar-SA" sz="2200" b="1" dirty="0">
                <a:cs typeface="AL-Mohanad Bold" pitchFamily="2" charset="-78"/>
              </a:rPr>
              <a:t>في بداية الخطوة الثانية.</a:t>
            </a:r>
          </a:p>
          <a:p>
            <a:pPr algn="just">
              <a:lnSpc>
                <a:spcPct val="150000"/>
              </a:lnSpc>
            </a:pPr>
            <a:r>
              <a:rPr lang="ar-SA" sz="2200" b="1" dirty="0" smtClean="0">
                <a:cs typeface="AL-Mohanad Bold" pitchFamily="2" charset="-78"/>
              </a:rPr>
              <a:t>وإضافة</a:t>
            </a:r>
            <a:r>
              <a:rPr lang="ar-SA" sz="2200" b="1" dirty="0">
                <a:cs typeface="AL-Mohanad Bold" pitchFamily="2" charset="-78"/>
              </a:rPr>
              <a:t> عبارة </a:t>
            </a:r>
            <a:r>
              <a:rPr lang="ar-SA" sz="2200" b="1" dirty="0" smtClean="0">
                <a:solidFill>
                  <a:srgbClr val="FF2D2D"/>
                </a:solidFill>
                <a:cs typeface="AL-Mohanad Bold" pitchFamily="2" charset="-78"/>
              </a:rPr>
              <a:t>( إذا كان التخصص </a:t>
            </a:r>
            <a:r>
              <a:rPr lang="en-US" sz="2200" b="1" dirty="0" smtClean="0">
                <a:solidFill>
                  <a:srgbClr val="FF2D2D"/>
                </a:solidFill>
                <a:cs typeface="AL-Mohanad Bold" pitchFamily="2" charset="-78"/>
              </a:rPr>
              <a:t>X</a:t>
            </a:r>
            <a:r>
              <a:rPr lang="ar-SA" sz="2200" b="1" dirty="0" smtClean="0">
                <a:solidFill>
                  <a:srgbClr val="FF2D2D"/>
                </a:solidFill>
                <a:cs typeface="AL-Mohanad Bold" pitchFamily="2" charset="-78"/>
              </a:rPr>
              <a:t> = أدبي ) </a:t>
            </a:r>
            <a:r>
              <a:rPr lang="ar-SA" sz="2200" b="1" dirty="0">
                <a:cs typeface="AL-Mohanad Bold" pitchFamily="2" charset="-78"/>
              </a:rPr>
              <a:t>في بداية الخطوة الثالثة.</a:t>
            </a:r>
          </a:p>
        </p:txBody>
      </p:sp>
      <p:sp>
        <p:nvSpPr>
          <p:cNvPr id="5" name="نجمة مكونة من 7 نقاط 4"/>
          <p:cNvSpPr/>
          <p:nvPr/>
        </p:nvSpPr>
        <p:spPr>
          <a:xfrm>
            <a:off x="7858148" y="4214818"/>
            <a:ext cx="1080120" cy="928694"/>
          </a:xfrm>
          <a:prstGeom prst="star7">
            <a:avLst/>
          </a:prstGeom>
          <a:solidFill>
            <a:srgbClr val="FF99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08000" rIns="0"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الحل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36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7706722" y="525660"/>
            <a:ext cx="1151558" cy="974514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144000" rIns="0"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مثال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40078" y="593363"/>
            <a:ext cx="7032318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600" b="1" dirty="0">
                <a:solidFill>
                  <a:srgbClr val="C00000"/>
                </a:solidFill>
                <a:cs typeface="AL-Mohanad Bold" pitchFamily="2" charset="-78"/>
              </a:rPr>
              <a:t>قم </a:t>
            </a:r>
            <a:r>
              <a:rPr lang="ar-SA" sz="2600" b="1" dirty="0" smtClean="0">
                <a:solidFill>
                  <a:srgbClr val="C00000"/>
                </a:solidFill>
                <a:cs typeface="AL-Mohanad Bold" pitchFamily="2" charset="-78"/>
              </a:rPr>
              <a:t>بإعداد مخطط الانسياب لإيجاد </a:t>
            </a:r>
            <a:r>
              <a:rPr lang="ar-SA" sz="2600" b="1" dirty="0">
                <a:solidFill>
                  <a:srgbClr val="C00000"/>
                </a:solidFill>
                <a:cs typeface="AL-Mohanad Bold" pitchFamily="2" charset="-78"/>
              </a:rPr>
              <a:t>مجموع الأعداد من  1</a:t>
            </a:r>
            <a:r>
              <a:rPr lang="ar-SA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A" sz="2600" b="1" dirty="0">
                <a:solidFill>
                  <a:srgbClr val="C00000"/>
                </a:solidFill>
                <a:cs typeface="AL-Mohanad Bold" pitchFamily="2" charset="-78"/>
              </a:rPr>
              <a:t> </a:t>
            </a:r>
            <a:r>
              <a:rPr lang="ar-SA" sz="2600" b="1" dirty="0" smtClean="0">
                <a:solidFill>
                  <a:srgbClr val="C00000"/>
                </a:solidFill>
                <a:cs typeface="AL-Mohanad Bold" pitchFamily="2" charset="-78"/>
              </a:rPr>
              <a:t>10 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2928926" y="1711678"/>
            <a:ext cx="2952329" cy="4646992"/>
            <a:chOff x="2267744" y="1876150"/>
            <a:chExt cx="2952329" cy="4646992"/>
          </a:xfrm>
        </p:grpSpPr>
        <p:sp>
          <p:nvSpPr>
            <p:cNvPr id="4" name="شكل بيضاوي 3"/>
            <p:cNvSpPr/>
            <p:nvPr/>
          </p:nvSpPr>
          <p:spPr>
            <a:xfrm>
              <a:off x="3779913" y="1876150"/>
              <a:ext cx="144016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 smtClean="0">
                  <a:cs typeface="AL-Mohanad Bold" pitchFamily="2" charset="-78"/>
                </a:rPr>
                <a:t>بداية</a:t>
              </a:r>
              <a:endParaRPr lang="ar-SA" b="1" dirty="0">
                <a:cs typeface="AL-Mohanad Bold" pitchFamily="2" charset="-78"/>
              </a:endParaRPr>
            </a:p>
          </p:txBody>
        </p:sp>
        <p:sp>
          <p:nvSpPr>
            <p:cNvPr id="5" name="مخطط انسيابي: معالجة 4"/>
            <p:cNvSpPr/>
            <p:nvPr/>
          </p:nvSpPr>
          <p:spPr>
            <a:xfrm>
              <a:off x="3779912" y="2486006"/>
              <a:ext cx="1440160" cy="36004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/>
                <a:t>S = 1 , M = 0</a:t>
              </a:r>
              <a:endParaRPr lang="ar-SA" b="1" dirty="0"/>
            </a:p>
          </p:txBody>
        </p:sp>
        <p:sp>
          <p:nvSpPr>
            <p:cNvPr id="6" name="مخطط انسيابي: معالجة 5"/>
            <p:cNvSpPr/>
            <p:nvPr/>
          </p:nvSpPr>
          <p:spPr>
            <a:xfrm>
              <a:off x="3779912" y="3072254"/>
              <a:ext cx="1440160" cy="36004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/>
                <a:t>M = M + S</a:t>
              </a:r>
              <a:endParaRPr lang="ar-SA" b="1" dirty="0"/>
            </a:p>
          </p:txBody>
        </p:sp>
        <p:sp>
          <p:nvSpPr>
            <p:cNvPr id="7" name="مخطط انسيابي: معالجة 6"/>
            <p:cNvSpPr/>
            <p:nvPr/>
          </p:nvSpPr>
          <p:spPr>
            <a:xfrm>
              <a:off x="3779912" y="3668866"/>
              <a:ext cx="1440160" cy="36004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/>
                <a:t>S = S + 1</a:t>
              </a:r>
              <a:endParaRPr lang="ar-SA" b="1" dirty="0"/>
            </a:p>
          </p:txBody>
        </p:sp>
        <p:sp>
          <p:nvSpPr>
            <p:cNvPr id="8" name="مخطط انسيابي: قرار 7"/>
            <p:cNvSpPr/>
            <p:nvPr/>
          </p:nvSpPr>
          <p:spPr>
            <a:xfrm>
              <a:off x="3831282" y="4265478"/>
              <a:ext cx="1296144" cy="93610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en-US" b="1" dirty="0" smtClean="0"/>
                <a:t>S </a:t>
              </a:r>
              <a:r>
                <a:rPr lang="en-US" sz="2400" b="1" dirty="0" smtClean="0"/>
                <a:t>&gt; </a:t>
              </a:r>
              <a:r>
                <a:rPr lang="en-US" b="1" dirty="0" smtClean="0"/>
                <a:t>10</a:t>
              </a:r>
              <a:endParaRPr lang="ar-SA" b="1" dirty="0"/>
            </a:p>
          </p:txBody>
        </p:sp>
        <p:sp>
          <p:nvSpPr>
            <p:cNvPr id="9" name="مخطط انسيابي: بيانات 8"/>
            <p:cNvSpPr/>
            <p:nvPr/>
          </p:nvSpPr>
          <p:spPr>
            <a:xfrm>
              <a:off x="3749090" y="5458612"/>
              <a:ext cx="1440160" cy="4320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 smtClean="0">
                  <a:cs typeface="AL-Mohanad Bold" pitchFamily="2" charset="-78"/>
                </a:rPr>
                <a:t>اطب</a:t>
              </a:r>
              <a:r>
                <a:rPr lang="ar-SA" b="1" dirty="0">
                  <a:cs typeface="AL-Mohanad Bold" pitchFamily="2" charset="-78"/>
                </a:rPr>
                <a:t>ع</a:t>
              </a:r>
              <a:r>
                <a:rPr lang="ar-SA" b="1" dirty="0" smtClean="0"/>
                <a:t> </a:t>
              </a:r>
              <a:r>
                <a:rPr lang="en-US" b="1" dirty="0" smtClean="0"/>
                <a:t>M</a:t>
              </a:r>
              <a:endParaRPr lang="ar-SA" dirty="0"/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3687266" y="6127142"/>
              <a:ext cx="1440160" cy="39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 smtClean="0">
                  <a:cs typeface="AL-Mohanad Bold" pitchFamily="2" charset="-78"/>
                </a:rPr>
                <a:t>نهاية</a:t>
              </a:r>
              <a:endParaRPr lang="ar-SA" b="1" dirty="0">
                <a:cs typeface="AL-Mohanad Bold" pitchFamily="2" charset="-78"/>
              </a:endParaRPr>
            </a:p>
          </p:txBody>
        </p:sp>
        <p:cxnSp>
          <p:nvCxnSpPr>
            <p:cNvPr id="14" name="رابط كسهم مستقيم 13"/>
            <p:cNvCxnSpPr/>
            <p:nvPr/>
          </p:nvCxnSpPr>
          <p:spPr>
            <a:xfrm>
              <a:off x="4469170" y="2259438"/>
              <a:ext cx="0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كسهم مستقيم 17"/>
            <p:cNvCxnSpPr/>
            <p:nvPr/>
          </p:nvCxnSpPr>
          <p:spPr>
            <a:xfrm>
              <a:off x="4479354" y="2846046"/>
              <a:ext cx="0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كسهم مستقيم 18"/>
            <p:cNvCxnSpPr/>
            <p:nvPr/>
          </p:nvCxnSpPr>
          <p:spPr>
            <a:xfrm>
              <a:off x="4479354" y="3439552"/>
              <a:ext cx="0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كسهم مستقيم 19"/>
            <p:cNvCxnSpPr/>
            <p:nvPr/>
          </p:nvCxnSpPr>
          <p:spPr>
            <a:xfrm>
              <a:off x="4479354" y="4045825"/>
              <a:ext cx="0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/>
            <p:cNvCxnSpPr/>
            <p:nvPr/>
          </p:nvCxnSpPr>
          <p:spPr>
            <a:xfrm>
              <a:off x="4479354" y="5209022"/>
              <a:ext cx="0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كسهم مستقيم 21"/>
            <p:cNvCxnSpPr/>
            <p:nvPr/>
          </p:nvCxnSpPr>
          <p:spPr>
            <a:xfrm>
              <a:off x="4452724" y="5901547"/>
              <a:ext cx="0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/>
            <p:cNvCxnSpPr>
              <a:stCxn id="8" idx="1"/>
            </p:cNvCxnSpPr>
            <p:nvPr/>
          </p:nvCxnSpPr>
          <p:spPr>
            <a:xfrm flipH="1">
              <a:off x="2267744" y="4733530"/>
              <a:ext cx="1563538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 flipV="1">
              <a:off x="2267744" y="2947131"/>
              <a:ext cx="0" cy="178639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كسهم مستقيم 27"/>
            <p:cNvCxnSpPr/>
            <p:nvPr/>
          </p:nvCxnSpPr>
          <p:spPr>
            <a:xfrm>
              <a:off x="2267744" y="2947131"/>
              <a:ext cx="2139602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مربع نص 31"/>
            <p:cNvSpPr txBox="1"/>
            <p:nvPr/>
          </p:nvSpPr>
          <p:spPr>
            <a:xfrm>
              <a:off x="3482190" y="5026441"/>
              <a:ext cx="7178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cs typeface="AL-Mohanad Bold" pitchFamily="2" charset="-78"/>
                </a:rPr>
                <a:t>نعم</a:t>
              </a:r>
              <a:endParaRPr lang="ar-SA" b="1" dirty="0">
                <a:cs typeface="AL-Mohanad Bold" pitchFamily="2" charset="-78"/>
              </a:endParaRPr>
            </a:p>
          </p:txBody>
        </p:sp>
        <p:sp>
          <p:nvSpPr>
            <p:cNvPr id="33" name="مربع نص 32"/>
            <p:cNvSpPr txBox="1"/>
            <p:nvPr/>
          </p:nvSpPr>
          <p:spPr>
            <a:xfrm>
              <a:off x="3354313" y="4315739"/>
              <a:ext cx="474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cs typeface="AL-Mohanad Bold" pitchFamily="2" charset="-78"/>
                </a:rPr>
                <a:t>لا</a:t>
              </a:r>
              <a:endParaRPr lang="ar-SA" b="1" dirty="0">
                <a:cs typeface="AL-Mohanad Bold" pitchFamily="2" charset="-78"/>
              </a:endParaRPr>
            </a:p>
          </p:txBody>
        </p:sp>
      </p:grpSp>
      <p:sp>
        <p:nvSpPr>
          <p:cNvPr id="23" name="نجمة مكونة من 7 نقاط 22"/>
          <p:cNvSpPr/>
          <p:nvPr/>
        </p:nvSpPr>
        <p:spPr>
          <a:xfrm>
            <a:off x="7706722" y="3014540"/>
            <a:ext cx="1151558" cy="97451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144000" rIns="0"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الحل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9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7849598" y="157020"/>
            <a:ext cx="1080120" cy="843088"/>
          </a:xfrm>
          <a:prstGeom prst="star7">
            <a:avLst/>
          </a:prstGeom>
          <a:solidFill>
            <a:srgbClr val="16025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cs typeface="AL-Mohanad Bold" pitchFamily="2" charset="-78"/>
              </a:rPr>
              <a:t>مثال</a:t>
            </a:r>
            <a:endParaRPr lang="ar-SA" sz="2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11516" y="488888"/>
            <a:ext cx="7032318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قم بإعداد مخطط الانسياب لحل مسألة قراءة عدد وتحديد ما إذا كان سالباً أو موجباً. </a:t>
            </a:r>
          </a:p>
        </p:txBody>
      </p:sp>
      <p:grpSp>
        <p:nvGrpSpPr>
          <p:cNvPr id="5" name="مجموعة 5"/>
          <p:cNvGrpSpPr/>
          <p:nvPr/>
        </p:nvGrpSpPr>
        <p:grpSpPr>
          <a:xfrm>
            <a:off x="1352828" y="1246714"/>
            <a:ext cx="6315516" cy="5039806"/>
            <a:chOff x="1352828" y="1818194"/>
            <a:chExt cx="6315516" cy="4684090"/>
          </a:xfrm>
        </p:grpSpPr>
        <p:cxnSp>
          <p:nvCxnSpPr>
            <p:cNvPr id="21" name="رابط كسهم مستقيم 20"/>
            <p:cNvCxnSpPr/>
            <p:nvPr/>
          </p:nvCxnSpPr>
          <p:spPr>
            <a:xfrm>
              <a:off x="4352832" y="5092382"/>
              <a:ext cx="0" cy="22346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مجموعة 4"/>
            <p:cNvGrpSpPr/>
            <p:nvPr/>
          </p:nvGrpSpPr>
          <p:grpSpPr>
            <a:xfrm>
              <a:off x="1352828" y="1818194"/>
              <a:ext cx="6315516" cy="4684090"/>
              <a:chOff x="1352828" y="1818194"/>
              <a:chExt cx="6315516" cy="4684090"/>
            </a:xfrm>
          </p:grpSpPr>
          <p:sp>
            <p:nvSpPr>
              <p:cNvPr id="4" name="مخطط انسيابي: معالجة متعاقبة 3"/>
              <p:cNvSpPr/>
              <p:nvPr/>
            </p:nvSpPr>
            <p:spPr>
              <a:xfrm>
                <a:off x="3725814" y="1818194"/>
                <a:ext cx="1401612" cy="30904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 smtClean="0">
                    <a:cs typeface="AL-Mohanad Bold" pitchFamily="2" charset="-78"/>
                  </a:rPr>
                  <a:t>بداية</a:t>
                </a:r>
                <a:endParaRPr lang="ar-SA" b="1" dirty="0">
                  <a:cs typeface="AL-Mohanad Bold" pitchFamily="2" charset="-78"/>
                </a:endParaRPr>
              </a:p>
            </p:txBody>
          </p:sp>
          <p:sp>
            <p:nvSpPr>
              <p:cNvPr id="8" name="مخطط انسيابي: قرار 7"/>
              <p:cNvSpPr/>
              <p:nvPr/>
            </p:nvSpPr>
            <p:spPr>
              <a:xfrm>
                <a:off x="3591422" y="4133274"/>
                <a:ext cx="1536004" cy="936104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 smtClean="0"/>
                  <a:t>A &lt; 0</a:t>
                </a:r>
                <a:endParaRPr lang="ar-SA" b="1" dirty="0"/>
              </a:p>
            </p:txBody>
          </p:sp>
          <p:sp>
            <p:nvSpPr>
              <p:cNvPr id="9" name="مخطط انسيابي: بيانات 8"/>
              <p:cNvSpPr/>
              <p:nvPr/>
            </p:nvSpPr>
            <p:spPr>
              <a:xfrm>
                <a:off x="3275856" y="5326408"/>
                <a:ext cx="2232248" cy="432048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1" anchor="ctr"/>
              <a:lstStyle/>
              <a:p>
                <a:pPr algn="ctr"/>
                <a:r>
                  <a:rPr lang="ar-SA" b="1" dirty="0" smtClean="0">
                    <a:solidFill>
                      <a:schemeClr val="bg1"/>
                    </a:solidFill>
                    <a:cs typeface="AL-Mohanad Bold" pitchFamily="2" charset="-78"/>
                  </a:rPr>
                  <a:t>اطب</a:t>
                </a:r>
                <a:r>
                  <a:rPr lang="ar-SA" b="1" dirty="0">
                    <a:solidFill>
                      <a:schemeClr val="bg1"/>
                    </a:solidFill>
                    <a:cs typeface="AL-Mohanad Bold" pitchFamily="2" charset="-78"/>
                  </a:rPr>
                  <a:t>ع</a:t>
                </a:r>
                <a:r>
                  <a:rPr lang="ar-SA" b="1" dirty="0" smtClean="0">
                    <a:solidFill>
                      <a:schemeClr val="bg1"/>
                    </a:solidFill>
                    <a:cs typeface="AL-Mohanad Bold" pitchFamily="2" charset="-78"/>
                  </a:rPr>
                  <a:t> العدد صفر</a:t>
                </a:r>
                <a:endParaRPr lang="ar-SA" dirty="0">
                  <a:solidFill>
                    <a:schemeClr val="bg1"/>
                  </a:solidFill>
                  <a:cs typeface="AL-Mohanad Bold" pitchFamily="2" charset="-78"/>
                </a:endParaRPr>
              </a:p>
            </p:txBody>
          </p:sp>
          <p:sp>
            <p:nvSpPr>
              <p:cNvPr id="10" name="مخطط انسيابي: معالجة متعاقبة 9"/>
              <p:cNvSpPr/>
              <p:nvPr/>
            </p:nvSpPr>
            <p:spPr>
              <a:xfrm>
                <a:off x="3725814" y="6193244"/>
                <a:ext cx="1401612" cy="30904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 smtClean="0">
                    <a:cs typeface="AL-Mohanad Bold" pitchFamily="2" charset="-78"/>
                  </a:rPr>
                  <a:t>نهاية</a:t>
                </a:r>
                <a:endParaRPr lang="ar-SA" b="1" dirty="0">
                  <a:cs typeface="AL-Mohanad Bold" pitchFamily="2" charset="-78"/>
                </a:endParaRPr>
              </a:p>
            </p:txBody>
          </p:sp>
          <p:cxnSp>
            <p:nvCxnSpPr>
              <p:cNvPr id="14" name="رابط كسهم مستقيم 13"/>
              <p:cNvCxnSpPr/>
              <p:nvPr/>
            </p:nvCxnSpPr>
            <p:spPr>
              <a:xfrm>
                <a:off x="4392051" y="2127234"/>
                <a:ext cx="0" cy="21602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/>
              <p:cNvCxnSpPr/>
              <p:nvPr/>
            </p:nvCxnSpPr>
            <p:spPr>
              <a:xfrm>
                <a:off x="4347081" y="3944868"/>
                <a:ext cx="0" cy="184777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كسهم مستقيم 21"/>
              <p:cNvCxnSpPr/>
              <p:nvPr/>
            </p:nvCxnSpPr>
            <p:spPr>
              <a:xfrm>
                <a:off x="4406716" y="5769343"/>
                <a:ext cx="0" cy="32395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رابط مستقيم 25"/>
              <p:cNvCxnSpPr/>
              <p:nvPr/>
            </p:nvCxnSpPr>
            <p:spPr>
              <a:xfrm flipV="1">
                <a:off x="2267744" y="4736956"/>
                <a:ext cx="0" cy="1146652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مربع نص 31"/>
              <p:cNvSpPr txBox="1"/>
              <p:nvPr/>
            </p:nvSpPr>
            <p:spPr>
              <a:xfrm>
                <a:off x="3092753" y="3084533"/>
                <a:ext cx="474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b="1" dirty="0" smtClean="0">
                    <a:cs typeface="AL-Mohanad Bold" pitchFamily="2" charset="-78"/>
                  </a:rPr>
                  <a:t>نعم</a:t>
                </a:r>
                <a:endParaRPr lang="ar-SA" b="1" dirty="0">
                  <a:cs typeface="AL-Mohanad Bold" pitchFamily="2" charset="-78"/>
                </a:endParaRP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3725814" y="3836967"/>
                <a:ext cx="474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b="1" dirty="0" smtClean="0">
                    <a:cs typeface="AL-Mohanad Bold" pitchFamily="2" charset="-78"/>
                  </a:rPr>
                  <a:t>لا</a:t>
                </a:r>
                <a:endParaRPr lang="ar-SA" b="1" dirty="0">
                  <a:cs typeface="AL-Mohanad Bold" pitchFamily="2" charset="-78"/>
                </a:endParaRPr>
              </a:p>
            </p:txBody>
          </p:sp>
          <p:sp>
            <p:nvSpPr>
              <p:cNvPr id="23" name="مخطط انسيابي: بيانات 22"/>
              <p:cNvSpPr/>
              <p:nvPr/>
            </p:nvSpPr>
            <p:spPr>
              <a:xfrm>
                <a:off x="3354313" y="2379094"/>
                <a:ext cx="2009775" cy="432048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 smtClean="0">
                    <a:solidFill>
                      <a:schemeClr val="bg1"/>
                    </a:solidFill>
                    <a:cs typeface="AL-Mohanad Bold" pitchFamily="2" charset="-78"/>
                  </a:rPr>
                  <a:t>أدخل</a:t>
                </a:r>
                <a:r>
                  <a:rPr lang="ar-SA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ar-SA" b="1" dirty="0" smtClean="0">
                    <a:solidFill>
                      <a:schemeClr val="bg1"/>
                    </a:solidFill>
                    <a:cs typeface="AL-Mohanad Bold" pitchFamily="2" charset="-78"/>
                  </a:rPr>
                  <a:t>العدد</a:t>
                </a:r>
                <a:r>
                  <a:rPr lang="ar-SA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A</a:t>
                </a:r>
                <a:endParaRPr lang="ar-SA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مخطط انسيابي: قرار 24"/>
              <p:cNvSpPr/>
              <p:nvPr/>
            </p:nvSpPr>
            <p:spPr>
              <a:xfrm>
                <a:off x="3591422" y="2985813"/>
                <a:ext cx="1536004" cy="936104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 smtClean="0"/>
                  <a:t>A &gt; 0</a:t>
                </a:r>
                <a:endParaRPr lang="ar-SA" b="1" dirty="0"/>
              </a:p>
            </p:txBody>
          </p:sp>
          <p:cxnSp>
            <p:nvCxnSpPr>
              <p:cNvPr id="13" name="رابط كسهم مستقيم 12"/>
              <p:cNvCxnSpPr/>
              <p:nvPr/>
            </p:nvCxnSpPr>
            <p:spPr>
              <a:xfrm>
                <a:off x="2267744" y="5877355"/>
                <a:ext cx="2079337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رابط مستقيم 28"/>
              <p:cNvCxnSpPr>
                <a:stCxn id="25" idx="1"/>
              </p:cNvCxnSpPr>
              <p:nvPr/>
            </p:nvCxnSpPr>
            <p:spPr>
              <a:xfrm flipH="1">
                <a:off x="2267744" y="3453865"/>
                <a:ext cx="132367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مخطط انسيابي: بيانات 33"/>
              <p:cNvSpPr/>
              <p:nvPr/>
            </p:nvSpPr>
            <p:spPr>
              <a:xfrm>
                <a:off x="1352828" y="4097959"/>
                <a:ext cx="1800200" cy="628061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 smtClean="0">
                    <a:solidFill>
                      <a:schemeClr val="bg1"/>
                    </a:solidFill>
                    <a:cs typeface="AL-Mohanad Bold" pitchFamily="2" charset="-78"/>
                  </a:rPr>
                  <a:t>اطبع </a:t>
                </a:r>
              </a:p>
              <a:p>
                <a:pPr algn="ctr"/>
                <a:r>
                  <a:rPr lang="ar-SA" b="1" dirty="0" smtClean="0">
                    <a:solidFill>
                      <a:schemeClr val="bg1"/>
                    </a:solidFill>
                    <a:cs typeface="AL-Mohanad Bold" pitchFamily="2" charset="-78"/>
                  </a:rPr>
                  <a:t>العدد موجب</a:t>
                </a:r>
                <a:endParaRPr lang="ar-SA" dirty="0">
                  <a:solidFill>
                    <a:schemeClr val="bg1"/>
                  </a:solidFill>
                  <a:cs typeface="AL-Mohanad Bold" pitchFamily="2" charset="-78"/>
                </a:endParaRPr>
              </a:p>
            </p:txBody>
          </p:sp>
          <p:cxnSp>
            <p:nvCxnSpPr>
              <p:cNvPr id="35" name="رابط كسهم مستقيم 34"/>
              <p:cNvCxnSpPr/>
              <p:nvPr/>
            </p:nvCxnSpPr>
            <p:spPr>
              <a:xfrm flipH="1">
                <a:off x="2252928" y="3448114"/>
                <a:ext cx="14816" cy="64409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مربع نص 38"/>
              <p:cNvSpPr txBox="1"/>
              <p:nvPr/>
            </p:nvSpPr>
            <p:spPr>
              <a:xfrm>
                <a:off x="4434670" y="4958731"/>
                <a:ext cx="3508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b="1" dirty="0" smtClean="0"/>
                  <a:t>لا</a:t>
                </a:r>
                <a:endParaRPr lang="ar-SA" b="1" dirty="0"/>
              </a:p>
            </p:txBody>
          </p:sp>
          <p:cxnSp>
            <p:nvCxnSpPr>
              <p:cNvPr id="41" name="رابط مستقيم 40"/>
              <p:cNvCxnSpPr>
                <a:stCxn id="8" idx="3"/>
              </p:cNvCxnSpPr>
              <p:nvPr/>
            </p:nvCxnSpPr>
            <p:spPr>
              <a:xfrm>
                <a:off x="5127426" y="4601326"/>
                <a:ext cx="174883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مخطط انسيابي: بيانات 41"/>
              <p:cNvSpPr/>
              <p:nvPr/>
            </p:nvSpPr>
            <p:spPr>
              <a:xfrm>
                <a:off x="5868144" y="4991345"/>
                <a:ext cx="1800200" cy="628061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 smtClean="0">
                    <a:solidFill>
                      <a:schemeClr val="bg1"/>
                    </a:solidFill>
                  </a:rPr>
                  <a:t>اطبع </a:t>
                </a:r>
              </a:p>
              <a:p>
                <a:pPr algn="ctr"/>
                <a:r>
                  <a:rPr lang="ar-SA" b="1" dirty="0" smtClean="0">
                    <a:solidFill>
                      <a:schemeClr val="bg1"/>
                    </a:solidFill>
                    <a:cs typeface="AL-Mohanad Bold" pitchFamily="2" charset="-78"/>
                  </a:rPr>
                  <a:t>العدد سالب</a:t>
                </a:r>
                <a:endParaRPr lang="ar-SA" dirty="0">
                  <a:solidFill>
                    <a:schemeClr val="bg1"/>
                  </a:solidFill>
                  <a:cs typeface="AL-Mohanad Bold" pitchFamily="2" charset="-78"/>
                </a:endParaRPr>
              </a:p>
            </p:txBody>
          </p:sp>
          <p:cxnSp>
            <p:nvCxnSpPr>
              <p:cNvPr id="43" name="رابط كسهم مستقيم 42"/>
              <p:cNvCxnSpPr/>
              <p:nvPr/>
            </p:nvCxnSpPr>
            <p:spPr>
              <a:xfrm>
                <a:off x="6866997" y="4606726"/>
                <a:ext cx="0" cy="370242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رابط مستقيم 45"/>
              <p:cNvCxnSpPr/>
              <p:nvPr/>
            </p:nvCxnSpPr>
            <p:spPr>
              <a:xfrm flipV="1">
                <a:off x="6866997" y="5625157"/>
                <a:ext cx="0" cy="27070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رابط كسهم مستقيم 51"/>
              <p:cNvCxnSpPr/>
              <p:nvPr/>
            </p:nvCxnSpPr>
            <p:spPr>
              <a:xfrm flipH="1">
                <a:off x="4480678" y="5895865"/>
                <a:ext cx="2395578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مربع نص 55"/>
              <p:cNvSpPr txBox="1"/>
              <p:nvPr/>
            </p:nvSpPr>
            <p:spPr>
              <a:xfrm>
                <a:off x="5141572" y="4203586"/>
                <a:ext cx="474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b="1" dirty="0" smtClean="0">
                    <a:cs typeface="AL-Mohanad Bold" pitchFamily="2" charset="-78"/>
                  </a:rPr>
                  <a:t>نعم</a:t>
                </a:r>
                <a:endParaRPr lang="ar-SA" b="1" dirty="0">
                  <a:cs typeface="AL-Mohanad Bold" pitchFamily="2" charset="-78"/>
                </a:endParaRPr>
              </a:p>
            </p:txBody>
          </p:sp>
          <p:cxnSp>
            <p:nvCxnSpPr>
              <p:cNvPr id="57" name="رابط كسهم مستقيم 56"/>
              <p:cNvCxnSpPr/>
              <p:nvPr/>
            </p:nvCxnSpPr>
            <p:spPr>
              <a:xfrm>
                <a:off x="4348184" y="2822159"/>
                <a:ext cx="8978" cy="158247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نجمة مكونة من 7 نقاط 29"/>
          <p:cNvSpPr/>
          <p:nvPr/>
        </p:nvSpPr>
        <p:spPr>
          <a:xfrm>
            <a:off x="7706722" y="1643050"/>
            <a:ext cx="1080120" cy="843088"/>
          </a:xfrm>
          <a:prstGeom prst="star7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cs typeface="AL-Mohanad Bold" pitchFamily="2" charset="-78"/>
              </a:rPr>
              <a:t>الحل</a:t>
            </a:r>
            <a:endParaRPr lang="ar-SA" sz="2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63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7715272" y="857232"/>
            <a:ext cx="1071570" cy="899081"/>
          </a:xfrm>
          <a:prstGeom prst="star7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مثال 1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090536" y="1285860"/>
            <a:ext cx="66247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ما صياغة الحل لإيجاد متوسط عددين ؟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246842" y="1968644"/>
            <a:ext cx="540000" cy="46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cs typeface="AL-Mohanad Bold" pitchFamily="2" charset="-78"/>
              </a:rPr>
              <a:t>1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88145" y="1968644"/>
            <a:ext cx="3161192" cy="46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فهم المسألة وتحليل عناصرها 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367054" y="2540148"/>
            <a:ext cx="7491226" cy="14219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FF2D2D"/>
                </a:solidFill>
                <a:cs typeface="AL-Mohanad Bold" pitchFamily="2" charset="-78"/>
              </a:rPr>
              <a:t>1 ) المخرجات : </a:t>
            </a:r>
            <a:r>
              <a:rPr lang="ar-SA" sz="2400" b="1" dirty="0" smtClean="0">
                <a:cs typeface="AL-Mohanad Bold" pitchFamily="2" charset="-78"/>
              </a:rPr>
              <a:t>متوسط  العددين المدخلين  </a:t>
            </a:r>
            <a:r>
              <a:rPr lang="en-US" sz="2400" b="1" dirty="0" smtClean="0">
                <a:cs typeface="AL-Mohanad Bold" pitchFamily="2" charset="-78"/>
              </a:rPr>
              <a:t>M</a:t>
            </a:r>
            <a:endParaRPr lang="ar-SA" sz="2400" b="1" dirty="0" smtClean="0">
              <a:cs typeface="AL-Mohanad Bold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FF2D2D"/>
                </a:solidFill>
                <a:cs typeface="AL-Mohanad Bold" pitchFamily="2" charset="-78"/>
              </a:rPr>
              <a:t>2 </a:t>
            </a:r>
            <a:r>
              <a:rPr lang="ar-SA" sz="2400" b="1" dirty="0">
                <a:solidFill>
                  <a:srgbClr val="FF2D2D"/>
                </a:solidFill>
                <a:cs typeface="AL-Mohanad Bold" pitchFamily="2" charset="-78"/>
              </a:rPr>
              <a:t>) المدخلات : </a:t>
            </a:r>
            <a:r>
              <a:rPr lang="ar-SA" sz="2400" b="1" dirty="0" smtClean="0">
                <a:solidFill>
                  <a:srgbClr val="FF2D2D"/>
                </a:solidFill>
                <a:cs typeface="AL-Mohanad Bold" pitchFamily="2" charset="-78"/>
              </a:rPr>
              <a:t>عددان مدخلان </a:t>
            </a:r>
            <a:r>
              <a:rPr lang="en-US" sz="2400" b="1" dirty="0" smtClean="0">
                <a:solidFill>
                  <a:srgbClr val="FF2D2D"/>
                </a:solidFill>
                <a:cs typeface="AL-Mohanad Bold" pitchFamily="2" charset="-78"/>
              </a:rPr>
              <a:t>X , Y</a:t>
            </a:r>
            <a:endParaRPr lang="ar-SA" sz="2400" b="1" dirty="0" smtClean="0">
              <a:solidFill>
                <a:srgbClr val="FF2D2D"/>
              </a:solidFill>
              <a:cs typeface="AL-Mohanad Bold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ar-SA" sz="2400" b="1" dirty="0">
                <a:solidFill>
                  <a:srgbClr val="FF2D2D"/>
                </a:solidFill>
                <a:cs typeface="AL-Mohanad Bold" pitchFamily="2" charset="-78"/>
              </a:rPr>
              <a:t>3 ) </a:t>
            </a:r>
            <a:r>
              <a:rPr lang="ar-SA" sz="2400" b="1" dirty="0" smtClean="0">
                <a:solidFill>
                  <a:srgbClr val="FF2D2D"/>
                </a:solidFill>
                <a:cs typeface="AL-Mohanad Bold" pitchFamily="2" charset="-78"/>
              </a:rPr>
              <a:t>عمليات المعالجة : </a:t>
            </a:r>
            <a:r>
              <a:rPr lang="ar-SA" sz="2400" b="1" dirty="0" smtClean="0">
                <a:cs typeface="AL-Mohanad Bold" pitchFamily="2" charset="-78"/>
              </a:rPr>
              <a:t>قانون متوسط عددين = </a:t>
            </a:r>
            <a:r>
              <a:rPr lang="en-US" sz="2400" b="1" dirty="0" smtClean="0">
                <a:cs typeface="AL-Mohanad Bold" pitchFamily="2" charset="-78"/>
              </a:rPr>
              <a:t>( X + Y ) / 2</a:t>
            </a:r>
            <a:endParaRPr lang="ar-SA" sz="2400" b="1" dirty="0" smtClean="0">
              <a:cs typeface="AL-Mohanad Bold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267931" y="4111504"/>
            <a:ext cx="540000" cy="46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cs typeface="AL-Mohanad Bold" pitchFamily="2" charset="-78"/>
              </a:rPr>
              <a:t>2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86314" y="4126493"/>
            <a:ext cx="3384112" cy="46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كتابة الخطوات الخوارزمية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300252" y="4707146"/>
            <a:ext cx="7199000" cy="1865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1 ) أدخل العددين </a:t>
            </a:r>
            <a:r>
              <a:rPr lang="en-US" sz="2400" b="1" dirty="0" smtClean="0">
                <a:cs typeface="AL-Mohanad Bold" pitchFamily="2" charset="-78"/>
              </a:rPr>
              <a:t>X , Y</a:t>
            </a:r>
            <a:r>
              <a:rPr lang="ar-SA" sz="2400" b="1" dirty="0" smtClean="0">
                <a:cs typeface="AL-Mohanad Bold" pitchFamily="2" charset="-78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ar-SA" sz="2400" b="1" dirty="0">
                <a:cs typeface="AL-Mohanad Bold" pitchFamily="2" charset="-78"/>
              </a:rPr>
              <a:t>2 ) </a:t>
            </a:r>
            <a:r>
              <a:rPr lang="ar-SA" sz="2400" b="1" dirty="0" smtClean="0">
                <a:cs typeface="AL-Mohanad Bold" pitchFamily="2" charset="-78"/>
              </a:rPr>
              <a:t>اجعل   </a:t>
            </a:r>
            <a:r>
              <a:rPr lang="en-US" sz="2400" b="1" dirty="0" smtClean="0">
                <a:cs typeface="AL-Mohanad Bold" pitchFamily="2" charset="-78"/>
              </a:rPr>
              <a:t>M = (X+Y) / 2</a:t>
            </a:r>
            <a:r>
              <a:rPr lang="ar-SA" sz="2400" b="1" dirty="0" smtClean="0">
                <a:cs typeface="AL-Mohanad Bold" pitchFamily="2" charset="-78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3 ) اطبع </a:t>
            </a:r>
            <a:r>
              <a:rPr lang="en-US" sz="2400" b="1" dirty="0" smtClean="0">
                <a:cs typeface="AL-Mohanad Bold" pitchFamily="2" charset="-78"/>
              </a:rPr>
              <a:t>M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4 ) النهاية.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834479" y="2143116"/>
            <a:ext cx="540000" cy="46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cs typeface="AL-Mohanad Bold" pitchFamily="2" charset="-78"/>
              </a:rPr>
              <a:t>3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85720" y="2158105"/>
            <a:ext cx="2451254" cy="46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رسم مخطط الانسياب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500034" y="2979131"/>
            <a:ext cx="2426654" cy="3333376"/>
            <a:chOff x="795152" y="2996952"/>
            <a:chExt cx="2042367" cy="3333376"/>
          </a:xfrm>
        </p:grpSpPr>
        <p:sp>
          <p:nvSpPr>
            <p:cNvPr id="13" name="مخطط انسيابي: معالجة متعاقبة 12"/>
            <p:cNvSpPr/>
            <p:nvPr/>
          </p:nvSpPr>
          <p:spPr>
            <a:xfrm>
              <a:off x="1115578" y="2996952"/>
              <a:ext cx="1440160" cy="30904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بداية</a:t>
              </a:r>
              <a:endParaRPr lang="ar-SA" sz="2000" b="1" dirty="0">
                <a:cs typeface="AL-Mohanad Bold" pitchFamily="2" charset="-78"/>
              </a:endParaRPr>
            </a:p>
          </p:txBody>
        </p:sp>
        <p:sp>
          <p:nvSpPr>
            <p:cNvPr id="14" name="مخطط انسيابي: بيانات 13"/>
            <p:cNvSpPr/>
            <p:nvPr/>
          </p:nvSpPr>
          <p:spPr>
            <a:xfrm>
              <a:off x="827744" y="3645024"/>
              <a:ext cx="2009775" cy="4320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>
                  <a:solidFill>
                    <a:schemeClr val="bg1"/>
                  </a:solidFill>
                  <a:cs typeface="AL-Mohanad Bold" pitchFamily="2" charset="-78"/>
                </a:rPr>
                <a:t>أدخل </a:t>
              </a:r>
              <a:r>
                <a:rPr lang="en-US" sz="2000" b="1" dirty="0" smtClean="0">
                  <a:solidFill>
                    <a:schemeClr val="bg1"/>
                  </a:solidFill>
                  <a:cs typeface="AL-Mohanad Bold" pitchFamily="2" charset="-78"/>
                </a:rPr>
                <a:t>X , Y </a:t>
              </a:r>
              <a:endParaRPr lang="ar-SA" sz="20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15" name="مخطط انسيابي: معالجة 14"/>
            <p:cNvSpPr/>
            <p:nvPr/>
          </p:nvSpPr>
          <p:spPr>
            <a:xfrm>
              <a:off x="1081769" y="4417213"/>
              <a:ext cx="1440160" cy="36004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cs typeface="AL-Mohanad Bold" pitchFamily="2" charset="-78"/>
                </a:rPr>
                <a:t>M = (X+Y)/2</a:t>
              </a:r>
              <a:endParaRPr lang="ar-SA" sz="2000" b="1" dirty="0">
                <a:cs typeface="AL-Mohanad Bold" pitchFamily="2" charset="-78"/>
              </a:endParaRPr>
            </a:p>
          </p:txBody>
        </p:sp>
        <p:sp>
          <p:nvSpPr>
            <p:cNvPr id="16" name="مخطط انسيابي: بيانات 15"/>
            <p:cNvSpPr/>
            <p:nvPr/>
          </p:nvSpPr>
          <p:spPr>
            <a:xfrm>
              <a:off x="795152" y="5213806"/>
              <a:ext cx="2009775" cy="4320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>
                  <a:solidFill>
                    <a:schemeClr val="bg1"/>
                  </a:solidFill>
                  <a:cs typeface="AL-Mohanad Bold" pitchFamily="2" charset="-78"/>
                </a:rPr>
                <a:t>اطب</a:t>
              </a:r>
              <a:r>
                <a:rPr lang="ar-SA" sz="2000" b="1" dirty="0" smtClean="0">
                  <a:cs typeface="AL-Mohanad Bold" pitchFamily="2" charset="-78"/>
                </a:rPr>
                <a:t>ع </a:t>
              </a:r>
              <a:r>
                <a:rPr lang="en-US" sz="2000" b="1" dirty="0" smtClean="0">
                  <a:cs typeface="AL-Mohanad Bold" pitchFamily="2" charset="-78"/>
                </a:rPr>
                <a:t>M</a:t>
              </a:r>
              <a:endParaRPr lang="ar-SA" sz="20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17" name="مخطط انسيابي: معالجة متعاقبة 16"/>
            <p:cNvSpPr/>
            <p:nvPr/>
          </p:nvSpPr>
          <p:spPr>
            <a:xfrm>
              <a:off x="1048091" y="6021288"/>
              <a:ext cx="1440160" cy="30904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النهاية</a:t>
              </a:r>
              <a:endParaRPr lang="ar-SA" sz="2000" b="1" dirty="0">
                <a:cs typeface="AL-Mohanad Bold" pitchFamily="2" charset="-78"/>
              </a:endParaRPr>
            </a:p>
          </p:txBody>
        </p:sp>
        <p:cxnSp>
          <p:nvCxnSpPr>
            <p:cNvPr id="18" name="رابط كسهم مستقيم 17"/>
            <p:cNvCxnSpPr/>
            <p:nvPr/>
          </p:nvCxnSpPr>
          <p:spPr>
            <a:xfrm>
              <a:off x="1832632" y="3305992"/>
              <a:ext cx="0" cy="339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رابط كسهم مستقيم 19"/>
            <p:cNvCxnSpPr/>
            <p:nvPr/>
          </p:nvCxnSpPr>
          <p:spPr>
            <a:xfrm>
              <a:off x="1808453" y="4077072"/>
              <a:ext cx="0" cy="339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رابط كسهم مستقيم 20"/>
            <p:cNvCxnSpPr/>
            <p:nvPr/>
          </p:nvCxnSpPr>
          <p:spPr>
            <a:xfrm>
              <a:off x="1796307" y="4777253"/>
              <a:ext cx="0" cy="4365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رابط كسهم مستقيم 22"/>
            <p:cNvCxnSpPr/>
            <p:nvPr/>
          </p:nvCxnSpPr>
          <p:spPr>
            <a:xfrm>
              <a:off x="1763688" y="5645854"/>
              <a:ext cx="0" cy="3754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4" name="صورة 23" descr="gold_medal_shine_hw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-24"/>
            <a:ext cx="5941911" cy="1214446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1928794" y="357166"/>
            <a:ext cx="4929222" cy="5400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L-Mateen" pitchFamily="2" charset="-78"/>
              </a:rPr>
              <a:t>أمثلة على صياغة حل المسائل</a:t>
            </a:r>
            <a:endParaRPr lang="ar-S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7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1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1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1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7778160" y="1000108"/>
            <a:ext cx="1080120" cy="899081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144000" rIns="0"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مثال 2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090536" y="1285860"/>
            <a:ext cx="66247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ما صياغة الحل لطباعة الأعداد الزوجية من 2 - 50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461156" y="2088755"/>
            <a:ext cx="540000" cy="46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1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232062" y="2103744"/>
            <a:ext cx="3131589" cy="46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فهم المسألة وتحليل عناصرها 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643174" y="2650014"/>
            <a:ext cx="6357950" cy="14219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FF0000"/>
                </a:solidFill>
                <a:cs typeface="AL-Mohanad Bold" pitchFamily="2" charset="-78"/>
              </a:rPr>
              <a:t>1 ) المخرجات : </a:t>
            </a:r>
            <a:r>
              <a:rPr lang="ar-SA" sz="2400" b="1" dirty="0" smtClean="0">
                <a:cs typeface="AL-Mohanad Bold" pitchFamily="2" charset="-78"/>
              </a:rPr>
              <a:t>طباعة الأعداد الزوجية من 2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A" sz="2400" b="1" dirty="0" smtClean="0">
                <a:cs typeface="AL-Mohanad Bold" pitchFamily="2" charset="-78"/>
              </a:rPr>
              <a:t> 50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FF0000"/>
                </a:solidFill>
                <a:cs typeface="AL-Mohanad Bold" pitchFamily="2" charset="-78"/>
              </a:rPr>
              <a:t>2 </a:t>
            </a:r>
            <a:r>
              <a:rPr lang="ar-SA" sz="2400" b="1" dirty="0">
                <a:solidFill>
                  <a:srgbClr val="FF0000"/>
                </a:solidFill>
                <a:cs typeface="AL-Mohanad Bold" pitchFamily="2" charset="-78"/>
              </a:rPr>
              <a:t>) المدخلات : </a:t>
            </a:r>
            <a:r>
              <a:rPr lang="ar-SA" sz="2400" b="1" dirty="0" smtClean="0">
                <a:cs typeface="AL-Mohanad Bold" pitchFamily="2" charset="-78"/>
              </a:rPr>
              <a:t>لا توجد </a:t>
            </a:r>
          </a:p>
          <a:p>
            <a:pPr algn="just">
              <a:lnSpc>
                <a:spcPct val="120000"/>
              </a:lnSpc>
            </a:pPr>
            <a:r>
              <a:rPr lang="ar-SA" sz="2400" b="1" dirty="0">
                <a:solidFill>
                  <a:srgbClr val="FF0000"/>
                </a:solidFill>
                <a:cs typeface="AL-Mohanad Bold" pitchFamily="2" charset="-78"/>
              </a:rPr>
              <a:t>3 ) </a:t>
            </a:r>
            <a:r>
              <a:rPr lang="ar-SA" sz="2400" b="1" dirty="0" smtClean="0">
                <a:solidFill>
                  <a:srgbClr val="FF0000"/>
                </a:solidFill>
                <a:cs typeface="AL-Mohanad Bold" pitchFamily="2" charset="-78"/>
              </a:rPr>
              <a:t>عمليات المعالجة : </a:t>
            </a:r>
            <a:r>
              <a:rPr lang="ar-SA" sz="2400" b="1" dirty="0" smtClean="0">
                <a:cs typeface="AL-Mohanad Bold" pitchFamily="2" charset="-78"/>
              </a:rPr>
              <a:t>الانتقال من عدد زوجي إلى عدد زوجي آخر.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461156" y="4214818"/>
            <a:ext cx="540000" cy="46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2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152018" y="4229807"/>
            <a:ext cx="3211633" cy="46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كتابة الخطوات الخوارزمية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730718" y="4797051"/>
            <a:ext cx="71990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1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اجعل </a:t>
            </a:r>
            <a:r>
              <a:rPr lang="en-US" sz="2400" b="1" dirty="0" smtClean="0">
                <a:cs typeface="AL-Mohanad Bold" pitchFamily="2" charset="-78"/>
              </a:rPr>
              <a:t>A=2</a:t>
            </a:r>
            <a:endParaRPr lang="ar-SA" sz="2400" b="1" dirty="0" smtClean="0">
              <a:cs typeface="AL-Mohanad Bold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ar-SA" sz="2400" b="1" dirty="0">
                <a:cs typeface="AL-Mohanad Bold" pitchFamily="2" charset="-78"/>
              </a:rPr>
              <a:t>2 ) </a:t>
            </a:r>
            <a:r>
              <a:rPr lang="ar-SA" sz="2400" b="1" dirty="0" smtClean="0">
                <a:cs typeface="AL-Mohanad Bold" pitchFamily="2" charset="-78"/>
              </a:rPr>
              <a:t>اطبع </a:t>
            </a:r>
            <a:r>
              <a:rPr lang="en-US" sz="2400" b="1" dirty="0" smtClean="0">
                <a:cs typeface="AL-Mohanad Bold" pitchFamily="2" charset="-78"/>
              </a:rPr>
              <a:t>A</a:t>
            </a:r>
            <a:endParaRPr lang="ar-SA" sz="2400" b="1" dirty="0" smtClean="0">
              <a:cs typeface="AL-Mohanad Bold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3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اجعل </a:t>
            </a:r>
            <a:r>
              <a:rPr lang="en-US" sz="2400" b="1" dirty="0" smtClean="0">
                <a:cs typeface="AL-Mohanad Bold" pitchFamily="2" charset="-78"/>
              </a:rPr>
              <a:t>A=A+2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4 ) اذا كانت </a:t>
            </a:r>
            <a:r>
              <a:rPr lang="en-US" sz="2400" b="1" dirty="0" smtClean="0">
                <a:cs typeface="AL-Mohanad Bold" pitchFamily="2" charset="-78"/>
              </a:rPr>
              <a:t>A&gt;50</a:t>
            </a:r>
            <a:r>
              <a:rPr lang="ar-SA" sz="2400" b="1" dirty="0" smtClean="0">
                <a:cs typeface="AL-Mohanad Bold" pitchFamily="2" charset="-78"/>
              </a:rPr>
              <a:t> توقف وإلا اذهب إلى الخطوة 2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246182" y="2214554"/>
            <a:ext cx="540000" cy="46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cs typeface="AL-Mohanad Bold" pitchFamily="2" charset="-78"/>
              </a:rPr>
              <a:t>3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7158" y="2229543"/>
            <a:ext cx="2786082" cy="46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2800" b="1" dirty="0" smtClean="0">
                <a:solidFill>
                  <a:schemeClr val="tx1"/>
                </a:solidFill>
                <a:cs typeface="AL-Mohanad Bold" pitchFamily="2" charset="-78"/>
              </a:rPr>
              <a:t>رسم مخطط الانسياب</a:t>
            </a:r>
            <a:endParaRPr lang="ar-SA" sz="28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359018" y="2970360"/>
            <a:ext cx="2712784" cy="3430198"/>
            <a:chOff x="561653" y="2900130"/>
            <a:chExt cx="2511478" cy="3430198"/>
          </a:xfrm>
        </p:grpSpPr>
        <p:sp>
          <p:nvSpPr>
            <p:cNvPr id="13" name="مخطط انسيابي: معالجة متعاقبة 12"/>
            <p:cNvSpPr/>
            <p:nvPr/>
          </p:nvSpPr>
          <p:spPr>
            <a:xfrm>
              <a:off x="1353703" y="2900130"/>
              <a:ext cx="1440160" cy="30904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 smtClean="0">
                  <a:cs typeface="AL-Mohanad Bold" pitchFamily="2" charset="-78"/>
                </a:rPr>
                <a:t>بداية</a:t>
              </a:r>
              <a:endParaRPr lang="ar-SA" b="1" dirty="0">
                <a:cs typeface="AL-Mohanad Bold" pitchFamily="2" charset="-78"/>
              </a:endParaRPr>
            </a:p>
          </p:txBody>
        </p:sp>
        <p:sp>
          <p:nvSpPr>
            <p:cNvPr id="15" name="مخطط انسيابي: معالجة 14"/>
            <p:cNvSpPr/>
            <p:nvPr/>
          </p:nvSpPr>
          <p:spPr>
            <a:xfrm>
              <a:off x="1349263" y="3378200"/>
              <a:ext cx="1440160" cy="36004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>
                  <a:cs typeface="AL-Mohanad Bold" pitchFamily="2" charset="-78"/>
                </a:rPr>
                <a:t>A = 2</a:t>
              </a:r>
              <a:endParaRPr lang="ar-SA" b="1" dirty="0">
                <a:cs typeface="AL-Mohanad Bold" pitchFamily="2" charset="-78"/>
              </a:endParaRPr>
            </a:p>
          </p:txBody>
        </p:sp>
        <p:sp>
          <p:nvSpPr>
            <p:cNvPr id="16" name="مخطط انسيابي: بيانات 15"/>
            <p:cNvSpPr/>
            <p:nvPr/>
          </p:nvSpPr>
          <p:spPr>
            <a:xfrm>
              <a:off x="1063356" y="3958208"/>
              <a:ext cx="2009775" cy="4320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L-Mohanad Bold" pitchFamily="2" charset="-78"/>
                </a:rPr>
                <a:t>اطب</a:t>
              </a:r>
              <a:r>
                <a:rPr lang="ar-SA" b="1" dirty="0" smtClean="0">
                  <a:cs typeface="AL-Mohanad Bold" pitchFamily="2" charset="-78"/>
                </a:rPr>
                <a:t>ع </a:t>
              </a:r>
              <a:r>
                <a:rPr lang="en-US" b="1" dirty="0" smtClean="0">
                  <a:cs typeface="AL-Mohanad Bold" pitchFamily="2" charset="-78"/>
                </a:rPr>
                <a:t>A</a:t>
              </a:r>
              <a:endParaRPr lang="ar-SA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17" name="مخطط انسيابي: معالجة متعاقبة 16"/>
            <p:cNvSpPr/>
            <p:nvPr/>
          </p:nvSpPr>
          <p:spPr>
            <a:xfrm>
              <a:off x="1286216" y="6021288"/>
              <a:ext cx="1440160" cy="30904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 smtClean="0">
                  <a:cs typeface="AL-Mohanad Bold" pitchFamily="2" charset="-78"/>
                </a:rPr>
                <a:t>النهاية</a:t>
              </a:r>
              <a:endParaRPr lang="ar-SA" b="1" dirty="0">
                <a:cs typeface="AL-Mohanad Bold" pitchFamily="2" charset="-78"/>
              </a:endParaRPr>
            </a:p>
          </p:txBody>
        </p:sp>
        <p:cxnSp>
          <p:nvCxnSpPr>
            <p:cNvPr id="18" name="رابط كسهم مستقيم 17"/>
            <p:cNvCxnSpPr/>
            <p:nvPr/>
          </p:nvCxnSpPr>
          <p:spPr>
            <a:xfrm>
              <a:off x="2070757" y="3209624"/>
              <a:ext cx="0" cy="15806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كسهم مستقيم 19"/>
            <p:cNvCxnSpPr/>
            <p:nvPr/>
          </p:nvCxnSpPr>
          <p:spPr>
            <a:xfrm>
              <a:off x="2061650" y="3745496"/>
              <a:ext cx="0" cy="20163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/>
            <p:cNvCxnSpPr/>
            <p:nvPr/>
          </p:nvCxnSpPr>
          <p:spPr>
            <a:xfrm>
              <a:off x="2049504" y="4420360"/>
              <a:ext cx="0" cy="18382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كسهم مستقيم 22"/>
            <p:cNvCxnSpPr/>
            <p:nvPr/>
          </p:nvCxnSpPr>
          <p:spPr>
            <a:xfrm>
              <a:off x="2001813" y="5833571"/>
              <a:ext cx="0" cy="18771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مخطط انسيابي: معالجة 21"/>
            <p:cNvSpPr/>
            <p:nvPr/>
          </p:nvSpPr>
          <p:spPr>
            <a:xfrm>
              <a:off x="1332426" y="4625304"/>
              <a:ext cx="1440160" cy="36004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>
                  <a:cs typeface="AL-Mohanad Bold" pitchFamily="2" charset="-78"/>
                </a:rPr>
                <a:t>A=A+2</a:t>
              </a:r>
              <a:endParaRPr lang="ar-SA" b="1" dirty="0">
                <a:cs typeface="AL-Mohanad Bold" pitchFamily="2" charset="-78"/>
              </a:endParaRPr>
            </a:p>
          </p:txBody>
        </p:sp>
        <p:sp>
          <p:nvSpPr>
            <p:cNvPr id="28" name="مخطط انسيابي: قرار 27"/>
            <p:cNvSpPr/>
            <p:nvPr/>
          </p:nvSpPr>
          <p:spPr>
            <a:xfrm>
              <a:off x="1198740" y="5178708"/>
              <a:ext cx="1579693" cy="6210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>
                  <a:cs typeface="AL-Mohanad Bold" pitchFamily="2" charset="-78"/>
                </a:rPr>
                <a:t>A &gt; 50</a:t>
              </a:r>
              <a:endParaRPr lang="ar-SA" b="1" dirty="0">
                <a:cs typeface="AL-Mohanad Bold" pitchFamily="2" charset="-78"/>
              </a:endParaRPr>
            </a:p>
          </p:txBody>
        </p:sp>
        <p:cxnSp>
          <p:nvCxnSpPr>
            <p:cNvPr id="36" name="رابط كسهم مستقيم 35"/>
            <p:cNvCxnSpPr/>
            <p:nvPr/>
          </p:nvCxnSpPr>
          <p:spPr>
            <a:xfrm>
              <a:off x="1987912" y="4985344"/>
              <a:ext cx="0" cy="18382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مربع نص 36"/>
            <p:cNvSpPr txBox="1"/>
            <p:nvPr/>
          </p:nvSpPr>
          <p:spPr>
            <a:xfrm>
              <a:off x="2104017" y="5644786"/>
              <a:ext cx="52081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نعم</a:t>
              </a:r>
              <a:endParaRPr lang="ar-SA" sz="1600" b="1" dirty="0">
                <a:cs typeface="AL-Mohanad Bold" pitchFamily="2" charset="-78"/>
              </a:endParaRPr>
            </a:p>
          </p:txBody>
        </p:sp>
        <p:cxnSp>
          <p:nvCxnSpPr>
            <p:cNvPr id="39" name="رابط مستقيم 38"/>
            <p:cNvCxnSpPr>
              <a:stCxn id="28" idx="1"/>
            </p:cNvCxnSpPr>
            <p:nvPr/>
          </p:nvCxnSpPr>
          <p:spPr>
            <a:xfrm flipH="1">
              <a:off x="561653" y="5489208"/>
              <a:ext cx="637087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/>
            <p:cNvCxnSpPr/>
            <p:nvPr/>
          </p:nvCxnSpPr>
          <p:spPr>
            <a:xfrm flipV="1">
              <a:off x="561653" y="3846312"/>
              <a:ext cx="0" cy="164289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كسهم مستقيم 42"/>
            <p:cNvCxnSpPr/>
            <p:nvPr/>
          </p:nvCxnSpPr>
          <p:spPr>
            <a:xfrm>
              <a:off x="561653" y="3846312"/>
              <a:ext cx="1426259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مربع نص 43"/>
            <p:cNvSpPr txBox="1"/>
            <p:nvPr/>
          </p:nvSpPr>
          <p:spPr>
            <a:xfrm>
              <a:off x="648322" y="5001844"/>
              <a:ext cx="4742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لا</a:t>
              </a:r>
              <a:endParaRPr lang="ar-SA" sz="1600" b="1" dirty="0">
                <a:cs typeface="AL-Mohanad Bold" pitchFamily="2" charset="-78"/>
              </a:endParaRPr>
            </a:p>
          </p:txBody>
        </p:sp>
      </p:grpSp>
      <p:pic>
        <p:nvPicPr>
          <p:cNvPr id="32" name="صورة 31" descr="gold_medal_shine_hw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71414"/>
            <a:ext cx="5941911" cy="1214446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2214546" y="428604"/>
            <a:ext cx="4929222" cy="5400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L-Mateen" pitchFamily="2" charset="-78"/>
              </a:rPr>
              <a:t>أمثلة على صياغة حل المسائل</a:t>
            </a:r>
            <a:endParaRPr lang="ar-S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20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5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9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5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5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مجموعة 24"/>
          <p:cNvGrpSpPr/>
          <p:nvPr/>
        </p:nvGrpSpPr>
        <p:grpSpPr>
          <a:xfrm>
            <a:off x="0" y="-24"/>
            <a:ext cx="9215470" cy="6848524"/>
            <a:chOff x="0" y="-24"/>
            <a:chExt cx="9215470" cy="6848524"/>
          </a:xfrm>
        </p:grpSpPr>
        <p:pic>
          <p:nvPicPr>
            <p:cNvPr id="16" name="صورة 15" descr="صورة1.jpg"/>
            <p:cNvPicPr>
              <a:picLocks noChangeAspect="1"/>
            </p:cNvPicPr>
            <p:nvPr/>
          </p:nvPicPr>
          <p:blipFill>
            <a:blip r:embed="rId2"/>
            <a:srcRect l="523" t="78011" r="71319" b="1031"/>
            <a:stretch>
              <a:fillRect/>
            </a:stretch>
          </p:blipFill>
          <p:spPr>
            <a:xfrm>
              <a:off x="0" y="4286256"/>
              <a:ext cx="3285521" cy="2562244"/>
            </a:xfrm>
            <a:prstGeom prst="rect">
              <a:avLst/>
            </a:prstGeom>
          </p:spPr>
        </p:pic>
        <p:pic>
          <p:nvPicPr>
            <p:cNvPr id="17" name="صورة 16" descr="صورة1.jpg"/>
            <p:cNvPicPr>
              <a:picLocks noChangeAspect="1"/>
            </p:cNvPicPr>
            <p:nvPr/>
          </p:nvPicPr>
          <p:blipFill>
            <a:blip r:embed="rId2"/>
            <a:srcRect l="523" t="78011" r="71319" b="1031"/>
            <a:stretch>
              <a:fillRect/>
            </a:stretch>
          </p:blipFill>
          <p:spPr>
            <a:xfrm>
              <a:off x="0" y="2357430"/>
              <a:ext cx="3285521" cy="2562244"/>
            </a:xfrm>
            <a:prstGeom prst="rect">
              <a:avLst/>
            </a:prstGeom>
          </p:spPr>
        </p:pic>
        <p:pic>
          <p:nvPicPr>
            <p:cNvPr id="18" name="صورة 17" descr="صورة1.jpg"/>
            <p:cNvPicPr>
              <a:picLocks noChangeAspect="1"/>
            </p:cNvPicPr>
            <p:nvPr/>
          </p:nvPicPr>
          <p:blipFill>
            <a:blip r:embed="rId2"/>
            <a:srcRect l="523" t="78011" r="71319" b="1031"/>
            <a:stretch>
              <a:fillRect/>
            </a:stretch>
          </p:blipFill>
          <p:spPr>
            <a:xfrm>
              <a:off x="0" y="0"/>
              <a:ext cx="3285521" cy="2562244"/>
            </a:xfrm>
            <a:prstGeom prst="rect">
              <a:avLst/>
            </a:prstGeom>
          </p:spPr>
        </p:pic>
        <p:pic>
          <p:nvPicPr>
            <p:cNvPr id="19" name="صورة 18" descr="صورة1.jpg"/>
            <p:cNvPicPr>
              <a:picLocks noChangeAspect="1"/>
            </p:cNvPicPr>
            <p:nvPr/>
          </p:nvPicPr>
          <p:blipFill>
            <a:blip r:embed="rId2"/>
            <a:srcRect l="523" t="78011" r="71319" b="1031"/>
            <a:stretch>
              <a:fillRect/>
            </a:stretch>
          </p:blipFill>
          <p:spPr>
            <a:xfrm>
              <a:off x="3071802" y="4286232"/>
              <a:ext cx="3285521" cy="2562244"/>
            </a:xfrm>
            <a:prstGeom prst="rect">
              <a:avLst/>
            </a:prstGeom>
          </p:spPr>
        </p:pic>
        <p:pic>
          <p:nvPicPr>
            <p:cNvPr id="20" name="صورة 19" descr="صورة1.jpg"/>
            <p:cNvPicPr>
              <a:picLocks noChangeAspect="1"/>
            </p:cNvPicPr>
            <p:nvPr/>
          </p:nvPicPr>
          <p:blipFill>
            <a:blip r:embed="rId2"/>
            <a:srcRect l="523" t="78011" r="71319" b="1031"/>
            <a:stretch>
              <a:fillRect/>
            </a:stretch>
          </p:blipFill>
          <p:spPr>
            <a:xfrm>
              <a:off x="3071802" y="2357406"/>
              <a:ext cx="3285521" cy="2562244"/>
            </a:xfrm>
            <a:prstGeom prst="rect">
              <a:avLst/>
            </a:prstGeom>
          </p:spPr>
        </p:pic>
        <p:pic>
          <p:nvPicPr>
            <p:cNvPr id="21" name="صورة 20" descr="صورة1.jpg"/>
            <p:cNvPicPr>
              <a:picLocks noChangeAspect="1"/>
            </p:cNvPicPr>
            <p:nvPr/>
          </p:nvPicPr>
          <p:blipFill>
            <a:blip r:embed="rId2"/>
            <a:srcRect l="523" t="78011" r="71319" b="1031"/>
            <a:stretch>
              <a:fillRect/>
            </a:stretch>
          </p:blipFill>
          <p:spPr>
            <a:xfrm>
              <a:off x="3071802" y="-24"/>
              <a:ext cx="3285521" cy="2562244"/>
            </a:xfrm>
            <a:prstGeom prst="rect">
              <a:avLst/>
            </a:prstGeom>
          </p:spPr>
        </p:pic>
        <p:pic>
          <p:nvPicPr>
            <p:cNvPr id="22" name="صورة 21" descr="صورة1.jpg"/>
            <p:cNvPicPr>
              <a:picLocks noChangeAspect="1"/>
            </p:cNvPicPr>
            <p:nvPr/>
          </p:nvPicPr>
          <p:blipFill>
            <a:blip r:embed="rId2"/>
            <a:srcRect l="523" t="78011" r="71319" b="1031"/>
            <a:stretch>
              <a:fillRect/>
            </a:stretch>
          </p:blipFill>
          <p:spPr>
            <a:xfrm>
              <a:off x="5929949" y="4286232"/>
              <a:ext cx="3285521" cy="2562244"/>
            </a:xfrm>
            <a:prstGeom prst="rect">
              <a:avLst/>
            </a:prstGeom>
          </p:spPr>
        </p:pic>
        <p:pic>
          <p:nvPicPr>
            <p:cNvPr id="23" name="صورة 22" descr="صورة1.jpg"/>
            <p:cNvPicPr>
              <a:picLocks noChangeAspect="1"/>
            </p:cNvPicPr>
            <p:nvPr/>
          </p:nvPicPr>
          <p:blipFill>
            <a:blip r:embed="rId2"/>
            <a:srcRect l="523" t="78011" r="71319" b="1031"/>
            <a:stretch>
              <a:fillRect/>
            </a:stretch>
          </p:blipFill>
          <p:spPr>
            <a:xfrm>
              <a:off x="5929949" y="2357406"/>
              <a:ext cx="3285521" cy="2562244"/>
            </a:xfrm>
            <a:prstGeom prst="rect">
              <a:avLst/>
            </a:prstGeom>
          </p:spPr>
        </p:pic>
        <p:pic>
          <p:nvPicPr>
            <p:cNvPr id="24" name="صورة 23" descr="صورة1.jpg"/>
            <p:cNvPicPr>
              <a:picLocks noChangeAspect="1"/>
            </p:cNvPicPr>
            <p:nvPr/>
          </p:nvPicPr>
          <p:blipFill>
            <a:blip r:embed="rId2"/>
            <a:srcRect l="523" t="78011" r="71319" b="1031"/>
            <a:stretch>
              <a:fillRect/>
            </a:stretch>
          </p:blipFill>
          <p:spPr>
            <a:xfrm>
              <a:off x="5929949" y="-24"/>
              <a:ext cx="3285521" cy="2562244"/>
            </a:xfrm>
            <a:prstGeom prst="rect">
              <a:avLst/>
            </a:prstGeom>
          </p:spPr>
        </p:pic>
      </p:grpSp>
      <p:pic>
        <p:nvPicPr>
          <p:cNvPr id="13" name="صورة 12" descr="1206843zbj7j78ajz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0"/>
            <a:ext cx="5500694" cy="650083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1571604" y="500042"/>
            <a:ext cx="5857916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GA Aladdin Regular" pitchFamily="2" charset="-78"/>
              </a:rPr>
              <a:t>الهدف من تعلم صياغة حل المسائل</a:t>
            </a:r>
            <a:endParaRPr lang="ar-SA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GA Aladdin Regular" pitchFamily="2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5463023" y="3945581"/>
            <a:ext cx="540000" cy="5400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1" anchor="ctr"/>
          <a:lstStyle/>
          <a:p>
            <a:pPr algn="ctr"/>
            <a:r>
              <a:rPr lang="ar-SA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26332" y="3929066"/>
            <a:ext cx="4648677" cy="5400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F_Jeddah" pitchFamily="2" charset="-78"/>
              </a:rPr>
              <a:t>القدرة على كتابة برامج للحاسب</a:t>
            </a:r>
            <a:endParaRPr lang="ar-SA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F_Jeddah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472744" y="4771333"/>
            <a:ext cx="540000" cy="5400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1" anchor="ctr"/>
          <a:lstStyle/>
          <a:p>
            <a:pPr algn="ctr"/>
            <a:r>
              <a:rPr lang="ar-SA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14348" y="4783669"/>
            <a:ext cx="4648677" cy="5400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F_Jeddah" pitchFamily="2" charset="-78"/>
              </a:rPr>
              <a:t>التخطيط لحياتك اليومية</a:t>
            </a:r>
            <a:endParaRPr lang="ar-SA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F_Jeddah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469877" y="5588655"/>
            <a:ext cx="540000" cy="5400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44000" rtlCol="1" anchor="ctr"/>
          <a:lstStyle/>
          <a:p>
            <a:pPr algn="ctr"/>
            <a:r>
              <a:rPr lang="ar-SA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33186" y="5610582"/>
            <a:ext cx="4648677" cy="5400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F_Jeddah" pitchFamily="2" charset="-78"/>
              </a:rPr>
              <a:t>القدرة </a:t>
            </a:r>
            <a:r>
              <a:rPr lang="ar-SA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F_Jeddah" pitchFamily="2" charset="-78"/>
              </a:rPr>
              <a:t>على التفكير لحل المشكلات</a:t>
            </a:r>
            <a:endParaRPr lang="ar-SA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F_Jeddah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85786" y="1643050"/>
            <a:ext cx="7491226" cy="1754326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F_Jeddah" pitchFamily="2" charset="-78"/>
              </a:rPr>
              <a:t>إننا عندما نتعلم ونتدرب على صياغة حل المسائل بواسطة الحاسب فإن هذا لا يعني أن الفائدة تقتصر على المسائل الحسابية والمنطقية فحسب بل إننا نهدف إلى : </a:t>
            </a:r>
          </a:p>
        </p:txBody>
      </p:sp>
    </p:spTree>
    <p:extLst>
      <p:ext uri="{BB962C8B-B14F-4D97-AF65-F5344CB8AC3E}">
        <p14:creationId xmlns:p14="http://schemas.microsoft.com/office/powerpoint/2010/main" val="12083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8001024" y="-24"/>
            <a:ext cx="1006878" cy="898748"/>
          </a:xfrm>
          <a:prstGeom prst="star7">
            <a:avLst/>
          </a:prstGeom>
          <a:solidFill>
            <a:srgbClr val="16025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cs typeface="AL-Mohanad Bold" pitchFamily="2" charset="-78"/>
              </a:rPr>
              <a:t>مثال 3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28596" y="142852"/>
            <a:ext cx="75608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ما صياغة الحل لإيجاد متوسط درجات طلاب فصل في مادة الحاسب ، إذا علمت أن عددهم 10 طلاب.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246842" y="1071546"/>
            <a:ext cx="540000" cy="468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cs typeface="AL-Mohanad Bold" pitchFamily="2" charset="-78"/>
              </a:rPr>
              <a:t>1</a:t>
            </a:r>
            <a:endParaRPr lang="ar-SA" sz="2000" b="1" dirty="0" smtClean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43438" y="1086535"/>
            <a:ext cx="3505899" cy="468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AL-Mohanad Bold" pitchFamily="2" charset="-78"/>
              </a:rPr>
              <a:t>فهم المسألة وتحليل عناصرها </a:t>
            </a:r>
            <a:endParaRPr lang="ar-SA" sz="24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AL-Mohanad Bold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71802" y="1643050"/>
            <a:ext cx="57864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400" b="1" dirty="0" smtClean="0">
                <a:solidFill>
                  <a:srgbClr val="FF0000"/>
                </a:solidFill>
                <a:cs typeface="AL-Mohanad Bold" pitchFamily="2" charset="-78"/>
              </a:rPr>
              <a:t>1 ) المخرجات : </a:t>
            </a:r>
            <a:r>
              <a:rPr lang="ar-SA" sz="2400" b="1" dirty="0" smtClean="0">
                <a:cs typeface="AL-Mohanad Bold" pitchFamily="2" charset="-78"/>
              </a:rPr>
              <a:t>متوسط درجات الطلاب ( </a:t>
            </a:r>
            <a:r>
              <a:rPr lang="en-US" sz="2400" b="1" dirty="0" smtClean="0">
                <a:cs typeface="AL-Mohanad Bold" pitchFamily="2" charset="-78"/>
              </a:rPr>
              <a:t>S</a:t>
            </a:r>
            <a:r>
              <a:rPr lang="ar-SA" sz="2400" b="1" dirty="0" smtClean="0">
                <a:cs typeface="AL-Mohanad Bold" pitchFamily="2" charset="-78"/>
              </a:rPr>
              <a:t> )</a:t>
            </a:r>
          </a:p>
          <a:p>
            <a:pPr algn="just"/>
            <a:r>
              <a:rPr lang="ar-SA" sz="2400" b="1" dirty="0" smtClean="0">
                <a:solidFill>
                  <a:srgbClr val="FF0000"/>
                </a:solidFill>
                <a:cs typeface="AL-Mohanad Bold" pitchFamily="2" charset="-78"/>
              </a:rPr>
              <a:t>2 </a:t>
            </a:r>
            <a:r>
              <a:rPr lang="ar-SA" sz="2400" b="1" dirty="0">
                <a:solidFill>
                  <a:srgbClr val="FF0000"/>
                </a:solidFill>
                <a:cs typeface="AL-Mohanad Bold" pitchFamily="2" charset="-78"/>
              </a:rPr>
              <a:t>) المدخلات : </a:t>
            </a:r>
            <a:r>
              <a:rPr lang="ar-SA" sz="2400" b="1" dirty="0" smtClean="0">
                <a:cs typeface="AL-Mohanad Bold" pitchFamily="2" charset="-78"/>
              </a:rPr>
              <a:t>درجات 10 طلاب ولنضعها في المتغير </a:t>
            </a:r>
            <a:r>
              <a:rPr lang="en-US" sz="2400" b="1" dirty="0" smtClean="0">
                <a:cs typeface="AL-Mohanad Bold" pitchFamily="2" charset="-78"/>
              </a:rPr>
              <a:t>D</a:t>
            </a:r>
            <a:endParaRPr lang="ar-SA" sz="2400" b="1" dirty="0" smtClean="0">
              <a:cs typeface="AL-Mohanad Bold" pitchFamily="2" charset="-78"/>
            </a:endParaRPr>
          </a:p>
          <a:p>
            <a:pPr algn="just"/>
            <a:r>
              <a:rPr lang="ar-SA" sz="2400" b="1" dirty="0">
                <a:solidFill>
                  <a:srgbClr val="FF0000"/>
                </a:solidFill>
                <a:cs typeface="AL-Mohanad Bold" pitchFamily="2" charset="-78"/>
              </a:rPr>
              <a:t>3 ) </a:t>
            </a:r>
            <a:r>
              <a:rPr lang="ar-SA" sz="2400" b="1" dirty="0" smtClean="0">
                <a:solidFill>
                  <a:srgbClr val="FF0000"/>
                </a:solidFill>
                <a:cs typeface="AL-Mohanad Bold" pitchFamily="2" charset="-78"/>
              </a:rPr>
              <a:t>عمليات المعالجة : </a:t>
            </a:r>
            <a:r>
              <a:rPr lang="ar-SA" sz="2400" b="1" dirty="0" smtClean="0">
                <a:cs typeface="AL-Mohanad Bold" pitchFamily="2" charset="-78"/>
              </a:rPr>
              <a:t>المتوسط = مجموع الدرجات </a:t>
            </a:r>
            <a:r>
              <a:rPr lang="en-US" sz="2400" b="1" dirty="0" smtClean="0">
                <a:cs typeface="AL-Mohanad Bold" pitchFamily="2" charset="-78"/>
              </a:rPr>
              <a:t>M</a:t>
            </a:r>
            <a:r>
              <a:rPr lang="ar-SA" sz="2400" b="1" dirty="0" smtClean="0">
                <a:cs typeface="AL-Mohanad Bold" pitchFamily="2" charset="-78"/>
              </a:rPr>
              <a:t> ÷ 10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246842" y="2857496"/>
            <a:ext cx="540000" cy="468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cs typeface="AL-Mateen" pitchFamily="2" charset="-78"/>
              </a:rPr>
              <a:t>2</a:t>
            </a:r>
            <a:endParaRPr lang="ar-SA" sz="2400" b="1" dirty="0" smtClean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14876" y="2857496"/>
            <a:ext cx="3429024" cy="468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AL-Mohanad Bold" pitchFamily="2" charset="-78"/>
              </a:rPr>
              <a:t>كتابة الخطوات الخوارزمية</a:t>
            </a:r>
            <a:endParaRPr lang="ar-SA" sz="24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428992" y="3429000"/>
            <a:ext cx="542928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400" b="1" dirty="0" smtClean="0">
                <a:cs typeface="AL-Mohanad Bold" pitchFamily="2" charset="-78"/>
              </a:rPr>
              <a:t>1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ضع المجموع  </a:t>
            </a:r>
            <a:r>
              <a:rPr lang="en-US" sz="2400" b="1" dirty="0" smtClean="0">
                <a:cs typeface="AL-Mohanad Bold" pitchFamily="2" charset="-78"/>
              </a:rPr>
              <a:t>M = 0</a:t>
            </a:r>
            <a:r>
              <a:rPr lang="ar-SA" sz="2400" b="1" dirty="0" smtClean="0">
                <a:cs typeface="AL-Mohanad Bold" pitchFamily="2" charset="-78"/>
              </a:rPr>
              <a:t> </a:t>
            </a:r>
          </a:p>
          <a:p>
            <a:pPr algn="just"/>
            <a:r>
              <a:rPr lang="ar-SA" sz="2400" b="1" dirty="0">
                <a:cs typeface="AL-Mohanad Bold" pitchFamily="2" charset="-78"/>
              </a:rPr>
              <a:t>2 ) </a:t>
            </a:r>
            <a:r>
              <a:rPr lang="ar-SA" sz="2400" b="1" dirty="0" smtClean="0">
                <a:cs typeface="AL-Mohanad Bold" pitchFamily="2" charset="-78"/>
              </a:rPr>
              <a:t>اجعل العداد </a:t>
            </a:r>
            <a:r>
              <a:rPr lang="en-US" sz="2400" b="1" dirty="0" smtClean="0">
                <a:cs typeface="AL-Mohanad Bold" pitchFamily="2" charset="-78"/>
              </a:rPr>
              <a:t>I = 0</a:t>
            </a:r>
            <a:endParaRPr lang="ar-SA" sz="2400" b="1" dirty="0" smtClean="0">
              <a:cs typeface="AL-Mohanad Bold" pitchFamily="2" charset="-78"/>
            </a:endParaRPr>
          </a:p>
          <a:p>
            <a:pPr algn="just"/>
            <a:r>
              <a:rPr lang="ar-SA" sz="2400" b="1" dirty="0" smtClean="0">
                <a:cs typeface="AL-Mohanad Bold" pitchFamily="2" charset="-78"/>
              </a:rPr>
              <a:t>3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اجعل  </a:t>
            </a:r>
            <a:r>
              <a:rPr lang="en-US" sz="2400" b="1" dirty="0" smtClean="0">
                <a:cs typeface="AL-Mohanad Bold" pitchFamily="2" charset="-78"/>
              </a:rPr>
              <a:t>I = I + 1</a:t>
            </a:r>
          </a:p>
          <a:p>
            <a:pPr algn="just"/>
            <a:r>
              <a:rPr lang="ar-SA" sz="2400" b="1" dirty="0" smtClean="0">
                <a:cs typeface="AL-Mohanad Bold" pitchFamily="2" charset="-78"/>
              </a:rPr>
              <a:t>4 ) أدخل درجة الطالب رقم </a:t>
            </a:r>
            <a:r>
              <a:rPr lang="en-US" sz="2400" b="1" dirty="0" smtClean="0">
                <a:cs typeface="AL-Mohanad Bold" pitchFamily="2" charset="-78"/>
              </a:rPr>
              <a:t>I</a:t>
            </a:r>
            <a:r>
              <a:rPr lang="ar-SA" sz="2400" b="1" dirty="0" smtClean="0">
                <a:cs typeface="AL-Mohanad Bold" pitchFamily="2" charset="-78"/>
              </a:rPr>
              <a:t> وخزنها في </a:t>
            </a:r>
            <a:r>
              <a:rPr lang="en-US" sz="2400" b="1" dirty="0" smtClean="0">
                <a:cs typeface="AL-Mohanad Bold" pitchFamily="2" charset="-78"/>
              </a:rPr>
              <a:t>D</a:t>
            </a:r>
            <a:endParaRPr lang="ar-SA" sz="2400" b="1" dirty="0" smtClean="0">
              <a:cs typeface="AL-Mohanad Bold" pitchFamily="2" charset="-78"/>
            </a:endParaRPr>
          </a:p>
          <a:p>
            <a:pPr algn="just"/>
            <a:r>
              <a:rPr lang="ar-SA" sz="2400" b="1" dirty="0">
                <a:cs typeface="AL-Mohanad Bold" pitchFamily="2" charset="-78"/>
              </a:rPr>
              <a:t>5 ) </a:t>
            </a:r>
            <a:r>
              <a:rPr lang="ar-SA" sz="2400" b="1" dirty="0" smtClean="0">
                <a:cs typeface="AL-Mohanad Bold" pitchFamily="2" charset="-78"/>
              </a:rPr>
              <a:t>اجعل </a:t>
            </a:r>
            <a:r>
              <a:rPr lang="en-US" sz="2400" b="1" dirty="0" smtClean="0">
                <a:cs typeface="AL-Mohanad Bold" pitchFamily="2" charset="-78"/>
              </a:rPr>
              <a:t>M = M + D</a:t>
            </a:r>
            <a:endParaRPr lang="ar-SA" sz="2400" b="1" dirty="0" smtClean="0">
              <a:cs typeface="AL-Mohanad Bold" pitchFamily="2" charset="-78"/>
            </a:endParaRPr>
          </a:p>
          <a:p>
            <a:pPr algn="just"/>
            <a:r>
              <a:rPr lang="ar-SA" sz="2400" b="1" dirty="0" smtClean="0">
                <a:cs typeface="AL-Mohanad Bold" pitchFamily="2" charset="-78"/>
              </a:rPr>
              <a:t>6 ) اذا كانت </a:t>
            </a:r>
            <a:r>
              <a:rPr lang="en-US" sz="2400" b="1" dirty="0" smtClean="0">
                <a:cs typeface="AL-Mohanad Bold" pitchFamily="2" charset="-78"/>
              </a:rPr>
              <a:t>I = 10 </a:t>
            </a:r>
            <a:r>
              <a:rPr lang="ar-SA" sz="2400" b="1" dirty="0" smtClean="0">
                <a:cs typeface="AL-Mohanad Bold" pitchFamily="2" charset="-78"/>
              </a:rPr>
              <a:t> استمر وإلا اذهب إلى الخطوة 3</a:t>
            </a:r>
          </a:p>
          <a:p>
            <a:pPr algn="just"/>
            <a:r>
              <a:rPr lang="ar-SA" sz="2400" b="1" dirty="0" smtClean="0">
                <a:cs typeface="AL-Mohanad Bold" pitchFamily="2" charset="-78"/>
              </a:rPr>
              <a:t>7 ) احسب المتوسط  </a:t>
            </a:r>
            <a:r>
              <a:rPr lang="en-US" sz="2400" b="1" dirty="0" smtClean="0">
                <a:cs typeface="AL-Mohanad Bold" pitchFamily="2" charset="-78"/>
              </a:rPr>
              <a:t>S = M / 10</a:t>
            </a:r>
            <a:r>
              <a:rPr lang="ar-SA" sz="2400" b="1" dirty="0" smtClean="0">
                <a:cs typeface="AL-Mohanad Bold" pitchFamily="2" charset="-78"/>
              </a:rPr>
              <a:t> </a:t>
            </a:r>
          </a:p>
          <a:p>
            <a:pPr algn="just"/>
            <a:r>
              <a:rPr lang="ar-SA" sz="2400" b="1" dirty="0" smtClean="0">
                <a:cs typeface="AL-Mohanad Bold" pitchFamily="2" charset="-78"/>
              </a:rPr>
              <a:t>8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اطبع </a:t>
            </a:r>
            <a:r>
              <a:rPr lang="en-US" sz="2400" b="1" dirty="0" smtClean="0">
                <a:cs typeface="AL-Mohanad Bold" pitchFamily="2" charset="-78"/>
              </a:rPr>
              <a:t>S</a:t>
            </a:r>
            <a:endParaRPr lang="ar-SA" sz="2400" b="1" dirty="0" smtClean="0">
              <a:cs typeface="AL-Mohanad Bold" pitchFamily="2" charset="-78"/>
            </a:endParaRPr>
          </a:p>
          <a:p>
            <a:pPr algn="just"/>
            <a:r>
              <a:rPr lang="ar-SA" sz="2400" b="1" dirty="0" smtClean="0">
                <a:cs typeface="AL-Mohanad Bold" pitchFamily="2" charset="-78"/>
              </a:rPr>
              <a:t>9 ) النهاية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155764" y="1071546"/>
            <a:ext cx="540000" cy="468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cs typeface="AL-Mateen" pitchFamily="2" charset="-78"/>
              </a:rPr>
              <a:t>3</a:t>
            </a:r>
            <a:endParaRPr lang="ar-SA" sz="4000" b="1" dirty="0" smtClean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07005" y="1071546"/>
            <a:ext cx="2451254" cy="468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AL-Mohanad Bold" pitchFamily="2" charset="-78"/>
              </a:rPr>
              <a:t>رسم مخطط الانسياب</a:t>
            </a:r>
            <a:endParaRPr lang="ar-SA" sz="24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AL-Mohanad Bold" pitchFamily="2" charset="-78"/>
            </a:endParaRPr>
          </a:p>
        </p:txBody>
      </p:sp>
      <p:grpSp>
        <p:nvGrpSpPr>
          <p:cNvPr id="4" name="مجموعة 20"/>
          <p:cNvGrpSpPr/>
          <p:nvPr/>
        </p:nvGrpSpPr>
        <p:grpSpPr>
          <a:xfrm>
            <a:off x="619419" y="1714488"/>
            <a:ext cx="2602613" cy="4857783"/>
            <a:chOff x="454164" y="2376189"/>
            <a:chExt cx="2602613" cy="4015891"/>
          </a:xfrm>
        </p:grpSpPr>
        <p:sp>
          <p:nvSpPr>
            <p:cNvPr id="28" name="مخطط انسيابي: قرار 27"/>
            <p:cNvSpPr/>
            <p:nvPr/>
          </p:nvSpPr>
          <p:spPr>
            <a:xfrm>
              <a:off x="1294650" y="4661161"/>
              <a:ext cx="1440000" cy="3600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b="1" dirty="0" smtClean="0">
                  <a:cs typeface="AL-Mohanad Bold" pitchFamily="2" charset="-78"/>
                </a:rPr>
                <a:t>I = 10</a:t>
              </a:r>
              <a:endParaRPr lang="ar-SA" sz="1600" b="1" dirty="0">
                <a:cs typeface="AL-Mohanad Bold" pitchFamily="2" charset="-78"/>
              </a:endParaRPr>
            </a:p>
          </p:txBody>
        </p:sp>
        <p:grpSp>
          <p:nvGrpSpPr>
            <p:cNvPr id="14" name="مجموعة 18"/>
            <p:cNvGrpSpPr/>
            <p:nvPr/>
          </p:nvGrpSpPr>
          <p:grpSpPr>
            <a:xfrm>
              <a:off x="454164" y="2376189"/>
              <a:ext cx="2602613" cy="4015891"/>
              <a:chOff x="454164" y="2376189"/>
              <a:chExt cx="2602613" cy="4015891"/>
            </a:xfrm>
          </p:grpSpPr>
          <p:sp>
            <p:nvSpPr>
              <p:cNvPr id="13" name="مخطط انسيابي: معالجة متعاقبة 12"/>
              <p:cNvSpPr/>
              <p:nvPr/>
            </p:nvSpPr>
            <p:spPr>
              <a:xfrm>
                <a:off x="1353703" y="2376189"/>
                <a:ext cx="1440160" cy="288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600" b="1" dirty="0" smtClean="0">
                    <a:cs typeface="AL-Mohanad Bold" pitchFamily="2" charset="-78"/>
                  </a:rPr>
                  <a:t>بداية</a:t>
                </a:r>
                <a:endParaRPr lang="ar-SA" sz="1600" b="1" dirty="0">
                  <a:cs typeface="AL-Mohanad Bold" pitchFamily="2" charset="-78"/>
                </a:endParaRPr>
              </a:p>
            </p:txBody>
          </p:sp>
          <p:sp>
            <p:nvSpPr>
              <p:cNvPr id="15" name="مخطط انسيابي: معالجة 14"/>
              <p:cNvSpPr/>
              <p:nvPr/>
            </p:nvSpPr>
            <p:spPr>
              <a:xfrm>
                <a:off x="1349263" y="2835077"/>
                <a:ext cx="1440160" cy="2880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600" b="1" dirty="0" smtClean="0">
                    <a:cs typeface="AL-Mohanad Bold" pitchFamily="2" charset="-78"/>
                  </a:rPr>
                  <a:t>M = 0 , I = 0</a:t>
                </a:r>
                <a:endParaRPr lang="ar-SA" sz="1600" b="1" dirty="0">
                  <a:cs typeface="AL-Mohanad Bold" pitchFamily="2" charset="-78"/>
                </a:endParaRPr>
              </a:p>
            </p:txBody>
          </p:sp>
          <p:sp>
            <p:nvSpPr>
              <p:cNvPr id="17" name="مخطط انسيابي: معالجة متعاقبة 16"/>
              <p:cNvSpPr/>
              <p:nvPr/>
            </p:nvSpPr>
            <p:spPr>
              <a:xfrm>
                <a:off x="1286216" y="6104080"/>
                <a:ext cx="1440160" cy="288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600" b="1" dirty="0" smtClean="0">
                    <a:cs typeface="AL-Mohanad Bold" pitchFamily="2" charset="-78"/>
                  </a:rPr>
                  <a:t>النهاية</a:t>
                </a:r>
                <a:endParaRPr lang="ar-SA" sz="1600" b="1" dirty="0">
                  <a:cs typeface="AL-Mohanad Bold" pitchFamily="2" charset="-78"/>
                </a:endParaRPr>
              </a:p>
            </p:txBody>
          </p:sp>
          <p:cxnSp>
            <p:nvCxnSpPr>
              <p:cNvPr id="18" name="رابط كسهم مستقيم 17"/>
              <p:cNvCxnSpPr/>
              <p:nvPr/>
            </p:nvCxnSpPr>
            <p:spPr>
              <a:xfrm>
                <a:off x="2070757" y="2672895"/>
                <a:ext cx="0" cy="158062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/>
              <p:cNvCxnSpPr/>
              <p:nvPr/>
            </p:nvCxnSpPr>
            <p:spPr>
              <a:xfrm>
                <a:off x="2061650" y="3134725"/>
                <a:ext cx="0" cy="14779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مخطط انسيابي: معالجة 21"/>
              <p:cNvSpPr/>
              <p:nvPr/>
            </p:nvSpPr>
            <p:spPr>
              <a:xfrm>
                <a:off x="1300456" y="4197273"/>
                <a:ext cx="1440160" cy="2880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600" b="1" dirty="0" smtClean="0">
                    <a:cs typeface="AL-Mohanad Bold" pitchFamily="2" charset="-78"/>
                  </a:rPr>
                  <a:t>M = M + D</a:t>
                </a:r>
                <a:endParaRPr lang="ar-SA" sz="1600" b="1" dirty="0">
                  <a:cs typeface="AL-Mohanad Bold" pitchFamily="2" charset="-78"/>
                </a:endParaRPr>
              </a:p>
            </p:txBody>
          </p:sp>
          <p:sp>
            <p:nvSpPr>
              <p:cNvPr id="37" name="مربع نص 36"/>
              <p:cNvSpPr txBox="1"/>
              <p:nvPr/>
            </p:nvSpPr>
            <p:spPr>
              <a:xfrm>
                <a:off x="2331480" y="4845053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 smtClean="0">
                    <a:cs typeface="AL-Mohanad Bold" pitchFamily="2" charset="-78"/>
                  </a:rPr>
                  <a:t>نعم</a:t>
                </a:r>
                <a:endParaRPr lang="ar-SA" sz="1600" b="1" dirty="0">
                  <a:cs typeface="AL-Mohanad Bold" pitchFamily="2" charset="-78"/>
                </a:endParaRPr>
              </a:p>
            </p:txBody>
          </p:sp>
          <p:sp>
            <p:nvSpPr>
              <p:cNvPr id="44" name="مربع نص 43"/>
              <p:cNvSpPr txBox="1"/>
              <p:nvPr/>
            </p:nvSpPr>
            <p:spPr>
              <a:xfrm>
                <a:off x="868211" y="4542179"/>
                <a:ext cx="321326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 smtClean="0">
                    <a:cs typeface="AL-Mohanad Bold" pitchFamily="2" charset="-78"/>
                  </a:rPr>
                  <a:t>لا</a:t>
                </a:r>
                <a:endParaRPr lang="ar-SA" sz="1600" b="1" dirty="0">
                  <a:cs typeface="AL-Mohanad Bold" pitchFamily="2" charset="-78"/>
                </a:endParaRPr>
              </a:p>
            </p:txBody>
          </p:sp>
          <p:sp>
            <p:nvSpPr>
              <p:cNvPr id="30" name="مخطط انسيابي: معالجة 29"/>
              <p:cNvSpPr/>
              <p:nvPr/>
            </p:nvSpPr>
            <p:spPr>
              <a:xfrm>
                <a:off x="1349263" y="3297681"/>
                <a:ext cx="1440160" cy="2880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600" b="1" dirty="0" smtClean="0">
                    <a:cs typeface="AL-Mohanad Bold" pitchFamily="2" charset="-78"/>
                  </a:rPr>
                  <a:t>I = I + 1</a:t>
                </a:r>
                <a:endParaRPr lang="ar-SA" sz="1600" b="1" dirty="0">
                  <a:cs typeface="AL-Mohanad Bold" pitchFamily="2" charset="-78"/>
                </a:endParaRPr>
              </a:p>
            </p:txBody>
          </p:sp>
          <p:sp>
            <p:nvSpPr>
              <p:cNvPr id="31" name="مخطط انسيابي: بيانات 30"/>
              <p:cNvSpPr/>
              <p:nvPr/>
            </p:nvSpPr>
            <p:spPr>
              <a:xfrm>
                <a:off x="970604" y="5618443"/>
                <a:ext cx="2009775" cy="300871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600" b="1" dirty="0" smtClean="0">
                    <a:solidFill>
                      <a:schemeClr val="bg1"/>
                    </a:solidFill>
                    <a:cs typeface="AL-Mohanad Bold" pitchFamily="2" charset="-78"/>
                  </a:rPr>
                  <a:t>اطب</a:t>
                </a:r>
                <a:r>
                  <a:rPr lang="ar-SA" sz="1600" b="1" dirty="0" smtClean="0">
                    <a:cs typeface="AL-Mohanad Bold" pitchFamily="2" charset="-78"/>
                  </a:rPr>
                  <a:t>ع </a:t>
                </a:r>
                <a:r>
                  <a:rPr lang="en-US" sz="1600" b="1" dirty="0" smtClean="0">
                    <a:cs typeface="AL-Mohanad Bold" pitchFamily="2" charset="-78"/>
                  </a:rPr>
                  <a:t>S</a:t>
                </a:r>
                <a:endParaRPr lang="ar-SA" sz="1600" dirty="0">
                  <a:solidFill>
                    <a:schemeClr val="bg1"/>
                  </a:solidFill>
                  <a:cs typeface="AL-Mohanad Bold" pitchFamily="2" charset="-78"/>
                </a:endParaRPr>
              </a:p>
            </p:txBody>
          </p:sp>
          <p:cxnSp>
            <p:nvCxnSpPr>
              <p:cNvPr id="34" name="رابط كسهم مستقيم 33"/>
              <p:cNvCxnSpPr/>
              <p:nvPr/>
            </p:nvCxnSpPr>
            <p:spPr>
              <a:xfrm>
                <a:off x="2044609" y="3590840"/>
                <a:ext cx="0" cy="14779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رابط كسهم مستقيم 34"/>
              <p:cNvCxnSpPr/>
              <p:nvPr/>
            </p:nvCxnSpPr>
            <p:spPr>
              <a:xfrm>
                <a:off x="2014142" y="4507652"/>
                <a:ext cx="0" cy="14779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مخطط انسيابي: بيانات 37"/>
              <p:cNvSpPr/>
              <p:nvPr/>
            </p:nvSpPr>
            <p:spPr>
              <a:xfrm>
                <a:off x="1040777" y="3744282"/>
                <a:ext cx="2016000" cy="288000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 smtClean="0">
                    <a:solidFill>
                      <a:schemeClr val="bg1"/>
                    </a:solidFill>
                    <a:cs typeface="AL-Mohanad Bold" pitchFamily="2" charset="-78"/>
                  </a:rPr>
                  <a:t>أدخل الدرجة </a:t>
                </a:r>
                <a:r>
                  <a:rPr lang="en-US" sz="1400" b="1" dirty="0" smtClean="0">
                    <a:solidFill>
                      <a:schemeClr val="bg1"/>
                    </a:solidFill>
                    <a:cs typeface="AL-Mohanad Bold" pitchFamily="2" charset="-78"/>
                  </a:rPr>
                  <a:t>D</a:t>
                </a:r>
                <a:endParaRPr lang="ar-SA" sz="1400" dirty="0">
                  <a:solidFill>
                    <a:schemeClr val="bg1"/>
                  </a:solidFill>
                  <a:cs typeface="AL-Mohanad Bold" pitchFamily="2" charset="-78"/>
                </a:endParaRPr>
              </a:p>
            </p:txBody>
          </p:sp>
          <p:sp>
            <p:nvSpPr>
              <p:cNvPr id="40" name="مخطط انسيابي: معالجة 39"/>
              <p:cNvSpPr/>
              <p:nvPr/>
            </p:nvSpPr>
            <p:spPr>
              <a:xfrm>
                <a:off x="1262383" y="5166783"/>
                <a:ext cx="1440160" cy="2880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600" b="1" dirty="0" smtClean="0">
                    <a:cs typeface="AL-Mohanad Bold" pitchFamily="2" charset="-78"/>
                  </a:rPr>
                  <a:t>S = M / 10</a:t>
                </a:r>
                <a:endParaRPr lang="ar-SA" sz="1600" b="1" dirty="0">
                  <a:cs typeface="AL-Mohanad Bold" pitchFamily="2" charset="-78"/>
                </a:endParaRPr>
              </a:p>
            </p:txBody>
          </p:sp>
          <p:cxnSp>
            <p:nvCxnSpPr>
              <p:cNvPr id="42" name="رابط كسهم مستقيم 41"/>
              <p:cNvCxnSpPr/>
              <p:nvPr/>
            </p:nvCxnSpPr>
            <p:spPr>
              <a:xfrm>
                <a:off x="1974841" y="5935299"/>
                <a:ext cx="0" cy="14779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رابط كسهم مستقيم 44"/>
              <p:cNvCxnSpPr/>
              <p:nvPr/>
            </p:nvCxnSpPr>
            <p:spPr>
              <a:xfrm>
                <a:off x="1989381" y="5464622"/>
                <a:ext cx="0" cy="14779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رابط كسهم مستقيم 45"/>
              <p:cNvCxnSpPr/>
              <p:nvPr/>
            </p:nvCxnSpPr>
            <p:spPr>
              <a:xfrm>
                <a:off x="2007748" y="5023398"/>
                <a:ext cx="0" cy="14779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رابط كسهم مستقيم 46"/>
              <p:cNvCxnSpPr/>
              <p:nvPr/>
            </p:nvCxnSpPr>
            <p:spPr>
              <a:xfrm>
                <a:off x="2022812" y="4041873"/>
                <a:ext cx="0" cy="14779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رابط مستقيم 24"/>
              <p:cNvCxnSpPr/>
              <p:nvPr/>
            </p:nvCxnSpPr>
            <p:spPr>
              <a:xfrm flipH="1">
                <a:off x="458624" y="4841161"/>
                <a:ext cx="827106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مستقيم 26"/>
              <p:cNvCxnSpPr/>
              <p:nvPr/>
            </p:nvCxnSpPr>
            <p:spPr>
              <a:xfrm flipV="1">
                <a:off x="467544" y="3208622"/>
                <a:ext cx="0" cy="1632539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رابط كسهم مستقيم 32"/>
              <p:cNvCxnSpPr/>
              <p:nvPr/>
            </p:nvCxnSpPr>
            <p:spPr>
              <a:xfrm>
                <a:off x="454164" y="3208622"/>
                <a:ext cx="1514919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896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9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9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00298" y="174356"/>
            <a:ext cx="3895145" cy="54000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cs typeface="AL-Mateen" pitchFamily="2" charset="-78"/>
              </a:rPr>
              <a:t>تدريبات على صياغة حل المسائل</a:t>
            </a:r>
            <a:endParaRPr lang="ar-SA" sz="2800" b="1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نجمة مكونة من 7 نقاط 2"/>
          <p:cNvSpPr/>
          <p:nvPr/>
        </p:nvSpPr>
        <p:spPr>
          <a:xfrm>
            <a:off x="6992342" y="428604"/>
            <a:ext cx="1080120" cy="899081"/>
          </a:xfrm>
          <a:prstGeom prst="star7">
            <a:avLst/>
          </a:prstGeom>
          <a:solidFill>
            <a:srgbClr val="FFBDB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cs typeface="AL-Mateen" pitchFamily="2" charset="-78"/>
              </a:rPr>
              <a:t>( 1 )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714908" y="1500174"/>
            <a:ext cx="4286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400" b="1" dirty="0" smtClean="0">
                <a:solidFill>
                  <a:srgbClr val="FF0000"/>
                </a:solidFill>
                <a:cs typeface="AL-Mohanad Bold" pitchFamily="2" charset="-78"/>
              </a:rPr>
              <a:t>حددي مخرجات المخطط الانسيابي التالي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928670"/>
            <a:ext cx="4572000" cy="585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22522"/>
              </p:ext>
            </p:extLst>
          </p:nvPr>
        </p:nvGraphicFramePr>
        <p:xfrm>
          <a:off x="5207984" y="2143116"/>
          <a:ext cx="3435982" cy="3810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48563"/>
                <a:gridCol w="793868"/>
                <a:gridCol w="1793551"/>
              </a:tblGrid>
              <a:tr h="391129"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cs typeface="AL-Mateen" pitchFamily="2" charset="-78"/>
                        </a:rPr>
                        <a:t>S</a:t>
                      </a:r>
                      <a:endParaRPr lang="ar-SA" sz="2800" b="1" dirty="0">
                        <a:solidFill>
                          <a:schemeClr val="bg1"/>
                        </a:solidFill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cs typeface="AL-Mateen" pitchFamily="2" charset="-78"/>
                        </a:rPr>
                        <a:t>M</a:t>
                      </a:r>
                      <a:endParaRPr lang="ar-SA" sz="2800" b="1" dirty="0">
                        <a:solidFill>
                          <a:schemeClr val="bg1"/>
                        </a:solidFill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chemeClr val="bg1"/>
                          </a:solidFill>
                          <a:cs typeface="AL-Mateen" pitchFamily="2" charset="-78"/>
                        </a:rPr>
                        <a:t>المخرجات</a:t>
                      </a:r>
                      <a:endParaRPr lang="ar-SA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3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1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X</a:t>
                      </a:r>
                      <a:endParaRPr lang="ar-SA" sz="1800" b="1" dirty="0"/>
                    </a:p>
                  </a:txBody>
                  <a:tcPr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3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2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X</a:t>
                      </a:r>
                      <a:endParaRPr lang="ar-SA" sz="1800" b="1" dirty="0"/>
                    </a:p>
                  </a:txBody>
                  <a:tcPr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3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3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X</a:t>
                      </a:r>
                      <a:endParaRPr lang="ar-SA" sz="1800" b="1" dirty="0"/>
                    </a:p>
                  </a:txBody>
                  <a:tcPr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2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1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X</a:t>
                      </a:r>
                      <a:endParaRPr lang="ar-SA" sz="1800" b="1" dirty="0"/>
                    </a:p>
                  </a:txBody>
                  <a:tcPr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2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2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X</a:t>
                      </a:r>
                      <a:endParaRPr lang="ar-SA" sz="1800" b="1" dirty="0"/>
                    </a:p>
                  </a:txBody>
                  <a:tcPr/>
                </a:tc>
              </a:tr>
              <a:tr h="5022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1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l-Kharashi 4" pitchFamily="2" charset="-78"/>
                        </a:rPr>
                        <a:t>1</a:t>
                      </a:r>
                      <a:endParaRPr lang="ar-SA" sz="2000" b="1" dirty="0">
                        <a:cs typeface="Al-Kharashi 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X</a:t>
                      </a:r>
                      <a:endParaRPr lang="ar-SA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5259590" y="6060064"/>
            <a:ext cx="3312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cs typeface="AL-Mohanad Bold" pitchFamily="2" charset="-78"/>
              </a:rPr>
              <a:t>تتكرر طباعة علامة </a:t>
            </a:r>
            <a:r>
              <a:rPr lang="en-US" sz="2400" b="1" dirty="0" smtClean="0">
                <a:solidFill>
                  <a:srgbClr val="FF0000"/>
                </a:solidFill>
                <a:cs typeface="AL-Mohanad Bold" pitchFamily="2" charset="-78"/>
              </a:rPr>
              <a:t>X</a:t>
            </a:r>
            <a:r>
              <a:rPr lang="ar-SA" sz="2400" b="1" dirty="0" smtClean="0">
                <a:solidFill>
                  <a:srgbClr val="FF0000"/>
                </a:solidFill>
                <a:cs typeface="AL-Mohanad Bold" pitchFamily="2" charset="-78"/>
              </a:rPr>
              <a:t> 6 مرات </a:t>
            </a:r>
          </a:p>
        </p:txBody>
      </p:sp>
    </p:spTree>
    <p:extLst>
      <p:ext uri="{BB962C8B-B14F-4D97-AF65-F5344CB8AC3E}">
        <p14:creationId xmlns:p14="http://schemas.microsoft.com/office/powerpoint/2010/main" val="12529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8151138" y="94402"/>
            <a:ext cx="935440" cy="755872"/>
          </a:xfrm>
          <a:prstGeom prst="star7">
            <a:avLst/>
          </a:prstGeom>
          <a:solidFill>
            <a:srgbClr val="16025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AL-Mateen" pitchFamily="2" charset="-78"/>
              </a:rPr>
              <a:t>(2)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67544" y="142852"/>
            <a:ext cx="75608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200" b="1" dirty="0">
                <a:solidFill>
                  <a:srgbClr val="FFFF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L-Mateen" pitchFamily="2" charset="-78"/>
              </a:rPr>
              <a:t>ما صياغة الحل </a:t>
            </a:r>
            <a:r>
              <a:rPr lang="ar-SA" sz="3200" b="1" dirty="0" smtClean="0">
                <a:solidFill>
                  <a:srgbClr val="FFFF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L-Mateen" pitchFamily="2" charset="-78"/>
              </a:rPr>
              <a:t>لطباعة </a:t>
            </a:r>
            <a:r>
              <a:rPr lang="ar-SA" sz="3200" b="1" dirty="0">
                <a:solidFill>
                  <a:srgbClr val="FFFF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L-Mateen" pitchFamily="2" charset="-78"/>
              </a:rPr>
              <a:t>ع</a:t>
            </a:r>
            <a:r>
              <a:rPr lang="ar-SA" sz="3200" b="1" dirty="0" smtClean="0">
                <a:solidFill>
                  <a:srgbClr val="FFFF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L-Mateen" pitchFamily="2" charset="-78"/>
              </a:rPr>
              <a:t>دد </a:t>
            </a:r>
            <a:r>
              <a:rPr lang="ar-SA" sz="3200" b="1" dirty="0">
                <a:solidFill>
                  <a:srgbClr val="FFFF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L-Mateen" pitchFamily="2" charset="-78"/>
              </a:rPr>
              <a:t>الأعداد الفردية ما بين 1 – 100 ؟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263767" y="945747"/>
            <a:ext cx="540000" cy="468000"/>
          </a:xfrm>
          <a:prstGeom prst="roundRect">
            <a:avLst/>
          </a:prstGeom>
          <a:solidFill>
            <a:srgbClr val="FFBDB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cs typeface="AL-Mateen" pitchFamily="2" charset="-78"/>
              </a:rPr>
              <a:t>1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714876" y="960736"/>
            <a:ext cx="3451386" cy="468000"/>
          </a:xfrm>
          <a:prstGeom prst="roundRect">
            <a:avLst/>
          </a:prstGeom>
          <a:solidFill>
            <a:srgbClr val="FFBDB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فهم المسألة وتحليل عناصرها 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224178" y="1428736"/>
            <a:ext cx="7491226" cy="1865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FF0066"/>
                </a:solidFill>
                <a:cs typeface="AL-Mohanad Bold" pitchFamily="2" charset="-78"/>
              </a:rPr>
              <a:t>1 ) المخرجات </a:t>
            </a:r>
            <a:r>
              <a:rPr lang="ar-SA" sz="2400" b="1" dirty="0">
                <a:solidFill>
                  <a:srgbClr val="FF0066"/>
                </a:solidFill>
                <a:cs typeface="AL-Mohanad Bold" pitchFamily="2" charset="-78"/>
              </a:rPr>
              <a:t>: </a:t>
            </a:r>
            <a:r>
              <a:rPr lang="ar-SA" sz="2400" b="1" dirty="0" smtClean="0">
                <a:cs typeface="AL-Mohanad Bold" pitchFamily="2" charset="-78"/>
              </a:rPr>
              <a:t>عدد الأعداد الفردية ما بين  1- 100 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FF0066"/>
                </a:solidFill>
                <a:cs typeface="AL-Mohanad Bold" pitchFamily="2" charset="-78"/>
              </a:rPr>
              <a:t>2 </a:t>
            </a:r>
            <a:r>
              <a:rPr lang="ar-SA" sz="2400" b="1" dirty="0">
                <a:solidFill>
                  <a:srgbClr val="FF0066"/>
                </a:solidFill>
                <a:cs typeface="AL-Mohanad Bold" pitchFamily="2" charset="-78"/>
              </a:rPr>
              <a:t>) المدخلات : </a:t>
            </a:r>
            <a:r>
              <a:rPr lang="ar-SA" sz="2400" b="1" dirty="0" smtClean="0">
                <a:cs typeface="AL-Mohanad Bold" pitchFamily="2" charset="-78"/>
              </a:rPr>
              <a:t>بدون</a:t>
            </a:r>
          </a:p>
          <a:p>
            <a:pPr algn="just">
              <a:lnSpc>
                <a:spcPct val="120000"/>
              </a:lnSpc>
            </a:pPr>
            <a:r>
              <a:rPr lang="ar-SA" sz="2400" b="1" dirty="0">
                <a:solidFill>
                  <a:srgbClr val="FF0066"/>
                </a:solidFill>
                <a:cs typeface="AL-Mohanad Bold" pitchFamily="2" charset="-78"/>
              </a:rPr>
              <a:t>3 ) </a:t>
            </a:r>
            <a:r>
              <a:rPr lang="ar-SA" sz="2400" b="1" dirty="0" smtClean="0">
                <a:solidFill>
                  <a:srgbClr val="FF0066"/>
                </a:solidFill>
                <a:cs typeface="AL-Mohanad Bold" pitchFamily="2" charset="-78"/>
              </a:rPr>
              <a:t>عمليات المعالجة : </a:t>
            </a:r>
            <a:r>
              <a:rPr lang="ar-SA" sz="2400" b="1" dirty="0" smtClean="0">
                <a:cs typeface="AL-Mohanad Bold" pitchFamily="2" charset="-78"/>
              </a:rPr>
              <a:t>الانتقال من عدد فردي إلى آخر ( ف ) 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                           وعداد لحساب عدد الأعداد الفردية ( ع )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246842" y="3303201"/>
            <a:ext cx="540000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cs typeface="AL-Mateen" pitchFamily="2" charset="-78"/>
              </a:rPr>
              <a:t>2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857752" y="3318190"/>
            <a:ext cx="3291585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كتابة الخطوات الخوارزمية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16404" y="3857628"/>
            <a:ext cx="7199000" cy="27515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1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اجعل ف = 1 ، ع = 1</a:t>
            </a:r>
          </a:p>
          <a:p>
            <a:pPr algn="just">
              <a:lnSpc>
                <a:spcPct val="120000"/>
              </a:lnSpc>
            </a:pPr>
            <a:r>
              <a:rPr lang="ar-SA" sz="2400" b="1" dirty="0">
                <a:cs typeface="AL-Mohanad Bold" pitchFamily="2" charset="-78"/>
              </a:rPr>
              <a:t>2 ) </a:t>
            </a:r>
            <a:r>
              <a:rPr lang="ar-SA" sz="2400" b="1" dirty="0" smtClean="0">
                <a:cs typeface="AL-Mohanad Bold" pitchFamily="2" charset="-78"/>
              </a:rPr>
              <a:t>اجعل ف = ف + 2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3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اجعل  ع = ع + 1</a:t>
            </a:r>
            <a:endParaRPr lang="en-US" sz="2400" b="1" dirty="0" smtClean="0">
              <a:cs typeface="AL-Mohanad Bold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4 ) إذا كان ف </a:t>
            </a:r>
            <a:r>
              <a:rPr lang="en-US" sz="2400" b="1" dirty="0" smtClean="0">
                <a:cs typeface="AL-Mohanad Bold" pitchFamily="2" charset="-78"/>
              </a:rPr>
              <a:t>&gt;</a:t>
            </a:r>
            <a:r>
              <a:rPr lang="ar-SA" sz="2400" b="1" dirty="0" smtClean="0">
                <a:cs typeface="AL-Mohanad Bold" pitchFamily="2" charset="-78"/>
              </a:rPr>
              <a:t> 100 اذهب إلى الخطوة 2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5 ) اطبع </a:t>
            </a:r>
            <a:r>
              <a:rPr lang="ar-SA" sz="2400" b="1" dirty="0">
                <a:cs typeface="AL-Mohanad Bold" pitchFamily="2" charset="-78"/>
              </a:rPr>
              <a:t>ع</a:t>
            </a:r>
            <a:endParaRPr lang="ar-SA" sz="2400" b="1" dirty="0" smtClean="0">
              <a:cs typeface="AL-Mohanad Bold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6) النهاية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080447" y="928670"/>
            <a:ext cx="540000" cy="468000"/>
          </a:xfrm>
          <a:prstGeom prst="roundRec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cs typeface="AL-Mateen" pitchFamily="2" charset="-78"/>
              </a:rPr>
              <a:t>3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31688" y="943659"/>
            <a:ext cx="2451254" cy="468000"/>
          </a:xfrm>
          <a:prstGeom prst="roundRec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رسم مخطط الانسياب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2844" y="1575817"/>
            <a:ext cx="3071834" cy="4996455"/>
            <a:chOff x="454164" y="2376189"/>
            <a:chExt cx="2544029" cy="4015891"/>
          </a:xfrm>
        </p:grpSpPr>
        <p:sp>
          <p:nvSpPr>
            <p:cNvPr id="13" name="مخطط انسيابي: معالجة متعاقبة 12"/>
            <p:cNvSpPr/>
            <p:nvPr/>
          </p:nvSpPr>
          <p:spPr>
            <a:xfrm>
              <a:off x="1353703" y="2376189"/>
              <a:ext cx="1440160" cy="28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بداية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15" name="مخطط انسيابي: معالجة 14"/>
            <p:cNvSpPr/>
            <p:nvPr/>
          </p:nvSpPr>
          <p:spPr>
            <a:xfrm>
              <a:off x="1349263" y="2906333"/>
              <a:ext cx="1440160" cy="288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ف = 1 ، ع = 1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17" name="مخطط انسيابي: معالجة متعاقبة 16"/>
            <p:cNvSpPr/>
            <p:nvPr/>
          </p:nvSpPr>
          <p:spPr>
            <a:xfrm>
              <a:off x="1286216" y="6104080"/>
              <a:ext cx="1440160" cy="28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النهاية</a:t>
              </a:r>
              <a:endParaRPr lang="ar-SA" sz="2400" b="1" dirty="0">
                <a:cs typeface="AL-Mohanad Bold" pitchFamily="2" charset="-78"/>
              </a:endParaRPr>
            </a:p>
          </p:txBody>
        </p:sp>
        <p:cxnSp>
          <p:nvCxnSpPr>
            <p:cNvPr id="18" name="رابط كسهم مستقيم 17"/>
            <p:cNvCxnSpPr/>
            <p:nvPr/>
          </p:nvCxnSpPr>
          <p:spPr>
            <a:xfrm flipH="1">
              <a:off x="2061650" y="2672895"/>
              <a:ext cx="9107" cy="23343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كسهم مستقيم 19"/>
            <p:cNvCxnSpPr/>
            <p:nvPr/>
          </p:nvCxnSpPr>
          <p:spPr>
            <a:xfrm flipH="1">
              <a:off x="2061650" y="3206209"/>
              <a:ext cx="7693" cy="25009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مخطط انسيابي: معالجة 21"/>
            <p:cNvSpPr/>
            <p:nvPr/>
          </p:nvSpPr>
          <p:spPr>
            <a:xfrm>
              <a:off x="1310730" y="4063711"/>
              <a:ext cx="1440160" cy="288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ع = ع + 1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28" name="مخطط انسيابي: قرار 27"/>
            <p:cNvSpPr/>
            <p:nvPr/>
          </p:nvSpPr>
          <p:spPr>
            <a:xfrm>
              <a:off x="1047754" y="4631470"/>
              <a:ext cx="1889801" cy="649623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ف </a:t>
              </a:r>
              <a:r>
                <a:rPr lang="en-US" sz="2400" b="1" dirty="0" smtClean="0">
                  <a:cs typeface="AL-Mohanad Bold" pitchFamily="2" charset="-78"/>
                </a:rPr>
                <a:t>&lt;</a:t>
              </a:r>
              <a:r>
                <a:rPr lang="ar-SA" sz="2400" b="1" dirty="0" smtClean="0">
                  <a:cs typeface="AL-Mohanad Bold" pitchFamily="2" charset="-78"/>
                </a:rPr>
                <a:t>100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2140980" y="5244290"/>
              <a:ext cx="432048" cy="6679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نعم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44" name="مربع نص 43"/>
            <p:cNvSpPr txBox="1"/>
            <p:nvPr/>
          </p:nvSpPr>
          <p:spPr>
            <a:xfrm>
              <a:off x="639611" y="4608854"/>
              <a:ext cx="321326" cy="37106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لا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30" name="مخطط انسيابي: معالجة 29"/>
            <p:cNvSpPr/>
            <p:nvPr/>
          </p:nvSpPr>
          <p:spPr>
            <a:xfrm>
              <a:off x="1325511" y="3476013"/>
              <a:ext cx="1440160" cy="288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ف = ف + 2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31" name="مخطط انسيابي: بيانات 30"/>
            <p:cNvSpPr/>
            <p:nvPr/>
          </p:nvSpPr>
          <p:spPr>
            <a:xfrm>
              <a:off x="988418" y="5559063"/>
              <a:ext cx="2009775" cy="300871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AL-Mohanad Bold" pitchFamily="2" charset="-78"/>
                </a:rPr>
                <a:t>اطب</a:t>
              </a:r>
              <a:r>
                <a:rPr lang="ar-SA" sz="2400" b="1" dirty="0" smtClean="0">
                  <a:cs typeface="AL-Mohanad Bold" pitchFamily="2" charset="-78"/>
                </a:rPr>
                <a:t>ع</a:t>
              </a:r>
              <a:r>
                <a:rPr lang="en-US" sz="2400" b="1" dirty="0" smtClean="0">
                  <a:cs typeface="AL-Mohanad Bold" pitchFamily="2" charset="-78"/>
                </a:rPr>
                <a:t> </a:t>
              </a:r>
              <a:r>
                <a:rPr lang="ar-SA" sz="2400" b="1" dirty="0">
                  <a:cs typeface="AL-Mohanad Bold" pitchFamily="2" charset="-78"/>
                </a:rPr>
                <a:t>ع</a:t>
              </a:r>
              <a:endParaRPr lang="ar-SA" sz="24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cxnSp>
          <p:nvCxnSpPr>
            <p:cNvPr id="34" name="رابط كسهم مستقيم 33"/>
            <p:cNvCxnSpPr/>
            <p:nvPr/>
          </p:nvCxnSpPr>
          <p:spPr>
            <a:xfrm>
              <a:off x="2044609" y="3789040"/>
              <a:ext cx="0" cy="24636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كسهم مستقيم 34"/>
            <p:cNvCxnSpPr/>
            <p:nvPr/>
          </p:nvCxnSpPr>
          <p:spPr>
            <a:xfrm flipH="1">
              <a:off x="1992654" y="4363041"/>
              <a:ext cx="2954" cy="24581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كسهم مستقيم 41"/>
            <p:cNvCxnSpPr/>
            <p:nvPr/>
          </p:nvCxnSpPr>
          <p:spPr>
            <a:xfrm>
              <a:off x="1992654" y="5859934"/>
              <a:ext cx="721" cy="23551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كسهم مستقيم 45"/>
            <p:cNvCxnSpPr/>
            <p:nvPr/>
          </p:nvCxnSpPr>
          <p:spPr>
            <a:xfrm>
              <a:off x="1995872" y="5281094"/>
              <a:ext cx="6394" cy="27206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>
              <a:stCxn id="28" idx="1"/>
            </p:cNvCxnSpPr>
            <p:nvPr/>
          </p:nvCxnSpPr>
          <p:spPr>
            <a:xfrm flipH="1" flipV="1">
              <a:off x="454164" y="4956281"/>
              <a:ext cx="593590" cy="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/>
            <p:cNvCxnSpPr/>
            <p:nvPr/>
          </p:nvCxnSpPr>
          <p:spPr>
            <a:xfrm flipV="1">
              <a:off x="454164" y="3303631"/>
              <a:ext cx="13380" cy="165265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كسهم مستقيم 32"/>
            <p:cNvCxnSpPr/>
            <p:nvPr/>
          </p:nvCxnSpPr>
          <p:spPr>
            <a:xfrm>
              <a:off x="454164" y="3303630"/>
              <a:ext cx="1514919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03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6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65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8151138" y="71414"/>
            <a:ext cx="935440" cy="755872"/>
          </a:xfrm>
          <a:prstGeom prst="star7">
            <a:avLst/>
          </a:prstGeom>
          <a:solidFill>
            <a:srgbClr val="16025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AL-Mateen" pitchFamily="2" charset="-78"/>
              </a:rPr>
              <a:t>(3)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500034" y="46001"/>
            <a:ext cx="76712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ما صياغة الحل لإيجاد وطباعة المبلغ الإجمالي لخمس سلع بقيم مختلفة وكميات مختلفة ، يتم قراءة كل سلعة وكميتها على حدة؟</a:t>
            </a:r>
            <a:endParaRPr lang="ar-SA" sz="28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406643" y="1000108"/>
            <a:ext cx="540000" cy="468000"/>
          </a:xfrm>
          <a:prstGeom prst="roundRect">
            <a:avLst/>
          </a:prstGeom>
          <a:solidFill>
            <a:srgbClr val="FFBDB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cs typeface="AL-Mateen" pitchFamily="2" charset="-78"/>
              </a:rPr>
              <a:t>1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29190" y="1015097"/>
            <a:ext cx="3379948" cy="468000"/>
          </a:xfrm>
          <a:prstGeom prst="roundRect">
            <a:avLst/>
          </a:prstGeom>
          <a:solidFill>
            <a:srgbClr val="FFBDB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فهم المسألة وتحليل عناصرها 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429024" y="1492436"/>
            <a:ext cx="5572132" cy="1865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1 ) المخرجات </a:t>
            </a:r>
            <a:r>
              <a:rPr lang="ar-SA" sz="2400" b="1" dirty="0">
                <a:solidFill>
                  <a:srgbClr val="FF3399"/>
                </a:solidFill>
                <a:cs typeface="AL-Mohanad Bold" pitchFamily="2" charset="-78"/>
              </a:rPr>
              <a:t>: </a:t>
            </a:r>
            <a:r>
              <a:rPr lang="ar-SA" sz="2400" b="1" dirty="0" smtClean="0">
                <a:cs typeface="AL-Mohanad Bold" pitchFamily="2" charset="-78"/>
              </a:rPr>
              <a:t>مجموع مبلغ السلع ( </a:t>
            </a: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م</a:t>
            </a:r>
            <a:r>
              <a:rPr lang="ar-SA" sz="2400" b="1" dirty="0" smtClean="0">
                <a:cs typeface="AL-Mohanad Bold" pitchFamily="2" charset="-78"/>
              </a:rPr>
              <a:t> )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2 </a:t>
            </a:r>
            <a:r>
              <a:rPr lang="ar-SA" sz="2400" b="1" dirty="0">
                <a:solidFill>
                  <a:srgbClr val="FF3399"/>
                </a:solidFill>
                <a:cs typeface="AL-Mohanad Bold" pitchFamily="2" charset="-78"/>
              </a:rPr>
              <a:t>) المدخلات : </a:t>
            </a:r>
            <a:r>
              <a:rPr lang="ar-SA" sz="2400" b="1" dirty="0" smtClean="0">
                <a:cs typeface="AL-Mohanad Bold" pitchFamily="2" charset="-78"/>
              </a:rPr>
              <a:t>سعر السلعة ( </a:t>
            </a: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س</a:t>
            </a:r>
            <a:r>
              <a:rPr lang="ar-SA" sz="2400" b="1" dirty="0" smtClean="0">
                <a:cs typeface="AL-Mohanad Bold" pitchFamily="2" charset="-78"/>
              </a:rPr>
              <a:t> )  ، كمية السلعة ( </a:t>
            </a: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ك</a:t>
            </a:r>
            <a:r>
              <a:rPr lang="ar-SA" sz="2400" b="1" dirty="0" smtClean="0">
                <a:cs typeface="AL-Mohanad Bold" pitchFamily="2" charset="-78"/>
              </a:rPr>
              <a:t> )</a:t>
            </a:r>
          </a:p>
          <a:p>
            <a:pPr algn="just">
              <a:lnSpc>
                <a:spcPct val="120000"/>
              </a:lnSpc>
            </a:pPr>
            <a:r>
              <a:rPr lang="ar-SA" sz="2400" b="1" dirty="0">
                <a:solidFill>
                  <a:srgbClr val="FF3399"/>
                </a:solidFill>
                <a:cs typeface="AL-Mohanad Bold" pitchFamily="2" charset="-78"/>
              </a:rPr>
              <a:t>3 ) </a:t>
            </a: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عمليات المعالجة : </a:t>
            </a:r>
            <a:r>
              <a:rPr lang="ar-SA" sz="2400" b="1" dirty="0" smtClean="0">
                <a:cs typeface="AL-Mohanad Bold" pitchFamily="2" charset="-78"/>
              </a:rPr>
              <a:t>عداد يحسب عدد السلع المدخلة ( </a:t>
            </a: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ع </a:t>
            </a:r>
            <a:r>
              <a:rPr lang="ar-SA" sz="2400" b="1" dirty="0" smtClean="0">
                <a:cs typeface="AL-Mohanad Bold" pitchFamily="2" charset="-78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                           مجموع مبلغ السلع </a:t>
            </a: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م = م + ( س </a:t>
            </a:r>
            <a:r>
              <a:rPr lang="en-US" sz="2400" b="1" dirty="0" smtClean="0">
                <a:solidFill>
                  <a:srgbClr val="FF3399"/>
                </a:solidFill>
                <a:cs typeface="AL-Mohanad Bold" pitchFamily="2" charset="-78"/>
              </a:rPr>
              <a:t>X</a:t>
            </a: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 ك )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335205" y="3446077"/>
            <a:ext cx="540000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cs typeface="AL-Mateen" pitchFamily="2" charset="-78"/>
              </a:rPr>
              <a:t>2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86314" y="3461066"/>
            <a:ext cx="3451386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كتابة الخطوات الخوارزمية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730718" y="3963626"/>
            <a:ext cx="7199000" cy="27515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1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اجعل  ع = 0 ، م = 0</a:t>
            </a:r>
          </a:p>
          <a:p>
            <a:pPr algn="just">
              <a:lnSpc>
                <a:spcPct val="120000"/>
              </a:lnSpc>
            </a:pPr>
            <a:r>
              <a:rPr lang="ar-SA" sz="2400" b="1" dirty="0">
                <a:cs typeface="AL-Mohanad Bold" pitchFamily="2" charset="-78"/>
              </a:rPr>
              <a:t>2 ) </a:t>
            </a:r>
            <a:r>
              <a:rPr lang="ar-SA" sz="2400" b="1" dirty="0" smtClean="0">
                <a:cs typeface="AL-Mohanad Bold" pitchFamily="2" charset="-78"/>
              </a:rPr>
              <a:t>ع = ع + 1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3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أدخل س ، ك</a:t>
            </a:r>
            <a:endParaRPr lang="en-US" sz="2400" b="1" dirty="0" smtClean="0">
              <a:cs typeface="AL-Mohanad Bold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4 ) م = م + ( س </a:t>
            </a:r>
            <a:r>
              <a:rPr lang="en-US" sz="2400" b="1" dirty="0" smtClean="0">
                <a:cs typeface="AL-Mohanad Bold" pitchFamily="2" charset="-78"/>
              </a:rPr>
              <a:t>X </a:t>
            </a:r>
            <a:r>
              <a:rPr lang="ar-SA" sz="2400" b="1" dirty="0" smtClean="0">
                <a:cs typeface="AL-Mohanad Bold" pitchFamily="2" charset="-78"/>
              </a:rPr>
              <a:t> ك )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5 ) إذا كانت ع = 5 اطبع </a:t>
            </a: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م</a:t>
            </a:r>
            <a:r>
              <a:rPr lang="ar-SA" sz="2400" b="1" dirty="0" smtClean="0">
                <a:cs typeface="AL-Mohanad Bold" pitchFamily="2" charset="-78"/>
              </a:rPr>
              <a:t> وإلا اذهب إلى الخطوة 2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6) النهاية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174744" y="1000108"/>
            <a:ext cx="540000" cy="468000"/>
          </a:xfrm>
          <a:prstGeom prst="roundRec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3</a:t>
            </a:r>
            <a:endParaRPr lang="ar-SA" sz="3200" b="1" dirty="0" smtClean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71472" y="960736"/>
            <a:ext cx="2451254" cy="468000"/>
          </a:xfrm>
          <a:prstGeom prst="roundRec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رسم مخطط الانسياب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85720" y="1571612"/>
            <a:ext cx="3085888" cy="5143536"/>
            <a:chOff x="458265" y="2376189"/>
            <a:chExt cx="2608976" cy="4015891"/>
          </a:xfrm>
        </p:grpSpPr>
        <p:sp>
          <p:nvSpPr>
            <p:cNvPr id="13" name="مخطط انسيابي: معالجة متعاقبة 12"/>
            <p:cNvSpPr/>
            <p:nvPr/>
          </p:nvSpPr>
          <p:spPr>
            <a:xfrm>
              <a:off x="1353703" y="2376189"/>
              <a:ext cx="1440160" cy="28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بداية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15" name="مخطط انسيابي: معالجة 14"/>
            <p:cNvSpPr/>
            <p:nvPr/>
          </p:nvSpPr>
          <p:spPr>
            <a:xfrm>
              <a:off x="1353363" y="2865333"/>
              <a:ext cx="1440160" cy="288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ع = 0 ، م = 0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17" name="مخطط انسيابي: معالجة متعاقبة 16"/>
            <p:cNvSpPr/>
            <p:nvPr/>
          </p:nvSpPr>
          <p:spPr>
            <a:xfrm>
              <a:off x="1286216" y="6104080"/>
              <a:ext cx="1440160" cy="28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النهاية</a:t>
              </a:r>
              <a:endParaRPr lang="ar-SA" sz="2400" b="1" dirty="0">
                <a:cs typeface="AL-Mohanad Bold" pitchFamily="2" charset="-78"/>
              </a:endParaRPr>
            </a:p>
          </p:txBody>
        </p:sp>
        <p:cxnSp>
          <p:nvCxnSpPr>
            <p:cNvPr id="18" name="رابط كسهم مستقيم 17"/>
            <p:cNvCxnSpPr/>
            <p:nvPr/>
          </p:nvCxnSpPr>
          <p:spPr>
            <a:xfrm>
              <a:off x="2070758" y="2672895"/>
              <a:ext cx="3831" cy="1800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كسهم مستقيم 19"/>
            <p:cNvCxnSpPr/>
            <p:nvPr/>
          </p:nvCxnSpPr>
          <p:spPr>
            <a:xfrm flipH="1">
              <a:off x="2069344" y="3176530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مخطط انسيابي: قرار 27"/>
            <p:cNvSpPr/>
            <p:nvPr/>
          </p:nvSpPr>
          <p:spPr>
            <a:xfrm>
              <a:off x="1182923" y="4778131"/>
              <a:ext cx="1660886" cy="62186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ع</a:t>
              </a:r>
              <a:r>
                <a:rPr lang="en-US" sz="2400" b="1" dirty="0" smtClean="0">
                  <a:cs typeface="AL-Mohanad Bold" pitchFamily="2" charset="-78"/>
                </a:rPr>
                <a:t> </a:t>
              </a:r>
              <a:r>
                <a:rPr lang="ar-SA" sz="2400" b="1" dirty="0" smtClean="0">
                  <a:cs typeface="AL-Mohanad Bold" pitchFamily="2" charset="-78"/>
                </a:rPr>
                <a:t> = 5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2140980" y="5244290"/>
              <a:ext cx="432048" cy="3006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نعم</a:t>
              </a:r>
              <a:endParaRPr lang="ar-SA" sz="2000" b="1" dirty="0">
                <a:cs typeface="AL-Mohanad Bold" pitchFamily="2" charset="-78"/>
              </a:endParaRPr>
            </a:p>
          </p:txBody>
        </p:sp>
        <p:sp>
          <p:nvSpPr>
            <p:cNvPr id="44" name="مربع نص 43"/>
            <p:cNvSpPr txBox="1"/>
            <p:nvPr/>
          </p:nvSpPr>
          <p:spPr>
            <a:xfrm>
              <a:off x="639611" y="4608854"/>
              <a:ext cx="321326" cy="34686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لا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30" name="مخطط انسيابي: معالجة 29"/>
            <p:cNvSpPr/>
            <p:nvPr/>
          </p:nvSpPr>
          <p:spPr>
            <a:xfrm>
              <a:off x="1350111" y="3369413"/>
              <a:ext cx="1440160" cy="288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ع = ع + 1</a:t>
              </a:r>
              <a:endParaRPr lang="ar-SA" sz="2400" b="1" dirty="0">
                <a:cs typeface="AL-Mohanad Bold" pitchFamily="2" charset="-78"/>
              </a:endParaRPr>
            </a:p>
          </p:txBody>
        </p:sp>
        <p:sp>
          <p:nvSpPr>
            <p:cNvPr id="31" name="مخطط انسيابي: بيانات 30"/>
            <p:cNvSpPr/>
            <p:nvPr/>
          </p:nvSpPr>
          <p:spPr>
            <a:xfrm>
              <a:off x="988418" y="5632863"/>
              <a:ext cx="2009775" cy="300871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AL-Mohanad Bold" pitchFamily="2" charset="-78"/>
                </a:rPr>
                <a:t>اطب</a:t>
              </a:r>
              <a:r>
                <a:rPr lang="ar-SA" sz="2400" b="1" dirty="0" smtClean="0">
                  <a:cs typeface="AL-Mohanad Bold" pitchFamily="2" charset="-78"/>
                </a:rPr>
                <a:t>ع</a:t>
              </a:r>
              <a:r>
                <a:rPr lang="en-US" sz="2400" b="1" dirty="0" smtClean="0">
                  <a:cs typeface="AL-Mohanad Bold" pitchFamily="2" charset="-78"/>
                </a:rPr>
                <a:t> </a:t>
              </a:r>
              <a:r>
                <a:rPr lang="ar-SA" sz="2400" b="1" dirty="0" smtClean="0">
                  <a:cs typeface="AL-Mohanad Bold" pitchFamily="2" charset="-78"/>
                </a:rPr>
                <a:t>م</a:t>
              </a:r>
              <a:endParaRPr lang="ar-SA" sz="24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cxnSp>
          <p:nvCxnSpPr>
            <p:cNvPr id="42" name="رابط كسهم مستقيم 41"/>
            <p:cNvCxnSpPr/>
            <p:nvPr/>
          </p:nvCxnSpPr>
          <p:spPr>
            <a:xfrm flipH="1">
              <a:off x="1993375" y="5949280"/>
              <a:ext cx="2497" cy="14616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كسهم مستقيم 45"/>
            <p:cNvCxnSpPr/>
            <p:nvPr/>
          </p:nvCxnSpPr>
          <p:spPr>
            <a:xfrm>
              <a:off x="2014566" y="5413567"/>
              <a:ext cx="0" cy="19698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>
              <a:stCxn id="28" idx="1"/>
            </p:cNvCxnSpPr>
            <p:nvPr/>
          </p:nvCxnSpPr>
          <p:spPr>
            <a:xfrm flipH="1" flipV="1">
              <a:off x="458265" y="5075182"/>
              <a:ext cx="724658" cy="1388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/>
            <p:cNvCxnSpPr/>
            <p:nvPr/>
          </p:nvCxnSpPr>
          <p:spPr>
            <a:xfrm flipV="1">
              <a:off x="458265" y="3303632"/>
              <a:ext cx="9279" cy="177155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كسهم مستقيم 32"/>
            <p:cNvCxnSpPr/>
            <p:nvPr/>
          </p:nvCxnSpPr>
          <p:spPr>
            <a:xfrm>
              <a:off x="458265" y="3295430"/>
              <a:ext cx="1527218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مخطط انسيابي: بيانات 31"/>
            <p:cNvSpPr/>
            <p:nvPr/>
          </p:nvSpPr>
          <p:spPr>
            <a:xfrm>
              <a:off x="1057466" y="3834395"/>
              <a:ext cx="2009775" cy="300871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AL-Mohanad Bold" pitchFamily="2" charset="-78"/>
                </a:rPr>
                <a:t>أدخل س ، ك</a:t>
              </a:r>
              <a:endParaRPr lang="ar-SA" sz="24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36" name="مخطط انسيابي: معالجة 35"/>
            <p:cNvSpPr/>
            <p:nvPr/>
          </p:nvSpPr>
          <p:spPr>
            <a:xfrm>
              <a:off x="1182923" y="4308554"/>
              <a:ext cx="1725932" cy="288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/>
              <a:r>
                <a:rPr lang="ar-SA" sz="2400" b="1" dirty="0">
                  <a:cs typeface="AL-Mohanad Bold" pitchFamily="2" charset="-78"/>
                </a:rPr>
                <a:t>م = م + ( س </a:t>
              </a:r>
              <a:r>
                <a:rPr lang="en-US" sz="2400" b="1" dirty="0">
                  <a:cs typeface="AL-Mohanad Bold" pitchFamily="2" charset="-78"/>
                </a:rPr>
                <a:t>X </a:t>
              </a:r>
              <a:r>
                <a:rPr lang="ar-SA" sz="2400" b="1" dirty="0">
                  <a:cs typeface="AL-Mohanad Bold" pitchFamily="2" charset="-78"/>
                </a:rPr>
                <a:t> ك )</a:t>
              </a:r>
            </a:p>
          </p:txBody>
        </p:sp>
        <p:cxnSp>
          <p:nvCxnSpPr>
            <p:cNvPr id="38" name="رابط كسهم مستقيم 37"/>
            <p:cNvCxnSpPr/>
            <p:nvPr/>
          </p:nvCxnSpPr>
          <p:spPr>
            <a:xfrm flipH="1">
              <a:off x="2064099" y="3649754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كسهم مستقيم 38"/>
            <p:cNvCxnSpPr/>
            <p:nvPr/>
          </p:nvCxnSpPr>
          <p:spPr>
            <a:xfrm flipH="1">
              <a:off x="2045520" y="4124045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كسهم مستقيم 42"/>
            <p:cNvCxnSpPr/>
            <p:nvPr/>
          </p:nvCxnSpPr>
          <p:spPr>
            <a:xfrm flipH="1">
              <a:off x="2013366" y="4596554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14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5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8151138" y="29922"/>
            <a:ext cx="935440" cy="755872"/>
          </a:xfrm>
          <a:prstGeom prst="star7">
            <a:avLst/>
          </a:prstGeom>
          <a:solidFill>
            <a:srgbClr val="16025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AL-Mateen" pitchFamily="2" charset="-78"/>
              </a:rPr>
              <a:t>(4)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14282" y="188877"/>
            <a:ext cx="781410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ما صياغة الحل لتحديد نجاح أو رسوب طالب في مادة ، علماً بأن الطالب يُعد ناجحاً إذا كان مجموع درجات أعمال السنة والامتحان النهائي أكبر من 50 ؟ </a:t>
            </a:r>
            <a:endParaRPr lang="ar-SA" sz="28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219186" y="1285860"/>
            <a:ext cx="540000" cy="468000"/>
          </a:xfrm>
          <a:prstGeom prst="round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cs typeface="AL-Mohanad Bold" pitchFamily="2" charset="-78"/>
              </a:rPr>
              <a:t>1</a:t>
            </a:r>
            <a:endParaRPr lang="ar-SA" b="1" dirty="0" smtClean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143504" y="1300849"/>
            <a:ext cx="2978177" cy="468000"/>
          </a:xfrm>
          <a:prstGeom prst="round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فهم المسألة وتحليل عناصرها 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754092" y="1871481"/>
            <a:ext cx="5104188" cy="1865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1 ) المخرجات </a:t>
            </a:r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: </a:t>
            </a:r>
            <a:r>
              <a:rPr lang="ar-SA" sz="2400" b="1" dirty="0" smtClean="0">
                <a:cs typeface="AL-Mohanad Bold" pitchFamily="2" charset="-78"/>
              </a:rPr>
              <a:t>نتيجة الطالب ( نجاح أو رسوب )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2 </a:t>
            </a:r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) المدخلات : </a:t>
            </a:r>
            <a:r>
              <a:rPr lang="ar-SA" sz="2400" b="1" dirty="0">
                <a:cs typeface="AL-Mohanad Bold" pitchFamily="2" charset="-78"/>
              </a:rPr>
              <a:t>درجة </a:t>
            </a:r>
            <a:r>
              <a:rPr lang="ar-SA" sz="2400" b="1" dirty="0" smtClean="0">
                <a:cs typeface="AL-Mohanad Bold" pitchFamily="2" charset="-78"/>
              </a:rPr>
              <a:t>أعمال السنة ( س ) ، درجة الامتحان النهائي ( ن )</a:t>
            </a:r>
          </a:p>
          <a:p>
            <a:pPr algn="just">
              <a:lnSpc>
                <a:spcPct val="120000"/>
              </a:lnSpc>
            </a:pPr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3 ) </a:t>
            </a: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عمليات المعالجة : </a:t>
            </a:r>
            <a:r>
              <a:rPr lang="ar-SA" sz="2400" b="1" dirty="0" smtClean="0">
                <a:cs typeface="AL-Mohanad Bold" pitchFamily="2" charset="-78"/>
              </a:rPr>
              <a:t>مجموع الدرجات ( م ) = س + ن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246842" y="4017581"/>
            <a:ext cx="540000" cy="468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cs typeface="AL-Mohanad Bold" pitchFamily="2" charset="-78"/>
              </a:rPr>
              <a:t>2</a:t>
            </a:r>
            <a:endParaRPr lang="ar-SA" b="1" dirty="0" smtClean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072066" y="4032570"/>
            <a:ext cx="3077271" cy="468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كتابة الخطوات الخوارزمية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87842" y="4564270"/>
            <a:ext cx="7199000" cy="1865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1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أدخل س ، ن</a:t>
            </a:r>
          </a:p>
          <a:p>
            <a:pPr algn="just">
              <a:lnSpc>
                <a:spcPct val="120000"/>
              </a:lnSpc>
            </a:pPr>
            <a:r>
              <a:rPr lang="ar-SA" sz="2400" b="1" dirty="0">
                <a:cs typeface="AL-Mohanad Bold" pitchFamily="2" charset="-78"/>
              </a:rPr>
              <a:t>2 ) </a:t>
            </a:r>
            <a:r>
              <a:rPr lang="ar-SA" sz="2400" b="1" dirty="0" smtClean="0">
                <a:cs typeface="AL-Mohanad Bold" pitchFamily="2" charset="-78"/>
              </a:rPr>
              <a:t>اجعل م =  س + ن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3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إذا كان م</a:t>
            </a:r>
            <a:r>
              <a:rPr lang="en-US" sz="2400" b="1" dirty="0" smtClean="0">
                <a:cs typeface="AL-Mohanad Bold" pitchFamily="2" charset="-78"/>
              </a:rPr>
              <a:t>&lt; </a:t>
            </a:r>
            <a:r>
              <a:rPr lang="ar-SA" sz="2400" b="1" dirty="0" smtClean="0">
                <a:cs typeface="AL-Mohanad Bold" pitchFamily="2" charset="-78"/>
              </a:rPr>
              <a:t>= 50 اطبع ناجح وإلا اطبع راسب</a:t>
            </a:r>
            <a:endParaRPr lang="en-US" sz="2400" b="1" dirty="0" smtClean="0">
              <a:cs typeface="AL-Mohanad Bold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4) النهاية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155764" y="1357298"/>
            <a:ext cx="540000" cy="468000"/>
          </a:xfrm>
          <a:prstGeom prst="roundRec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cs typeface="AL-Mohanad Bold" pitchFamily="2" charset="-78"/>
              </a:rPr>
              <a:t>3</a:t>
            </a:r>
            <a:endParaRPr lang="ar-SA" b="1" dirty="0" smtClean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07005" y="1357298"/>
            <a:ext cx="2451254" cy="468000"/>
          </a:xfrm>
          <a:prstGeom prst="roundRec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رسم مخطط الانسياب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370699" y="2000240"/>
            <a:ext cx="3985277" cy="4572031"/>
            <a:chOff x="370699" y="2376189"/>
            <a:chExt cx="3985277" cy="3842715"/>
          </a:xfrm>
        </p:grpSpPr>
        <p:sp>
          <p:nvSpPr>
            <p:cNvPr id="13" name="مخطط انسيابي: معالجة متعاقبة 12"/>
            <p:cNvSpPr/>
            <p:nvPr/>
          </p:nvSpPr>
          <p:spPr>
            <a:xfrm>
              <a:off x="1620403" y="2376189"/>
              <a:ext cx="1440160" cy="28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1" anchor="ctr"/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بداية</a:t>
              </a:r>
              <a:endParaRPr lang="ar-SA" sz="2000" b="1" dirty="0">
                <a:cs typeface="AL-Mohanad Bold" pitchFamily="2" charset="-78"/>
              </a:endParaRPr>
            </a:p>
          </p:txBody>
        </p:sp>
        <p:sp>
          <p:nvSpPr>
            <p:cNvPr id="17" name="مخطط انسيابي: معالجة متعاقبة 16"/>
            <p:cNvSpPr/>
            <p:nvPr/>
          </p:nvSpPr>
          <p:spPr>
            <a:xfrm>
              <a:off x="1552916" y="5930904"/>
              <a:ext cx="1440160" cy="28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1" anchor="ctr"/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النهاية</a:t>
              </a:r>
              <a:endParaRPr lang="ar-SA" sz="2000" b="1" dirty="0">
                <a:cs typeface="AL-Mohanad Bold" pitchFamily="2" charset="-78"/>
              </a:endParaRPr>
            </a:p>
          </p:txBody>
        </p:sp>
        <p:cxnSp>
          <p:nvCxnSpPr>
            <p:cNvPr id="18" name="رابط كسهم مستقيم 17"/>
            <p:cNvCxnSpPr/>
            <p:nvPr/>
          </p:nvCxnSpPr>
          <p:spPr>
            <a:xfrm>
              <a:off x="2337458" y="2672895"/>
              <a:ext cx="0" cy="26615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مخطط انسيابي: قرار 27"/>
            <p:cNvSpPr/>
            <p:nvPr/>
          </p:nvSpPr>
          <p:spPr>
            <a:xfrm>
              <a:off x="1449623" y="3882781"/>
              <a:ext cx="1660886" cy="62186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1" anchor="ctr"/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م </a:t>
              </a:r>
              <a:r>
                <a:rPr lang="en-US" sz="2000" b="1" dirty="0" smtClean="0">
                  <a:cs typeface="AL-Mohanad Bold" pitchFamily="2" charset="-78"/>
                </a:rPr>
                <a:t>&lt;</a:t>
              </a:r>
              <a:r>
                <a:rPr lang="ar-SA" sz="2000" b="1" dirty="0" smtClean="0">
                  <a:cs typeface="AL-Mohanad Bold" pitchFamily="2" charset="-78"/>
                </a:rPr>
                <a:t>= 50</a:t>
              </a:r>
              <a:endParaRPr lang="ar-SA" sz="2000" b="1" dirty="0">
                <a:cs typeface="AL-Mohanad Bold" pitchFamily="2" charset="-78"/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3060562" y="4238946"/>
              <a:ext cx="511305" cy="232813"/>
            </a:xfrm>
            <a:prstGeom prst="rect">
              <a:avLst/>
            </a:prstGeom>
            <a:noFill/>
          </p:spPr>
          <p:txBody>
            <a:bodyPr wrap="square" tIns="0" bIns="0" rtlCol="1">
              <a:spAutoFit/>
            </a:bodyPr>
            <a:lstStyle/>
            <a:p>
              <a:pPr algn="ctr"/>
              <a:r>
                <a:rPr lang="ar-SA" b="1" dirty="0" smtClean="0">
                  <a:cs typeface="AL-Mohanad Bold" pitchFamily="2" charset="-78"/>
                </a:rPr>
                <a:t>نعم</a:t>
              </a:r>
              <a:endParaRPr lang="ar-SA" sz="2000" b="1" dirty="0">
                <a:cs typeface="AL-Mohanad Bold" pitchFamily="2" charset="-78"/>
              </a:endParaRPr>
            </a:p>
          </p:txBody>
        </p:sp>
        <p:sp>
          <p:nvSpPr>
            <p:cNvPr id="44" name="مربع نص 43"/>
            <p:cNvSpPr txBox="1"/>
            <p:nvPr/>
          </p:nvSpPr>
          <p:spPr>
            <a:xfrm>
              <a:off x="1128297" y="4238946"/>
              <a:ext cx="321326" cy="258681"/>
            </a:xfrm>
            <a:prstGeom prst="rect">
              <a:avLst/>
            </a:prstGeom>
            <a:noFill/>
          </p:spPr>
          <p:txBody>
            <a:bodyPr wrap="square" tIns="0" bIns="0" rtlCol="1">
              <a:spAutoFit/>
            </a:bodyPr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لا</a:t>
              </a:r>
              <a:endParaRPr lang="ar-SA" sz="2000" b="1" dirty="0">
                <a:cs typeface="AL-Mohanad Bold" pitchFamily="2" charset="-78"/>
              </a:endParaRPr>
            </a:p>
          </p:txBody>
        </p:sp>
        <p:sp>
          <p:nvSpPr>
            <p:cNvPr id="31" name="مخطط انسيابي: بيانات 30"/>
            <p:cNvSpPr/>
            <p:nvPr/>
          </p:nvSpPr>
          <p:spPr>
            <a:xfrm>
              <a:off x="2843808" y="4645974"/>
              <a:ext cx="1512168" cy="49216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1" anchor="ctr"/>
            <a:lstStyle/>
            <a:p>
              <a:pPr algn="ctr"/>
              <a:r>
                <a:rPr lang="ar-SA" sz="2000" b="1" dirty="0" smtClean="0">
                  <a:solidFill>
                    <a:schemeClr val="bg1"/>
                  </a:solidFill>
                  <a:cs typeface="AL-Mohanad Bold" pitchFamily="2" charset="-78"/>
                </a:rPr>
                <a:t>اطب</a:t>
              </a:r>
              <a:r>
                <a:rPr lang="ar-SA" sz="2000" b="1" dirty="0" smtClean="0">
                  <a:cs typeface="AL-Mohanad Bold" pitchFamily="2" charset="-78"/>
                </a:rPr>
                <a:t>ع</a:t>
              </a:r>
              <a:r>
                <a:rPr lang="en-US" sz="2000" b="1" dirty="0" smtClean="0">
                  <a:cs typeface="AL-Mohanad Bold" pitchFamily="2" charset="-78"/>
                </a:rPr>
                <a:t> </a:t>
              </a:r>
              <a:r>
                <a:rPr lang="ar-SA" sz="2000" b="1" dirty="0" smtClean="0">
                  <a:cs typeface="AL-Mohanad Bold" pitchFamily="2" charset="-78"/>
                </a:rPr>
                <a:t>ناجح</a:t>
              </a:r>
              <a:endParaRPr lang="ar-SA" sz="20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cxnSp>
          <p:nvCxnSpPr>
            <p:cNvPr id="46" name="رابط كسهم مستقيم 45"/>
            <p:cNvCxnSpPr/>
            <p:nvPr/>
          </p:nvCxnSpPr>
          <p:spPr>
            <a:xfrm>
              <a:off x="3620883" y="4207592"/>
              <a:ext cx="0" cy="40126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>
              <a:stCxn id="28" idx="1"/>
            </p:cNvCxnSpPr>
            <p:nvPr/>
          </p:nvCxnSpPr>
          <p:spPr>
            <a:xfrm flipH="1">
              <a:off x="1022276" y="4193712"/>
              <a:ext cx="427347" cy="1388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مخطط انسيابي: بيانات 31"/>
            <p:cNvSpPr/>
            <p:nvPr/>
          </p:nvSpPr>
          <p:spPr>
            <a:xfrm>
              <a:off x="1324166" y="2939045"/>
              <a:ext cx="2009775" cy="300871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1" anchor="ctr"/>
            <a:lstStyle/>
            <a:p>
              <a:pPr algn="ctr"/>
              <a:r>
                <a:rPr lang="ar-SA" sz="2000" b="1" dirty="0" smtClean="0">
                  <a:solidFill>
                    <a:schemeClr val="bg1"/>
                  </a:solidFill>
                  <a:cs typeface="AL-Mohanad Bold" pitchFamily="2" charset="-78"/>
                </a:rPr>
                <a:t>أدخل س ، ن</a:t>
              </a:r>
              <a:endParaRPr lang="ar-SA" sz="20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36" name="مخطط انسيابي: معالجة 35"/>
            <p:cNvSpPr/>
            <p:nvPr/>
          </p:nvSpPr>
          <p:spPr>
            <a:xfrm>
              <a:off x="1449623" y="3413204"/>
              <a:ext cx="1725932" cy="288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1" anchor="ctr"/>
            <a:lstStyle/>
            <a:p>
              <a:pPr algn="ctr"/>
              <a:r>
                <a:rPr lang="ar-SA" sz="2000" b="1" dirty="0">
                  <a:cs typeface="AL-Mohanad Bold" pitchFamily="2" charset="-78"/>
                </a:rPr>
                <a:t>م = </a:t>
              </a:r>
              <a:r>
                <a:rPr lang="ar-SA" sz="2000" b="1" dirty="0" smtClean="0">
                  <a:cs typeface="AL-Mohanad Bold" pitchFamily="2" charset="-78"/>
                </a:rPr>
                <a:t>س + ن</a:t>
              </a:r>
              <a:endParaRPr lang="ar-SA" sz="2000" b="1" dirty="0">
                <a:cs typeface="AL-Mohanad Bold" pitchFamily="2" charset="-78"/>
              </a:endParaRPr>
            </a:p>
          </p:txBody>
        </p:sp>
        <p:cxnSp>
          <p:nvCxnSpPr>
            <p:cNvPr id="39" name="رابط كسهم مستقيم 38"/>
            <p:cNvCxnSpPr/>
            <p:nvPr/>
          </p:nvCxnSpPr>
          <p:spPr>
            <a:xfrm flipH="1">
              <a:off x="2312220" y="3228695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كسهم مستقيم 42"/>
            <p:cNvCxnSpPr/>
            <p:nvPr/>
          </p:nvCxnSpPr>
          <p:spPr>
            <a:xfrm flipH="1">
              <a:off x="2280066" y="3701204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/>
            <p:cNvCxnSpPr/>
            <p:nvPr/>
          </p:nvCxnSpPr>
          <p:spPr>
            <a:xfrm flipH="1" flipV="1">
              <a:off x="3110509" y="4193712"/>
              <a:ext cx="504055" cy="1388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كسهم مستقيم 39"/>
            <p:cNvCxnSpPr/>
            <p:nvPr/>
          </p:nvCxnSpPr>
          <p:spPr>
            <a:xfrm>
              <a:off x="1010469" y="4204122"/>
              <a:ext cx="0" cy="40126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مخطط انسيابي: بيانات 44"/>
            <p:cNvSpPr/>
            <p:nvPr/>
          </p:nvSpPr>
          <p:spPr>
            <a:xfrm>
              <a:off x="370699" y="4628889"/>
              <a:ext cx="1537005" cy="509252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1" anchor="ctr"/>
            <a:lstStyle/>
            <a:p>
              <a:pPr algn="ctr"/>
              <a:r>
                <a:rPr lang="ar-SA" sz="2000" b="1" dirty="0" smtClean="0">
                  <a:solidFill>
                    <a:schemeClr val="bg1"/>
                  </a:solidFill>
                  <a:cs typeface="AL-Mohanad Bold" pitchFamily="2" charset="-78"/>
                </a:rPr>
                <a:t>اطب</a:t>
              </a:r>
              <a:r>
                <a:rPr lang="ar-SA" sz="2000" b="1" dirty="0" smtClean="0">
                  <a:cs typeface="AL-Mohanad Bold" pitchFamily="2" charset="-78"/>
                </a:rPr>
                <a:t>ع</a:t>
              </a:r>
              <a:r>
                <a:rPr lang="en-US" sz="2000" b="1" dirty="0" smtClean="0">
                  <a:cs typeface="AL-Mohanad Bold" pitchFamily="2" charset="-78"/>
                </a:rPr>
                <a:t> </a:t>
              </a:r>
              <a:r>
                <a:rPr lang="ar-SA" sz="2000" b="1" dirty="0" smtClean="0">
                  <a:cs typeface="AL-Mohanad Bold" pitchFamily="2" charset="-78"/>
                </a:rPr>
                <a:t>راسب</a:t>
              </a:r>
              <a:endParaRPr lang="ar-SA" sz="20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cxnSp>
          <p:nvCxnSpPr>
            <p:cNvPr id="23" name="رابط مستقيم 22"/>
            <p:cNvCxnSpPr>
              <a:stCxn id="31" idx="4"/>
            </p:cNvCxnSpPr>
            <p:nvPr/>
          </p:nvCxnSpPr>
          <p:spPr>
            <a:xfrm rot="16200000" flipH="1">
              <a:off x="3469037" y="5268995"/>
              <a:ext cx="282700" cy="2099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/>
            <p:cNvCxnSpPr>
              <a:stCxn id="45" idx="3"/>
            </p:cNvCxnSpPr>
            <p:nvPr/>
          </p:nvCxnSpPr>
          <p:spPr>
            <a:xfrm rot="16200000" flipH="1">
              <a:off x="842918" y="5280723"/>
              <a:ext cx="321941" cy="3677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مخطط انسيابي: رابط 25"/>
            <p:cNvSpPr/>
            <p:nvPr/>
          </p:nvSpPr>
          <p:spPr>
            <a:xfrm>
              <a:off x="1998346" y="5232039"/>
              <a:ext cx="549300" cy="4320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1" anchor="ctr"/>
            <a:lstStyle/>
            <a:p>
              <a:pPr algn="ctr"/>
              <a:endParaRPr lang="ar-SA" sz="2400">
                <a:cs typeface="AL-Mohanad Bold" pitchFamily="2" charset="-78"/>
              </a:endParaRPr>
            </a:p>
          </p:txBody>
        </p:sp>
        <p:cxnSp>
          <p:nvCxnSpPr>
            <p:cNvPr id="35" name="رابط كسهم مستقيم 34"/>
            <p:cNvCxnSpPr/>
            <p:nvPr/>
          </p:nvCxnSpPr>
          <p:spPr>
            <a:xfrm flipH="1">
              <a:off x="2547646" y="5420841"/>
              <a:ext cx="1073237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كسهم مستقيم 51"/>
            <p:cNvCxnSpPr/>
            <p:nvPr/>
          </p:nvCxnSpPr>
          <p:spPr>
            <a:xfrm>
              <a:off x="1012751" y="5460082"/>
              <a:ext cx="100925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كسهم مستقيم 57"/>
            <p:cNvCxnSpPr>
              <a:endCxn id="17" idx="0"/>
            </p:cNvCxnSpPr>
            <p:nvPr/>
          </p:nvCxnSpPr>
          <p:spPr>
            <a:xfrm flipH="1">
              <a:off x="2272996" y="5690201"/>
              <a:ext cx="2" cy="24070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4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8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85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8143900" y="0"/>
            <a:ext cx="935440" cy="755872"/>
          </a:xfrm>
          <a:prstGeom prst="star7">
            <a:avLst/>
          </a:prstGeom>
          <a:solidFill>
            <a:srgbClr val="16025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AL-Mateen" pitchFamily="2" charset="-78"/>
              </a:rPr>
              <a:t>(5)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291831" y="-24"/>
            <a:ext cx="6852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قم بصياغة </a:t>
            </a:r>
            <a:r>
              <a:rPr lang="ar-SA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حل لإيجاد </a:t>
            </a:r>
            <a:r>
              <a:rPr lang="ar-SA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العدد الأصغر من بين 10 أعداد يتم إدخالها. </a:t>
            </a:r>
            <a:endParaRPr lang="ar-SA" sz="28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318280" y="857232"/>
            <a:ext cx="540000" cy="468000"/>
          </a:xfrm>
          <a:prstGeom prst="roundRect">
            <a:avLst/>
          </a:prstGeom>
          <a:solidFill>
            <a:srgbClr val="FFBDB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cs typeface="AL-Mateen" pitchFamily="2" charset="-78"/>
              </a:rPr>
              <a:t>1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29190" y="872221"/>
            <a:ext cx="3291585" cy="468000"/>
          </a:xfrm>
          <a:prstGeom prst="roundRect">
            <a:avLst/>
          </a:prstGeom>
          <a:solidFill>
            <a:srgbClr val="FFBDB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فهم المسألة وتحليل عناصرها 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71538" y="1500174"/>
            <a:ext cx="785818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ts val="2300"/>
              </a:lnSpc>
            </a:pPr>
            <a:r>
              <a:rPr lang="ar-SA" sz="2300" b="1" dirty="0" smtClean="0">
                <a:solidFill>
                  <a:srgbClr val="FF3399"/>
                </a:solidFill>
                <a:cs typeface="AL-Mohanad Bold" pitchFamily="2" charset="-78"/>
              </a:rPr>
              <a:t>1 ) المخرجات : </a:t>
            </a:r>
            <a:r>
              <a:rPr lang="ar-SA" sz="2300" b="1" dirty="0" smtClean="0">
                <a:cs typeface="AL-Mohanad Bold" pitchFamily="2" charset="-78"/>
              </a:rPr>
              <a:t>العدد الأصغر من 10 أعداد ( ص )</a:t>
            </a:r>
          </a:p>
          <a:p>
            <a:pPr algn="just">
              <a:lnSpc>
                <a:spcPts val="2300"/>
              </a:lnSpc>
            </a:pPr>
            <a:r>
              <a:rPr lang="ar-SA" sz="2300" b="1" dirty="0" smtClean="0">
                <a:solidFill>
                  <a:srgbClr val="FF3399"/>
                </a:solidFill>
                <a:cs typeface="AL-Mohanad Bold" pitchFamily="2" charset="-78"/>
              </a:rPr>
              <a:t>2 </a:t>
            </a:r>
            <a:r>
              <a:rPr lang="ar-SA" sz="2300" b="1" dirty="0">
                <a:solidFill>
                  <a:srgbClr val="FF3399"/>
                </a:solidFill>
                <a:cs typeface="AL-Mohanad Bold" pitchFamily="2" charset="-78"/>
              </a:rPr>
              <a:t>) المدخلات : </a:t>
            </a:r>
            <a:r>
              <a:rPr lang="ar-SA" sz="2300" b="1" dirty="0" smtClean="0">
                <a:cs typeface="AL-Mohanad Bold" pitchFamily="2" charset="-78"/>
              </a:rPr>
              <a:t>الأعداد التي يتم إدخالها </a:t>
            </a:r>
          </a:p>
          <a:p>
            <a:pPr algn="just">
              <a:lnSpc>
                <a:spcPts val="2300"/>
              </a:lnSpc>
            </a:pPr>
            <a:r>
              <a:rPr lang="ar-SA" sz="2300" b="1" dirty="0" smtClean="0">
                <a:cs typeface="AL-Mohanad Bold" pitchFamily="2" charset="-78"/>
              </a:rPr>
              <a:t>ولنضعها في متغير ( د )</a:t>
            </a:r>
          </a:p>
          <a:p>
            <a:pPr algn="just">
              <a:lnSpc>
                <a:spcPts val="2300"/>
              </a:lnSpc>
            </a:pPr>
            <a:r>
              <a:rPr lang="ar-SA" sz="2300" b="1" dirty="0">
                <a:solidFill>
                  <a:srgbClr val="FF3399"/>
                </a:solidFill>
                <a:cs typeface="AL-Mohanad Bold" pitchFamily="2" charset="-78"/>
              </a:rPr>
              <a:t>3 ) </a:t>
            </a:r>
            <a:r>
              <a:rPr lang="ar-SA" sz="2300" b="1" dirty="0" smtClean="0">
                <a:solidFill>
                  <a:srgbClr val="FF3399"/>
                </a:solidFill>
                <a:cs typeface="AL-Mohanad Bold" pitchFamily="2" charset="-78"/>
              </a:rPr>
              <a:t>عمليات المعالجة : </a:t>
            </a:r>
          </a:p>
          <a:p>
            <a:pPr algn="just">
              <a:lnSpc>
                <a:spcPts val="2300"/>
              </a:lnSpc>
            </a:pPr>
            <a:r>
              <a:rPr lang="ar-SA" sz="2300" b="1" dirty="0" smtClean="0">
                <a:cs typeface="AL-Mohanad Bold" pitchFamily="2" charset="-78"/>
              </a:rPr>
              <a:t>المقارنة </a:t>
            </a:r>
            <a:r>
              <a:rPr lang="ar-SA" sz="2300" b="1" dirty="0">
                <a:cs typeface="AL-Mohanad Bold" pitchFamily="2" charset="-78"/>
              </a:rPr>
              <a:t>بين كل </a:t>
            </a:r>
            <a:r>
              <a:rPr lang="ar-SA" sz="2300" b="1" dirty="0" smtClean="0">
                <a:cs typeface="AL-Mohanad Bold" pitchFamily="2" charset="-78"/>
              </a:rPr>
              <a:t>عدد مدخل مع العدد الذي قبله.</a:t>
            </a:r>
          </a:p>
          <a:p>
            <a:pPr algn="just">
              <a:lnSpc>
                <a:spcPts val="2300"/>
              </a:lnSpc>
            </a:pPr>
            <a:r>
              <a:rPr lang="ar-SA" sz="2300" b="1" dirty="0" smtClean="0">
                <a:cs typeface="AL-Mohanad Bold" pitchFamily="2" charset="-78"/>
              </a:rPr>
              <a:t>عداد للتأكد من عدد الأعداد هل وصل إلى 10 أعداد.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318280" y="3374639"/>
            <a:ext cx="540000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cs typeface="AL-Mateen" pitchFamily="2" charset="-78"/>
              </a:rPr>
              <a:t>2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000628" y="3389628"/>
            <a:ext cx="3220147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كتابة الخطوات الخوارزمية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155764" y="571480"/>
            <a:ext cx="540000" cy="468000"/>
          </a:xfrm>
          <a:prstGeom prst="roundRec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cs typeface="AL-Mateen" pitchFamily="2" charset="-78"/>
              </a:rPr>
              <a:t>3</a:t>
            </a:r>
            <a:endParaRPr lang="ar-SA" sz="4800" dirty="0" smtClean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07005" y="571480"/>
            <a:ext cx="2451254" cy="468000"/>
          </a:xfrm>
          <a:prstGeom prst="roundRec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رسم مخطط الانسياب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4286249" y="4083658"/>
            <a:ext cx="4429156" cy="26314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ts val="2200"/>
              </a:lnSpc>
            </a:pPr>
            <a:r>
              <a:rPr lang="ar-SA" sz="2400" b="1" dirty="0" smtClean="0">
                <a:cs typeface="AL-Mohanad Bold" pitchFamily="2" charset="-78"/>
              </a:rPr>
              <a:t>1 ) </a:t>
            </a:r>
            <a:r>
              <a:rPr lang="ar-SA" sz="2400" b="1" dirty="0">
                <a:cs typeface="AL-Mohanad Bold" pitchFamily="2" charset="-78"/>
              </a:rPr>
              <a:t>أدخل </a:t>
            </a:r>
            <a:r>
              <a:rPr lang="ar-SA" sz="2400" b="1" dirty="0" smtClean="0">
                <a:cs typeface="AL-Mohanad Bold" pitchFamily="2" charset="-78"/>
              </a:rPr>
              <a:t>العدد الأول في د</a:t>
            </a:r>
          </a:p>
          <a:p>
            <a:pPr algn="just">
              <a:lnSpc>
                <a:spcPts val="2200"/>
              </a:lnSpc>
            </a:pPr>
            <a:r>
              <a:rPr lang="ar-SA" sz="2400" b="1" dirty="0" smtClean="0">
                <a:cs typeface="AL-Mohanad Bold" pitchFamily="2" charset="-78"/>
              </a:rPr>
              <a:t>2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اجعل ع = 1</a:t>
            </a:r>
          </a:p>
          <a:p>
            <a:pPr algn="just">
              <a:lnSpc>
                <a:spcPts val="2200"/>
              </a:lnSpc>
            </a:pPr>
            <a:r>
              <a:rPr lang="ar-SA" sz="2400" b="1" dirty="0">
                <a:cs typeface="AL-Mohanad Bold" pitchFamily="2" charset="-78"/>
              </a:rPr>
              <a:t>3 ) </a:t>
            </a:r>
            <a:r>
              <a:rPr lang="ar-SA" sz="2400" b="1" dirty="0" smtClean="0">
                <a:cs typeface="AL-Mohanad Bold" pitchFamily="2" charset="-78"/>
              </a:rPr>
              <a:t>اجعل ص = د</a:t>
            </a:r>
          </a:p>
          <a:p>
            <a:pPr algn="just">
              <a:lnSpc>
                <a:spcPts val="2200"/>
              </a:lnSpc>
            </a:pPr>
            <a:r>
              <a:rPr lang="ar-SA" sz="2400" b="1" dirty="0">
                <a:cs typeface="AL-Mohanad Bold" pitchFamily="2" charset="-78"/>
              </a:rPr>
              <a:t>4 ) أدخل </a:t>
            </a:r>
            <a:r>
              <a:rPr lang="ar-SA" sz="2400" b="1" dirty="0" smtClean="0">
                <a:cs typeface="AL-Mohanad Bold" pitchFamily="2" charset="-78"/>
              </a:rPr>
              <a:t>العدد التالي في د</a:t>
            </a:r>
          </a:p>
          <a:p>
            <a:pPr algn="just">
              <a:lnSpc>
                <a:spcPts val="2200"/>
              </a:lnSpc>
            </a:pPr>
            <a:r>
              <a:rPr lang="ar-SA" sz="2400" b="1" dirty="0">
                <a:cs typeface="AL-Mohanad Bold" pitchFamily="2" charset="-78"/>
              </a:rPr>
              <a:t>5 ) </a:t>
            </a:r>
            <a:r>
              <a:rPr lang="ar-SA" sz="2400" b="1" dirty="0" smtClean="0">
                <a:cs typeface="AL-Mohanad Bold" pitchFamily="2" charset="-78"/>
              </a:rPr>
              <a:t>اجعل ع = ع + 1</a:t>
            </a:r>
          </a:p>
          <a:p>
            <a:pPr algn="just">
              <a:lnSpc>
                <a:spcPts val="2200"/>
              </a:lnSpc>
            </a:pPr>
            <a:r>
              <a:rPr lang="ar-SA" sz="2400" b="1" dirty="0" smtClean="0">
                <a:cs typeface="AL-Mohanad Bold" pitchFamily="2" charset="-78"/>
              </a:rPr>
              <a:t>6 ) إذا كان د</a:t>
            </a:r>
            <a:r>
              <a:rPr lang="en-US" sz="2400" b="1" dirty="0" smtClean="0">
                <a:cs typeface="AL-Mohanad Bold" pitchFamily="2" charset="-78"/>
              </a:rPr>
              <a:t>&gt; </a:t>
            </a:r>
            <a:r>
              <a:rPr lang="ar-SA" sz="2400" b="1" dirty="0">
                <a:cs typeface="AL-Mohanad Bold" pitchFamily="2" charset="-78"/>
              </a:rPr>
              <a:t> ص </a:t>
            </a:r>
            <a:r>
              <a:rPr lang="ar-SA" sz="2400" b="1" dirty="0" smtClean="0">
                <a:cs typeface="AL-Mohanad Bold" pitchFamily="2" charset="-78"/>
              </a:rPr>
              <a:t>اجعل ص = د</a:t>
            </a:r>
          </a:p>
          <a:p>
            <a:pPr algn="just">
              <a:lnSpc>
                <a:spcPts val="2200"/>
              </a:lnSpc>
            </a:pPr>
            <a:r>
              <a:rPr lang="ar-SA" sz="2400" b="1" dirty="0" smtClean="0">
                <a:cs typeface="AL-Mohanad Bold" pitchFamily="2" charset="-78"/>
              </a:rPr>
              <a:t>7 ) </a:t>
            </a:r>
            <a:r>
              <a:rPr lang="ar-SA" sz="2400" b="1" dirty="0">
                <a:cs typeface="AL-Mohanad Bold" pitchFamily="2" charset="-78"/>
              </a:rPr>
              <a:t>اذا كان </a:t>
            </a:r>
            <a:r>
              <a:rPr lang="ar-SA" sz="2400" b="1" dirty="0" smtClean="0">
                <a:cs typeface="AL-Mohanad Bold" pitchFamily="2" charset="-78"/>
              </a:rPr>
              <a:t>ع </a:t>
            </a:r>
            <a:r>
              <a:rPr lang="en-US" sz="2400" b="1" dirty="0" smtClean="0">
                <a:cs typeface="AL-Mohanad Bold" pitchFamily="2" charset="-78"/>
              </a:rPr>
              <a:t>&gt;</a:t>
            </a:r>
            <a:r>
              <a:rPr lang="ar-SA" sz="2400" b="1" dirty="0" smtClean="0">
                <a:cs typeface="AL-Mohanad Bold" pitchFamily="2" charset="-78"/>
              </a:rPr>
              <a:t> 10 اذهب إلى الخطوة رقم 4</a:t>
            </a:r>
          </a:p>
          <a:p>
            <a:pPr algn="just">
              <a:lnSpc>
                <a:spcPts val="2200"/>
              </a:lnSpc>
            </a:pPr>
            <a:r>
              <a:rPr lang="ar-SA" sz="2400" b="1" dirty="0">
                <a:cs typeface="AL-Mohanad Bold" pitchFamily="2" charset="-78"/>
              </a:rPr>
              <a:t>8 ) </a:t>
            </a:r>
            <a:r>
              <a:rPr lang="ar-SA" sz="2400" b="1" dirty="0" smtClean="0">
                <a:cs typeface="AL-Mohanad Bold" pitchFamily="2" charset="-78"/>
              </a:rPr>
              <a:t>اطبع ص</a:t>
            </a:r>
          </a:p>
          <a:p>
            <a:pPr algn="just">
              <a:lnSpc>
                <a:spcPts val="2200"/>
              </a:lnSpc>
            </a:pPr>
            <a:r>
              <a:rPr lang="ar-SA" sz="2400" b="1" dirty="0" smtClean="0">
                <a:cs typeface="AL-Mohanad Bold" pitchFamily="2" charset="-78"/>
              </a:rPr>
              <a:t>9 ) النهاية.</a:t>
            </a:r>
          </a:p>
        </p:txBody>
      </p:sp>
      <p:grpSp>
        <p:nvGrpSpPr>
          <p:cNvPr id="4" name="مجموعة 14"/>
          <p:cNvGrpSpPr/>
          <p:nvPr/>
        </p:nvGrpSpPr>
        <p:grpSpPr>
          <a:xfrm>
            <a:off x="285720" y="1142984"/>
            <a:ext cx="2818759" cy="5572165"/>
            <a:chOff x="607005" y="1757064"/>
            <a:chExt cx="2818759" cy="4647015"/>
          </a:xfrm>
        </p:grpSpPr>
        <p:cxnSp>
          <p:nvCxnSpPr>
            <p:cNvPr id="51" name="رابط كسهم مستقيم 50"/>
            <p:cNvCxnSpPr/>
            <p:nvPr/>
          </p:nvCxnSpPr>
          <p:spPr>
            <a:xfrm flipH="1">
              <a:off x="2222363" y="4624970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/>
            <p:cNvCxnSpPr/>
            <p:nvPr/>
          </p:nvCxnSpPr>
          <p:spPr>
            <a:xfrm flipV="1">
              <a:off x="3425764" y="3319480"/>
              <a:ext cx="0" cy="209800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مخطط انسيابي: معالجة متعاقبة 12"/>
            <p:cNvSpPr/>
            <p:nvPr/>
          </p:nvSpPr>
          <p:spPr>
            <a:xfrm>
              <a:off x="1620403" y="1757064"/>
              <a:ext cx="1440160" cy="216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بداية</a:t>
              </a:r>
              <a:endParaRPr lang="ar-SA" sz="1600" b="1" dirty="0">
                <a:cs typeface="AL-Mohanad Bold" pitchFamily="2" charset="-78"/>
              </a:endParaRPr>
            </a:p>
          </p:txBody>
        </p:sp>
        <p:sp>
          <p:nvSpPr>
            <p:cNvPr id="17" name="مخطط انسيابي: معالجة متعاقبة 16"/>
            <p:cNvSpPr/>
            <p:nvPr/>
          </p:nvSpPr>
          <p:spPr>
            <a:xfrm>
              <a:off x="1552916" y="6188079"/>
              <a:ext cx="1440160" cy="216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النهاية</a:t>
              </a:r>
              <a:endParaRPr lang="ar-SA" sz="1600" b="1" dirty="0">
                <a:cs typeface="AL-Mohanad Bold" pitchFamily="2" charset="-78"/>
              </a:endParaRPr>
            </a:p>
          </p:txBody>
        </p:sp>
        <p:sp>
          <p:nvSpPr>
            <p:cNvPr id="28" name="مخطط انسيابي: قرار 27"/>
            <p:cNvSpPr/>
            <p:nvPr/>
          </p:nvSpPr>
          <p:spPr>
            <a:xfrm>
              <a:off x="1409202" y="4281920"/>
              <a:ext cx="1660886" cy="3240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د </a:t>
              </a:r>
              <a:r>
                <a:rPr lang="en-US" sz="1600" b="1" dirty="0" smtClean="0">
                  <a:cs typeface="AL-Mohanad Bold" pitchFamily="2" charset="-78"/>
                </a:rPr>
                <a:t>&gt;</a:t>
              </a:r>
              <a:r>
                <a:rPr lang="ar-SA" sz="1600" b="1" dirty="0" smtClean="0">
                  <a:cs typeface="AL-Mohanad Bold" pitchFamily="2" charset="-78"/>
                </a:rPr>
                <a:t> ص</a:t>
              </a:r>
              <a:endParaRPr lang="ar-SA" sz="1600" b="1" dirty="0">
                <a:cs typeface="AL-Mohanad Bold" pitchFamily="2" charset="-78"/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2950006" y="5119069"/>
              <a:ext cx="43204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نعم</a:t>
              </a:r>
              <a:endParaRPr lang="ar-SA" sz="1600" b="1" dirty="0">
                <a:cs typeface="AL-Mohanad Bold" pitchFamily="2" charset="-78"/>
              </a:endParaRPr>
            </a:p>
          </p:txBody>
        </p:sp>
        <p:sp>
          <p:nvSpPr>
            <p:cNvPr id="44" name="مربع نص 43"/>
            <p:cNvSpPr txBox="1"/>
            <p:nvPr/>
          </p:nvSpPr>
          <p:spPr>
            <a:xfrm>
              <a:off x="1184415" y="4161556"/>
              <a:ext cx="32132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لا</a:t>
              </a:r>
              <a:endParaRPr lang="ar-SA" sz="1600" b="1" dirty="0">
                <a:cs typeface="AL-Mohanad Bold" pitchFamily="2" charset="-78"/>
              </a:endParaRPr>
            </a:p>
          </p:txBody>
        </p:sp>
        <p:sp>
          <p:nvSpPr>
            <p:cNvPr id="32" name="مخطط انسيابي: بيانات 31"/>
            <p:cNvSpPr/>
            <p:nvPr/>
          </p:nvSpPr>
          <p:spPr>
            <a:xfrm>
              <a:off x="1324166" y="2177045"/>
              <a:ext cx="2009775" cy="216000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 smtClean="0">
                  <a:solidFill>
                    <a:schemeClr val="bg1"/>
                  </a:solidFill>
                  <a:cs typeface="AL-Mohanad Bold" pitchFamily="2" charset="-78"/>
                </a:rPr>
                <a:t>أدخل د </a:t>
              </a:r>
              <a:endParaRPr lang="ar-SA" sz="16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36" name="مخطط انسيابي: معالجة 35"/>
            <p:cNvSpPr/>
            <p:nvPr/>
          </p:nvSpPr>
          <p:spPr>
            <a:xfrm>
              <a:off x="1449623" y="2584529"/>
              <a:ext cx="1725932" cy="216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اجعل ع = 1</a:t>
              </a:r>
              <a:endParaRPr lang="ar-SA" sz="1600" b="1" dirty="0">
                <a:cs typeface="AL-Mohanad Bold" pitchFamily="2" charset="-78"/>
              </a:endParaRPr>
            </a:p>
          </p:txBody>
        </p:sp>
        <p:cxnSp>
          <p:nvCxnSpPr>
            <p:cNvPr id="39" name="رابط كسهم مستقيم 38"/>
            <p:cNvCxnSpPr/>
            <p:nvPr/>
          </p:nvCxnSpPr>
          <p:spPr>
            <a:xfrm flipH="1">
              <a:off x="2312220" y="2390495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كسهم مستقيم 42"/>
            <p:cNvCxnSpPr/>
            <p:nvPr/>
          </p:nvCxnSpPr>
          <p:spPr>
            <a:xfrm flipH="1">
              <a:off x="2280066" y="2815379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مخطط انسيابي: بيانات 44"/>
            <p:cNvSpPr/>
            <p:nvPr/>
          </p:nvSpPr>
          <p:spPr>
            <a:xfrm>
              <a:off x="1496878" y="5779362"/>
              <a:ext cx="1537005" cy="216000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 smtClean="0">
                  <a:solidFill>
                    <a:schemeClr val="bg1"/>
                  </a:solidFill>
                  <a:cs typeface="AL-Mohanad Bold" pitchFamily="2" charset="-78"/>
                </a:rPr>
                <a:t>اطب</a:t>
              </a:r>
              <a:r>
                <a:rPr lang="ar-SA" sz="1600" b="1" dirty="0" smtClean="0">
                  <a:cs typeface="AL-Mohanad Bold" pitchFamily="2" charset="-78"/>
                </a:rPr>
                <a:t>ع</a:t>
              </a:r>
              <a:r>
                <a:rPr lang="en-US" sz="1600" b="1" dirty="0" smtClean="0">
                  <a:cs typeface="AL-Mohanad Bold" pitchFamily="2" charset="-78"/>
                </a:rPr>
                <a:t>  </a:t>
              </a:r>
              <a:r>
                <a:rPr lang="ar-SA" sz="1600" b="1" dirty="0" smtClean="0">
                  <a:cs typeface="AL-Mohanad Bold" pitchFamily="2" charset="-78"/>
                </a:rPr>
                <a:t>ص</a:t>
              </a:r>
              <a:endParaRPr lang="ar-SA" sz="16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cxnSp>
          <p:nvCxnSpPr>
            <p:cNvPr id="58" name="رابط كسهم مستقيم 57"/>
            <p:cNvCxnSpPr>
              <a:endCxn id="17" idx="0"/>
            </p:cNvCxnSpPr>
            <p:nvPr/>
          </p:nvCxnSpPr>
          <p:spPr>
            <a:xfrm flipH="1">
              <a:off x="2272996" y="6015955"/>
              <a:ext cx="4448" cy="1721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مخطط انسيابي: معالجة 37"/>
            <p:cNvSpPr/>
            <p:nvPr/>
          </p:nvSpPr>
          <p:spPr>
            <a:xfrm>
              <a:off x="1430573" y="3013154"/>
              <a:ext cx="1725932" cy="216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اجعل ص = د</a:t>
              </a:r>
              <a:endParaRPr lang="ar-SA" sz="1600" b="1" dirty="0">
                <a:cs typeface="AL-Mohanad Bold" pitchFamily="2" charset="-78"/>
              </a:endParaRPr>
            </a:p>
          </p:txBody>
        </p:sp>
        <p:sp>
          <p:nvSpPr>
            <p:cNvPr id="41" name="مخطط انسيابي: بيانات 40"/>
            <p:cNvSpPr/>
            <p:nvPr/>
          </p:nvSpPr>
          <p:spPr>
            <a:xfrm>
              <a:off x="1268108" y="3436464"/>
              <a:ext cx="2009775" cy="216000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 smtClean="0">
                  <a:solidFill>
                    <a:schemeClr val="bg1"/>
                  </a:solidFill>
                  <a:cs typeface="AL-Mohanad Bold" pitchFamily="2" charset="-78"/>
                </a:rPr>
                <a:t>أدخل د </a:t>
              </a:r>
              <a:endParaRPr lang="ar-SA" sz="16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42" name="مخطط انسيابي: معالجة 41"/>
            <p:cNvSpPr/>
            <p:nvPr/>
          </p:nvSpPr>
          <p:spPr>
            <a:xfrm>
              <a:off x="1402415" y="3869035"/>
              <a:ext cx="1725932" cy="216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اجعل ع = ع + 1</a:t>
              </a:r>
              <a:endParaRPr lang="ar-SA" sz="1600" b="1" dirty="0">
                <a:cs typeface="AL-Mohanad Bold" pitchFamily="2" charset="-78"/>
              </a:endParaRPr>
            </a:p>
          </p:txBody>
        </p:sp>
        <p:cxnSp>
          <p:nvCxnSpPr>
            <p:cNvPr id="47" name="رابط كسهم مستقيم 46"/>
            <p:cNvCxnSpPr/>
            <p:nvPr/>
          </p:nvCxnSpPr>
          <p:spPr>
            <a:xfrm flipH="1">
              <a:off x="2267750" y="3232195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رابط كسهم مستقيم 48"/>
            <p:cNvCxnSpPr/>
            <p:nvPr/>
          </p:nvCxnSpPr>
          <p:spPr>
            <a:xfrm flipH="1">
              <a:off x="2277443" y="3664359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رابط كسهم مستقيم 49"/>
            <p:cNvCxnSpPr/>
            <p:nvPr/>
          </p:nvCxnSpPr>
          <p:spPr>
            <a:xfrm flipH="1">
              <a:off x="2259193" y="4090185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مخطط انسيابي: معالجة 52"/>
            <p:cNvSpPr/>
            <p:nvPr/>
          </p:nvSpPr>
          <p:spPr>
            <a:xfrm>
              <a:off x="1338361" y="4799540"/>
              <a:ext cx="1725932" cy="216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اجعل ص = د</a:t>
              </a:r>
              <a:endParaRPr lang="ar-SA" sz="1600" b="1" dirty="0">
                <a:cs typeface="AL-Mohanad Bold" pitchFamily="2" charset="-78"/>
              </a:endParaRPr>
            </a:p>
          </p:txBody>
        </p:sp>
        <p:cxnSp>
          <p:nvCxnSpPr>
            <p:cNvPr id="54" name="رابط كسهم مستقيم 53"/>
            <p:cNvCxnSpPr/>
            <p:nvPr/>
          </p:nvCxnSpPr>
          <p:spPr>
            <a:xfrm flipH="1">
              <a:off x="2312220" y="1993943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مخطط انسيابي: قرار 54"/>
            <p:cNvSpPr/>
            <p:nvPr/>
          </p:nvSpPr>
          <p:spPr>
            <a:xfrm>
              <a:off x="1409153" y="5255487"/>
              <a:ext cx="1660886" cy="3240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ع</a:t>
              </a:r>
              <a:r>
                <a:rPr lang="en-US" sz="1600" b="1" dirty="0" smtClean="0">
                  <a:cs typeface="AL-Mohanad Bold" pitchFamily="2" charset="-78"/>
                </a:rPr>
                <a:t>&gt; </a:t>
              </a:r>
              <a:r>
                <a:rPr lang="ar-SA" sz="1600" b="1" dirty="0" smtClean="0">
                  <a:cs typeface="AL-Mohanad Bold" pitchFamily="2" charset="-78"/>
                </a:rPr>
                <a:t> 10</a:t>
              </a:r>
              <a:endParaRPr lang="ar-SA" sz="1600" b="1" dirty="0">
                <a:cs typeface="AL-Mohanad Bold" pitchFamily="2" charset="-78"/>
              </a:endParaRPr>
            </a:p>
          </p:txBody>
        </p:sp>
        <p:cxnSp>
          <p:nvCxnSpPr>
            <p:cNvPr id="56" name="رابط كسهم مستقيم 55"/>
            <p:cNvCxnSpPr/>
            <p:nvPr/>
          </p:nvCxnSpPr>
          <p:spPr>
            <a:xfrm flipH="1">
              <a:off x="2250938" y="5053595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كسهم مستقيم 56"/>
            <p:cNvCxnSpPr/>
            <p:nvPr/>
          </p:nvCxnSpPr>
          <p:spPr>
            <a:xfrm flipH="1">
              <a:off x="2250938" y="5586995"/>
              <a:ext cx="5245" cy="1745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>
              <a:stCxn id="55" idx="3"/>
            </p:cNvCxnSpPr>
            <p:nvPr/>
          </p:nvCxnSpPr>
          <p:spPr>
            <a:xfrm>
              <a:off x="3070039" y="5417487"/>
              <a:ext cx="355725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كسهم مستقيم 28"/>
            <p:cNvCxnSpPr/>
            <p:nvPr/>
          </p:nvCxnSpPr>
          <p:spPr>
            <a:xfrm flipH="1">
              <a:off x="2340483" y="3319480"/>
              <a:ext cx="1085281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/>
            <p:cNvCxnSpPr>
              <a:stCxn id="28" idx="1"/>
            </p:cNvCxnSpPr>
            <p:nvPr/>
          </p:nvCxnSpPr>
          <p:spPr>
            <a:xfrm flipH="1">
              <a:off x="607005" y="4443920"/>
              <a:ext cx="802197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/>
            <p:cNvCxnSpPr/>
            <p:nvPr/>
          </p:nvCxnSpPr>
          <p:spPr>
            <a:xfrm>
              <a:off x="607005" y="4443920"/>
              <a:ext cx="0" cy="6969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كسهم مستقيم 62"/>
            <p:cNvCxnSpPr/>
            <p:nvPr/>
          </p:nvCxnSpPr>
          <p:spPr>
            <a:xfrm>
              <a:off x="607005" y="5140880"/>
              <a:ext cx="1594322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مربع نص 63"/>
            <p:cNvSpPr txBox="1"/>
            <p:nvPr/>
          </p:nvSpPr>
          <p:spPr>
            <a:xfrm>
              <a:off x="1821451" y="5529330"/>
              <a:ext cx="32132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لا</a:t>
              </a:r>
              <a:endParaRPr lang="ar-SA" sz="1600" b="1" dirty="0">
                <a:cs typeface="AL-Mohanad Bold" pitchFamily="2" charset="-78"/>
              </a:endParaRPr>
            </a:p>
          </p:txBody>
        </p:sp>
        <p:sp>
          <p:nvSpPr>
            <p:cNvPr id="65" name="مربع نص 64"/>
            <p:cNvSpPr txBox="1"/>
            <p:nvPr/>
          </p:nvSpPr>
          <p:spPr>
            <a:xfrm>
              <a:off x="1746593" y="4557188"/>
              <a:ext cx="43204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600" b="1" dirty="0" smtClean="0">
                  <a:cs typeface="AL-Mohanad Bold" pitchFamily="2" charset="-78"/>
                </a:rPr>
                <a:t>نعم</a:t>
              </a:r>
              <a:endParaRPr lang="ar-SA" sz="1600" b="1" dirty="0">
                <a:cs typeface="AL-Mohanad Bol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1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6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3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35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/>
      <p:bldP spid="8" grpId="0" animBg="1"/>
      <p:bldP spid="9" grpId="0" animBg="1"/>
      <p:bldP spid="11" grpId="0" animBg="1"/>
      <p:bldP spid="12" grpId="0" animBg="1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8151138" y="71414"/>
            <a:ext cx="935440" cy="755872"/>
          </a:xfrm>
          <a:prstGeom prst="star7">
            <a:avLst/>
          </a:prstGeom>
          <a:solidFill>
            <a:srgbClr val="16025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cs typeface="AL-Mohanad Bold" pitchFamily="2" charset="-78"/>
              </a:rPr>
              <a:t>(6)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67544" y="191136"/>
            <a:ext cx="7560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قم بصياغة </a:t>
            </a:r>
            <a:r>
              <a:rPr lang="ar-SA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حل </a:t>
            </a:r>
            <a:r>
              <a:rPr lang="ar-SA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لطباعة الأعداد الفردية من 1 - 50</a:t>
            </a:r>
            <a:endParaRPr lang="ar-SA" sz="28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429652" y="945747"/>
            <a:ext cx="500066" cy="468000"/>
          </a:xfrm>
          <a:prstGeom prst="roundRect">
            <a:avLst/>
          </a:prstGeom>
          <a:solidFill>
            <a:srgbClr val="FFBDB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cs typeface="AL-Mateen" pitchFamily="2" charset="-78"/>
              </a:rPr>
              <a:t>1</a:t>
            </a:r>
            <a:endParaRPr lang="ar-SA" b="1" dirty="0" smtClean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857752" y="960736"/>
            <a:ext cx="3434461" cy="468000"/>
          </a:xfrm>
          <a:prstGeom prst="roundRect">
            <a:avLst/>
          </a:prstGeom>
          <a:solidFill>
            <a:srgbClr val="FFBDB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فهم المسألة وتحليل عناصرها 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709075" y="1492436"/>
            <a:ext cx="5292081" cy="1865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1 ) المخرجات </a:t>
            </a:r>
            <a:r>
              <a:rPr lang="ar-SA" sz="2400" b="1" dirty="0">
                <a:solidFill>
                  <a:srgbClr val="FF3399"/>
                </a:solidFill>
                <a:cs typeface="AL-Mohanad Bold" pitchFamily="2" charset="-78"/>
              </a:rPr>
              <a:t>: </a:t>
            </a:r>
            <a:r>
              <a:rPr lang="ar-SA" sz="2400" b="1" dirty="0" smtClean="0">
                <a:cs typeface="AL-Mohanad Bold" pitchFamily="2" charset="-78"/>
              </a:rPr>
              <a:t>طباعة الأعداد الفردية من 1 - 50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2 </a:t>
            </a:r>
            <a:r>
              <a:rPr lang="ar-SA" sz="2400" b="1" dirty="0">
                <a:solidFill>
                  <a:srgbClr val="FF3399"/>
                </a:solidFill>
                <a:cs typeface="AL-Mohanad Bold" pitchFamily="2" charset="-78"/>
              </a:rPr>
              <a:t>) المدخلات : </a:t>
            </a:r>
            <a:r>
              <a:rPr lang="ar-SA" sz="2400" b="1" dirty="0" smtClean="0">
                <a:cs typeface="AL-Mohanad Bold" pitchFamily="2" charset="-78"/>
              </a:rPr>
              <a:t>بدون</a:t>
            </a:r>
          </a:p>
          <a:p>
            <a:pPr algn="just">
              <a:lnSpc>
                <a:spcPct val="120000"/>
              </a:lnSpc>
            </a:pPr>
            <a:r>
              <a:rPr lang="ar-SA" sz="2400" b="1" dirty="0">
                <a:solidFill>
                  <a:srgbClr val="FF3399"/>
                </a:solidFill>
                <a:cs typeface="AL-Mohanad Bold" pitchFamily="2" charset="-78"/>
              </a:rPr>
              <a:t>3 ) </a:t>
            </a:r>
            <a:r>
              <a:rPr lang="ar-SA" sz="2400" b="1" dirty="0" smtClean="0">
                <a:solidFill>
                  <a:srgbClr val="FF3399"/>
                </a:solidFill>
                <a:cs typeface="AL-Mohanad Bold" pitchFamily="2" charset="-78"/>
              </a:rPr>
              <a:t>عمليات المعالجة : </a:t>
            </a:r>
            <a:r>
              <a:rPr lang="ar-SA" sz="2400" b="1" dirty="0">
                <a:cs typeface="AL-Mohanad Bold" pitchFamily="2" charset="-78"/>
              </a:rPr>
              <a:t>الانتقال من </a:t>
            </a:r>
            <a:r>
              <a:rPr lang="ar-SA" sz="2400" b="1" dirty="0" smtClean="0">
                <a:cs typeface="AL-Mohanad Bold" pitchFamily="2" charset="-78"/>
              </a:rPr>
              <a:t>عدد فردي إلى عدد فردي آخر.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389718" y="3588953"/>
            <a:ext cx="540000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cs typeface="AL-Mohanad Bold" pitchFamily="2" charset="-78"/>
              </a:rPr>
              <a:t>2</a:t>
            </a:r>
            <a:endParaRPr lang="ar-SA" sz="2400" b="1" dirty="0" smtClean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072066" y="3603942"/>
            <a:ext cx="3220147" cy="46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كتابة الخطوات الخوارزمية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929058" y="4143380"/>
            <a:ext cx="500404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ar-SA" sz="2400" b="1" dirty="0">
                <a:cs typeface="AL-Mohanad Bold" pitchFamily="2" charset="-78"/>
              </a:rPr>
              <a:t>1 ) </a:t>
            </a:r>
            <a:r>
              <a:rPr lang="ar-SA" sz="2400" b="1" dirty="0" smtClean="0">
                <a:cs typeface="AL-Mohanad Bold" pitchFamily="2" charset="-78"/>
              </a:rPr>
              <a:t>اجعل ع = 1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2 </a:t>
            </a:r>
            <a:r>
              <a:rPr lang="ar-SA" sz="2400" b="1" dirty="0">
                <a:cs typeface="AL-Mohanad Bold" pitchFamily="2" charset="-78"/>
              </a:rPr>
              <a:t>) </a:t>
            </a:r>
            <a:r>
              <a:rPr lang="ar-SA" sz="2400" b="1" dirty="0" smtClean="0">
                <a:cs typeface="AL-Mohanad Bold" pitchFamily="2" charset="-78"/>
              </a:rPr>
              <a:t>اطبع ع</a:t>
            </a:r>
          </a:p>
          <a:p>
            <a:pPr algn="just">
              <a:lnSpc>
                <a:spcPct val="120000"/>
              </a:lnSpc>
            </a:pPr>
            <a:r>
              <a:rPr lang="ar-SA" sz="2400" b="1" dirty="0">
                <a:cs typeface="AL-Mohanad Bold" pitchFamily="2" charset="-78"/>
              </a:rPr>
              <a:t>3 ) </a:t>
            </a:r>
            <a:r>
              <a:rPr lang="ar-SA" sz="2400" b="1" dirty="0" smtClean="0">
                <a:cs typeface="AL-Mohanad Bold" pitchFamily="2" charset="-78"/>
              </a:rPr>
              <a:t>اجعل ع = ع + 2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4 ) </a:t>
            </a:r>
            <a:r>
              <a:rPr lang="ar-SA" sz="2400" b="1" dirty="0">
                <a:cs typeface="AL-Mohanad Bold" pitchFamily="2" charset="-78"/>
              </a:rPr>
              <a:t>اذا كان </a:t>
            </a:r>
            <a:r>
              <a:rPr lang="ar-SA" sz="2400" b="1" dirty="0" smtClean="0">
                <a:cs typeface="AL-Mohanad Bold" pitchFamily="2" charset="-78"/>
              </a:rPr>
              <a:t>ع </a:t>
            </a:r>
            <a:r>
              <a:rPr lang="en-US" sz="2400" b="1" dirty="0" smtClean="0">
                <a:cs typeface="AL-Mohanad Bold" pitchFamily="2" charset="-78"/>
              </a:rPr>
              <a:t>&lt;</a:t>
            </a:r>
            <a:r>
              <a:rPr lang="ar-SA" sz="2400" b="1" dirty="0" smtClean="0">
                <a:cs typeface="AL-Mohanad Bold" pitchFamily="2" charset="-78"/>
              </a:rPr>
              <a:t> 50 استمر وإلا اذهب إلى الخطوة 2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5 ) النهاية.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155764" y="945747"/>
            <a:ext cx="540000" cy="468000"/>
          </a:xfrm>
          <a:prstGeom prst="roundRec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cs typeface="AL-Mateen" pitchFamily="2" charset="-78"/>
              </a:rPr>
              <a:t>3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85720" y="960736"/>
            <a:ext cx="2772539" cy="468000"/>
          </a:xfrm>
          <a:prstGeom prst="roundRec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رسم مخطط الانسياب</a:t>
            </a:r>
            <a:endParaRPr lang="ar-SA" sz="24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755575" y="1732026"/>
            <a:ext cx="2419980" cy="4768808"/>
            <a:chOff x="755575" y="2452389"/>
            <a:chExt cx="2419980" cy="3766515"/>
          </a:xfrm>
        </p:grpSpPr>
        <p:sp>
          <p:nvSpPr>
            <p:cNvPr id="13" name="مخطط انسيابي: معالجة متعاقبة 12"/>
            <p:cNvSpPr/>
            <p:nvPr/>
          </p:nvSpPr>
          <p:spPr>
            <a:xfrm>
              <a:off x="1620403" y="2452389"/>
              <a:ext cx="1440160" cy="28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بداية</a:t>
              </a:r>
              <a:endParaRPr lang="ar-SA" sz="2000" b="1" dirty="0">
                <a:cs typeface="AL-Mohanad Bold" pitchFamily="2" charset="-78"/>
              </a:endParaRPr>
            </a:p>
          </p:txBody>
        </p:sp>
        <p:sp>
          <p:nvSpPr>
            <p:cNvPr id="17" name="مخطط انسيابي: معالجة متعاقبة 16"/>
            <p:cNvSpPr/>
            <p:nvPr/>
          </p:nvSpPr>
          <p:spPr>
            <a:xfrm>
              <a:off x="1552916" y="5930904"/>
              <a:ext cx="1440160" cy="28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النهاية</a:t>
              </a:r>
              <a:endParaRPr lang="ar-SA" sz="2000" b="1" dirty="0">
                <a:cs typeface="AL-Mohanad Bold" pitchFamily="2" charset="-78"/>
              </a:endParaRPr>
            </a:p>
          </p:txBody>
        </p:sp>
        <p:cxnSp>
          <p:nvCxnSpPr>
            <p:cNvPr id="18" name="رابط كسهم مستقيم 17"/>
            <p:cNvCxnSpPr/>
            <p:nvPr/>
          </p:nvCxnSpPr>
          <p:spPr>
            <a:xfrm>
              <a:off x="2337458" y="2768145"/>
              <a:ext cx="0" cy="26615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مخطط انسيابي: قرار 27"/>
            <p:cNvSpPr/>
            <p:nvPr/>
          </p:nvSpPr>
          <p:spPr>
            <a:xfrm>
              <a:off x="1449623" y="4978156"/>
              <a:ext cx="1660886" cy="62186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ع  </a:t>
              </a:r>
              <a:r>
                <a:rPr lang="en-US" sz="2000" b="1" dirty="0" smtClean="0">
                  <a:cs typeface="AL-Mohanad Bold" pitchFamily="2" charset="-78"/>
                </a:rPr>
                <a:t>&lt;</a:t>
              </a:r>
              <a:r>
                <a:rPr lang="ar-SA" sz="2000" b="1" dirty="0" smtClean="0">
                  <a:cs typeface="AL-Mohanad Bold" pitchFamily="2" charset="-78"/>
                </a:rPr>
                <a:t> 50</a:t>
              </a:r>
              <a:endParaRPr lang="ar-SA" sz="2000" b="1" dirty="0">
                <a:cs typeface="AL-Mohanad Bold" pitchFamily="2" charset="-78"/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2411760" y="5585300"/>
              <a:ext cx="588604" cy="3646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نعم</a:t>
              </a:r>
              <a:endParaRPr lang="ar-SA" sz="2000" b="1" dirty="0">
                <a:cs typeface="AL-Mohanad Bold" pitchFamily="2" charset="-78"/>
              </a:endParaRPr>
            </a:p>
          </p:txBody>
        </p:sp>
        <p:sp>
          <p:nvSpPr>
            <p:cNvPr id="44" name="مربع نص 43"/>
            <p:cNvSpPr txBox="1"/>
            <p:nvPr/>
          </p:nvSpPr>
          <p:spPr>
            <a:xfrm>
              <a:off x="1288961" y="4763772"/>
              <a:ext cx="321326" cy="3646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AL-Mohanad Bold" pitchFamily="2" charset="-78"/>
                </a:rPr>
                <a:t>لا</a:t>
              </a:r>
              <a:endParaRPr lang="ar-SA" sz="2000" b="1" dirty="0">
                <a:cs typeface="AL-Mohanad Bold" pitchFamily="2" charset="-78"/>
              </a:endParaRPr>
            </a:p>
          </p:txBody>
        </p:sp>
        <p:sp>
          <p:nvSpPr>
            <p:cNvPr id="31" name="مخطط انسيابي: بيانات 30"/>
            <p:cNvSpPr/>
            <p:nvPr/>
          </p:nvSpPr>
          <p:spPr>
            <a:xfrm>
              <a:off x="1449624" y="3636232"/>
              <a:ext cx="1706140" cy="300871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>
                  <a:solidFill>
                    <a:schemeClr val="bg1"/>
                  </a:solidFill>
                  <a:cs typeface="AL-Mohanad Bold" pitchFamily="2" charset="-78"/>
                </a:rPr>
                <a:t>اطب</a:t>
              </a:r>
              <a:r>
                <a:rPr lang="ar-SA" sz="2000" b="1" dirty="0" smtClean="0">
                  <a:cs typeface="AL-Mohanad Bold" pitchFamily="2" charset="-78"/>
                </a:rPr>
                <a:t>ع</a:t>
              </a:r>
              <a:r>
                <a:rPr lang="en-US" sz="2000" b="1" dirty="0" smtClean="0">
                  <a:cs typeface="AL-Mohanad Bold" pitchFamily="2" charset="-78"/>
                </a:rPr>
                <a:t> </a:t>
              </a:r>
              <a:r>
                <a:rPr lang="ar-SA" sz="2000" b="1" dirty="0" smtClean="0">
                  <a:cs typeface="AL-Mohanad Bold" pitchFamily="2" charset="-78"/>
                </a:rPr>
                <a:t> ع</a:t>
              </a:r>
              <a:endParaRPr lang="ar-SA" sz="20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36" name="مخطط انسيابي: معالجة 35"/>
            <p:cNvSpPr/>
            <p:nvPr/>
          </p:nvSpPr>
          <p:spPr>
            <a:xfrm>
              <a:off x="1449623" y="3051254"/>
              <a:ext cx="1725932" cy="288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اجعل ع = 1</a:t>
              </a:r>
              <a:endParaRPr lang="ar-SA" sz="2000" b="1" dirty="0">
                <a:cs typeface="AL-Mohanad Bold" pitchFamily="2" charset="-78"/>
              </a:endParaRPr>
            </a:p>
          </p:txBody>
        </p:sp>
        <p:cxnSp>
          <p:nvCxnSpPr>
            <p:cNvPr id="43" name="رابط كسهم مستقيم 42"/>
            <p:cNvCxnSpPr/>
            <p:nvPr/>
          </p:nvCxnSpPr>
          <p:spPr>
            <a:xfrm flipH="1">
              <a:off x="2280067" y="4596554"/>
              <a:ext cx="3947" cy="35554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كسهم مستقيم 57"/>
            <p:cNvCxnSpPr>
              <a:stCxn id="28" idx="2"/>
              <a:endCxn id="17" idx="0"/>
            </p:cNvCxnSpPr>
            <p:nvPr/>
          </p:nvCxnSpPr>
          <p:spPr>
            <a:xfrm flipH="1">
              <a:off x="2272996" y="5600018"/>
              <a:ext cx="7070" cy="3308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مخطط انسيابي: معالجة 37"/>
            <p:cNvSpPr/>
            <p:nvPr/>
          </p:nvSpPr>
          <p:spPr>
            <a:xfrm>
              <a:off x="1421048" y="4270454"/>
              <a:ext cx="1725932" cy="288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>
                  <a:cs typeface="AL-Mohanad Bold" pitchFamily="2" charset="-78"/>
                </a:rPr>
                <a:t>اجعل ع = ع + 2</a:t>
              </a:r>
              <a:endParaRPr lang="ar-SA" sz="2000" b="1" dirty="0">
                <a:cs typeface="AL-Mohanad Bold" pitchFamily="2" charset="-78"/>
              </a:endParaRPr>
            </a:p>
          </p:txBody>
        </p:sp>
        <p:cxnSp>
          <p:nvCxnSpPr>
            <p:cNvPr id="41" name="رابط كسهم مستقيم 40"/>
            <p:cNvCxnSpPr/>
            <p:nvPr/>
          </p:nvCxnSpPr>
          <p:spPr>
            <a:xfrm flipH="1">
              <a:off x="2274969" y="3933058"/>
              <a:ext cx="1" cy="35554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كسهم مستقيم 41"/>
            <p:cNvCxnSpPr/>
            <p:nvPr/>
          </p:nvCxnSpPr>
          <p:spPr>
            <a:xfrm>
              <a:off x="2291554" y="3353274"/>
              <a:ext cx="11140" cy="27343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>
              <a:stCxn id="28" idx="1"/>
            </p:cNvCxnSpPr>
            <p:nvPr/>
          </p:nvCxnSpPr>
          <p:spPr>
            <a:xfrm flipH="1">
              <a:off x="755575" y="5289087"/>
              <a:ext cx="720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flipV="1">
              <a:off x="755575" y="3489990"/>
              <a:ext cx="0" cy="179909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كسهم مستقيم 23"/>
            <p:cNvCxnSpPr/>
            <p:nvPr/>
          </p:nvCxnSpPr>
          <p:spPr>
            <a:xfrm>
              <a:off x="755575" y="3489990"/>
              <a:ext cx="1440161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6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6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6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857356" y="857232"/>
            <a:ext cx="5357850" cy="10096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خطوات حل المسائل</a:t>
            </a:r>
            <a:endParaRPr lang="ar-SA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500430" y="2736642"/>
            <a:ext cx="5357850" cy="906672"/>
          </a:xfrm>
          <a:prstGeom prst="roundRect">
            <a:avLst/>
          </a:prstGeom>
          <a:solidFill>
            <a:srgbClr val="FF8FC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اولاً : صياغة حل المسائل</a:t>
            </a:r>
            <a:endParaRPr lang="ar-S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1472" y="4214818"/>
            <a:ext cx="5357850" cy="9066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ثانياً : كتابة البرنامج وتنفيذه</a:t>
            </a:r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65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97198" y="2357430"/>
            <a:ext cx="74912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400" b="1" dirty="0" smtClean="0">
                <a:cs typeface="AL-Mohanad Bold" pitchFamily="2" charset="-78"/>
              </a:rPr>
              <a:t>المقصود بحل المسائل هو </a:t>
            </a: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تحديد الخطوات المتبعة للوصول إلى الحل لضمان صحة الحل.</a:t>
            </a:r>
            <a:endParaRPr lang="ar-SA" sz="2400" b="1" dirty="0" smtClean="0">
              <a:cs typeface="AL-Mohanad Bold" pitchFamily="2" charset="-78"/>
            </a:endParaRPr>
          </a:p>
          <a:p>
            <a:pPr algn="just"/>
            <a:r>
              <a:rPr lang="ar-SA" sz="2400" b="1" dirty="0" smtClean="0">
                <a:cs typeface="AL-Mohanad Bold" pitchFamily="2" charset="-78"/>
              </a:rPr>
              <a:t>وتتكون هذه الصياغة من ثلاث خطوات أساسية هي :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591267" y="4015796"/>
            <a:ext cx="540000" cy="46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796100" y="4000504"/>
            <a:ext cx="5669269" cy="54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180000" rtlCol="1" anchor="ctr"/>
          <a:lstStyle/>
          <a:p>
            <a:pPr lvl="0"/>
            <a:r>
              <a:rPr lang="ar-S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فهم المسألة وتحديد عناصرها.</a:t>
            </a:r>
            <a:endParaRPr lang="ar-S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599831" y="4758590"/>
            <a:ext cx="540000" cy="46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792706" y="4733024"/>
            <a:ext cx="5682938" cy="54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180000" rtlCol="1" anchor="ctr"/>
          <a:lstStyle/>
          <a:p>
            <a:pPr lvl="0"/>
            <a:r>
              <a:rPr lang="ar-S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كتابة الخوارزم والخطوات المنطقية للحل.</a:t>
            </a:r>
            <a:endParaRPr lang="ar-S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598121" y="5476060"/>
            <a:ext cx="540000" cy="46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785919" y="5460768"/>
            <a:ext cx="5710274" cy="54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180000" rtlCol="1" anchor="ctr"/>
          <a:lstStyle/>
          <a:p>
            <a:pPr lv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التمثيل البياني للخوارزم عن طريق مخططات الانسياب.</a:t>
            </a:r>
            <a:endParaRPr lang="ar-S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643438" y="1500174"/>
            <a:ext cx="3714776" cy="611438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108000" rtlCol="1" anchor="ctr"/>
          <a:lstStyle/>
          <a:p>
            <a:pPr algn="ctr"/>
            <a:r>
              <a:rPr lang="ar-SA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اولاً : صياغة حل المسائل</a:t>
            </a:r>
            <a:endParaRPr lang="ar-SA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2" name="مخطط انسيابي: تخزين داخلي 11"/>
          <p:cNvSpPr/>
          <p:nvPr/>
        </p:nvSpPr>
        <p:spPr>
          <a:xfrm>
            <a:off x="2928926" y="428604"/>
            <a:ext cx="3595270" cy="642942"/>
          </a:xfrm>
          <a:prstGeom prst="flowChartInternalStorage">
            <a:avLst/>
          </a:prstGeom>
          <a:solidFill>
            <a:srgbClr val="16025E"/>
          </a:solidFill>
          <a:ln w="28575"/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خطوات حل المسائل</a:t>
            </a:r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pic>
        <p:nvPicPr>
          <p:cNvPr id="15" name="صورة 14" descr="goodbye_hermione_by_tho_be-d3na6yz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1470" y="3200399"/>
            <a:ext cx="2286016" cy="36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928926" y="2714620"/>
            <a:ext cx="571504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 smtClean="0">
                <a:cs typeface="AL-Mohanad Bold" pitchFamily="2" charset="-78"/>
              </a:rPr>
              <a:t>تتكون هذه المرحلة من ثلاث خطوات أساسية هي :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910357" y="3786190"/>
            <a:ext cx="540000" cy="576000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139700">
              <a:srgbClr val="FFC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6600"/>
                </a:solidFill>
                <a:cs typeface="AL-Mohanad Bold" pitchFamily="2" charset="-78"/>
              </a:rPr>
              <a:t>1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285852" y="3788158"/>
            <a:ext cx="6487074" cy="57403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139700">
              <a:srgbClr val="FFC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كتابة البرنامج بواسطة إحدى لغات البرمجة من قبل المبرمج.</a:t>
            </a:r>
            <a:endParaRPr lang="ar-SA" sz="25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918921" y="4544276"/>
            <a:ext cx="540000" cy="576000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139700">
              <a:srgbClr val="FFC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6600"/>
                </a:solidFill>
                <a:cs typeface="AL-Mohanad Bold" pitchFamily="2" charset="-78"/>
              </a:rPr>
              <a:t>2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285852" y="4546244"/>
            <a:ext cx="6487074" cy="57403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139700">
              <a:srgbClr val="FFC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45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ترجمة البرنامج إلى لغة الآلة وتنفيذه وهذا هو دور الحاسب الآلي.</a:t>
            </a:r>
            <a:endParaRPr lang="ar-SA" sz="245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917211" y="5333184"/>
            <a:ext cx="540000" cy="576000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139700">
              <a:srgbClr val="FFC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6600"/>
                </a:solidFill>
                <a:cs typeface="AL-Mohanad Bold" pitchFamily="2" charset="-78"/>
              </a:rPr>
              <a:t>3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285852" y="5335152"/>
            <a:ext cx="6487074" cy="57403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139700">
              <a:srgbClr val="FFC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اختبار البرنامج وإصلاح الأخطاء.</a:t>
            </a:r>
            <a:endParaRPr lang="ar-SA" sz="25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572000" y="1928802"/>
            <a:ext cx="4023898" cy="642942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cs typeface="AL-Mohanad Bold" pitchFamily="2" charset="-78"/>
              </a:rPr>
              <a:t>ثانياً : كتابة البرنامج وتنفيذه</a:t>
            </a:r>
            <a:endParaRPr lang="ar-SA" sz="28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-214346" y="0"/>
            <a:ext cx="4357718" cy="3214686"/>
            <a:chOff x="-32" y="0"/>
            <a:chExt cx="5072098" cy="3286124"/>
          </a:xfrm>
        </p:grpSpPr>
        <p:pic>
          <p:nvPicPr>
            <p:cNvPr id="15" name="صورة 14" descr="compass1_text_panel_hw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2" y="0"/>
              <a:ext cx="5072098" cy="3286124"/>
            </a:xfrm>
            <a:prstGeom prst="rect">
              <a:avLst/>
            </a:prstGeom>
          </p:spPr>
        </p:pic>
        <p:sp>
          <p:nvSpPr>
            <p:cNvPr id="12" name="مستطيل مستدير الزوايا 11"/>
            <p:cNvSpPr/>
            <p:nvPr/>
          </p:nvSpPr>
          <p:spPr>
            <a:xfrm>
              <a:off x="1038799" y="1379157"/>
              <a:ext cx="2952328" cy="51948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 smtClean="0">
                  <a:solidFill>
                    <a:schemeClr val="bg1"/>
                  </a:solidFill>
                  <a:cs typeface="AGA Aladdin Regular" pitchFamily="2" charset="-78"/>
                </a:rPr>
                <a:t>خطوات حل المسائل</a:t>
              </a:r>
              <a:endParaRPr lang="ar-SA" sz="2800" b="1" dirty="0">
                <a:solidFill>
                  <a:schemeClr val="bg1"/>
                </a:solidFill>
                <a:cs typeface="AGA Aladdin Regular" pitchFamily="2" charset="-78"/>
              </a:endParaRPr>
            </a:p>
          </p:txBody>
        </p:sp>
      </p:grpSp>
      <p:pic>
        <p:nvPicPr>
          <p:cNvPr id="13" name="صورة 12" descr="Detective_Conan_by_CalicoStonewol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3980430"/>
            <a:ext cx="2021712" cy="28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071495" y="1103612"/>
            <a:ext cx="540000" cy="46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cs typeface="AL-Mohanad Bold" pitchFamily="2" charset="-78"/>
              </a:rPr>
              <a:t>1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857356" y="1071546"/>
            <a:ext cx="6116634" cy="5394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72000" rtlCol="1" anchor="ctr"/>
          <a:lstStyle/>
          <a:p>
            <a:pPr lvl="0"/>
            <a:r>
              <a:rPr lang="ar-SA" sz="2400" dirty="0" smtClean="0">
                <a:solidFill>
                  <a:schemeClr val="tx1"/>
                </a:solidFill>
                <a:cs typeface="PT Bold Heading" pitchFamily="2" charset="-78"/>
              </a:rPr>
              <a:t>فهم المسألة وتحديد عناصرها ( فهم المسألة ثلثا الحل )</a:t>
            </a:r>
            <a:endParaRPr lang="ar-SA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41262" y="1740747"/>
            <a:ext cx="79598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400" b="1" dirty="0" smtClean="0">
                <a:cs typeface="AL-Mohanad Bold" pitchFamily="2" charset="-78"/>
              </a:rPr>
              <a:t>المقصود بفهم المسألة وتحليل عناصرها أن نعرف </a:t>
            </a: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ماذا نريد بالضبط من البرنامج </a:t>
            </a:r>
            <a:r>
              <a:rPr lang="ar-SA" sz="2400" b="1" dirty="0" smtClean="0">
                <a:cs typeface="AL-Mohanad Bold" pitchFamily="2" charset="-78"/>
              </a:rPr>
              <a:t>وأن نحدد العناصر الأساسية لحل المسألة وهي :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013690" y="2742202"/>
            <a:ext cx="540000" cy="468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144000"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500694" y="2714620"/>
            <a:ext cx="2415491" cy="5105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مخرجات البرنامج :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032528" y="3956648"/>
            <a:ext cx="540000" cy="468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493383" y="3929066"/>
            <a:ext cx="2441640" cy="5105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مدخلات البرنامج :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020544" y="5175578"/>
            <a:ext cx="540000" cy="468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144000"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ج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488786" y="5133007"/>
            <a:ext cx="2440800" cy="5105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المعـــالجــــة :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620642" y="3357562"/>
            <a:ext cx="531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النتائج والمعلومات المراد التوصل إليها عند حل المسألة</a:t>
            </a:r>
            <a:r>
              <a:rPr lang="ar-SA" sz="2400" b="1" dirty="0">
                <a:cs typeface="AL-Mohanad Bold" pitchFamily="2" charset="-78"/>
              </a:rPr>
              <a:t>.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309183" y="4572008"/>
            <a:ext cx="6598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هي البيانات اللازم الحصول عليها لمعرفة النتائج والمخرجات</a:t>
            </a:r>
            <a:r>
              <a:rPr lang="ar-SA" sz="2400" b="1" dirty="0">
                <a:cs typeface="AL-Mohanad Bold" pitchFamily="2" charset="-78"/>
              </a:rPr>
              <a:t>. </a:t>
            </a:r>
            <a:endParaRPr lang="ar-SA" sz="2400" dirty="0">
              <a:cs typeface="AL-Mohanad Bold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214546" y="5786454"/>
            <a:ext cx="574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400" b="1" dirty="0">
                <a:solidFill>
                  <a:srgbClr val="C00000"/>
                </a:solidFill>
                <a:cs typeface="AL-Mohanad Bold" pitchFamily="2" charset="-78"/>
              </a:rPr>
              <a:t>العمليات الحسابية والمنطقية التي نقوم بإجرائها على المدخلات حتى نحصل </a:t>
            </a: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على المخرجات</a:t>
            </a:r>
            <a:r>
              <a:rPr lang="ar-SA" sz="2400" b="1" dirty="0">
                <a:cs typeface="AL-Mohanad Bold" pitchFamily="2" charset="-78"/>
              </a:rPr>
              <a:t>.</a:t>
            </a:r>
          </a:p>
        </p:txBody>
      </p:sp>
      <p:sp>
        <p:nvSpPr>
          <p:cNvPr id="15" name="مخطط انسيابي: مستند 14"/>
          <p:cNvSpPr/>
          <p:nvPr/>
        </p:nvSpPr>
        <p:spPr>
          <a:xfrm>
            <a:off x="2928926" y="214290"/>
            <a:ext cx="3643338" cy="714380"/>
          </a:xfrm>
          <a:prstGeom prst="flowChartDocumen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اولاً</a:t>
            </a:r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: صياغة حل المسائل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0" name="صورة 19" descr="Conan-detective.gif"/>
          <p:cNvPicPr>
            <a:picLocks noChangeAspect="1"/>
          </p:cNvPicPr>
          <p:nvPr/>
        </p:nvPicPr>
        <p:blipFill>
          <a:blip r:embed="rId2"/>
          <a:srcRect l="9005"/>
          <a:stretch>
            <a:fillRect/>
          </a:stretch>
        </p:blipFill>
        <p:spPr>
          <a:xfrm>
            <a:off x="-32" y="4036818"/>
            <a:ext cx="3000396" cy="2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7 نقاط 1"/>
          <p:cNvSpPr/>
          <p:nvPr/>
        </p:nvSpPr>
        <p:spPr>
          <a:xfrm>
            <a:off x="7131340" y="295398"/>
            <a:ext cx="1245796" cy="1061900"/>
          </a:xfrm>
          <a:prstGeom prst="star7">
            <a:avLst/>
          </a:prstGeom>
          <a:solidFill>
            <a:srgbClr val="FF9999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44000" rIns="0"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مثال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85786" y="1584769"/>
            <a:ext cx="7072362" cy="17727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نفترض أننا نريد حساب مساحة المستطيل بمعلومية الطول والعرض، حلل عناصر المسألة إذا علمت أن </a:t>
            </a:r>
            <a:r>
              <a:rPr lang="ar-SA" sz="2800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مساحة المستطيل = الطول </a:t>
            </a:r>
            <a:r>
              <a:rPr lang="en-US" sz="2800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  <a:sym typeface="Wingdings 2"/>
              </a:rPr>
              <a:t></a:t>
            </a:r>
            <a:r>
              <a:rPr lang="ar-SA" sz="2800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العرض ؟ </a:t>
            </a: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7089014" y="3581546"/>
            <a:ext cx="1245796" cy="1061900"/>
          </a:xfrm>
          <a:prstGeom prst="star7">
            <a:avLst/>
          </a:prstGeom>
          <a:solidFill>
            <a:srgbClr val="FF9999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44000" rIns="0"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الحل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416300" y="3857628"/>
            <a:ext cx="514353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لتحليل عناصر المسألة نحدد التالي :</a:t>
            </a:r>
          </a:p>
          <a:p>
            <a:pPr algn="just">
              <a:lnSpc>
                <a:spcPct val="150000"/>
              </a:lnSpc>
            </a:pPr>
            <a:r>
              <a:rPr lang="ar-SA" sz="2800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1 ) المخرجات : </a:t>
            </a:r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مساحة المستطيل.</a:t>
            </a:r>
          </a:p>
          <a:p>
            <a:pPr algn="just">
              <a:lnSpc>
                <a:spcPct val="150000"/>
              </a:lnSpc>
            </a:pPr>
            <a:r>
              <a:rPr lang="ar-SA" sz="2800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2 ) المدخلات : </a:t>
            </a:r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الطول والعرض.</a:t>
            </a:r>
          </a:p>
          <a:p>
            <a:pPr algn="just">
              <a:lnSpc>
                <a:spcPct val="150000"/>
              </a:lnSpc>
            </a:pPr>
            <a:r>
              <a:rPr lang="ar-SA" sz="2800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3 ) </a:t>
            </a:r>
            <a:r>
              <a:rPr lang="ar-SA" sz="2800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المعالجة : </a:t>
            </a:r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قانون مساحة المستطيل </a:t>
            </a:r>
          </a:p>
        </p:txBody>
      </p:sp>
    </p:spTree>
    <p:extLst>
      <p:ext uri="{BB962C8B-B14F-4D97-AF65-F5344CB8AC3E}">
        <p14:creationId xmlns:p14="http://schemas.microsoft.com/office/powerpoint/2010/main" val="33918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509798" y="1831951"/>
            <a:ext cx="74912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الخوارزمية : </a:t>
            </a:r>
            <a:r>
              <a:rPr lang="ar-SA" sz="2800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هي مجموعة من الأوامر المكتوبة بصورة واضحة ومسلسلة ومترابطة منطقياً لحل مسألة.</a:t>
            </a:r>
          </a:p>
        </p:txBody>
      </p:sp>
      <p:sp>
        <p:nvSpPr>
          <p:cNvPr id="6" name="نجمة مكونة من 7 نقاط 5"/>
          <p:cNvSpPr/>
          <p:nvPr/>
        </p:nvSpPr>
        <p:spPr>
          <a:xfrm>
            <a:off x="7786710" y="3014540"/>
            <a:ext cx="1080120" cy="843088"/>
          </a:xfrm>
          <a:prstGeom prst="star7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36000" rtlCol="1" anchor="ctr"/>
          <a:lstStyle/>
          <a:p>
            <a:pPr algn="ctr"/>
            <a:r>
              <a:rPr lang="ar-SA" sz="3600" b="1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مثال </a:t>
            </a:r>
            <a:endParaRPr lang="ar-SA" sz="3600" b="1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مخطط انسيابي: مستند 11"/>
          <p:cNvSpPr/>
          <p:nvPr/>
        </p:nvSpPr>
        <p:spPr>
          <a:xfrm>
            <a:off x="2928926" y="214290"/>
            <a:ext cx="3643338" cy="714380"/>
          </a:xfrm>
          <a:prstGeom prst="flowChartDocumen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اولاً</a:t>
            </a:r>
            <a:r>
              <a:rPr lang="ar-S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: صياغة حل المسائل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071495" y="1103612"/>
            <a:ext cx="540000" cy="46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cs typeface="AL-Mohanad Bold" pitchFamily="2" charset="-78"/>
              </a:rPr>
              <a:t>2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286248" y="1071546"/>
            <a:ext cx="3687742" cy="5394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108000" rIns="144000" rtlCol="1" anchor="ctr"/>
          <a:lstStyle/>
          <a:p>
            <a:pPr lvl="0"/>
            <a:r>
              <a:rPr lang="ar-SA" sz="2800" dirty="0" smtClean="0">
                <a:solidFill>
                  <a:schemeClr val="tx1"/>
                </a:solidFill>
                <a:cs typeface="PT Bold Heading" pitchFamily="2" charset="-78"/>
              </a:rPr>
              <a:t>كتابة الخطوات الخوارزمية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8596" y="3082200"/>
            <a:ext cx="7215238" cy="11326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اكتبي الخطوات الخوارزمية لحساب مساحة مستطيل علماً بأن :</a:t>
            </a:r>
          </a:p>
          <a:p>
            <a:pPr algn="just">
              <a:lnSpc>
                <a:spcPct val="130000"/>
              </a:lnSpc>
            </a:pPr>
            <a:r>
              <a:rPr lang="ar-SA" sz="2400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مساحة المستطيل </a:t>
            </a:r>
            <a:r>
              <a:rPr lang="ar-SA" sz="2800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=</a:t>
            </a:r>
            <a:r>
              <a:rPr lang="ar-SA" sz="2400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الطول </a:t>
            </a:r>
            <a:r>
              <a:rPr lang="en-US" sz="2400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  <a:sym typeface="Wingdings 2"/>
              </a:rPr>
              <a:t></a:t>
            </a:r>
            <a:r>
              <a:rPr lang="ar-SA" sz="2400" dirty="0" smtClean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العرض ؟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21726" y="4286256"/>
            <a:ext cx="732210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1 ) أدخل الطول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A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، أدخل العرض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B</a:t>
            </a:r>
          </a:p>
          <a:p>
            <a:pPr algn="just"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2 ) احسب مساحة المستطيل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X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=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B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  <a:sym typeface="Wingdings 2"/>
              </a:rPr>
              <a:t>A</a:t>
            </a:r>
            <a:endPara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3 ) </a:t>
            </a:r>
            <a:r>
              <a:rPr lang="ar-S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اطبع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مساحة المستطيل.</a:t>
            </a:r>
          </a:p>
          <a:p>
            <a:pPr algn="just"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4 ) النهاية. </a:t>
            </a:r>
          </a:p>
        </p:txBody>
      </p:sp>
    </p:spTree>
    <p:extLst>
      <p:ext uri="{BB962C8B-B14F-4D97-AF65-F5344CB8AC3E}">
        <p14:creationId xmlns:p14="http://schemas.microsoft.com/office/powerpoint/2010/main" val="23486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1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retro_text_panel_hw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-24"/>
            <a:ext cx="5400000" cy="161296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85720" y="1571612"/>
            <a:ext cx="8102704" cy="20190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ar-SA" sz="2400" b="1" dirty="0" smtClean="0">
                <a:cs typeface="AL-Mohanad Bold" pitchFamily="2" charset="-78"/>
              </a:rPr>
              <a:t>لكي تكون الخطوات الخوارزمية سليمة لابد من أن تحتوي خواص أساسية وهي :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1 ) أن تكون كل </a:t>
            </a:r>
            <a:r>
              <a:rPr lang="ar-SA" sz="2400" b="1" dirty="0">
                <a:cs typeface="AL-Mohanad Bold" pitchFamily="2" charset="-78"/>
              </a:rPr>
              <a:t>خطوة </a:t>
            </a:r>
            <a:r>
              <a:rPr lang="ar-SA" sz="2400" b="1" dirty="0" smtClean="0">
                <a:cs typeface="AL-Mohanad Bold" pitchFamily="2" charset="-78"/>
              </a:rPr>
              <a:t>معرفة جيداً ومحددة بعبارات دقيقة.</a:t>
            </a:r>
          </a:p>
          <a:p>
            <a:pPr algn="just">
              <a:lnSpc>
                <a:spcPct val="120000"/>
              </a:lnSpc>
            </a:pPr>
            <a:r>
              <a:rPr lang="ar-SA" sz="2400" b="1" dirty="0" smtClean="0">
                <a:cs typeface="AL-Mohanad Bold" pitchFamily="2" charset="-78"/>
              </a:rPr>
              <a:t>2 ) </a:t>
            </a:r>
            <a:r>
              <a:rPr lang="ar-SA" sz="2400" b="1" dirty="0">
                <a:cs typeface="AL-Mohanad Bold" pitchFamily="2" charset="-78"/>
              </a:rPr>
              <a:t>أن تتوقف </a:t>
            </a:r>
            <a:r>
              <a:rPr lang="ar-SA" sz="2400" b="1" dirty="0" smtClean="0">
                <a:cs typeface="AL-Mohanad Bold" pitchFamily="2" charset="-78"/>
              </a:rPr>
              <a:t>العملية بعد عدد محدد من الخطوات.</a:t>
            </a:r>
          </a:p>
          <a:p>
            <a:pPr algn="just">
              <a:lnSpc>
                <a:spcPct val="120000"/>
              </a:lnSpc>
            </a:pPr>
            <a:r>
              <a:rPr lang="ar-SA" sz="2400" b="1" dirty="0">
                <a:cs typeface="AL-Mohanad Bold" pitchFamily="2" charset="-78"/>
              </a:rPr>
              <a:t>3 ) أن تؤدي </a:t>
            </a:r>
            <a:r>
              <a:rPr lang="ar-SA" sz="2400" b="1" dirty="0" smtClean="0">
                <a:cs typeface="AL-Mohanad Bold" pitchFamily="2" charset="-78"/>
              </a:rPr>
              <a:t>العمليات في مجملها إلى حل المسألة.</a:t>
            </a: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7849598" y="3631870"/>
            <a:ext cx="1080120" cy="843088"/>
          </a:xfrm>
          <a:prstGeom prst="star7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44000" rIns="0"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AL-Mohanad Bold" pitchFamily="2" charset="-78"/>
              </a:rPr>
              <a:t>مثال</a:t>
            </a:r>
            <a:endParaRPr lang="ar-SA" sz="24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5720" y="3712880"/>
            <a:ext cx="7358114" cy="15735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200" b="1" dirty="0" smtClean="0">
                <a:solidFill>
                  <a:srgbClr val="C00000"/>
                </a:solidFill>
                <a:cs typeface="AL-Mohanad Bold" pitchFamily="2" charset="-78"/>
              </a:rPr>
              <a:t>تأكد من أن المسألة التالية تتبع الخطوات الخوارزمية السليمة لحساب وزنك المثالي</a:t>
            </a:r>
          </a:p>
          <a:p>
            <a:pPr algn="just">
              <a:lnSpc>
                <a:spcPct val="150000"/>
              </a:lnSpc>
            </a:pPr>
            <a:r>
              <a:rPr lang="ar-SA" sz="2200" b="1" dirty="0" smtClean="0">
                <a:solidFill>
                  <a:srgbClr val="C00000"/>
                </a:solidFill>
                <a:cs typeface="AL-Mohanad Bold" pitchFamily="2" charset="-78"/>
              </a:rPr>
              <a:t>1 ) أحسب الوزن المثالي </a:t>
            </a:r>
            <a:r>
              <a:rPr lang="en-US" sz="2200" b="1" dirty="0" smtClean="0">
                <a:solidFill>
                  <a:srgbClr val="C00000"/>
                </a:solidFill>
                <a:cs typeface="AL-Mohanad Bold" pitchFamily="2" charset="-78"/>
              </a:rPr>
              <a:t>Y= X - 100</a:t>
            </a:r>
            <a:r>
              <a:rPr lang="ar-SA" sz="2200" b="1" dirty="0" smtClean="0">
                <a:solidFill>
                  <a:srgbClr val="C00000"/>
                </a:solidFill>
                <a:cs typeface="AL-Mohanad Bold" pitchFamily="2" charset="-78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ar-SA" sz="2200" b="1" dirty="0" smtClean="0">
                <a:solidFill>
                  <a:srgbClr val="C00000"/>
                </a:solidFill>
                <a:cs typeface="AL-Mohanad Bold" pitchFamily="2" charset="-78"/>
              </a:rPr>
              <a:t>2 ) اطبع </a:t>
            </a:r>
            <a:r>
              <a:rPr lang="en-US" sz="2200" b="1" dirty="0" smtClean="0">
                <a:solidFill>
                  <a:srgbClr val="C00000"/>
                </a:solidFill>
                <a:cs typeface="AL-Mohanad Bold" pitchFamily="2" charset="-78"/>
              </a:rPr>
              <a:t>Y</a:t>
            </a:r>
            <a:r>
              <a:rPr lang="ar-SA" sz="2200" b="1" dirty="0" smtClean="0">
                <a:solidFill>
                  <a:srgbClr val="C00000"/>
                </a:solidFill>
                <a:cs typeface="AL-Mohanad Bold" pitchFamily="2" charset="-78"/>
              </a:rPr>
              <a:t>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375394" y="5286388"/>
            <a:ext cx="6268440" cy="15050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SA" sz="2400" b="1" dirty="0" smtClean="0">
                <a:cs typeface="AL-Mohanad Bold" pitchFamily="2" charset="-78"/>
              </a:rPr>
              <a:t>الخطوات الخوارزمية بمجملها لا تؤدي إلى حل المسألة.</a:t>
            </a:r>
          </a:p>
          <a:p>
            <a:pPr algn="just">
              <a:lnSpc>
                <a:spcPct val="130000"/>
              </a:lnSpc>
            </a:pPr>
            <a:r>
              <a:rPr lang="ar-SA" sz="2400" b="1" dirty="0" smtClean="0">
                <a:cs typeface="AL-Mohanad Bold" pitchFamily="2" charset="-78"/>
              </a:rPr>
              <a:t>من المفترض إضافة الخطوة التالية في البداية.</a:t>
            </a:r>
          </a:p>
          <a:p>
            <a:pPr algn="just">
              <a:lnSpc>
                <a:spcPct val="130000"/>
              </a:lnSpc>
            </a:pP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1 ) أدخل قيمة الطول </a:t>
            </a:r>
            <a:r>
              <a:rPr lang="en-US" sz="2400" b="1" dirty="0" smtClean="0">
                <a:solidFill>
                  <a:srgbClr val="C00000"/>
                </a:solidFill>
                <a:cs typeface="AL-Mohanad Bold" pitchFamily="2" charset="-78"/>
              </a:rPr>
              <a:t>X</a:t>
            </a:r>
            <a:r>
              <a:rPr lang="ar-SA" sz="2400" b="1" dirty="0" smtClean="0">
                <a:solidFill>
                  <a:srgbClr val="C00000"/>
                </a:solidFill>
                <a:cs typeface="AL-Mohanad Bold" pitchFamily="2" charset="-78"/>
              </a:rPr>
              <a:t> بالسنتيمتر.</a:t>
            </a: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7849598" y="5394988"/>
            <a:ext cx="1080120" cy="843088"/>
          </a:xfrm>
          <a:prstGeom prst="star7">
            <a:avLst/>
          </a:prstGeom>
          <a:solidFill>
            <a:srgbClr val="D351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144000" rIns="0"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AL-Mohanad Bold" pitchFamily="2" charset="-78"/>
              </a:rPr>
              <a:t>الحل</a:t>
            </a:r>
            <a:endParaRPr lang="ar-SA" sz="24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571736" y="603546"/>
            <a:ext cx="3500462" cy="4680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6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خواص الخوارزمية السليمة</a:t>
            </a:r>
            <a:endParaRPr lang="ar-SA" sz="2600" b="1" dirty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1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11727</TotalTime>
  <Words>2126</Words>
  <Application>Microsoft Office PowerPoint</Application>
  <PresentationFormat>عرض على الشاشة (3:4)‏</PresentationFormat>
  <Paragraphs>408</Paragraphs>
  <Slides>26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26</vt:i4>
      </vt:variant>
    </vt:vector>
  </HeadingPairs>
  <TitlesOfParts>
    <vt:vector size="29" baseType="lpstr">
      <vt:lpstr>نسق Office</vt:lpstr>
      <vt:lpstr>تدفق</vt:lpstr>
      <vt:lpstr>مشربية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176</cp:revision>
  <dcterms:created xsi:type="dcterms:W3CDTF">2014-01-13T19:42:21Z</dcterms:created>
  <dcterms:modified xsi:type="dcterms:W3CDTF">2015-02-06T18:18:01Z</dcterms:modified>
</cp:coreProperties>
</file>