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5" r:id="rId3"/>
    <p:sldId id="258" r:id="rId4"/>
    <p:sldId id="261" r:id="rId5"/>
    <p:sldId id="271" r:id="rId6"/>
    <p:sldId id="270" r:id="rId7"/>
    <p:sldId id="264" r:id="rId8"/>
    <p:sldId id="262" r:id="rId9"/>
    <p:sldId id="276" r:id="rId10"/>
    <p:sldId id="269" r:id="rId11"/>
    <p:sldId id="265" r:id="rId12"/>
    <p:sldId id="280" r:id="rId13"/>
    <p:sldId id="281" r:id="rId14"/>
    <p:sldId id="282" r:id="rId15"/>
  </p:sldIdLst>
  <p:sldSz cx="11880850" cy="7200900"/>
  <p:notesSz cx="9144000" cy="6858000"/>
  <p:defaultTextStyle>
    <a:defPPr>
      <a:defRPr lang="ar-SA"/>
    </a:defPPr>
    <a:lvl1pPr marL="0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5165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0331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5496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80661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5826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70992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6157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61322" algn="r" defTabSz="1090331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32E"/>
    <a:srgbClr val="156B32"/>
    <a:srgbClr val="107029"/>
    <a:srgbClr val="185827"/>
    <a:srgbClr val="1C662E"/>
    <a:srgbClr val="1B5525"/>
    <a:srgbClr val="0C6429"/>
    <a:srgbClr val="0B5925"/>
    <a:srgbClr val="115322"/>
    <a:srgbClr val="115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26" autoAdjust="0"/>
    <p:restoredTop sz="86410" autoAdjust="0"/>
  </p:normalViewPr>
  <p:slideViewPr>
    <p:cSldViewPr>
      <p:cViewPr varScale="1">
        <p:scale>
          <a:sx n="50" d="100"/>
          <a:sy n="50" d="100"/>
        </p:scale>
        <p:origin x="-610" y="-72"/>
      </p:cViewPr>
      <p:guideLst>
        <p:guide orient="horz" pos="2268"/>
        <p:guide pos="3742"/>
      </p:guideLst>
    </p:cSldViewPr>
  </p:slideViewPr>
  <p:outlineViewPr>
    <p:cViewPr>
      <p:scale>
        <a:sx n="33" d="100"/>
        <a:sy n="33" d="100"/>
      </p:scale>
      <p:origin x="0" y="42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60A7E3-43A2-4F14-BC93-44737803E746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451100" y="514350"/>
            <a:ext cx="4241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32BB72-7C4F-4B35-ADE9-2834DA3299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65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165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331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496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661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826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992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157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322" algn="r" defTabSz="1090331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51100" y="514350"/>
            <a:ext cx="42418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1064" y="2236947"/>
            <a:ext cx="10098723" cy="154352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82128" y="4080510"/>
            <a:ext cx="831659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6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24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191925" y="303372"/>
            <a:ext cx="3473499" cy="645080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71430" y="303372"/>
            <a:ext cx="10222481" cy="645080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07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" y="0"/>
            <a:ext cx="11877633" cy="50392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ltGray">
          <a:xfrm>
            <a:off x="-2" y="4992624"/>
            <a:ext cx="11880852" cy="2208276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rtl="0">
              <a:defRPr lang="zh-CN"/>
            </a:pPr>
            <a:endParaRPr lang="zh-CN" altLang="en-US" sz="1800"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矩形 5"/>
          <p:cNvSpPr/>
          <p:nvPr/>
        </p:nvSpPr>
        <p:spPr bwMode="white">
          <a:xfrm>
            <a:off x="-124" y="4960620"/>
            <a:ext cx="11877757" cy="80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106" y="5040630"/>
            <a:ext cx="8910639" cy="1200150"/>
          </a:xfrm>
        </p:spPr>
        <p:txBody>
          <a:bodyPr anchor="b">
            <a:normAutofit/>
          </a:bodyPr>
          <a:lstStyle>
            <a:lvl1pPr algn="ctr" latinLnBrk="0">
              <a:defRPr lang="zh-CN" sz="480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3561" y="6240780"/>
            <a:ext cx="8910639" cy="8001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CN" sz="2800"/>
            </a:lvl2pPr>
            <a:lvl3pPr marL="914400" indent="0" algn="ctr" latinLnBrk="0">
              <a:buNone/>
              <a:defRPr lang="zh-CN" sz="2400"/>
            </a:lvl3pPr>
            <a:lvl4pPr marL="1371600" indent="0" algn="ctr" latinLnBrk="0">
              <a:buNone/>
              <a:defRPr lang="zh-CN" sz="2000"/>
            </a:lvl4pPr>
            <a:lvl5pPr marL="1828800" indent="0" algn="ctr" latinLnBrk="0">
              <a:buNone/>
              <a:defRPr lang="zh-CN" sz="2000"/>
            </a:lvl5pPr>
            <a:lvl6pPr marL="2286000" indent="0" algn="ctr" latinLnBrk="0">
              <a:buNone/>
              <a:defRPr lang="zh-CN" sz="2000"/>
            </a:lvl6pPr>
            <a:lvl7pPr marL="2743200" indent="0" algn="ctr" latinLnBrk="0">
              <a:buNone/>
              <a:defRPr lang="zh-CN" sz="2000"/>
            </a:lvl7pPr>
            <a:lvl8pPr marL="3200400" indent="0" algn="ctr" latinLnBrk="0">
              <a:buNone/>
              <a:defRPr lang="zh-CN" sz="2000"/>
            </a:lvl8pPr>
            <a:lvl9pPr marL="3657600" indent="0" algn="ctr" latinLnBrk="0">
              <a:buNone/>
              <a:defRPr lang="zh-CN" sz="2000"/>
            </a:lvl9pPr>
          </a:lstStyle>
          <a:p>
            <a:r>
              <a:rPr lang="zh-CN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94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CN"/>
            </a:lvl6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" y="0"/>
            <a:ext cx="11877757" cy="48006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rtl="0"/>
            <a:endParaRPr lang="zh-CN" altLang="en-US" sz="1800"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-1" y="432054"/>
            <a:ext cx="11877757" cy="480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107" y="1200150"/>
            <a:ext cx="8910638" cy="2800350"/>
          </a:xfrm>
        </p:spPr>
        <p:txBody>
          <a:bodyPr anchor="b">
            <a:normAutofit/>
          </a:bodyPr>
          <a:lstStyle>
            <a:lvl1pPr algn="ctr" latinLnBrk="0">
              <a:defRPr lang="zh-CN" sz="5200" b="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85107" y="4000500"/>
            <a:ext cx="8910638" cy="120015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1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备用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107" y="1200150"/>
            <a:ext cx="8910638" cy="2800350"/>
          </a:xfrm>
        </p:spPr>
        <p:txBody>
          <a:bodyPr anchor="b">
            <a:normAutofit/>
          </a:bodyPr>
          <a:lstStyle>
            <a:lvl1pPr algn="ctr" latinLnBrk="0">
              <a:defRPr lang="zh-CN" sz="5200" b="0">
                <a:solidFill>
                  <a:schemeClr val="tx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83560" y="4000500"/>
            <a:ext cx="8910638" cy="120015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5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06893" y="1997051"/>
            <a:ext cx="4455319" cy="433014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8639" y="1997051"/>
            <a:ext cx="4455319" cy="4330141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6894" y="489661"/>
            <a:ext cx="9267063" cy="1296162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06893" y="1929337"/>
            <a:ext cx="4455319" cy="80491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0" cap="none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6893" y="2877770"/>
            <a:ext cx="4455319" cy="3453289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18639" y="1929337"/>
            <a:ext cx="4455319" cy="80491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0" cap="none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18639" y="2877770"/>
            <a:ext cx="4455319" cy="3453289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 altLang="zh-CN">
                <a:solidFill>
                  <a:srgbClr val="263050"/>
                </a:solidFill>
              </a:rPr>
              <a:pPr/>
              <a:t>1/25/2015</a:t>
            </a:fld>
            <a:endParaRPr altLang="en-US">
              <a:solidFill>
                <a:srgbClr val="26305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endParaRPr altLang="en-US">
              <a:solidFill>
                <a:srgbClr val="26305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altLang="zh-CN">
                <a:solidFill>
                  <a:srgbClr val="263050"/>
                </a:solidFill>
              </a:rPr>
              <a:pPr/>
              <a:t>‹#›</a:t>
            </a:fld>
            <a:endParaRPr altLang="en-US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333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1007" y="2480312"/>
            <a:ext cx="3118723" cy="2090261"/>
          </a:xfr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79516" y="720090"/>
            <a:ext cx="7054256" cy="576072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007" y="4585673"/>
            <a:ext cx="3118723" cy="1703113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备用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749370" cy="72009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rtl="0">
              <a:defRPr lang="zh-CN"/>
            </a:pPr>
            <a:endParaRPr lang="zh-CN" altLang="en-US" sz="1800"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1007" y="2480312"/>
            <a:ext cx="3118723" cy="2090261"/>
          </a:xfrm>
        </p:spPr>
        <p:txBody>
          <a:bodyPr anchor="b">
            <a:normAutofit/>
          </a:bodyPr>
          <a:lstStyle>
            <a:lvl1pPr latinLnBrk="0">
              <a:defRPr lang="zh-CN" sz="3400" b="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6027" y="720090"/>
            <a:ext cx="6207744" cy="576072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007" y="4585673"/>
            <a:ext cx="3118723" cy="1703113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 altLang="zh-CN">
                <a:solidFill>
                  <a:srgbClr val="263050"/>
                </a:solidFill>
              </a:rPr>
              <a:pPr/>
              <a:t>1/25/2015</a:t>
            </a:fld>
            <a:endParaRPr altLang="en-US">
              <a:solidFill>
                <a:srgbClr val="26305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n-US" altLang="zh-CN">
                <a:solidFill>
                  <a:srgbClr val="263050"/>
                </a:solidFill>
              </a:rPr>
              <a:pPr/>
              <a:t>‹#›</a:t>
            </a:fld>
            <a:endParaRPr altLang="en-US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7128510" y="0"/>
            <a:ext cx="4749370" cy="72009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rtl="0">
              <a:defRPr lang="zh-CN"/>
            </a:pPr>
            <a:endParaRPr lang="zh-CN" altLang="en-US" sz="1800"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1007" y="2480310"/>
            <a:ext cx="3118723" cy="2093062"/>
          </a:xfrm>
        </p:spPr>
        <p:txBody>
          <a:bodyPr anchor="b">
            <a:normAutofit/>
          </a:bodyPr>
          <a:lstStyle>
            <a:lvl1pPr latinLnBrk="0">
              <a:defRPr lang="zh-CN" sz="3400" b="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7128510" cy="72009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zh-CN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721007" y="4573371"/>
            <a:ext cx="3118723" cy="172684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02233" y="288370"/>
            <a:ext cx="2561808" cy="6192440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6809" y="288370"/>
            <a:ext cx="7536914" cy="6192440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altLang="zh-CN">
                <a:solidFill>
                  <a:srgbClr val="E5E8E8"/>
                </a:solidFill>
              </a:rPr>
              <a:pPr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CN">
                <a:solidFill>
                  <a:srgbClr val="E5E8E8"/>
                </a:solidFill>
              </a:rPr>
              <a:pPr/>
              <a:t>‹#›</a:t>
            </a:fld>
            <a:endParaRPr altLang="en-US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8505" y="4627245"/>
            <a:ext cx="10098723" cy="1430179"/>
          </a:xfrm>
        </p:spPr>
        <p:txBody>
          <a:bodyPr anchor="t"/>
          <a:lstStyle>
            <a:lvl1pPr algn="r">
              <a:defRPr sz="48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38505" y="3052049"/>
            <a:ext cx="10098723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9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6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3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05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71430" y="1763554"/>
            <a:ext cx="6847990" cy="499062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817434" y="1763554"/>
            <a:ext cx="6847990" cy="499062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83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4043" y="288370"/>
            <a:ext cx="1069276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94042" y="1611869"/>
            <a:ext cx="5249439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94042" y="2283619"/>
            <a:ext cx="5249439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035307" y="1611869"/>
            <a:ext cx="5251501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65" indent="0">
              <a:buNone/>
              <a:defRPr sz="2400" b="1"/>
            </a:lvl2pPr>
            <a:lvl3pPr marL="1090331" indent="0">
              <a:buNone/>
              <a:defRPr sz="2100" b="1"/>
            </a:lvl3pPr>
            <a:lvl4pPr marL="1635496" indent="0">
              <a:buNone/>
              <a:defRPr sz="1900" b="1"/>
            </a:lvl4pPr>
            <a:lvl5pPr marL="2180661" indent="0">
              <a:buNone/>
              <a:defRPr sz="1900" b="1"/>
            </a:lvl5pPr>
            <a:lvl6pPr marL="2725826" indent="0">
              <a:buNone/>
              <a:defRPr sz="1900" b="1"/>
            </a:lvl6pPr>
            <a:lvl7pPr marL="3270992" indent="0">
              <a:buNone/>
              <a:defRPr sz="1900" b="1"/>
            </a:lvl7pPr>
            <a:lvl8pPr marL="3816157" indent="0">
              <a:buNone/>
              <a:defRPr sz="1900" b="1"/>
            </a:lvl8pPr>
            <a:lvl9pPr marL="4361322" indent="0">
              <a:buNone/>
              <a:defRPr sz="19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035307" y="2283619"/>
            <a:ext cx="5251501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805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395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57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4043" y="286702"/>
            <a:ext cx="3908718" cy="1220153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45082" y="286703"/>
            <a:ext cx="6641725" cy="614576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94043" y="1506856"/>
            <a:ext cx="3908718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86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28730" y="5040630"/>
            <a:ext cx="7128510" cy="595075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28730" y="643414"/>
            <a:ext cx="7128510" cy="4320540"/>
          </a:xfrm>
        </p:spPr>
        <p:txBody>
          <a:bodyPr/>
          <a:lstStyle>
            <a:lvl1pPr marL="0" indent="0">
              <a:buNone/>
              <a:defRPr sz="3800"/>
            </a:lvl1pPr>
            <a:lvl2pPr marL="545165" indent="0">
              <a:buNone/>
              <a:defRPr sz="3300"/>
            </a:lvl2pPr>
            <a:lvl3pPr marL="1090331" indent="0">
              <a:buNone/>
              <a:defRPr sz="2900"/>
            </a:lvl3pPr>
            <a:lvl4pPr marL="1635496" indent="0">
              <a:buNone/>
              <a:defRPr sz="2400"/>
            </a:lvl4pPr>
            <a:lvl5pPr marL="2180661" indent="0">
              <a:buNone/>
              <a:defRPr sz="2400"/>
            </a:lvl5pPr>
            <a:lvl6pPr marL="2725826" indent="0">
              <a:buNone/>
              <a:defRPr sz="2400"/>
            </a:lvl6pPr>
            <a:lvl7pPr marL="3270992" indent="0">
              <a:buNone/>
              <a:defRPr sz="2400"/>
            </a:lvl7pPr>
            <a:lvl8pPr marL="3816157" indent="0">
              <a:buNone/>
              <a:defRPr sz="2400"/>
            </a:lvl8pPr>
            <a:lvl9pPr marL="4361322" indent="0">
              <a:buNone/>
              <a:defRPr sz="24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28730" y="5635705"/>
            <a:ext cx="7128510" cy="845105"/>
          </a:xfrm>
        </p:spPr>
        <p:txBody>
          <a:bodyPr/>
          <a:lstStyle>
            <a:lvl1pPr marL="0" indent="0">
              <a:buNone/>
              <a:defRPr sz="1700"/>
            </a:lvl1pPr>
            <a:lvl2pPr marL="545165" indent="0">
              <a:buNone/>
              <a:defRPr sz="1400"/>
            </a:lvl2pPr>
            <a:lvl3pPr marL="1090331" indent="0">
              <a:buNone/>
              <a:defRPr sz="1200"/>
            </a:lvl3pPr>
            <a:lvl4pPr marL="1635496" indent="0">
              <a:buNone/>
              <a:defRPr sz="1100"/>
            </a:lvl4pPr>
            <a:lvl5pPr marL="2180661" indent="0">
              <a:buNone/>
              <a:defRPr sz="1100"/>
            </a:lvl5pPr>
            <a:lvl6pPr marL="2725826" indent="0">
              <a:buNone/>
              <a:defRPr sz="1100"/>
            </a:lvl6pPr>
            <a:lvl7pPr marL="3270992" indent="0">
              <a:buNone/>
              <a:defRPr sz="1100"/>
            </a:lvl7pPr>
            <a:lvl8pPr marL="3816157" indent="0">
              <a:buNone/>
              <a:defRPr sz="1100"/>
            </a:lvl8pPr>
            <a:lvl9pPr marL="4361322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53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94043" y="288370"/>
            <a:ext cx="10692765" cy="1200150"/>
          </a:xfrm>
          <a:prstGeom prst="rect">
            <a:avLst/>
          </a:prstGeom>
        </p:spPr>
        <p:txBody>
          <a:bodyPr vert="horz" lIns="109033" tIns="54517" rIns="109033" bIns="54517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94043" y="1680211"/>
            <a:ext cx="10692765" cy="4752261"/>
          </a:xfrm>
          <a:prstGeom prst="rect">
            <a:avLst/>
          </a:prstGeom>
        </p:spPr>
        <p:txBody>
          <a:bodyPr vert="horz" lIns="109033" tIns="54517" rIns="109033" bIns="54517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514609" y="6674168"/>
            <a:ext cx="2772198" cy="383381"/>
          </a:xfrm>
          <a:prstGeom prst="rect">
            <a:avLst/>
          </a:prstGeom>
        </p:spPr>
        <p:txBody>
          <a:bodyPr vert="horz" lIns="109033" tIns="54517" rIns="109033" bIns="54517" rtlCol="1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2D91-9EC6-4E46-86EC-20CA2B28D50B}" type="datetimeFigureOut">
              <a:rPr lang="ar-SA" smtClean="0"/>
              <a:t>05/04/36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59291" y="6674168"/>
            <a:ext cx="3762269" cy="383381"/>
          </a:xfrm>
          <a:prstGeom prst="rect">
            <a:avLst/>
          </a:prstGeom>
        </p:spPr>
        <p:txBody>
          <a:bodyPr vert="horz" lIns="109033" tIns="54517" rIns="109033" bIns="54517" rtlCol="1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94043" y="6674168"/>
            <a:ext cx="2772198" cy="383381"/>
          </a:xfrm>
          <a:prstGeom prst="rect">
            <a:avLst/>
          </a:prstGeom>
        </p:spPr>
        <p:txBody>
          <a:bodyPr vert="horz" lIns="109033" tIns="54517" rIns="109033" bIns="54517" rtlCol="1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1CA2-06DE-45C3-A852-BAFD52A3A8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65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0331" rtl="1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874" indent="-408874" algn="r" defTabSz="1090331" rtl="1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894" indent="-340728" algn="r" defTabSz="1090331" rtl="1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913" indent="-272583" algn="r" defTabSz="1090331" rtl="1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8078" indent="-272583" algn="r" defTabSz="1090331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244" indent="-272583" algn="r" defTabSz="1090331" rtl="1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409" indent="-272583" algn="r" defTabSz="109033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574" indent="-272583" algn="r" defTabSz="109033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40" indent="-272583" algn="r" defTabSz="109033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905" indent="-272583" algn="r" defTabSz="109033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65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1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96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661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826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992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157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322" algn="r" defTabSz="1090331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547" y="6912864"/>
            <a:ext cx="11877757" cy="288036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rtl="0"/>
            <a:endParaRPr lang="zh-CN" altLang="en-US" sz="1800" kern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547" y="6912864"/>
            <a:ext cx="11877757" cy="480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zh-CN" altLang="en-US" sz="180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06894" y="490728"/>
            <a:ext cx="9267063" cy="1295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06894" y="1997050"/>
            <a:ext cx="9267063" cy="433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  <a:p>
            <a:pPr lvl="5"/>
            <a:r>
              <a:rPr lang="zh-CN"/>
              <a:t>第六级</a:t>
            </a:r>
          </a:p>
          <a:p>
            <a:pPr lvl="6"/>
            <a:r>
              <a:rPr lang="zh-CN"/>
              <a:t>第七级</a:t>
            </a:r>
          </a:p>
          <a:p>
            <a:pPr lvl="7"/>
            <a:r>
              <a:rPr lang="zh-CN"/>
              <a:t>第八级</a:t>
            </a:r>
          </a:p>
          <a:p>
            <a:pPr lvl="8"/>
            <a:r>
              <a:rPr lang="zh-CN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649260" y="6932068"/>
            <a:ext cx="935617" cy="2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defTabSz="914400" rtl="0"/>
            <a:fld id="{9E583DDF-CA54-461A-A486-592D2374C532}" type="datetimeFigureOut">
              <a:rPr lang="en-US" altLang="zh-CN" smtClean="0">
                <a:solidFill>
                  <a:srgbClr val="E5E8E8"/>
                </a:solidFill>
              </a:rPr>
              <a:pPr defTabSz="914400" rtl="0"/>
              <a:t>1/25/2015</a:t>
            </a:fld>
            <a:endParaRPr altLang="en-US">
              <a:solidFill>
                <a:srgbClr val="E5E8E8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306895" y="6932068"/>
            <a:ext cx="6977029" cy="2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 cap="all" baseline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defTabSz="914400" rtl="0"/>
            <a:endParaRPr altLang="en-US">
              <a:solidFill>
                <a:srgbClr val="E5E8E8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50213" y="6932068"/>
            <a:ext cx="623745" cy="249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defTabSz="914400" rtl="0"/>
            <a:fld id="{CA8D9AD5-F248-4919-864A-CFD76CC027D6}" type="slidenum">
              <a:rPr lang="en-US" altLang="zh-CN" smtClean="0">
                <a:solidFill>
                  <a:srgbClr val="E5E8E8"/>
                </a:solidFill>
              </a:rPr>
              <a:pPr defTabSz="914400" rtl="0"/>
              <a:t>‹#›</a:t>
            </a:fld>
            <a:endParaRPr lang="en-US" altLang="zh-CN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CN" sz="3400" kern="1200">
          <a:solidFill>
            <a:schemeClr val="tx2">
              <a:lumMod val="7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zh-CN" sz="20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zh-CN" sz="18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CN" sz="16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CN"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CN"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 baseline="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 baseline="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 baseline="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16489" y="5256654"/>
            <a:ext cx="5319415" cy="720060"/>
          </a:xfrm>
        </p:spPr>
        <p:txBody>
          <a:bodyPr>
            <a:noAutofit/>
          </a:bodyPr>
          <a:lstStyle/>
          <a:p>
            <a:r>
              <a:rPr lang="ar-SA" altLang="zh-CN" sz="6000" dirty="0" smtClean="0"/>
              <a:t>الوطن العربي</a:t>
            </a:r>
            <a:endParaRPr lang="zh-CN" sz="60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5472373" y="5112618"/>
            <a:ext cx="2196244" cy="528022"/>
          </a:xfrm>
        </p:spPr>
        <p:txBody>
          <a:bodyPr/>
          <a:lstStyle/>
          <a:p>
            <a:r>
              <a:rPr lang="ar-SA" altLang="zh-CN" dirty="0" smtClean="0"/>
              <a:t>الموقع والحدود</a:t>
            </a:r>
            <a:endParaRPr lang="zh-CN" dirty="0"/>
          </a:p>
        </p:txBody>
      </p:sp>
      <p:sp>
        <p:nvSpPr>
          <p:cNvPr id="11" name="زر إجراء: مخصص 10">
            <a:hlinkClick r:id="" action="ppaction://noaction" highlightClick="1"/>
          </p:cNvPr>
          <p:cNvSpPr/>
          <p:nvPr/>
        </p:nvSpPr>
        <p:spPr>
          <a:xfrm>
            <a:off x="0" y="0"/>
            <a:ext cx="11880850" cy="4968602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/>
          <p:cNvGrpSpPr/>
          <p:nvPr/>
        </p:nvGrpSpPr>
        <p:grpSpPr>
          <a:xfrm>
            <a:off x="0" y="-27454"/>
            <a:ext cx="11880850" cy="7200900"/>
            <a:chOff x="0" y="0"/>
            <a:chExt cx="11880850" cy="7200900"/>
          </a:xfrm>
        </p:grpSpPr>
        <p:pic>
          <p:nvPicPr>
            <p:cNvPr id="4099" name="Picture 3" descr="C:\Users\win\Desktop\الوطن العربي\الدول العربية.jp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" t="12963" r="1565" b="2856"/>
            <a:stretch/>
          </p:blipFill>
          <p:spPr bwMode="auto">
            <a:xfrm>
              <a:off x="425" y="27454"/>
              <a:ext cx="11880000" cy="4976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عنوان 1"/>
            <p:cNvSpPr txBox="1">
              <a:spLocks/>
            </p:cNvSpPr>
            <p:nvPr/>
          </p:nvSpPr>
          <p:spPr>
            <a:xfrm>
              <a:off x="6206946" y="6311596"/>
              <a:ext cx="5507952" cy="639669"/>
            </a:xfrm>
            <a:prstGeom prst="rect">
              <a:avLst/>
            </a:prstGeom>
            <a:effectLst/>
          </p:spPr>
          <p:txBody>
            <a:bodyPr vert="horz" lIns="108957" tIns="54479" rIns="108957" bIns="54479" rtlCol="0" anchor="t" anchorCtr="0">
              <a:noAutofit/>
            </a:bodyPr>
            <a:lstStyle>
              <a:lvl1pPr marL="762695" indent="-544782" algn="l" defTabSz="1089565" rtl="1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Char char="*"/>
                <a:defRPr sz="63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17913" marR="0" lvl="0" indent="0" algn="r" defTabSz="1089565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7D3C4A">
                    <a:lumMod val="75000"/>
                  </a:srgbClr>
                </a:buClr>
                <a:buSzPct val="128000"/>
                <a:buFont typeface="Georgia" pitchFamily="18" charset="0"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Trebuchet MS"/>
                  <a:ea typeface="+mj-ea"/>
                  <a:cs typeface="Tahoma"/>
                </a:rPr>
                <a:t>إعداد وتصميم المعلم / عبدالرحمن اليحيى</a:t>
              </a: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/>
                <a:ea typeface="+mj-ea"/>
                <a:cs typeface="Tahoma"/>
              </a:endParaRPr>
            </a:p>
          </p:txBody>
        </p:sp>
        <p:sp>
          <p:nvSpPr>
            <p:cNvPr id="8" name="عنوان 1"/>
            <p:cNvSpPr txBox="1">
              <a:spLocks/>
            </p:cNvSpPr>
            <p:nvPr/>
          </p:nvSpPr>
          <p:spPr>
            <a:xfrm>
              <a:off x="179785" y="6363909"/>
              <a:ext cx="3983518" cy="535041"/>
            </a:xfrm>
            <a:prstGeom prst="rect">
              <a:avLst/>
            </a:prstGeom>
            <a:effectLst/>
          </p:spPr>
          <p:txBody>
            <a:bodyPr vert="horz" lIns="108957" tIns="54479" rIns="108957" bIns="54479" rtlCol="0" anchor="t" anchorCtr="0">
              <a:noAutofit/>
            </a:bodyPr>
            <a:lstStyle>
              <a:lvl1pPr marL="762695" indent="-544782" algn="l" defTabSz="1089565" rtl="1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Char char="*"/>
                <a:defRPr sz="63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17913" marR="0" lvl="0" indent="0" algn="r" defTabSz="1089565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7D3C4A">
                    <a:lumMod val="75000"/>
                  </a:srgbClr>
                </a:buClr>
                <a:buSzPct val="128000"/>
                <a:buFont typeface="Georgia" pitchFamily="18" charset="0"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Trebuchet MS"/>
                  <a:ea typeface="+mj-ea"/>
                  <a:cs typeface="Tahoma"/>
                </a:rPr>
                <a:t>المشرف التربوي/ فايز القحطاني</a:t>
              </a:r>
              <a:endPara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/>
                <a:ea typeface="+mj-ea"/>
                <a:cs typeface="Tahoma"/>
              </a:endParaRPr>
            </a:p>
          </p:txBody>
        </p:sp>
        <p:sp>
          <p:nvSpPr>
            <p:cNvPr id="9" name="عنوان 1"/>
            <p:cNvSpPr txBox="1">
              <a:spLocks/>
            </p:cNvSpPr>
            <p:nvPr/>
          </p:nvSpPr>
          <p:spPr>
            <a:xfrm>
              <a:off x="3780185" y="6701630"/>
              <a:ext cx="3384376" cy="499270"/>
            </a:xfrm>
            <a:prstGeom prst="rect">
              <a:avLst/>
            </a:prstGeom>
            <a:effectLst/>
          </p:spPr>
          <p:txBody>
            <a:bodyPr vert="horz" lIns="108957" tIns="54479" rIns="108957" bIns="54479" rtlCol="0" anchor="t" anchorCtr="0">
              <a:noAutofit/>
            </a:bodyPr>
            <a:lstStyle>
              <a:lvl1pPr marL="762695" indent="-544782" algn="l" defTabSz="1089565" rtl="1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Char char="*"/>
                <a:defRPr sz="63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rtl="1" eaLnBrk="1" hangingPunct="1">
                <a:defRPr>
                  <a:solidFill>
                    <a:schemeClr val="tx2"/>
                  </a:solidFill>
                </a:defRPr>
              </a:lvl2pPr>
              <a:lvl3pPr rtl="1" eaLnBrk="1" hangingPunct="1">
                <a:defRPr>
                  <a:solidFill>
                    <a:schemeClr val="tx2"/>
                  </a:solidFill>
                </a:defRPr>
              </a:lvl3pPr>
              <a:lvl4pPr rtl="1" eaLnBrk="1" hangingPunct="1">
                <a:defRPr>
                  <a:solidFill>
                    <a:schemeClr val="tx2"/>
                  </a:solidFill>
                </a:defRPr>
              </a:lvl4pPr>
              <a:lvl5pPr rtl="1" eaLnBrk="1" hangingPunct="1">
                <a:defRPr>
                  <a:solidFill>
                    <a:schemeClr val="tx2"/>
                  </a:solidFill>
                </a:defRPr>
              </a:lvl5pPr>
              <a:lvl6pPr rtl="1" eaLnBrk="1" hangingPunct="1">
                <a:defRPr>
                  <a:solidFill>
                    <a:schemeClr val="tx2"/>
                  </a:solidFill>
                </a:defRPr>
              </a:lvl6pPr>
              <a:lvl7pPr rtl="1" eaLnBrk="1" hangingPunct="1">
                <a:defRPr>
                  <a:solidFill>
                    <a:schemeClr val="tx2"/>
                  </a:solidFill>
                </a:defRPr>
              </a:lvl7pPr>
              <a:lvl8pPr rtl="1" eaLnBrk="1" hangingPunct="1">
                <a:defRPr>
                  <a:solidFill>
                    <a:schemeClr val="tx2"/>
                  </a:solidFill>
                </a:defRPr>
              </a:lvl8pPr>
              <a:lvl9pPr rtl="1"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17913" marR="0" lvl="0" indent="0" algn="r" defTabSz="1089565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7D3C4A">
                    <a:lumMod val="75000"/>
                  </a:srgbClr>
                </a:buClr>
                <a:buSzPct val="128000"/>
                <a:buFont typeface="Georgia" pitchFamily="18" charset="0"/>
                <a:buNone/>
                <a:tabLst/>
                <a:defRPr/>
              </a:pPr>
              <a:r>
                <a:rPr kumimoji="0" lang="ar-S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Trebuchet MS"/>
                  <a:ea typeface="+mj-ea"/>
                  <a:cs typeface="Tahoma"/>
                </a:rPr>
                <a:t>الهيئة الملكية بالجبيل الصناعية</a:t>
              </a:r>
              <a:endPara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rebuchet MS"/>
                <a:ea typeface="+mj-ea"/>
                <a:cs typeface="Tahoma"/>
              </a:endParaRPr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0" y="0"/>
              <a:ext cx="11880850" cy="7200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زر إجراء: مخصص 5">
              <a:hlinkClick r:id="" action="ppaction://noaction" highlightClick="1"/>
            </p:cNvPr>
            <p:cNvSpPr/>
            <p:nvPr/>
          </p:nvSpPr>
          <p:spPr>
            <a:xfrm>
              <a:off x="425" y="0"/>
              <a:ext cx="11880000" cy="7200000"/>
            </a:xfrm>
            <a:prstGeom prst="actionButtonBlan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5857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115889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492306" y="1306021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يمثل أهمية اقتصادية لوجود النفط في أراضيه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الاستراتيجية لموقع الوطن العربي </a:t>
                </a: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 Box 9"/>
          <p:cNvSpPr txBox="1">
            <a:spLocks noChangeArrowheads="1"/>
          </p:cNvSpPr>
          <p:nvPr/>
        </p:nvSpPr>
        <p:spPr bwMode="auto">
          <a:xfrm flipH="1">
            <a:off x="35769" y="6004564"/>
            <a:ext cx="2743961" cy="4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756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67569"/>
                </a:solidFill>
                <a:effectLst/>
                <a:latin typeface="Arial" pitchFamily="34" charset="0"/>
                <a:cs typeface="Arial" pitchFamily="34" charset="0"/>
              </a:rPr>
              <a:t>النفط في الوطن العربي</a:t>
            </a:r>
          </a:p>
        </p:txBody>
      </p:sp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>
            <a:off x="2875250" y="6186156"/>
            <a:ext cx="2891" cy="579403"/>
          </a:xfrm>
          <a:prstGeom prst="straightConnector1">
            <a:avLst/>
          </a:prstGeom>
          <a:noFill/>
          <a:ln w="6350" algn="ctr">
            <a:solidFill>
              <a:srgbClr val="06756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1" y="1111695"/>
            <a:ext cx="8750008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519452" y="1250772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ظهر في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الوطن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العربي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حضارات قديمة مثل 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الفراعنة.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السومريين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الفينيقـيين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البابليين </a:t>
                </a: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الآشوريين </a:t>
                </a: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</a:t>
                </a:r>
                <a:endParaRPr lang="ar-SA" sz="2000" dirty="0" smtClean="0">
                  <a:solidFill>
                    <a:schemeClr val="bg1"/>
                  </a:solidFill>
                  <a:latin typeface="Tw Cen MT Condensed" pitchFamily="34" charset="0"/>
                  <a:cs typeface="Arial" pitchFamily="34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 smtClean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 التاريخية والحضارية </a:t>
                </a:r>
                <a:endParaRPr lang="ar-SA" sz="2000" dirty="0">
                  <a:solidFill>
                    <a:schemeClr val="bg1"/>
                  </a:solidFill>
                  <a:latin typeface="Tw Cen MT Condensed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086095" y="6826873"/>
            <a:ext cx="2508985" cy="85945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مجموعة 23"/>
          <p:cNvGrpSpPr>
            <a:grpSpLocks/>
          </p:cNvGrpSpPr>
          <p:nvPr/>
        </p:nvGrpSpPr>
        <p:grpSpPr>
          <a:xfrm>
            <a:off x="486501" y="1296786"/>
            <a:ext cx="8406251" cy="5328000"/>
            <a:chOff x="486502" y="951349"/>
            <a:chExt cx="7703830" cy="5573592"/>
          </a:xfrm>
        </p:grpSpPr>
        <p:pic>
          <p:nvPicPr>
            <p:cNvPr id="4100" name="Picture 4" descr="C:\Users\win\Desktop\الوطن العربي\400px-Arab_homeland6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5" t="3508" b="33539"/>
            <a:stretch/>
          </p:blipFill>
          <p:spPr bwMode="auto">
            <a:xfrm>
              <a:off x="486502" y="951349"/>
              <a:ext cx="7703830" cy="557359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/>
            <p:cNvSpPr/>
            <p:nvPr/>
          </p:nvSpPr>
          <p:spPr>
            <a:xfrm rot="20909957">
              <a:off x="1324293" y="2679592"/>
              <a:ext cx="893733" cy="1301874"/>
            </a:xfrm>
            <a:prstGeom prst="rect">
              <a:avLst/>
            </a:prstGeom>
            <a:solidFill>
              <a:srgbClr val="FFFF00">
                <a:alpha val="52000"/>
              </a:srgb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endParaRPr lang="ar-SA" dirty="0">
                <a:solidFill>
                  <a:schemeClr val="bg1"/>
                </a:solidFill>
              </a:endParaRPr>
            </a:p>
            <a:p>
              <a:endParaRPr lang="ar-SA" dirty="0" smtClean="0">
                <a:solidFill>
                  <a:schemeClr val="bg1"/>
                </a:solidFill>
              </a:endParaRPr>
            </a:p>
            <a:p>
              <a:r>
                <a:rPr lang="ar-SA" dirty="0" smtClean="0">
                  <a:solidFill>
                    <a:schemeClr val="bg1"/>
                  </a:solidFill>
                </a:rPr>
                <a:t>الفراعنة </a:t>
              </a:r>
            </a:p>
            <a:p>
              <a:endParaRPr lang="ar-SA" dirty="0">
                <a:solidFill>
                  <a:schemeClr val="bg1"/>
                </a:solidFill>
              </a:endParaRPr>
            </a:p>
          </p:txBody>
        </p:sp>
        <p:sp>
          <p:nvSpPr>
            <p:cNvPr id="16" name="مستطيل ذو زاوية واحدة مخدوشة 15"/>
            <p:cNvSpPr/>
            <p:nvPr/>
          </p:nvSpPr>
          <p:spPr>
            <a:xfrm flipH="1" flipV="1">
              <a:off x="2952393" y="1884676"/>
              <a:ext cx="2455459" cy="1307596"/>
            </a:xfrm>
            <a:prstGeom prst="snip1Rect">
              <a:avLst>
                <a:gd name="adj" fmla="val 50000"/>
              </a:avLst>
            </a:prstGeom>
            <a:solidFill>
              <a:schemeClr val="accent2">
                <a:lumMod val="75000"/>
                <a:alpha val="71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دائري 14"/>
            <p:cNvSpPr/>
            <p:nvPr/>
          </p:nvSpPr>
          <p:spPr>
            <a:xfrm rot="1079896" flipV="1">
              <a:off x="2748516" y="1400987"/>
              <a:ext cx="2858907" cy="2186814"/>
            </a:xfrm>
            <a:prstGeom prst="pie">
              <a:avLst>
                <a:gd name="adj1" fmla="val 21069578"/>
                <a:gd name="adj2" fmla="val 11642565"/>
              </a:avLst>
            </a:prstGeom>
            <a:solidFill>
              <a:schemeClr val="accent1">
                <a:alpha val="3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3" name="شكل بيضاوي 12"/>
            <p:cNvSpPr/>
            <p:nvPr/>
          </p:nvSpPr>
          <p:spPr>
            <a:xfrm rot="1198357">
              <a:off x="3869438" y="2024794"/>
              <a:ext cx="1705978" cy="704215"/>
            </a:xfrm>
            <a:prstGeom prst="ellipse">
              <a:avLst/>
            </a:prstGeom>
            <a:solidFill>
              <a:srgbClr val="FFFF00">
                <a:alpha val="32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3443718" y="1486336"/>
              <a:ext cx="1072344" cy="3905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dirty="0">
                  <a:solidFill>
                    <a:srgbClr val="002060"/>
                  </a:solidFill>
                </a:rPr>
                <a:t>الآشوريين </a:t>
              </a:r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4216541" y="2163590"/>
              <a:ext cx="1015841" cy="3905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dirty="0">
                  <a:solidFill>
                    <a:srgbClr val="FFFF00"/>
                  </a:solidFill>
                </a:rPr>
                <a:t>السومريين</a:t>
              </a: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3485978" y="2604749"/>
              <a:ext cx="852439" cy="3905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dirty="0">
                  <a:solidFill>
                    <a:srgbClr val="FF0000"/>
                  </a:solidFill>
                </a:rPr>
                <a:t>البابليين </a:t>
              </a:r>
            </a:p>
          </p:txBody>
        </p:sp>
        <p:sp>
          <p:nvSpPr>
            <p:cNvPr id="33" name="مستطيل 32"/>
            <p:cNvSpPr/>
            <p:nvPr/>
          </p:nvSpPr>
          <p:spPr>
            <a:xfrm rot="17783875">
              <a:off x="2635654" y="1568102"/>
              <a:ext cx="1008148" cy="38077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r-SA" dirty="0">
                  <a:solidFill>
                    <a:schemeClr val="bg1"/>
                  </a:solidFill>
                </a:rPr>
                <a:t>الفينيقـيين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59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519452" y="1250772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الوطن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العربي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مهبط الديانات السماوية الثلاث </a:t>
                </a: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اليهودية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النصرانية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الإسلامية </a:t>
                </a: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</a:t>
                </a:r>
                <a:endParaRPr lang="ar-SA" sz="2000" dirty="0" smtClean="0">
                  <a:solidFill>
                    <a:schemeClr val="bg1"/>
                  </a:solidFill>
                  <a:latin typeface="Tw Cen MT Condensed" pitchFamily="34" charset="0"/>
                  <a:cs typeface="Arial" pitchFamily="34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 smtClean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 التاريخية والحضارية </a:t>
                </a:r>
                <a:endParaRPr lang="ar-SA" sz="2000" dirty="0">
                  <a:solidFill>
                    <a:schemeClr val="bg1"/>
                  </a:solidFill>
                  <a:latin typeface="Tw Cen MT Condensed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086095" y="6826873"/>
            <a:ext cx="2508985" cy="85945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1541413"/>
            <a:ext cx="8066087" cy="49069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519452" y="1250772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يوجد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في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الوطن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العربي الأماكن المقدسة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-  مكة المكرمة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- المدينة المنورة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- المسجد الأقصى</a:t>
                </a: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</a:t>
                </a:r>
                <a:endParaRPr lang="ar-SA" sz="2000" dirty="0" smtClean="0">
                  <a:solidFill>
                    <a:schemeClr val="bg1"/>
                  </a:solidFill>
                  <a:latin typeface="Tw Cen MT Condensed" pitchFamily="34" charset="0"/>
                  <a:cs typeface="Arial" pitchFamily="34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 smtClean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 التاريخية والحضارية </a:t>
                </a:r>
                <a:endParaRPr lang="ar-SA" sz="2000" dirty="0">
                  <a:solidFill>
                    <a:schemeClr val="bg1"/>
                  </a:solidFill>
                  <a:latin typeface="Tw Cen MT Condensed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086095" y="6826873"/>
            <a:ext cx="2508985" cy="85945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603764" y="1368202"/>
            <a:ext cx="8406251" cy="5328000"/>
            <a:chOff x="603764" y="1368202"/>
            <a:chExt cx="8406251" cy="5328000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603764" y="1368202"/>
              <a:ext cx="8406251" cy="5328000"/>
              <a:chOff x="603764" y="1392739"/>
              <a:chExt cx="8406251" cy="5328000"/>
            </a:xfrm>
          </p:grpSpPr>
          <p:pic>
            <p:nvPicPr>
              <p:cNvPr id="21" name="Picture 4" descr="C:\Users\win\Desktop\الوطن العربي\400px-Arab_homeland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25" t="3508" b="33539"/>
              <a:stretch/>
            </p:blipFill>
            <p:spPr bwMode="auto">
              <a:xfrm>
                <a:off x="603764" y="1392739"/>
                <a:ext cx="8406251" cy="532800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9B7"/>
                  </a:clrFrom>
                  <a:clrTo>
                    <a:srgbClr val="FEF9B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943" y="4248522"/>
                <a:ext cx="1151540" cy="903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7B9"/>
                  </a:clrFrom>
                  <a:clrTo>
                    <a:srgbClr val="FFF7B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201" y="3312418"/>
                <a:ext cx="1134123" cy="1101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مستطيل 1"/>
              <p:cNvSpPr/>
              <p:nvPr/>
            </p:nvSpPr>
            <p:spPr>
              <a:xfrm>
                <a:off x="2966818" y="2901856"/>
                <a:ext cx="13174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sz="1600" dirty="0">
                    <a:solidFill>
                      <a:srgbClr val="13632E"/>
                    </a:solidFill>
                    <a:latin typeface="Bodoni MT Black" pitchFamily="18" charset="0"/>
                    <a:cs typeface="PT Bold Heading" pitchFamily="2" charset="-78"/>
                  </a:rPr>
                  <a:t>المسجد الأقصى</a:t>
                </a:r>
              </a:p>
            </p:txBody>
          </p:sp>
        </p:grp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497" y="2160290"/>
              <a:ext cx="992063" cy="772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86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flipH="1">
            <a:off x="1354088" y="648122"/>
            <a:ext cx="4010272" cy="101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4C483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8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Tahoma" pitchFamily="34" charset="0"/>
                <a:cs typeface="Tahoma" pitchFamily="34" charset="0"/>
              </a:rPr>
              <a:t>الوطن العربي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flipH="1">
            <a:off x="1350966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5400000" flipH="1">
            <a:off x="5840897" y="5312340"/>
            <a:ext cx="2967720" cy="63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4C483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Tahoma" pitchFamily="34" charset="0"/>
                <a:cs typeface="Tahoma" pitchFamily="34" charset="0"/>
              </a:rPr>
              <a:t>الوطن العربي</a:t>
            </a:r>
            <a:endParaRPr kumimoji="0" lang="ar-SA" sz="1000" b="0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C483D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flipH="1">
            <a:off x="8087818" y="792137"/>
            <a:ext cx="258336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4F4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8DBB7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C483D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Tahoma" pitchFamily="34" charset="0"/>
                <a:cs typeface="Tahoma" pitchFamily="34" charset="0"/>
              </a:rPr>
              <a:t>تعريف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flipH="1">
            <a:off x="1352794" y="1760702"/>
            <a:ext cx="2630531" cy="7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4F4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8DBB7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C483D"/>
                  </a:outerShdw>
                </a:effectLst>
              </a14:hiddenEffects>
            </a:ext>
          </a:extLst>
        </p:spPr>
        <p:txBody>
          <a:bodyPr vert="horz" wrap="square" lIns="45720" tIns="9144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rgbClr val="0F0E0C"/>
                </a:solidFill>
                <a:effectLst/>
                <a:latin typeface="Tahoma" pitchFamily="34" charset="0"/>
                <a:cs typeface="Tahoma" pitchFamily="34" charset="0"/>
              </a:rPr>
              <a:t>الموقع الفلكي والجغرافي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0" i="0" u="none" strike="noStrike" cap="none" normalizeH="0" baseline="0" dirty="0" smtClean="0">
                <a:ln>
                  <a:noFill/>
                </a:ln>
                <a:solidFill>
                  <a:srgbClr val="0F0E0C"/>
                </a:solidFill>
                <a:effectLst/>
                <a:latin typeface="Tahoma" pitchFamily="34" charset="0"/>
                <a:cs typeface="Tahoma" pitchFamily="34" charset="0"/>
              </a:rPr>
              <a:t>وأهميته الاستراتيجية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8087818" y="1512217"/>
            <a:ext cx="2583360" cy="5472000"/>
            <a:chOff x="8087818" y="1512218"/>
            <a:chExt cx="2583360" cy="4567775"/>
          </a:xfrm>
          <a:solidFill>
            <a:srgbClr val="56AA8A"/>
          </a:solidFill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8087818" y="1512218"/>
              <a:ext cx="2583360" cy="45677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4C483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flipH="1">
              <a:off x="8213520" y="1971829"/>
              <a:ext cx="2331956" cy="35075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rgbClr val="8DBB7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C483D"/>
                    </a:outerShdw>
                  </a:effectLst>
                </a14:hiddenEffects>
              </a:ext>
            </a:extLst>
          </p:spPr>
          <p:txBody>
            <a:bodyPr vert="horz" wrap="square" lIns="45720" tIns="182880" rIns="0" bIns="0" numCol="1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raditional Arabic" pitchFamily="18" charset="-78"/>
                </a:rPr>
                <a:t>يقصد بالوطن العربي تلك المساحة من الأرض التي تقع في جنوب غربي آسيا وشمالي ‏أفريقيا , ويدين سكانه بالدين الإسلامي ويتكلمون اللغة العربية , وتنظم دوله في جامعة ‏الدول العربية </a:t>
              </a:r>
              <a:endPara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raditional Arabic" pitchFamily="18" charset="-78"/>
              </a:endParaRP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raditional Arabic" pitchFamily="18" charset="-78"/>
                </a:rPr>
                <a:t>ويربطها </a:t>
              </a: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raditional Arabic" pitchFamily="18" charset="-78"/>
                </a:rPr>
                <a:t>تاريخ وثقافة ولغة ودين مشترك .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raditional Arabic" pitchFamily="18" charset="-78"/>
              </a:endParaRPr>
            </a:p>
          </p:txBody>
        </p:sp>
      </p:grpSp>
      <p:cxnSp>
        <p:nvCxnSpPr>
          <p:cNvPr id="5131" name="AutoShape 11"/>
          <p:cNvCxnSpPr>
            <a:cxnSpLocks noChangeShapeType="1"/>
          </p:cNvCxnSpPr>
          <p:nvPr/>
        </p:nvCxnSpPr>
        <p:spPr bwMode="auto">
          <a:xfrm flipH="1" flipV="1">
            <a:off x="7306800" y="4971136"/>
            <a:ext cx="0" cy="2143301"/>
          </a:xfrm>
          <a:prstGeom prst="straightConnector1">
            <a:avLst/>
          </a:prstGeom>
          <a:noFill/>
          <a:ln w="9525" algn="ctr">
            <a:solidFill>
              <a:srgbClr val="56AA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cxnSp>
      <p:pic>
        <p:nvPicPr>
          <p:cNvPr id="1026" name="Picture 2" descr="C:\Users\win\Downloads\تاريخ\clasis - 1\جامعة الدول العربية\The_Arab_Countries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1425" r="3901" b="18184"/>
          <a:stretch/>
        </p:blipFill>
        <p:spPr bwMode="auto">
          <a:xfrm>
            <a:off x="-27543" y="2749204"/>
            <a:ext cx="787796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الفلكي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442617" y="810752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‏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يمتد بين خطي طول 17 غرباً و60 شرقاً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77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خط طول .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‏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‏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يمتد بين دائرتي عرض 2 جنوباً و37,5 شمالاً </a:t>
                </a: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39,5 دائرة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عرض ‏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4" y="1872258"/>
            <a:ext cx="8930472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 flipH="1">
            <a:off x="1350966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>
                  <a:solidFill>
                    <a:srgbClr val="FFFFFF"/>
                  </a:solidFill>
                  <a:latin typeface="Franklin Gothic Heavy" pitchFamily="34" charset="0"/>
                </a:rPr>
                <a:t>امتداد الوطن العربي</a:t>
              </a:r>
              <a:endParaRPr lang="ar-SA" sz="2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442617" y="338958"/>
                <a:ext cx="2198657" cy="6133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يشغل الوطن العربي مساحة واسعة في كل من قارتي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أسيا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وإفريقيا فهو يمتد لمسافة حوالى7500 كم من اقصى نقطة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في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شرق سلطنة عمان رأس الحد عند خط طول 60 شرقا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إلى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اقصى نقطة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في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الجنوب غرب الصحراء الغربية (الرأس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الأبيض)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عند خط طول 17 غرباَ. كما يمتد لمسافة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4500كم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من اقصى نقطة في شمال العراق (عند عرض 37 شمالا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)إلى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</a:rPr>
                  <a:t>اقصى نقطة في الجنوب الصومال (عند دائرة 2 جنوبا )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‏</a:t>
                </a:r>
                <a:endParaRPr lang="ar-SA" sz="1800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 flipH="1">
            <a:off x="1350966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216769" y="1656810"/>
            <a:ext cx="8820000" cy="5184000"/>
            <a:chOff x="1547937" y="1512218"/>
            <a:chExt cx="8540672" cy="4968000"/>
          </a:xfrm>
        </p:grpSpPr>
        <p:sp>
          <p:nvSpPr>
            <p:cNvPr id="21" name="مستطيل 20"/>
            <p:cNvSpPr/>
            <p:nvPr/>
          </p:nvSpPr>
          <p:spPr>
            <a:xfrm>
              <a:off x="4428257" y="2664346"/>
              <a:ext cx="108012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2" name="Picture 20" descr="C:\Users\win\Desktop\الوطن العربي\مساحة الوطن العربي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937" y="1512218"/>
              <a:ext cx="8540672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رابط كسهم مستقيم 22"/>
            <p:cNvCxnSpPr/>
            <p:nvPr/>
          </p:nvCxnSpPr>
          <p:spPr>
            <a:xfrm flipH="1">
              <a:off x="1619945" y="3096394"/>
              <a:ext cx="8352928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23"/>
            <p:cNvSpPr txBox="1"/>
            <p:nvPr/>
          </p:nvSpPr>
          <p:spPr>
            <a:xfrm>
              <a:off x="3402143" y="3212430"/>
              <a:ext cx="1386154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ar-SA" sz="2400" dirty="0" smtClean="0"/>
                <a:t>7500 كم </a:t>
              </a:r>
              <a:endParaRPr lang="ar-SA" sz="2400" dirty="0"/>
            </a:p>
          </p:txBody>
        </p:sp>
        <p:cxnSp>
          <p:nvCxnSpPr>
            <p:cNvPr id="26" name="رابط كسهم مستقيم 25"/>
            <p:cNvCxnSpPr/>
            <p:nvPr/>
          </p:nvCxnSpPr>
          <p:spPr>
            <a:xfrm>
              <a:off x="8028657" y="1512218"/>
              <a:ext cx="144016" cy="48645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مربع نص 31"/>
            <p:cNvSpPr txBox="1"/>
            <p:nvPr/>
          </p:nvSpPr>
          <p:spPr>
            <a:xfrm rot="16200000">
              <a:off x="7592834" y="5064204"/>
              <a:ext cx="507831" cy="8640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txBody>
            <a:bodyPr vert="eaVert" wrap="square" rtlCol="1">
              <a:spAutoFit/>
            </a:bodyPr>
            <a:lstStyle/>
            <a:p>
              <a:r>
                <a:rPr lang="ar-SA" dirty="0"/>
                <a:t>4500كم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1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492306" y="1306021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توسط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العالم ، ويمثل حلقة اتصال رئيسة تربط قارات العالم القديمة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الثلاث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الاستراتيجية لموقع الوطن العربي </a:t>
                </a: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مجموعة 36"/>
          <p:cNvGrpSpPr/>
          <p:nvPr/>
        </p:nvGrpSpPr>
        <p:grpSpPr>
          <a:xfrm>
            <a:off x="93126" y="1800818"/>
            <a:ext cx="9015651" cy="5316588"/>
            <a:chOff x="93126" y="1800818"/>
            <a:chExt cx="9015651" cy="5316588"/>
          </a:xfrm>
        </p:grpSpPr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 flipH="1">
              <a:off x="1350966" y="7025974"/>
              <a:ext cx="2633655" cy="91432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/>
          </p:spPr>
          <p:txBody>
            <a:bodyPr vert="horz" wrap="square" lIns="9144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8" descr="hdh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6" y="1800818"/>
              <a:ext cx="9015651" cy="51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رابط مستقيم 8"/>
            <p:cNvCxnSpPr/>
            <p:nvPr/>
          </p:nvCxnSpPr>
          <p:spPr>
            <a:xfrm flipV="1">
              <a:off x="4284241" y="3157653"/>
              <a:ext cx="144016" cy="586814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/>
            <p:cNvCxnSpPr/>
            <p:nvPr/>
          </p:nvCxnSpPr>
          <p:spPr>
            <a:xfrm>
              <a:off x="4788297" y="4129013"/>
              <a:ext cx="0" cy="695573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/>
            <p:cNvCxnSpPr/>
            <p:nvPr/>
          </p:nvCxnSpPr>
          <p:spPr>
            <a:xfrm flipV="1">
              <a:off x="5221088" y="3389800"/>
              <a:ext cx="484131" cy="454646"/>
            </a:xfrm>
            <a:prstGeom prst="line">
              <a:avLst/>
            </a:prstGeom>
            <a:ln w="5715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7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350966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492306" y="1306021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يعد معبراً رئـيـساً  لأهم طرق المواصلات البرية والبحرية والجوية  نـظراً 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لـتوسط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موقعه </a:t>
                </a:r>
                <a:endParaRPr kumimoji="0" lang="ar-SA" sz="44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الاستراتيجية لموقع الوطن العربي </a:t>
                </a: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/>
        </p:blipFill>
        <p:spPr>
          <a:xfrm>
            <a:off x="323801" y="1512818"/>
            <a:ext cx="871296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115889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492306" y="1306021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يتحكم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بالمضائق والمعابر المائية </a:t>
                </a: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الاستراتيجية لموقع الوطن العربي </a:t>
                </a: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 Box 9"/>
          <p:cNvSpPr txBox="1">
            <a:spLocks noChangeArrowheads="1"/>
          </p:cNvSpPr>
          <p:nvPr/>
        </p:nvSpPr>
        <p:spPr bwMode="auto">
          <a:xfrm flipH="1">
            <a:off x="35769" y="6004564"/>
            <a:ext cx="2743961" cy="4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756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67569"/>
                </a:solidFill>
                <a:effectLst/>
                <a:latin typeface="Arial" pitchFamily="34" charset="0"/>
                <a:cs typeface="Arial" pitchFamily="34" charset="0"/>
              </a:rPr>
              <a:t>يتحكم بالمضائق والمعابر المائية </a:t>
            </a:r>
          </a:p>
        </p:txBody>
      </p:sp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>
            <a:off x="2875250" y="6186156"/>
            <a:ext cx="2891" cy="579403"/>
          </a:xfrm>
          <a:prstGeom prst="straightConnector1">
            <a:avLst/>
          </a:prstGeom>
          <a:noFill/>
          <a:ln w="6350" algn="ctr">
            <a:solidFill>
              <a:srgbClr val="06756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grpSp>
        <p:nvGrpSpPr>
          <p:cNvPr id="2" name="مجموعة 1"/>
          <p:cNvGrpSpPr/>
          <p:nvPr/>
        </p:nvGrpSpPr>
        <p:grpSpPr>
          <a:xfrm>
            <a:off x="90966" y="864570"/>
            <a:ext cx="9081329" cy="6228331"/>
            <a:chOff x="90966" y="864570"/>
            <a:chExt cx="9081329" cy="6228331"/>
          </a:xfrm>
        </p:grpSpPr>
        <p:grpSp>
          <p:nvGrpSpPr>
            <p:cNvPr id="43" name="مجموعة 42"/>
            <p:cNvGrpSpPr/>
            <p:nvPr/>
          </p:nvGrpSpPr>
          <p:grpSpPr>
            <a:xfrm>
              <a:off x="90966" y="864570"/>
              <a:ext cx="9081329" cy="6228331"/>
              <a:chOff x="90966" y="864570"/>
              <a:chExt cx="9081329" cy="6228331"/>
            </a:xfrm>
          </p:grpSpPr>
          <p:pic>
            <p:nvPicPr>
              <p:cNvPr id="3074" name="Picture 2" descr="C:\Users\win\Desktop\الوطن العربي\مضائق الوطن العربي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902" y="864570"/>
                <a:ext cx="6483393" cy="41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C:\Users\win\Desktop\الوطن العربي\هرمز2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2295" y="5103844"/>
                <a:ext cx="2520000" cy="19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صورة 35"/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4" t="2317" r="2310" b="4220"/>
              <a:stretch/>
            </p:blipFill>
            <p:spPr>
              <a:xfrm>
                <a:off x="3852193" y="5112901"/>
                <a:ext cx="2484000" cy="1980000"/>
              </a:xfrm>
              <a:prstGeom prst="rect">
                <a:avLst/>
              </a:prstGeom>
            </p:spPr>
          </p:pic>
          <p:pic>
            <p:nvPicPr>
              <p:cNvPr id="37" name="صورة 36"/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2" t="2924" r="1908" b="7332"/>
              <a:stretch/>
            </p:blipFill>
            <p:spPr>
              <a:xfrm>
                <a:off x="90966" y="1152410"/>
                <a:ext cx="2520000" cy="2088000"/>
              </a:xfrm>
              <a:prstGeom prst="rect">
                <a:avLst/>
              </a:prstGeom>
            </p:spPr>
          </p:pic>
          <p:cxnSp>
            <p:nvCxnSpPr>
              <p:cNvPr id="9" name="رابط مستقيم 8"/>
              <p:cNvCxnSpPr/>
              <p:nvPr/>
            </p:nvCxnSpPr>
            <p:spPr>
              <a:xfrm flipV="1">
                <a:off x="9036769" y="2160290"/>
                <a:ext cx="0" cy="2952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رابط مستقيم 11"/>
              <p:cNvCxnSpPr/>
              <p:nvPr/>
            </p:nvCxnSpPr>
            <p:spPr>
              <a:xfrm flipV="1">
                <a:off x="5481592" y="3168402"/>
                <a:ext cx="26785" cy="1935442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/>
              <p:cNvCxnSpPr/>
              <p:nvPr/>
            </p:nvCxnSpPr>
            <p:spPr>
              <a:xfrm>
                <a:off x="5544617" y="3168402"/>
                <a:ext cx="2088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/>
              <p:cNvCxnSpPr/>
              <p:nvPr/>
            </p:nvCxnSpPr>
            <p:spPr>
              <a:xfrm flipV="1">
                <a:off x="2628153" y="1152410"/>
                <a:ext cx="900000" cy="215792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مجموعة 32"/>
            <p:cNvGrpSpPr/>
            <p:nvPr/>
          </p:nvGrpSpPr>
          <p:grpSpPr>
            <a:xfrm>
              <a:off x="135376" y="1656234"/>
              <a:ext cx="6713553" cy="3984824"/>
              <a:chOff x="90968" y="1656234"/>
              <a:chExt cx="6713553" cy="3984824"/>
            </a:xfrm>
          </p:grpSpPr>
          <p:grpSp>
            <p:nvGrpSpPr>
              <p:cNvPr id="38" name="مجموعة 37"/>
              <p:cNvGrpSpPr/>
              <p:nvPr/>
            </p:nvGrpSpPr>
            <p:grpSpPr>
              <a:xfrm>
                <a:off x="90968" y="3329295"/>
                <a:ext cx="2484001" cy="2311763"/>
                <a:chOff x="7480018" y="3017912"/>
                <a:chExt cx="2173326" cy="2311763"/>
              </a:xfrm>
            </p:grpSpPr>
            <p:pic>
              <p:nvPicPr>
                <p:cNvPr id="41" name="Picture 10" descr="images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12" t="3190" r="4612" b="3190"/>
                <a:stretch/>
              </p:blipFill>
              <p:spPr bwMode="auto">
                <a:xfrm>
                  <a:off x="7480018" y="3017912"/>
                  <a:ext cx="2173326" cy="2311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" name="مستطيل مستدير الزوايا 43"/>
                <p:cNvSpPr/>
                <p:nvPr/>
              </p:nvSpPr>
              <p:spPr>
                <a:xfrm>
                  <a:off x="8912150" y="3082262"/>
                  <a:ext cx="720080" cy="216024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1" anchor="ctr"/>
                <a:lstStyle/>
                <a:p>
                  <a:r>
                    <a:rPr lang="ar-SA" sz="1100" b="1" dirty="0" smtClean="0">
                      <a:solidFill>
                        <a:srgbClr val="FF0000"/>
                      </a:solidFill>
                      <a:latin typeface="Arial Black" pitchFamily="34" charset="0"/>
                    </a:rPr>
                    <a:t>قناة السويس</a:t>
                  </a:r>
                  <a:endParaRPr lang="ar-SA" sz="1100" b="1" dirty="0">
                    <a:solidFill>
                      <a:srgbClr val="FF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5" name="شكل بيضاوي 44"/>
                <p:cNvSpPr>
                  <a:spLocks noChangeAspect="1"/>
                </p:cNvSpPr>
                <p:nvPr/>
              </p:nvSpPr>
              <p:spPr>
                <a:xfrm>
                  <a:off x="7620730" y="3312418"/>
                  <a:ext cx="788120" cy="828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6" name="مستطيل 45"/>
                <p:cNvSpPr>
                  <a:spLocks noChangeAspect="1"/>
                </p:cNvSpPr>
                <p:nvPr/>
              </p:nvSpPr>
              <p:spPr>
                <a:xfrm rot="2299946">
                  <a:off x="7731390" y="3592606"/>
                  <a:ext cx="723422" cy="2308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ar-SA" sz="900" b="1" dirty="0">
                      <a:solidFill>
                        <a:srgbClr val="FF0000"/>
                      </a:solidFill>
                    </a:rPr>
                    <a:t>قناة السويس</a:t>
                  </a:r>
                </a:p>
              </p:txBody>
            </p:sp>
          </p:grpSp>
          <p:cxnSp>
            <p:nvCxnSpPr>
              <p:cNvPr id="39" name="رابط كسهم مستقيم 38"/>
              <p:cNvCxnSpPr/>
              <p:nvPr/>
            </p:nvCxnSpPr>
            <p:spPr>
              <a:xfrm flipV="1">
                <a:off x="2574969" y="1656234"/>
                <a:ext cx="4229552" cy="184542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30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115889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519452" y="1250772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يطل على مسطحات مائية هامة </a:t>
                </a: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المحيط الأطلسي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البحر المتوسط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البحر الأحمر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الخليج العربي</a:t>
                </a:r>
              </a:p>
              <a:p>
                <a:pPr marL="285750" lvl="0" indent="-285750" defTabSz="914400" fontAlgn="base">
                  <a:spcBef>
                    <a:spcPct val="0"/>
                  </a:spcBef>
                  <a:spcAft>
                    <a:spcPts val="425"/>
                  </a:spcAft>
                  <a:buFontTx/>
                  <a:buChar char="-"/>
                </a:pP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المحيط الهندي</a:t>
                </a: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الاستراتيجية لموقع الوطن العربي </a:t>
                </a: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مجموعة 14"/>
          <p:cNvGrpSpPr/>
          <p:nvPr/>
        </p:nvGrpSpPr>
        <p:grpSpPr>
          <a:xfrm>
            <a:off x="251793" y="1123081"/>
            <a:ext cx="8919361" cy="5717729"/>
            <a:chOff x="251793" y="1123081"/>
            <a:chExt cx="8919361" cy="5717729"/>
          </a:xfrm>
        </p:grpSpPr>
        <p:pic>
          <p:nvPicPr>
            <p:cNvPr id="1027" name="Picture 3" descr="C:\Users\win\Desktop\الوطن العربي\مساحة الوطن العربي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93" y="2475785"/>
              <a:ext cx="7504072" cy="436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 مستدير الزوايا 1"/>
            <p:cNvSpPr/>
            <p:nvPr/>
          </p:nvSpPr>
          <p:spPr>
            <a:xfrm>
              <a:off x="372827" y="1123081"/>
              <a:ext cx="1679166" cy="4611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المحيط الأطلسي</a:t>
              </a:r>
            </a:p>
          </p:txBody>
        </p:sp>
        <p:sp>
          <p:nvSpPr>
            <p:cNvPr id="42" name="مستطيل مستدير الزوايا 41"/>
            <p:cNvSpPr/>
            <p:nvPr/>
          </p:nvSpPr>
          <p:spPr>
            <a:xfrm>
              <a:off x="3285280" y="1152178"/>
              <a:ext cx="1679166" cy="4611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البحر المتوسط</a:t>
              </a:r>
            </a:p>
          </p:txBody>
        </p:sp>
        <p:sp>
          <p:nvSpPr>
            <p:cNvPr id="47" name="مستطيل مستدير الزوايا 46"/>
            <p:cNvSpPr/>
            <p:nvPr/>
          </p:nvSpPr>
          <p:spPr>
            <a:xfrm>
              <a:off x="6145453" y="1152178"/>
              <a:ext cx="1679166" cy="4611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الخليج العربي</a:t>
              </a:r>
            </a:p>
          </p:txBody>
        </p:sp>
        <p:sp>
          <p:nvSpPr>
            <p:cNvPr id="48" name="مستطيل مستدير الزوايا 47"/>
            <p:cNvSpPr/>
            <p:nvPr/>
          </p:nvSpPr>
          <p:spPr>
            <a:xfrm>
              <a:off x="7890250" y="3760467"/>
              <a:ext cx="1280904" cy="4611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solidFill>
                    <a:schemeClr val="tx1"/>
                  </a:solidFill>
                </a:rPr>
                <a:t>البحر الأحمر</a:t>
              </a:r>
            </a:p>
          </p:txBody>
        </p:sp>
        <p:sp>
          <p:nvSpPr>
            <p:cNvPr id="49" name="مستطيل مستدير الزوايا 48"/>
            <p:cNvSpPr/>
            <p:nvPr/>
          </p:nvSpPr>
          <p:spPr>
            <a:xfrm>
              <a:off x="7884641" y="6336754"/>
              <a:ext cx="1280904" cy="4611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solidFill>
                    <a:schemeClr val="tx1"/>
                  </a:solidFill>
                </a:rPr>
                <a:t>المحيط الهندي</a:t>
              </a:r>
            </a:p>
          </p:txBody>
        </p:sp>
        <p:grpSp>
          <p:nvGrpSpPr>
            <p:cNvPr id="13" name="مجموعة 12"/>
            <p:cNvGrpSpPr/>
            <p:nvPr/>
          </p:nvGrpSpPr>
          <p:grpSpPr>
            <a:xfrm>
              <a:off x="7754621" y="5832698"/>
              <a:ext cx="792000" cy="468000"/>
              <a:chOff x="7754621" y="5832698"/>
              <a:chExt cx="792000" cy="468000"/>
            </a:xfrm>
          </p:grpSpPr>
          <p:cxnSp>
            <p:nvCxnSpPr>
              <p:cNvPr id="7" name="رابط مستقيم 6"/>
              <p:cNvCxnSpPr/>
              <p:nvPr/>
            </p:nvCxnSpPr>
            <p:spPr>
              <a:xfrm flipV="1">
                <a:off x="8525093" y="5832698"/>
                <a:ext cx="5609" cy="468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رابط كسهم مستقيم 10"/>
              <p:cNvCxnSpPr/>
              <p:nvPr/>
            </p:nvCxnSpPr>
            <p:spPr>
              <a:xfrm flipH="1">
                <a:off x="7754621" y="5832698"/>
                <a:ext cx="792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مجموعة 49"/>
            <p:cNvGrpSpPr/>
            <p:nvPr/>
          </p:nvGrpSpPr>
          <p:grpSpPr>
            <a:xfrm>
              <a:off x="6048721" y="4208273"/>
              <a:ext cx="2556000" cy="472297"/>
              <a:chOff x="5988699" y="5832698"/>
              <a:chExt cx="2556000" cy="472297"/>
            </a:xfrm>
          </p:grpSpPr>
          <p:cxnSp>
            <p:nvCxnSpPr>
              <p:cNvPr id="51" name="رابط مستقيم 50"/>
              <p:cNvCxnSpPr/>
              <p:nvPr/>
            </p:nvCxnSpPr>
            <p:spPr>
              <a:xfrm flipV="1">
                <a:off x="8525093" y="5832698"/>
                <a:ext cx="5609" cy="468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رابط كسهم مستقيم 51"/>
              <p:cNvCxnSpPr/>
              <p:nvPr/>
            </p:nvCxnSpPr>
            <p:spPr>
              <a:xfrm flipH="1">
                <a:off x="5988699" y="6304995"/>
                <a:ext cx="2556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رابط كسهم مستقيم 55"/>
            <p:cNvCxnSpPr/>
            <p:nvPr/>
          </p:nvCxnSpPr>
          <p:spPr>
            <a:xfrm rot="16200000" flipH="1">
              <a:off x="6103036" y="2502426"/>
              <a:ext cx="176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كسهم مستقيم 56"/>
            <p:cNvCxnSpPr/>
            <p:nvPr/>
          </p:nvCxnSpPr>
          <p:spPr>
            <a:xfrm rot="16200000" flipH="1">
              <a:off x="3710863" y="2034322"/>
              <a:ext cx="828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كسهم مستقيم 57"/>
            <p:cNvCxnSpPr/>
            <p:nvPr/>
          </p:nvCxnSpPr>
          <p:spPr>
            <a:xfrm rot="16200000" flipH="1">
              <a:off x="617752" y="2016322"/>
              <a:ext cx="86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56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179784" y="259283"/>
            <a:ext cx="11520000" cy="452465"/>
            <a:chOff x="395809" y="259283"/>
            <a:chExt cx="11089233" cy="45246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flipH="1">
              <a:off x="395809" y="259283"/>
              <a:ext cx="11017224" cy="452465"/>
            </a:xfrm>
            <a:prstGeom prst="rect">
              <a:avLst/>
            </a:prstGeom>
            <a:solidFill>
              <a:srgbClr val="56AA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915972" y="354677"/>
              <a:ext cx="284535" cy="202335"/>
              <a:chOff x="114434530" y="106950636"/>
              <a:chExt cx="244963" cy="202297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 flipH="1">
                <a:off x="114434530" y="10695063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 flipH="1">
                <a:off x="114434530" y="107031906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flipH="1">
                <a:off x="114434530" y="107114033"/>
                <a:ext cx="244963" cy="38900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1366486" y="259283"/>
              <a:ext cx="118556" cy="45246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flipH="1">
              <a:off x="581634" y="259283"/>
              <a:ext cx="9799970" cy="45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400" dirty="0" smtClean="0">
                  <a:solidFill>
                    <a:srgbClr val="FFFFFF"/>
                  </a:solidFill>
                  <a:latin typeface="Franklin Gothic Heavy" pitchFamily="34" charset="0"/>
                </a:rPr>
                <a:t>الموقع الجغرافي للوطن العربي</a:t>
              </a:r>
              <a:endParaRPr lang="ar-SA" sz="2400" dirty="0">
                <a:solidFill>
                  <a:srgbClr val="FFFFFF"/>
                </a:solidFill>
                <a:latin typeface="Franklin Gothic Heavy" pitchFamily="34" charset="0"/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 flipH="1">
            <a:off x="1115889" y="7025974"/>
            <a:ext cx="2633655" cy="91432"/>
          </a:xfrm>
          <a:prstGeom prst="rect">
            <a:avLst/>
          </a:prstGeom>
          <a:solidFill>
            <a:srgbClr val="56AA8A"/>
          </a:solidFill>
          <a:ln>
            <a:noFill/>
          </a:ln>
          <a:effectLst/>
          <a:ex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9273281" y="952894"/>
            <a:ext cx="2292778" cy="6084000"/>
            <a:chOff x="9036769" y="461369"/>
            <a:chExt cx="2292778" cy="6643688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9036769" y="461369"/>
              <a:ext cx="2292778" cy="6643688"/>
              <a:chOff x="8391097" y="278606"/>
              <a:chExt cx="2292778" cy="6643688"/>
            </a:xfrm>
          </p:grpSpPr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 flipH="1">
                <a:off x="8391097" y="278606"/>
                <a:ext cx="2292778" cy="6643688"/>
              </a:xfrm>
              <a:prstGeom prst="rect">
                <a:avLst/>
              </a:prstGeom>
              <a:gradFill flip="none" rotWithShape="1">
                <a:gsLst>
                  <a:gs pos="0">
                    <a:srgbClr val="56AA8A">
                      <a:shade val="30000"/>
                      <a:satMod val="115000"/>
                    </a:srgbClr>
                  </a:gs>
                  <a:gs pos="50000">
                    <a:srgbClr val="56AA8A">
                      <a:shade val="67500"/>
                      <a:satMod val="115000"/>
                    </a:srgbClr>
                  </a:gs>
                  <a:gs pos="100000">
                    <a:srgbClr val="56AA8A">
                      <a:shade val="100000"/>
                      <a:satMod val="115000"/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A"/>
              </a:p>
            </p:txBody>
          </p:sp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8492306" y="1306021"/>
                <a:ext cx="2083405" cy="422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defTabSz="914400" fontAlgn="base">
                  <a:spcBef>
                    <a:spcPct val="0"/>
                  </a:spcBef>
                  <a:spcAft>
                    <a:spcPts val="425"/>
                  </a:spcAft>
                </a:pP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يمتد من الشمال إلى الجنوب مما أدى إلى تنوع </a:t>
                </a:r>
                <a:r>
                  <a:rPr lang="ar-SA" sz="1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المناخ </a:t>
                </a:r>
                <a:r>
                  <a:rPr lang="ar-SA" sz="1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والتضاريس والثروات </a:t>
                </a:r>
                <a:endParaRPr lang="ar-SA" sz="1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defTabSz="914400" fontAlgn="base">
                  <a:spcBef>
                    <a:spcPct val="0"/>
                  </a:spcBef>
                  <a:spcAft>
                    <a:spcPts val="425"/>
                  </a:spcAft>
                  <a:buFont typeface="Wingdings" pitchFamily="2" charset="2"/>
                  <a:buChar char="q"/>
                </a:pPr>
                <a:endParaRPr lang="ar-SA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8442617" y="334344"/>
                <a:ext cx="2124000" cy="790937"/>
              </a:xfrm>
              <a:prstGeom prst="rect">
                <a:avLst/>
              </a:prstGeom>
              <a:noFill/>
              <a:ln w="9525" algn="in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195" tIns="36195" rIns="36195" bIns="3619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ar-SA"/>
                </a:defPPr>
                <a:lvl1pPr marL="0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5165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033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3549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80661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25826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099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816157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61322" algn="r" defTabSz="1090331" rtl="1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sz="2000" dirty="0">
                    <a:solidFill>
                      <a:schemeClr val="bg1"/>
                    </a:solidFill>
                    <a:latin typeface="Tw Cen MT Condensed" pitchFamily="34" charset="0"/>
                    <a:cs typeface="Arial" pitchFamily="34" charset="0"/>
                  </a:rPr>
                  <a:t>الأهمية الاستراتيجية لموقع الوطن العربي </a:t>
                </a:r>
              </a:p>
            </p:txBody>
          </p:sp>
        </p:grpSp>
        <p:pic>
          <p:nvPicPr>
            <p:cNvPr id="29" name="Picture 2" descr="C:\Users\win\Downloads\تاريخ\clasis - 1\جامعة الدول العربية\The_Arab_Count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17855" r="3027" b="20839"/>
            <a:stretch/>
          </p:blipFill>
          <p:spPr bwMode="auto">
            <a:xfrm>
              <a:off x="9304313" y="5997566"/>
              <a:ext cx="1766599" cy="106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 Box 9"/>
          <p:cNvSpPr txBox="1">
            <a:spLocks noChangeArrowheads="1"/>
          </p:cNvSpPr>
          <p:nvPr/>
        </p:nvSpPr>
        <p:spPr bwMode="auto">
          <a:xfrm flipH="1">
            <a:off x="35769" y="6004564"/>
            <a:ext cx="2743961" cy="4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756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67569"/>
                </a:solidFill>
                <a:effectLst/>
                <a:latin typeface="Arial" pitchFamily="34" charset="0"/>
                <a:cs typeface="Arial" pitchFamily="34" charset="0"/>
              </a:rPr>
              <a:t>الامتداد من الشمال إلى الجنوب</a:t>
            </a:r>
          </a:p>
        </p:txBody>
      </p:sp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>
            <a:off x="2875250" y="6186156"/>
            <a:ext cx="2891" cy="579403"/>
          </a:xfrm>
          <a:prstGeom prst="straightConnector1">
            <a:avLst/>
          </a:prstGeom>
          <a:noFill/>
          <a:ln w="6350" algn="ctr">
            <a:solidFill>
              <a:srgbClr val="06756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grpSp>
        <p:nvGrpSpPr>
          <p:cNvPr id="22" name="مجموعة 21"/>
          <p:cNvGrpSpPr>
            <a:grpSpLocks noChangeAspect="1"/>
          </p:cNvGrpSpPr>
          <p:nvPr/>
        </p:nvGrpSpPr>
        <p:grpSpPr>
          <a:xfrm>
            <a:off x="3105154" y="1411813"/>
            <a:ext cx="4716000" cy="4716000"/>
            <a:chOff x="2124001" y="1126702"/>
            <a:chExt cx="5868000" cy="5868000"/>
          </a:xfrm>
        </p:grpSpPr>
        <p:pic>
          <p:nvPicPr>
            <p:cNvPr id="2" name="Picture 2" descr="C:\Users\win\Desktop\الوطن العربي\الموقع الجغرافي للوطن العربي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01" y="1126702"/>
              <a:ext cx="5868000" cy="58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رابط مستقيم 6"/>
            <p:cNvCxnSpPr/>
            <p:nvPr/>
          </p:nvCxnSpPr>
          <p:spPr>
            <a:xfrm>
              <a:off x="3564161" y="2237209"/>
              <a:ext cx="345638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>
              <a:off x="7020545" y="2237207"/>
              <a:ext cx="0" cy="20157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flipH="1">
              <a:off x="6279040" y="4208359"/>
              <a:ext cx="716702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0131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镶边设计蓝色 16x9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407</Words>
  <Application>Microsoft Office PowerPoint</Application>
  <PresentationFormat>مخصص</PresentationFormat>
  <Paragraphs>112</Paragraphs>
  <Slides>13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镶边设计蓝色 16x9</vt:lpstr>
      <vt:lpstr>الوطن العربي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</dc:creator>
  <cp:lastModifiedBy>win</cp:lastModifiedBy>
  <cp:revision>85</cp:revision>
  <dcterms:created xsi:type="dcterms:W3CDTF">2014-12-26T18:04:52Z</dcterms:created>
  <dcterms:modified xsi:type="dcterms:W3CDTF">2015-01-25T20:55:54Z</dcterms:modified>
</cp:coreProperties>
</file>