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86" r:id="rId3"/>
    <p:sldId id="257" r:id="rId4"/>
    <p:sldId id="258" r:id="rId5"/>
    <p:sldId id="260" r:id="rId6"/>
    <p:sldId id="259" r:id="rId7"/>
    <p:sldId id="261" r:id="rId8"/>
    <p:sldId id="262" r:id="rId9"/>
    <p:sldId id="263" r:id="rId10"/>
    <p:sldId id="265" r:id="rId11"/>
    <p:sldId id="266" r:id="rId12"/>
    <p:sldId id="264"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8" r:id="rId33"/>
    <p:sldId id="287" r:id="rId34"/>
    <p:sldId id="290" r:id="rId35"/>
    <p:sldId id="289" r:id="rId36"/>
    <p:sldId id="291" r:id="rId37"/>
    <p:sldId id="292" r:id="rId38"/>
    <p:sldId id="293" r:id="rId39"/>
    <p:sldId id="294" r:id="rId40"/>
    <p:sldId id="295" r:id="rId41"/>
    <p:sldId id="296" r:id="rId42"/>
    <p:sldId id="297" r:id="rId43"/>
  </p:sldIdLst>
  <p:sldSz cx="9144000" cy="6858000" type="screen4x3"/>
  <p:notesSz cx="6858000" cy="9144000"/>
  <p:custDataLst>
    <p:tags r:id="rId44"/>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7328" autoAdjust="0"/>
    <p:restoredTop sz="94660"/>
  </p:normalViewPr>
  <p:slideViewPr>
    <p:cSldViewPr>
      <p:cViewPr varScale="1">
        <p:scale>
          <a:sx n="36" d="100"/>
          <a:sy n="36" d="100"/>
        </p:scale>
        <p:origin x="-153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25.xml"/><Relationship Id="rId1" Type="http://schemas.openxmlformats.org/officeDocument/2006/relationships/slide" Target="../slides/slide24.xml"/><Relationship Id="rId6" Type="http://schemas.openxmlformats.org/officeDocument/2006/relationships/slide" Target="../slides/slide14.xml"/><Relationship Id="rId5" Type="http://schemas.openxmlformats.org/officeDocument/2006/relationships/slide" Target="../slides/slide4.xml"/><Relationship Id="rId4"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FE4C2-977A-4A6F-BCC7-96BD9E556054}" type="doc">
      <dgm:prSet loTypeId="urn:microsoft.com/office/officeart/2005/8/layout/hierarchy3" loCatId="hierarchy" qsTypeId="urn:microsoft.com/office/officeart/2005/8/quickstyle/3d1" qsCatId="3D" csTypeId="urn:microsoft.com/office/officeart/2005/8/colors/accent3_2" csCatId="accent3" phldr="1"/>
      <dgm:spPr/>
      <dgm:t>
        <a:bodyPr/>
        <a:lstStyle/>
        <a:p>
          <a:pPr rtl="1"/>
          <a:endParaRPr lang="ar-SA"/>
        </a:p>
      </dgm:t>
    </dgm:pt>
    <dgm:pt modelId="{DCBBEB39-EAF5-4090-9DD6-6E4BB46763F7}">
      <dgm:prSet phldrT="[نص]" custT="1"/>
      <dgm:spPr/>
      <dgm:t>
        <a:bodyPr/>
        <a:lstStyle/>
        <a:p>
          <a:pPr rtl="1"/>
          <a:r>
            <a:rPr lang="ar-SA" sz="3600" b="1" dirty="0" smtClean="0">
              <a:solidFill>
                <a:srgbClr val="7030A0"/>
              </a:solidFill>
              <a:hlinkClick xmlns:r="http://schemas.openxmlformats.org/officeDocument/2006/relationships" r:id="rId1" action="ppaction://hlinksldjump"/>
            </a:rPr>
            <a:t>الفصل الرابع</a:t>
          </a:r>
          <a:endParaRPr lang="ar-SA" sz="3600" b="1" dirty="0" smtClean="0">
            <a:solidFill>
              <a:srgbClr val="7030A0"/>
            </a:solidFill>
          </a:endParaRPr>
        </a:p>
      </dgm:t>
    </dgm:pt>
    <dgm:pt modelId="{94CCA943-7D63-4A8D-BCEB-CF20235AB3D3}" type="parTrans" cxnId="{8349C944-34AF-4D7D-9785-0B48A7D21C54}">
      <dgm:prSet/>
      <dgm:spPr/>
      <dgm:t>
        <a:bodyPr/>
        <a:lstStyle/>
        <a:p>
          <a:pPr rtl="1"/>
          <a:endParaRPr lang="ar-SA"/>
        </a:p>
      </dgm:t>
    </dgm:pt>
    <dgm:pt modelId="{74B67402-982F-4C1D-84CC-949CF72BC8EA}" type="sibTrans" cxnId="{8349C944-34AF-4D7D-9785-0B48A7D21C54}">
      <dgm:prSet/>
      <dgm:spPr/>
      <dgm:t>
        <a:bodyPr/>
        <a:lstStyle/>
        <a:p>
          <a:pPr rtl="1"/>
          <a:endParaRPr lang="ar-SA"/>
        </a:p>
      </dgm:t>
    </dgm:pt>
    <dgm:pt modelId="{1875B55F-6586-4825-975D-E4F614150AD3}">
      <dgm:prSet phldrT="[نص]"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ar-SA" sz="4000" dirty="0" smtClean="0">
              <a:solidFill>
                <a:schemeClr val="bg1"/>
              </a:solidFill>
              <a:hlinkClick xmlns:r="http://schemas.openxmlformats.org/officeDocument/2006/relationships" r:id="rId2" action="ppaction://hlinksldjump"/>
            </a:rPr>
            <a:t>الدرس الاول</a:t>
          </a:r>
          <a:endParaRPr lang="ar-SA" sz="4000" dirty="0">
            <a:solidFill>
              <a:schemeClr val="bg1"/>
            </a:solidFill>
          </a:endParaRPr>
        </a:p>
      </dgm:t>
    </dgm:pt>
    <dgm:pt modelId="{B0EAFDB1-7FE2-4173-A912-F0D37D889986}" type="parTrans" cxnId="{52D597CD-E80A-4982-962A-16A59F13E493}">
      <dgm:prSet/>
      <dgm:spPr/>
      <dgm:t>
        <a:bodyPr/>
        <a:lstStyle/>
        <a:p>
          <a:pPr rtl="1"/>
          <a:endParaRPr lang="ar-SA"/>
        </a:p>
      </dgm:t>
    </dgm:pt>
    <dgm:pt modelId="{F93FA611-33B5-4E3A-AA18-74825C0607AD}" type="sibTrans" cxnId="{52D597CD-E80A-4982-962A-16A59F13E493}">
      <dgm:prSet/>
      <dgm:spPr/>
      <dgm:t>
        <a:bodyPr/>
        <a:lstStyle/>
        <a:p>
          <a:pPr rtl="1"/>
          <a:endParaRPr lang="ar-SA"/>
        </a:p>
      </dgm:t>
    </dgm:pt>
    <dgm:pt modelId="{92BE5F36-DE66-4FEA-9B1F-CB7592F7A1C5}">
      <dgm:prSet phldrT="[نص]"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ar-SA" sz="4000" dirty="0" smtClean="0">
              <a:solidFill>
                <a:schemeClr val="bg1"/>
              </a:solidFill>
              <a:hlinkClick xmlns:r="http://schemas.openxmlformats.org/officeDocument/2006/relationships" r:id="rId3" action="ppaction://hlinksldjump"/>
            </a:rPr>
            <a:t>الدرس الثاني</a:t>
          </a:r>
          <a:endParaRPr lang="ar-SA" sz="4000" dirty="0">
            <a:solidFill>
              <a:schemeClr val="bg1"/>
            </a:solidFill>
          </a:endParaRPr>
        </a:p>
      </dgm:t>
    </dgm:pt>
    <dgm:pt modelId="{E6D5F52D-C0F2-409E-B3EA-07C68D83CD2A}" type="parTrans" cxnId="{FCC3DAD6-170A-4A9D-BDAE-2BFD02C559C2}">
      <dgm:prSet/>
      <dgm:spPr/>
      <dgm:t>
        <a:bodyPr/>
        <a:lstStyle/>
        <a:p>
          <a:pPr rtl="1"/>
          <a:endParaRPr lang="ar-SA"/>
        </a:p>
      </dgm:t>
    </dgm:pt>
    <dgm:pt modelId="{E1C65023-A2AD-4C31-BE8C-B07BC0F9DE53}" type="sibTrans" cxnId="{FCC3DAD6-170A-4A9D-BDAE-2BFD02C559C2}">
      <dgm:prSet/>
      <dgm:spPr/>
      <dgm:t>
        <a:bodyPr/>
        <a:lstStyle/>
        <a:p>
          <a:pPr rtl="1"/>
          <a:endParaRPr lang="ar-SA"/>
        </a:p>
      </dgm:t>
    </dgm:pt>
    <dgm:pt modelId="{AD6C594F-15C4-46FC-9E35-FD60D71FA88F}">
      <dgm:prSet phldrT="[نص]" custT="1"/>
      <dgm:spPr/>
      <dgm:t>
        <a:bodyPr/>
        <a:lstStyle/>
        <a:p>
          <a:pPr rtl="1"/>
          <a:r>
            <a:rPr lang="ar-SA" sz="4000" b="1" dirty="0" smtClean="0">
              <a:solidFill>
                <a:srgbClr val="7030A0"/>
              </a:solidFill>
              <a:hlinkClick xmlns:r="http://schemas.openxmlformats.org/officeDocument/2006/relationships" r:id="rId4" action="ppaction://hlinksldjump"/>
            </a:rPr>
            <a:t>الفصل الثالث </a:t>
          </a:r>
          <a:endParaRPr lang="ar-SA" sz="6600" b="1" dirty="0">
            <a:solidFill>
              <a:srgbClr val="7030A0"/>
            </a:solidFill>
          </a:endParaRPr>
        </a:p>
      </dgm:t>
    </dgm:pt>
    <dgm:pt modelId="{B5D68EEF-6B11-44EF-BB20-3F6A795EBD6F}" type="parTrans" cxnId="{602A978F-6BF0-40D2-A85E-34BC69353574}">
      <dgm:prSet/>
      <dgm:spPr/>
      <dgm:t>
        <a:bodyPr/>
        <a:lstStyle/>
        <a:p>
          <a:pPr rtl="1"/>
          <a:endParaRPr lang="ar-SA"/>
        </a:p>
      </dgm:t>
    </dgm:pt>
    <dgm:pt modelId="{33425760-909F-4653-A199-68039844E9E5}" type="sibTrans" cxnId="{602A978F-6BF0-40D2-A85E-34BC69353574}">
      <dgm:prSet/>
      <dgm:spPr/>
      <dgm:t>
        <a:bodyPr/>
        <a:lstStyle/>
        <a:p>
          <a:pPr rtl="1"/>
          <a:endParaRPr lang="ar-SA"/>
        </a:p>
      </dgm:t>
    </dgm:pt>
    <dgm:pt modelId="{C1426292-39B9-4072-8F1F-D4F3E491AD16}">
      <dgm:prSet phldrT="[نص]"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ar-SA" sz="2800" b="1" dirty="0" smtClean="0">
              <a:solidFill>
                <a:schemeClr val="bg1"/>
              </a:solidFill>
              <a:hlinkClick xmlns:r="http://schemas.openxmlformats.org/officeDocument/2006/relationships" r:id="rId5" action="ppaction://hlinksldjump"/>
            </a:rPr>
            <a:t>الدرس الأول</a:t>
          </a:r>
          <a:endParaRPr lang="ar-SA" sz="2800" b="1" dirty="0">
            <a:solidFill>
              <a:schemeClr val="bg1"/>
            </a:solidFill>
          </a:endParaRPr>
        </a:p>
      </dgm:t>
    </dgm:pt>
    <dgm:pt modelId="{BB439D51-0635-4CA5-BBED-C77D7D4AA6B4}" type="parTrans" cxnId="{2B0EEBC0-4B52-4C72-A7A5-6DCC285F8555}">
      <dgm:prSet/>
      <dgm:spPr/>
      <dgm:t>
        <a:bodyPr/>
        <a:lstStyle/>
        <a:p>
          <a:pPr rtl="1"/>
          <a:endParaRPr lang="ar-SA"/>
        </a:p>
      </dgm:t>
    </dgm:pt>
    <dgm:pt modelId="{2020AC73-A5F7-447B-82B0-F1B5177339E5}" type="sibTrans" cxnId="{2B0EEBC0-4B52-4C72-A7A5-6DCC285F8555}">
      <dgm:prSet/>
      <dgm:spPr/>
      <dgm:t>
        <a:bodyPr/>
        <a:lstStyle/>
        <a:p>
          <a:pPr rtl="1"/>
          <a:endParaRPr lang="ar-SA"/>
        </a:p>
      </dgm:t>
    </dgm:pt>
    <dgm:pt modelId="{3228DD47-2043-4F07-BEDC-C3E6B72B6A7E}">
      <dgm:prSet phldrT="[نص]"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ar-SA" sz="2800" b="1" dirty="0" smtClean="0">
              <a:solidFill>
                <a:schemeClr val="bg1"/>
              </a:solidFill>
              <a:hlinkClick xmlns:r="http://schemas.openxmlformats.org/officeDocument/2006/relationships" r:id="rId6" action="ppaction://hlinksldjump"/>
            </a:rPr>
            <a:t>الدرس الثاني</a:t>
          </a:r>
          <a:endParaRPr lang="ar-SA" sz="2800" b="1" dirty="0" smtClean="0">
            <a:solidFill>
              <a:schemeClr val="bg1"/>
            </a:solidFill>
          </a:endParaRPr>
        </a:p>
      </dgm:t>
    </dgm:pt>
    <dgm:pt modelId="{6538736D-5C83-45E4-929B-57BA46F0EBD1}" type="parTrans" cxnId="{7F03FB84-3D5E-409C-ACA9-53617E11FEC3}">
      <dgm:prSet/>
      <dgm:spPr/>
      <dgm:t>
        <a:bodyPr/>
        <a:lstStyle/>
        <a:p>
          <a:pPr rtl="1"/>
          <a:endParaRPr lang="ar-SA"/>
        </a:p>
      </dgm:t>
    </dgm:pt>
    <dgm:pt modelId="{72720E00-AF8D-4D19-BD0E-3A3D0F56D8BF}" type="sibTrans" cxnId="{7F03FB84-3D5E-409C-ACA9-53617E11FEC3}">
      <dgm:prSet/>
      <dgm:spPr/>
      <dgm:t>
        <a:bodyPr/>
        <a:lstStyle/>
        <a:p>
          <a:pPr rtl="1"/>
          <a:endParaRPr lang="ar-SA"/>
        </a:p>
      </dgm:t>
    </dgm:pt>
    <dgm:pt modelId="{6ADC7EF7-4C86-4B9B-A30C-3D17D8ADF25F}" type="pres">
      <dgm:prSet presAssocID="{066FE4C2-977A-4A6F-BCC7-96BD9E556054}" presName="diagram" presStyleCnt="0">
        <dgm:presLayoutVars>
          <dgm:chPref val="1"/>
          <dgm:dir/>
          <dgm:animOne val="branch"/>
          <dgm:animLvl val="lvl"/>
          <dgm:resizeHandles/>
        </dgm:presLayoutVars>
      </dgm:prSet>
      <dgm:spPr/>
      <dgm:t>
        <a:bodyPr/>
        <a:lstStyle/>
        <a:p>
          <a:pPr rtl="1"/>
          <a:endParaRPr lang="ar-SA"/>
        </a:p>
      </dgm:t>
    </dgm:pt>
    <dgm:pt modelId="{E8012B47-EBE6-4888-8BB2-539955692A9D}" type="pres">
      <dgm:prSet presAssocID="{DCBBEB39-EAF5-4090-9DD6-6E4BB46763F7}" presName="root" presStyleCnt="0"/>
      <dgm:spPr/>
    </dgm:pt>
    <dgm:pt modelId="{F0353472-C5D8-49D5-9E26-9BD9142248C4}" type="pres">
      <dgm:prSet presAssocID="{DCBBEB39-EAF5-4090-9DD6-6E4BB46763F7}" presName="rootComposite" presStyleCnt="0"/>
      <dgm:spPr/>
    </dgm:pt>
    <dgm:pt modelId="{61D659F8-B098-4835-AADD-C8A0DD5AD985}" type="pres">
      <dgm:prSet presAssocID="{DCBBEB39-EAF5-4090-9DD6-6E4BB46763F7}" presName="rootText" presStyleLbl="node1" presStyleIdx="0" presStyleCnt="2" custScaleX="92331" custScaleY="74323" custLinFactNeighborX="-87" custLinFactNeighborY="-41477"/>
      <dgm:spPr/>
      <dgm:t>
        <a:bodyPr/>
        <a:lstStyle/>
        <a:p>
          <a:pPr rtl="1"/>
          <a:endParaRPr lang="ar-SA"/>
        </a:p>
      </dgm:t>
    </dgm:pt>
    <dgm:pt modelId="{F664C4C4-3621-4A55-95B8-981585F88961}" type="pres">
      <dgm:prSet presAssocID="{DCBBEB39-EAF5-4090-9DD6-6E4BB46763F7}" presName="rootConnector" presStyleLbl="node1" presStyleIdx="0" presStyleCnt="2"/>
      <dgm:spPr/>
      <dgm:t>
        <a:bodyPr/>
        <a:lstStyle/>
        <a:p>
          <a:pPr rtl="1"/>
          <a:endParaRPr lang="ar-SA"/>
        </a:p>
      </dgm:t>
    </dgm:pt>
    <dgm:pt modelId="{D1CACDC1-FB05-4B60-8C97-623AD4E417CA}" type="pres">
      <dgm:prSet presAssocID="{DCBBEB39-EAF5-4090-9DD6-6E4BB46763F7}" presName="childShape" presStyleCnt="0"/>
      <dgm:spPr/>
    </dgm:pt>
    <dgm:pt modelId="{760FBDD2-5070-4B83-BCB7-6A9B8F30B25A}" type="pres">
      <dgm:prSet presAssocID="{B0EAFDB1-7FE2-4173-A912-F0D37D889986}" presName="Name13" presStyleLbl="parChTrans1D2" presStyleIdx="0" presStyleCnt="4"/>
      <dgm:spPr/>
      <dgm:t>
        <a:bodyPr/>
        <a:lstStyle/>
        <a:p>
          <a:pPr rtl="1"/>
          <a:endParaRPr lang="ar-SA"/>
        </a:p>
      </dgm:t>
    </dgm:pt>
    <dgm:pt modelId="{1D66416E-C5EF-4269-B203-7BE5028F5A00}" type="pres">
      <dgm:prSet presAssocID="{1875B55F-6586-4825-975D-E4F614150AD3}" presName="childText" presStyleLbl="bgAcc1" presStyleIdx="0" presStyleCnt="4" custScaleX="92331" custScaleY="74323" custLinFactNeighborX="-3727" custLinFactNeighborY="-16227">
        <dgm:presLayoutVars>
          <dgm:bulletEnabled val="1"/>
        </dgm:presLayoutVars>
      </dgm:prSet>
      <dgm:spPr/>
      <dgm:t>
        <a:bodyPr/>
        <a:lstStyle/>
        <a:p>
          <a:pPr rtl="1"/>
          <a:endParaRPr lang="ar-SA"/>
        </a:p>
      </dgm:t>
    </dgm:pt>
    <dgm:pt modelId="{F2FD25E0-C91A-43EB-9D7F-0503A28BAFBB}" type="pres">
      <dgm:prSet presAssocID="{E6D5F52D-C0F2-409E-B3EA-07C68D83CD2A}" presName="Name13" presStyleLbl="parChTrans1D2" presStyleIdx="1" presStyleCnt="4"/>
      <dgm:spPr/>
      <dgm:t>
        <a:bodyPr/>
        <a:lstStyle/>
        <a:p>
          <a:pPr rtl="1"/>
          <a:endParaRPr lang="ar-SA"/>
        </a:p>
      </dgm:t>
    </dgm:pt>
    <dgm:pt modelId="{07BCBD66-D5FD-48AE-9F33-03D0003ED05E}" type="pres">
      <dgm:prSet presAssocID="{92BE5F36-DE66-4FEA-9B1F-CB7592F7A1C5}" presName="childText" presStyleLbl="bgAcc1" presStyleIdx="1" presStyleCnt="4" custScaleX="92331" custScaleY="74323" custLinFactNeighborX="-946" custLinFactNeighborY="-8773">
        <dgm:presLayoutVars>
          <dgm:bulletEnabled val="1"/>
        </dgm:presLayoutVars>
      </dgm:prSet>
      <dgm:spPr/>
      <dgm:t>
        <a:bodyPr/>
        <a:lstStyle/>
        <a:p>
          <a:pPr rtl="1"/>
          <a:endParaRPr lang="ar-SA"/>
        </a:p>
      </dgm:t>
    </dgm:pt>
    <dgm:pt modelId="{B3621E1C-58AD-42E9-89CE-447E1B28612A}" type="pres">
      <dgm:prSet presAssocID="{AD6C594F-15C4-46FC-9E35-FD60D71FA88F}" presName="root" presStyleCnt="0"/>
      <dgm:spPr/>
    </dgm:pt>
    <dgm:pt modelId="{9E4717C2-020F-4BD2-AF04-31E77678D0B3}" type="pres">
      <dgm:prSet presAssocID="{AD6C594F-15C4-46FC-9E35-FD60D71FA88F}" presName="rootComposite" presStyleCnt="0"/>
      <dgm:spPr/>
    </dgm:pt>
    <dgm:pt modelId="{3938969D-BEB8-4463-98BA-19D2AE781D14}" type="pres">
      <dgm:prSet presAssocID="{AD6C594F-15C4-46FC-9E35-FD60D71FA88F}" presName="rootText" presStyleLbl="node1" presStyleIdx="1" presStyleCnt="2" custScaleX="92331" custScaleY="74323" custLinFactNeighborY="-45926"/>
      <dgm:spPr/>
      <dgm:t>
        <a:bodyPr/>
        <a:lstStyle/>
        <a:p>
          <a:pPr rtl="1"/>
          <a:endParaRPr lang="ar-SA"/>
        </a:p>
      </dgm:t>
    </dgm:pt>
    <dgm:pt modelId="{99859A96-2FD0-404F-80CF-3EFACA19D003}" type="pres">
      <dgm:prSet presAssocID="{AD6C594F-15C4-46FC-9E35-FD60D71FA88F}" presName="rootConnector" presStyleLbl="node1" presStyleIdx="1" presStyleCnt="2"/>
      <dgm:spPr/>
      <dgm:t>
        <a:bodyPr/>
        <a:lstStyle/>
        <a:p>
          <a:pPr rtl="1"/>
          <a:endParaRPr lang="ar-SA"/>
        </a:p>
      </dgm:t>
    </dgm:pt>
    <dgm:pt modelId="{D6898D85-F2AE-4730-9261-C34C32829F25}" type="pres">
      <dgm:prSet presAssocID="{AD6C594F-15C4-46FC-9E35-FD60D71FA88F}" presName="childShape" presStyleCnt="0"/>
      <dgm:spPr/>
    </dgm:pt>
    <dgm:pt modelId="{05F4F37E-F71F-4957-838B-F7986F58A0DD}" type="pres">
      <dgm:prSet presAssocID="{BB439D51-0635-4CA5-BBED-C77D7D4AA6B4}" presName="Name13" presStyleLbl="parChTrans1D2" presStyleIdx="2" presStyleCnt="4"/>
      <dgm:spPr/>
      <dgm:t>
        <a:bodyPr/>
        <a:lstStyle/>
        <a:p>
          <a:pPr rtl="1"/>
          <a:endParaRPr lang="ar-SA"/>
        </a:p>
      </dgm:t>
    </dgm:pt>
    <dgm:pt modelId="{FFC59828-27A3-431E-A7B6-A1E7681A9C9A}" type="pres">
      <dgm:prSet presAssocID="{C1426292-39B9-4072-8F1F-D4F3E491AD16}" presName="childText" presStyleLbl="bgAcc1" presStyleIdx="2" presStyleCnt="4" custScaleX="92331" custScaleY="74323" custLinFactNeighborY="-45926">
        <dgm:presLayoutVars>
          <dgm:bulletEnabled val="1"/>
        </dgm:presLayoutVars>
      </dgm:prSet>
      <dgm:spPr/>
      <dgm:t>
        <a:bodyPr/>
        <a:lstStyle/>
        <a:p>
          <a:pPr rtl="1"/>
          <a:endParaRPr lang="ar-SA"/>
        </a:p>
      </dgm:t>
    </dgm:pt>
    <dgm:pt modelId="{70DA340E-62B9-47DB-AD67-267562287CB1}" type="pres">
      <dgm:prSet presAssocID="{6538736D-5C83-45E4-929B-57BA46F0EBD1}" presName="Name13" presStyleLbl="parChTrans1D2" presStyleIdx="3" presStyleCnt="4"/>
      <dgm:spPr/>
      <dgm:t>
        <a:bodyPr/>
        <a:lstStyle/>
        <a:p>
          <a:pPr rtl="1"/>
          <a:endParaRPr lang="ar-SA"/>
        </a:p>
      </dgm:t>
    </dgm:pt>
    <dgm:pt modelId="{959548CA-1EAD-443A-93D6-A5E83152FDDE}" type="pres">
      <dgm:prSet presAssocID="{3228DD47-2043-4F07-BEDC-C3E6B72B6A7E}" presName="childText" presStyleLbl="bgAcc1" presStyleIdx="3" presStyleCnt="4" custScaleX="92331" custScaleY="74323" custLinFactNeighborX="-3301" custLinFactNeighborY="-62229">
        <dgm:presLayoutVars>
          <dgm:bulletEnabled val="1"/>
        </dgm:presLayoutVars>
      </dgm:prSet>
      <dgm:spPr/>
      <dgm:t>
        <a:bodyPr/>
        <a:lstStyle/>
        <a:p>
          <a:pPr rtl="1"/>
          <a:endParaRPr lang="ar-SA"/>
        </a:p>
      </dgm:t>
    </dgm:pt>
  </dgm:ptLst>
  <dgm:cxnLst>
    <dgm:cxn modelId="{29002DA6-829E-431C-8BAE-11BADFE29A63}" type="presOf" srcId="{6538736D-5C83-45E4-929B-57BA46F0EBD1}" destId="{70DA340E-62B9-47DB-AD67-267562287CB1}" srcOrd="0" destOrd="0" presId="urn:microsoft.com/office/officeart/2005/8/layout/hierarchy3"/>
    <dgm:cxn modelId="{B5D6ADDB-0AF5-4F57-A7B5-4EDEF1C40EB2}" type="presOf" srcId="{E6D5F52D-C0F2-409E-B3EA-07C68D83CD2A}" destId="{F2FD25E0-C91A-43EB-9D7F-0503A28BAFBB}" srcOrd="0" destOrd="0" presId="urn:microsoft.com/office/officeart/2005/8/layout/hierarchy3"/>
    <dgm:cxn modelId="{2C4FA64C-2978-4636-95F5-A8D63C6B020E}" type="presOf" srcId="{B0EAFDB1-7FE2-4173-A912-F0D37D889986}" destId="{760FBDD2-5070-4B83-BCB7-6A9B8F30B25A}" srcOrd="0" destOrd="0" presId="urn:microsoft.com/office/officeart/2005/8/layout/hierarchy3"/>
    <dgm:cxn modelId="{602A978F-6BF0-40D2-A85E-34BC69353574}" srcId="{066FE4C2-977A-4A6F-BCC7-96BD9E556054}" destId="{AD6C594F-15C4-46FC-9E35-FD60D71FA88F}" srcOrd="1" destOrd="0" parTransId="{B5D68EEF-6B11-44EF-BB20-3F6A795EBD6F}" sibTransId="{33425760-909F-4653-A199-68039844E9E5}"/>
    <dgm:cxn modelId="{7F03FB84-3D5E-409C-ACA9-53617E11FEC3}" srcId="{AD6C594F-15C4-46FC-9E35-FD60D71FA88F}" destId="{3228DD47-2043-4F07-BEDC-C3E6B72B6A7E}" srcOrd="1" destOrd="0" parTransId="{6538736D-5C83-45E4-929B-57BA46F0EBD1}" sibTransId="{72720E00-AF8D-4D19-BD0E-3A3D0F56D8BF}"/>
    <dgm:cxn modelId="{52D597CD-E80A-4982-962A-16A59F13E493}" srcId="{DCBBEB39-EAF5-4090-9DD6-6E4BB46763F7}" destId="{1875B55F-6586-4825-975D-E4F614150AD3}" srcOrd="0" destOrd="0" parTransId="{B0EAFDB1-7FE2-4173-A912-F0D37D889986}" sibTransId="{F93FA611-33B5-4E3A-AA18-74825C0607AD}"/>
    <dgm:cxn modelId="{FCC3DAD6-170A-4A9D-BDAE-2BFD02C559C2}" srcId="{DCBBEB39-EAF5-4090-9DD6-6E4BB46763F7}" destId="{92BE5F36-DE66-4FEA-9B1F-CB7592F7A1C5}" srcOrd="1" destOrd="0" parTransId="{E6D5F52D-C0F2-409E-B3EA-07C68D83CD2A}" sibTransId="{E1C65023-A2AD-4C31-BE8C-B07BC0F9DE53}"/>
    <dgm:cxn modelId="{0866220D-E8EA-4189-9B9E-200E90FAB1EF}" type="presOf" srcId="{1875B55F-6586-4825-975D-E4F614150AD3}" destId="{1D66416E-C5EF-4269-B203-7BE5028F5A00}" srcOrd="0" destOrd="0" presId="urn:microsoft.com/office/officeart/2005/8/layout/hierarchy3"/>
    <dgm:cxn modelId="{34DE52C6-9BF8-433D-93AC-A026C50175C1}" type="presOf" srcId="{DCBBEB39-EAF5-4090-9DD6-6E4BB46763F7}" destId="{61D659F8-B098-4835-AADD-C8A0DD5AD985}" srcOrd="0" destOrd="0" presId="urn:microsoft.com/office/officeart/2005/8/layout/hierarchy3"/>
    <dgm:cxn modelId="{2C28F88A-4563-49D8-9DFD-84896E21D15F}" type="presOf" srcId="{066FE4C2-977A-4A6F-BCC7-96BD9E556054}" destId="{6ADC7EF7-4C86-4B9B-A30C-3D17D8ADF25F}" srcOrd="0" destOrd="0" presId="urn:microsoft.com/office/officeart/2005/8/layout/hierarchy3"/>
    <dgm:cxn modelId="{F9C2F196-446B-4CB8-9DC3-B8162FFA16DB}" type="presOf" srcId="{AD6C594F-15C4-46FC-9E35-FD60D71FA88F}" destId="{3938969D-BEB8-4463-98BA-19D2AE781D14}" srcOrd="0" destOrd="0" presId="urn:microsoft.com/office/officeart/2005/8/layout/hierarchy3"/>
    <dgm:cxn modelId="{26038F72-7C0D-4B14-AFFC-88F4C59DF086}" type="presOf" srcId="{BB439D51-0635-4CA5-BBED-C77D7D4AA6B4}" destId="{05F4F37E-F71F-4957-838B-F7986F58A0DD}" srcOrd="0" destOrd="0" presId="urn:microsoft.com/office/officeart/2005/8/layout/hierarchy3"/>
    <dgm:cxn modelId="{96D056A4-34DF-4F72-92CC-123F7C839F4C}" type="presOf" srcId="{AD6C594F-15C4-46FC-9E35-FD60D71FA88F}" destId="{99859A96-2FD0-404F-80CF-3EFACA19D003}" srcOrd="1" destOrd="0" presId="urn:microsoft.com/office/officeart/2005/8/layout/hierarchy3"/>
    <dgm:cxn modelId="{2F5BFA6A-BC39-4DE0-920D-C3E6F603D8B0}" type="presOf" srcId="{DCBBEB39-EAF5-4090-9DD6-6E4BB46763F7}" destId="{F664C4C4-3621-4A55-95B8-981585F88961}" srcOrd="1" destOrd="0" presId="urn:microsoft.com/office/officeart/2005/8/layout/hierarchy3"/>
    <dgm:cxn modelId="{8349C944-34AF-4D7D-9785-0B48A7D21C54}" srcId="{066FE4C2-977A-4A6F-BCC7-96BD9E556054}" destId="{DCBBEB39-EAF5-4090-9DD6-6E4BB46763F7}" srcOrd="0" destOrd="0" parTransId="{94CCA943-7D63-4A8D-BCEB-CF20235AB3D3}" sibTransId="{74B67402-982F-4C1D-84CC-949CF72BC8EA}"/>
    <dgm:cxn modelId="{2B0EEBC0-4B52-4C72-A7A5-6DCC285F8555}" srcId="{AD6C594F-15C4-46FC-9E35-FD60D71FA88F}" destId="{C1426292-39B9-4072-8F1F-D4F3E491AD16}" srcOrd="0" destOrd="0" parTransId="{BB439D51-0635-4CA5-BBED-C77D7D4AA6B4}" sibTransId="{2020AC73-A5F7-447B-82B0-F1B5177339E5}"/>
    <dgm:cxn modelId="{C43D4A95-E157-427D-BA6B-646D6C9CE88D}" type="presOf" srcId="{92BE5F36-DE66-4FEA-9B1F-CB7592F7A1C5}" destId="{07BCBD66-D5FD-48AE-9F33-03D0003ED05E}" srcOrd="0" destOrd="0" presId="urn:microsoft.com/office/officeart/2005/8/layout/hierarchy3"/>
    <dgm:cxn modelId="{029AB2AA-ABCC-4798-9E35-2DE209D6DA72}" type="presOf" srcId="{3228DD47-2043-4F07-BEDC-C3E6B72B6A7E}" destId="{959548CA-1EAD-443A-93D6-A5E83152FDDE}" srcOrd="0" destOrd="0" presId="urn:microsoft.com/office/officeart/2005/8/layout/hierarchy3"/>
    <dgm:cxn modelId="{E702B8A6-DBCA-495D-836D-19FF94FC80CE}" type="presOf" srcId="{C1426292-39B9-4072-8F1F-D4F3E491AD16}" destId="{FFC59828-27A3-431E-A7B6-A1E7681A9C9A}" srcOrd="0" destOrd="0" presId="urn:microsoft.com/office/officeart/2005/8/layout/hierarchy3"/>
    <dgm:cxn modelId="{A3D1D6C3-B084-4C77-A7D0-2134F3E908D6}" type="presParOf" srcId="{6ADC7EF7-4C86-4B9B-A30C-3D17D8ADF25F}" destId="{E8012B47-EBE6-4888-8BB2-539955692A9D}" srcOrd="0" destOrd="0" presId="urn:microsoft.com/office/officeart/2005/8/layout/hierarchy3"/>
    <dgm:cxn modelId="{5FBB515A-10C1-426A-ABC4-DD3A8FF26942}" type="presParOf" srcId="{E8012B47-EBE6-4888-8BB2-539955692A9D}" destId="{F0353472-C5D8-49D5-9E26-9BD9142248C4}" srcOrd="0" destOrd="0" presId="urn:microsoft.com/office/officeart/2005/8/layout/hierarchy3"/>
    <dgm:cxn modelId="{BC276DC5-E0DC-4EF1-BF97-A9AE3DDF6096}" type="presParOf" srcId="{F0353472-C5D8-49D5-9E26-9BD9142248C4}" destId="{61D659F8-B098-4835-AADD-C8A0DD5AD985}" srcOrd="0" destOrd="0" presId="urn:microsoft.com/office/officeart/2005/8/layout/hierarchy3"/>
    <dgm:cxn modelId="{BE3A46EB-C9D2-4FB9-95F1-E51F8DEF5340}" type="presParOf" srcId="{F0353472-C5D8-49D5-9E26-9BD9142248C4}" destId="{F664C4C4-3621-4A55-95B8-981585F88961}" srcOrd="1" destOrd="0" presId="urn:microsoft.com/office/officeart/2005/8/layout/hierarchy3"/>
    <dgm:cxn modelId="{F84A00F7-6F07-4CA7-A232-B2D666E6CB59}" type="presParOf" srcId="{E8012B47-EBE6-4888-8BB2-539955692A9D}" destId="{D1CACDC1-FB05-4B60-8C97-623AD4E417CA}" srcOrd="1" destOrd="0" presId="urn:microsoft.com/office/officeart/2005/8/layout/hierarchy3"/>
    <dgm:cxn modelId="{42CE19B0-F564-406B-BDE3-871C85AFCBEB}" type="presParOf" srcId="{D1CACDC1-FB05-4B60-8C97-623AD4E417CA}" destId="{760FBDD2-5070-4B83-BCB7-6A9B8F30B25A}" srcOrd="0" destOrd="0" presId="urn:microsoft.com/office/officeart/2005/8/layout/hierarchy3"/>
    <dgm:cxn modelId="{69E6EAFB-FC42-4DF3-BDDA-1B60B5BED291}" type="presParOf" srcId="{D1CACDC1-FB05-4B60-8C97-623AD4E417CA}" destId="{1D66416E-C5EF-4269-B203-7BE5028F5A00}" srcOrd="1" destOrd="0" presId="urn:microsoft.com/office/officeart/2005/8/layout/hierarchy3"/>
    <dgm:cxn modelId="{20AF7A22-2564-4449-BF95-63DB9F59E007}" type="presParOf" srcId="{D1CACDC1-FB05-4B60-8C97-623AD4E417CA}" destId="{F2FD25E0-C91A-43EB-9D7F-0503A28BAFBB}" srcOrd="2" destOrd="0" presId="urn:microsoft.com/office/officeart/2005/8/layout/hierarchy3"/>
    <dgm:cxn modelId="{9A9E7704-6F1F-4CD0-9A1D-AE469FAD4CBC}" type="presParOf" srcId="{D1CACDC1-FB05-4B60-8C97-623AD4E417CA}" destId="{07BCBD66-D5FD-48AE-9F33-03D0003ED05E}" srcOrd="3" destOrd="0" presId="urn:microsoft.com/office/officeart/2005/8/layout/hierarchy3"/>
    <dgm:cxn modelId="{9A93A4F4-8A5B-486D-8709-4ED938E6FD33}" type="presParOf" srcId="{6ADC7EF7-4C86-4B9B-A30C-3D17D8ADF25F}" destId="{B3621E1C-58AD-42E9-89CE-447E1B28612A}" srcOrd="1" destOrd="0" presId="urn:microsoft.com/office/officeart/2005/8/layout/hierarchy3"/>
    <dgm:cxn modelId="{F1F1BCF2-50F4-49D1-8C28-7A43C0FB370B}" type="presParOf" srcId="{B3621E1C-58AD-42E9-89CE-447E1B28612A}" destId="{9E4717C2-020F-4BD2-AF04-31E77678D0B3}" srcOrd="0" destOrd="0" presId="urn:microsoft.com/office/officeart/2005/8/layout/hierarchy3"/>
    <dgm:cxn modelId="{550365AD-374D-47C8-A21B-3E3C3BBFCE4B}" type="presParOf" srcId="{9E4717C2-020F-4BD2-AF04-31E77678D0B3}" destId="{3938969D-BEB8-4463-98BA-19D2AE781D14}" srcOrd="0" destOrd="0" presId="urn:microsoft.com/office/officeart/2005/8/layout/hierarchy3"/>
    <dgm:cxn modelId="{430B8DD4-92BB-491C-8036-C53E00817DCD}" type="presParOf" srcId="{9E4717C2-020F-4BD2-AF04-31E77678D0B3}" destId="{99859A96-2FD0-404F-80CF-3EFACA19D003}" srcOrd="1" destOrd="0" presId="urn:microsoft.com/office/officeart/2005/8/layout/hierarchy3"/>
    <dgm:cxn modelId="{AE7D4A67-E87C-4355-BB17-322158323E63}" type="presParOf" srcId="{B3621E1C-58AD-42E9-89CE-447E1B28612A}" destId="{D6898D85-F2AE-4730-9261-C34C32829F25}" srcOrd="1" destOrd="0" presId="urn:microsoft.com/office/officeart/2005/8/layout/hierarchy3"/>
    <dgm:cxn modelId="{5DD04BD5-ADB7-4F81-BCAB-F9FDD11CA872}" type="presParOf" srcId="{D6898D85-F2AE-4730-9261-C34C32829F25}" destId="{05F4F37E-F71F-4957-838B-F7986F58A0DD}" srcOrd="0" destOrd="0" presId="urn:microsoft.com/office/officeart/2005/8/layout/hierarchy3"/>
    <dgm:cxn modelId="{6649A914-909F-462B-A4FD-BCA145F6E5D8}" type="presParOf" srcId="{D6898D85-F2AE-4730-9261-C34C32829F25}" destId="{FFC59828-27A3-431E-A7B6-A1E7681A9C9A}" srcOrd="1" destOrd="0" presId="urn:microsoft.com/office/officeart/2005/8/layout/hierarchy3"/>
    <dgm:cxn modelId="{6744572C-0BA7-4B40-80F0-CD6271976C8F}" type="presParOf" srcId="{D6898D85-F2AE-4730-9261-C34C32829F25}" destId="{70DA340E-62B9-47DB-AD67-267562287CB1}" srcOrd="2" destOrd="0" presId="urn:microsoft.com/office/officeart/2005/8/layout/hierarchy3"/>
    <dgm:cxn modelId="{775CCC91-E606-4148-A97A-A890C8BF3305}" type="presParOf" srcId="{D6898D85-F2AE-4730-9261-C34C32829F25}" destId="{959548CA-1EAD-443A-93D6-A5E83152FDDE}"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659F8-B098-4835-AADD-C8A0DD5AD985}">
      <dsp:nvSpPr>
        <dsp:cNvPr id="0" name=""/>
        <dsp:cNvSpPr/>
      </dsp:nvSpPr>
      <dsp:spPr>
        <a:xfrm>
          <a:off x="1" y="0"/>
          <a:ext cx="2988764" cy="1202921"/>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7030A0"/>
              </a:solidFill>
              <a:hlinkClick xmlns:r="http://schemas.openxmlformats.org/officeDocument/2006/relationships" r:id="" action="ppaction://hlinksldjump"/>
            </a:rPr>
            <a:t>الفصل الرابع</a:t>
          </a:r>
          <a:endParaRPr lang="ar-SA" sz="3600" b="1" kern="1200" dirty="0" smtClean="0">
            <a:solidFill>
              <a:srgbClr val="7030A0"/>
            </a:solidFill>
          </a:endParaRPr>
        </a:p>
      </dsp:txBody>
      <dsp:txXfrm>
        <a:off x="35233" y="35232"/>
        <a:ext cx="2918300" cy="1132457"/>
      </dsp:txXfrm>
    </dsp:sp>
    <dsp:sp modelId="{760FBDD2-5070-4B83-BCB7-6A9B8F30B25A}">
      <dsp:nvSpPr>
        <dsp:cNvPr id="0" name=""/>
        <dsp:cNvSpPr/>
      </dsp:nvSpPr>
      <dsp:spPr>
        <a:xfrm>
          <a:off x="298877" y="1202921"/>
          <a:ext cx="205177" cy="1198739"/>
        </a:xfrm>
        <a:custGeom>
          <a:avLst/>
          <a:gdLst/>
          <a:ahLst/>
          <a:cxnLst/>
          <a:rect l="0" t="0" r="0" b="0"/>
          <a:pathLst>
            <a:path>
              <a:moveTo>
                <a:pt x="0" y="0"/>
              </a:moveTo>
              <a:lnTo>
                <a:pt x="0" y="1198739"/>
              </a:lnTo>
              <a:lnTo>
                <a:pt x="205177" y="1198739"/>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66416E-C5EF-4269-B203-7BE5028F5A00}">
      <dsp:nvSpPr>
        <dsp:cNvPr id="0" name=""/>
        <dsp:cNvSpPr/>
      </dsp:nvSpPr>
      <dsp:spPr>
        <a:xfrm>
          <a:off x="504055" y="1800200"/>
          <a:ext cx="2391011" cy="1202921"/>
        </a:xfrm>
        <a:prstGeom prst="roundRect">
          <a:avLst>
            <a:gd name="adj" fmla="val 10000"/>
          </a:avLst>
        </a:prstGeom>
        <a:solidFill>
          <a:schemeClr val="accent1"/>
        </a:solidFill>
        <a:ln w="15875" cap="flat" cmpd="sng" algn="ctr">
          <a:solidFill>
            <a:schemeClr val="accent1">
              <a:shade val="50000"/>
              <a:shade val="80000"/>
              <a:lumMod val="90000"/>
            </a:schemeClr>
          </a:solidFill>
          <a:prstDash val="solid"/>
        </a:ln>
        <a:effectLst/>
        <a:scene3d>
          <a:camera prst="orthographicFront"/>
          <a:lightRig rig="flat" dir="t"/>
        </a:scene3d>
        <a:sp3d z="-190500" extrusionH="12700"/>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ar-SA" sz="4000" kern="1200" dirty="0" smtClean="0">
              <a:solidFill>
                <a:schemeClr val="bg1"/>
              </a:solidFill>
              <a:hlinkClick xmlns:r="http://schemas.openxmlformats.org/officeDocument/2006/relationships" r:id="" action="ppaction://hlinksldjump"/>
            </a:rPr>
            <a:t>الدرس الاول</a:t>
          </a:r>
          <a:endParaRPr lang="ar-SA" sz="4000" kern="1200" dirty="0">
            <a:solidFill>
              <a:schemeClr val="bg1"/>
            </a:solidFill>
          </a:endParaRPr>
        </a:p>
      </dsp:txBody>
      <dsp:txXfrm>
        <a:off x="539287" y="1835432"/>
        <a:ext cx="2320547" cy="1132457"/>
      </dsp:txXfrm>
    </dsp:sp>
    <dsp:sp modelId="{F2FD25E0-C91A-43EB-9D7F-0503A28BAFBB}">
      <dsp:nvSpPr>
        <dsp:cNvPr id="0" name=""/>
        <dsp:cNvSpPr/>
      </dsp:nvSpPr>
      <dsp:spPr>
        <a:xfrm>
          <a:off x="298877" y="1202921"/>
          <a:ext cx="277194" cy="2926930"/>
        </a:xfrm>
        <a:custGeom>
          <a:avLst/>
          <a:gdLst/>
          <a:ahLst/>
          <a:cxnLst/>
          <a:rect l="0" t="0" r="0" b="0"/>
          <a:pathLst>
            <a:path>
              <a:moveTo>
                <a:pt x="0" y="0"/>
              </a:moveTo>
              <a:lnTo>
                <a:pt x="0" y="2926930"/>
              </a:lnTo>
              <a:lnTo>
                <a:pt x="277194" y="2926930"/>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BCBD66-D5FD-48AE-9F33-03D0003ED05E}">
      <dsp:nvSpPr>
        <dsp:cNvPr id="0" name=""/>
        <dsp:cNvSpPr/>
      </dsp:nvSpPr>
      <dsp:spPr>
        <a:xfrm>
          <a:off x="576072" y="3528391"/>
          <a:ext cx="2391011" cy="1202921"/>
        </a:xfrm>
        <a:prstGeom prst="roundRect">
          <a:avLst>
            <a:gd name="adj" fmla="val 10000"/>
          </a:avLst>
        </a:prstGeom>
        <a:solidFill>
          <a:schemeClr val="accent1"/>
        </a:solidFill>
        <a:ln w="15875" cap="flat" cmpd="sng" algn="ctr">
          <a:solidFill>
            <a:schemeClr val="accent1">
              <a:shade val="50000"/>
              <a:shade val="80000"/>
              <a:lumMod val="90000"/>
            </a:schemeClr>
          </a:solidFill>
          <a:prstDash val="solid"/>
        </a:ln>
        <a:effectLst/>
        <a:scene3d>
          <a:camera prst="orthographicFront"/>
          <a:lightRig rig="flat" dir="t"/>
        </a:scene3d>
        <a:sp3d z="-190500" extrusionH="12700"/>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ar-SA" sz="4000" kern="1200" dirty="0" smtClean="0">
              <a:solidFill>
                <a:schemeClr val="bg1"/>
              </a:solidFill>
              <a:hlinkClick xmlns:r="http://schemas.openxmlformats.org/officeDocument/2006/relationships" r:id="" action="ppaction://hlinksldjump"/>
            </a:rPr>
            <a:t>الدرس الثاني</a:t>
          </a:r>
          <a:endParaRPr lang="ar-SA" sz="4000" kern="1200" dirty="0">
            <a:solidFill>
              <a:schemeClr val="bg1"/>
            </a:solidFill>
          </a:endParaRPr>
        </a:p>
      </dsp:txBody>
      <dsp:txXfrm>
        <a:off x="611304" y="3563623"/>
        <a:ext cx="2320547" cy="1132457"/>
      </dsp:txXfrm>
    </dsp:sp>
    <dsp:sp modelId="{3938969D-BEB8-4463-98BA-19D2AE781D14}">
      <dsp:nvSpPr>
        <dsp:cNvPr id="0" name=""/>
        <dsp:cNvSpPr/>
      </dsp:nvSpPr>
      <dsp:spPr>
        <a:xfrm>
          <a:off x="3800834" y="0"/>
          <a:ext cx="2988764" cy="1202921"/>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ar-SA" sz="4000" b="1" kern="1200" dirty="0" smtClean="0">
              <a:solidFill>
                <a:srgbClr val="7030A0"/>
              </a:solidFill>
              <a:hlinkClick xmlns:r="http://schemas.openxmlformats.org/officeDocument/2006/relationships" r:id="" action="ppaction://hlinksldjump"/>
            </a:rPr>
            <a:t>الفصل الثالث </a:t>
          </a:r>
          <a:endParaRPr lang="ar-SA" sz="6600" b="1" kern="1200" dirty="0">
            <a:solidFill>
              <a:srgbClr val="7030A0"/>
            </a:solidFill>
          </a:endParaRPr>
        </a:p>
      </dsp:txBody>
      <dsp:txXfrm>
        <a:off x="3836066" y="35232"/>
        <a:ext cx="2918300" cy="1132457"/>
      </dsp:txXfrm>
    </dsp:sp>
    <dsp:sp modelId="{05F4F37E-F71F-4957-838B-F7986F58A0DD}">
      <dsp:nvSpPr>
        <dsp:cNvPr id="0" name=""/>
        <dsp:cNvSpPr/>
      </dsp:nvSpPr>
      <dsp:spPr>
        <a:xfrm>
          <a:off x="4099710" y="1202921"/>
          <a:ext cx="298876" cy="718059"/>
        </a:xfrm>
        <a:custGeom>
          <a:avLst/>
          <a:gdLst/>
          <a:ahLst/>
          <a:cxnLst/>
          <a:rect l="0" t="0" r="0" b="0"/>
          <a:pathLst>
            <a:path>
              <a:moveTo>
                <a:pt x="0" y="0"/>
              </a:moveTo>
              <a:lnTo>
                <a:pt x="0" y="718059"/>
              </a:lnTo>
              <a:lnTo>
                <a:pt x="298876" y="718059"/>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C59828-27A3-431E-A7B6-A1E7681A9C9A}">
      <dsp:nvSpPr>
        <dsp:cNvPr id="0" name=""/>
        <dsp:cNvSpPr/>
      </dsp:nvSpPr>
      <dsp:spPr>
        <a:xfrm>
          <a:off x="4398587" y="1319520"/>
          <a:ext cx="2391011" cy="1202921"/>
        </a:xfrm>
        <a:prstGeom prst="roundRect">
          <a:avLst>
            <a:gd name="adj" fmla="val 10000"/>
          </a:avLst>
        </a:prstGeom>
        <a:solidFill>
          <a:schemeClr val="accent1"/>
        </a:solidFill>
        <a:ln w="15875" cap="flat" cmpd="sng" algn="ctr">
          <a:solidFill>
            <a:schemeClr val="accent1">
              <a:shade val="50000"/>
              <a:shade val="80000"/>
              <a:lumMod val="90000"/>
            </a:schemeClr>
          </a:solidFill>
          <a:prstDash val="solid"/>
        </a:ln>
        <a:effectLst/>
        <a:scene3d>
          <a:camera prst="orthographicFront"/>
          <a:lightRig rig="flat" dir="t"/>
        </a:scene3d>
        <a:sp3d z="-190500" extrusionH="12700"/>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bg1"/>
              </a:solidFill>
              <a:hlinkClick xmlns:r="http://schemas.openxmlformats.org/officeDocument/2006/relationships" r:id="" action="ppaction://hlinksldjump"/>
            </a:rPr>
            <a:t>الدرس الأول</a:t>
          </a:r>
          <a:endParaRPr lang="ar-SA" sz="2800" b="1" kern="1200" dirty="0">
            <a:solidFill>
              <a:schemeClr val="bg1"/>
            </a:solidFill>
          </a:endParaRPr>
        </a:p>
      </dsp:txBody>
      <dsp:txXfrm>
        <a:off x="4433819" y="1354752"/>
        <a:ext cx="2320547" cy="1132457"/>
      </dsp:txXfrm>
    </dsp:sp>
    <dsp:sp modelId="{70DA340E-62B9-47DB-AD67-267562287CB1}">
      <dsp:nvSpPr>
        <dsp:cNvPr id="0" name=""/>
        <dsp:cNvSpPr/>
      </dsp:nvSpPr>
      <dsp:spPr>
        <a:xfrm>
          <a:off x="4099710" y="1202921"/>
          <a:ext cx="213393" cy="2061742"/>
        </a:xfrm>
        <a:custGeom>
          <a:avLst/>
          <a:gdLst/>
          <a:ahLst/>
          <a:cxnLst/>
          <a:rect l="0" t="0" r="0" b="0"/>
          <a:pathLst>
            <a:path>
              <a:moveTo>
                <a:pt x="0" y="0"/>
              </a:moveTo>
              <a:lnTo>
                <a:pt x="0" y="2061742"/>
              </a:lnTo>
              <a:lnTo>
                <a:pt x="213393" y="2061742"/>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59548CA-1EAD-443A-93D6-A5E83152FDDE}">
      <dsp:nvSpPr>
        <dsp:cNvPr id="0" name=""/>
        <dsp:cNvSpPr/>
      </dsp:nvSpPr>
      <dsp:spPr>
        <a:xfrm>
          <a:off x="4313104" y="2663203"/>
          <a:ext cx="2391011" cy="1202921"/>
        </a:xfrm>
        <a:prstGeom prst="roundRect">
          <a:avLst>
            <a:gd name="adj" fmla="val 10000"/>
          </a:avLst>
        </a:prstGeom>
        <a:solidFill>
          <a:schemeClr val="accent1"/>
        </a:solidFill>
        <a:ln w="15875" cap="flat" cmpd="sng" algn="ctr">
          <a:solidFill>
            <a:schemeClr val="accent1">
              <a:shade val="50000"/>
              <a:shade val="80000"/>
              <a:lumMod val="90000"/>
            </a:schemeClr>
          </a:solidFill>
          <a:prstDash val="solid"/>
        </a:ln>
        <a:effectLst/>
        <a:scene3d>
          <a:camera prst="orthographicFront"/>
          <a:lightRig rig="flat" dir="t"/>
        </a:scene3d>
        <a:sp3d z="-190500" extrusionH="12700"/>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bg1"/>
              </a:solidFill>
              <a:hlinkClick xmlns:r="http://schemas.openxmlformats.org/officeDocument/2006/relationships" r:id="" action="ppaction://hlinksldjump"/>
            </a:rPr>
            <a:t>الدرس الثاني</a:t>
          </a:r>
          <a:endParaRPr lang="ar-SA" sz="2800" b="1" kern="1200" dirty="0" smtClean="0">
            <a:solidFill>
              <a:schemeClr val="bg1"/>
            </a:solidFill>
          </a:endParaRPr>
        </a:p>
      </dsp:txBody>
      <dsp:txXfrm>
        <a:off x="4348336" y="2698435"/>
        <a:ext cx="2320547" cy="11324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AE3FB94-1AC4-4C70-BEC2-CD9F8ED6FD4B}" type="datetimeFigureOut">
              <a:rPr lang="ar-SA" smtClean="0"/>
              <a:pPr/>
              <a:t>09/01/36</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026F16D-64D6-4DEB-BAFB-3D914BF9887E}"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AE3FB94-1AC4-4C70-BEC2-CD9F8ED6FD4B}" type="datetimeFigureOut">
              <a:rPr lang="ar-SA" smtClean="0"/>
              <a:pPr/>
              <a:t>09/01/36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26F16D-64D6-4DEB-BAFB-3D914BF9887E}"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AE3FB94-1AC4-4C70-BEC2-CD9F8ED6FD4B}" type="datetimeFigureOut">
              <a:rPr lang="ar-SA" smtClean="0"/>
              <a:pPr/>
              <a:t>09/01/36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26F16D-64D6-4DEB-BAFB-3D914BF9887E}"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AE3FB94-1AC4-4C70-BEC2-CD9F8ED6FD4B}" type="datetimeFigureOut">
              <a:rPr lang="ar-SA" smtClean="0"/>
              <a:pPr/>
              <a:t>09/01/36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26F16D-64D6-4DEB-BAFB-3D914BF9887E}"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AE3FB94-1AC4-4C70-BEC2-CD9F8ED6FD4B}" type="datetimeFigureOut">
              <a:rPr lang="ar-SA" smtClean="0"/>
              <a:pPr/>
              <a:t>09/01/36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26F16D-64D6-4DEB-BAFB-3D914BF9887E}"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0AE3FB94-1AC4-4C70-BEC2-CD9F8ED6FD4B}" type="datetimeFigureOut">
              <a:rPr lang="ar-SA" smtClean="0"/>
              <a:pPr/>
              <a:t>09/01/36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026F16D-64D6-4DEB-BAFB-3D914BF9887E}" type="slidenum">
              <a:rPr lang="ar-SA" smtClean="0"/>
              <a:pPr/>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0AE3FB94-1AC4-4C70-BEC2-CD9F8ED6FD4B}" type="datetimeFigureOut">
              <a:rPr lang="ar-SA" smtClean="0"/>
              <a:pPr/>
              <a:t>09/01/36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026F16D-64D6-4DEB-BAFB-3D914BF9887E}" type="slidenum">
              <a:rPr lang="ar-SA" smtClean="0"/>
              <a:pPr/>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0AE3FB94-1AC4-4C70-BEC2-CD9F8ED6FD4B}" type="datetimeFigureOut">
              <a:rPr lang="ar-SA" smtClean="0"/>
              <a:pPr/>
              <a:t>09/01/36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026F16D-64D6-4DEB-BAFB-3D914BF9887E}"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3FB94-1AC4-4C70-BEC2-CD9F8ED6FD4B}" type="datetimeFigureOut">
              <a:rPr lang="ar-SA" smtClean="0"/>
              <a:pPr/>
              <a:t>09/01/36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026F16D-64D6-4DEB-BAFB-3D914BF9887E}"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0AE3FB94-1AC4-4C70-BEC2-CD9F8ED6FD4B}" type="datetimeFigureOut">
              <a:rPr lang="ar-SA" smtClean="0"/>
              <a:pPr/>
              <a:t>09/01/36</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C026F16D-64D6-4DEB-BAFB-3D914BF9887E}"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0AE3FB94-1AC4-4C70-BEC2-CD9F8ED6FD4B}" type="datetimeFigureOut">
              <a:rPr lang="ar-SA" smtClean="0"/>
              <a:pPr/>
              <a:t>09/01/36</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C026F16D-64D6-4DEB-BAFB-3D914BF9887E}"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AE3FB94-1AC4-4C70-BEC2-CD9F8ED6FD4B}" type="datetimeFigureOut">
              <a:rPr lang="ar-SA" smtClean="0"/>
              <a:pPr/>
              <a:t>09/01/36</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026F16D-64D6-4DEB-BAFB-3D914BF9887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1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slide" Target="slide18.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3.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4.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2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12"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30.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12"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34.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12" Type="http://schemas.openxmlformats.org/officeDocument/2006/relationships/image" Target="../media/image36.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35.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12"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_rels/slide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audio" Target="../media/audio5.wav"/><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a:hlinkClick r:id="" action="ppaction://hlinkshowjump?jump=nextslide"/>
            <a:hlinkHover r:id="" action="ppaction://noaction" highlightClick="1">
              <a:snd r:embed="rId2" name="الترجمة من Google#en-ar-ط§ظ„طھظ„_3.wav"/>
            </a:hlinkHover>
          </p:cNvPr>
          <p:cNvSpPr/>
          <p:nvPr/>
        </p:nvSpPr>
        <p:spPr>
          <a:xfrm rot="5400000">
            <a:off x="4175400" y="5360890"/>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2000" dirty="0" smtClean="0">
                <a:solidFill>
                  <a:srgbClr val="C00000"/>
                </a:solidFill>
                <a:effectLst>
                  <a:outerShdw blurRad="38100" dist="38100" dir="2700000" algn="tl">
                    <a:srgbClr val="000000">
                      <a:alpha val="43137"/>
                    </a:srgbClr>
                  </a:outerShdw>
                </a:effectLst>
              </a:rPr>
              <a:t>الفهرس</a:t>
            </a:r>
            <a:endParaRPr lang="ar-SA" sz="20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3" name="الترجمة من Google#en-ar-lu hgsgh.wav"/>
            </a:hlinkClick>
            <a:hlinkHover r:id="" action="ppaction://noaction" highlightClick="1">
              <a:snd r:embed="rId4" name="الترجمة من Google#en-ar-ط§ظ„طھظ„_4.wav"/>
            </a:hlinkHover>
          </p:cNvPr>
          <p:cNvPicPr>
            <a:picLocks noChangeAspect="1" noChangeArrowheads="1"/>
          </p:cNvPicPr>
          <p:nvPr/>
        </p:nvPicPr>
        <p:blipFill>
          <a:blip r:embed="rId5" cstate="print"/>
          <a:srcRect/>
          <a:stretch>
            <a:fillRect/>
          </a:stretch>
        </p:blipFill>
        <p:spPr bwMode="auto">
          <a:xfrm>
            <a:off x="107504" y="5733256"/>
            <a:ext cx="886544" cy="886545"/>
          </a:xfrm>
          <a:prstGeom prst="rect">
            <a:avLst/>
          </a:prstGeom>
          <a:noFill/>
        </p:spPr>
      </p:pic>
      <p:sp>
        <p:nvSpPr>
          <p:cNvPr id="8" name="عنوان 1"/>
          <p:cNvSpPr txBox="1">
            <a:spLocks/>
          </p:cNvSpPr>
          <p:nvPr/>
        </p:nvSpPr>
        <p:spPr bwMode="auto">
          <a:xfrm>
            <a:off x="1115616" y="2924944"/>
            <a:ext cx="6768752" cy="1116124"/>
          </a:xfrm>
          <a:prstGeom prst="flowChartAlternateProcess">
            <a:avLst/>
          </a:prstGeom>
          <a:gradFill>
            <a:gsLst>
              <a:gs pos="0">
                <a:srgbClr val="03D4A8"/>
              </a:gs>
              <a:gs pos="25000">
                <a:srgbClr val="21D6E0"/>
              </a:gs>
              <a:gs pos="75000">
                <a:srgbClr val="0087E6"/>
              </a:gs>
              <a:gs pos="100000">
                <a:srgbClr val="005CBF"/>
              </a:gs>
            </a:gsLst>
            <a:lin ang="5400000" scaled="0"/>
          </a:gradFill>
          <a:ln w="9525">
            <a:solidFill>
              <a:srgbClr val="FFFF00"/>
            </a:solidFill>
            <a:miter lim="800000"/>
            <a:headEnd/>
            <a:tailEnd/>
          </a:ln>
          <a:scene3d>
            <a:camera prst="orthographicFront"/>
            <a:lightRig rig="threePt" dir="t"/>
          </a:scene3d>
          <a:sp3d>
            <a:bevelT/>
          </a:sp3d>
        </p:spPr>
        <p:txBody>
          <a:bodyPr anchor="ctr"/>
          <a:lstStyle/>
          <a:p>
            <a:pPr algn="ctr" eaLnBrk="0" hangingPunct="0">
              <a:defRPr/>
            </a:pPr>
            <a:r>
              <a:rPr lang="ar-SA" sz="5400" b="1" dirty="0">
                <a:solidFill>
                  <a:srgbClr val="0000FF"/>
                </a:solidFill>
                <a:latin typeface="Calibri" pitchFamily="34" charset="0"/>
                <a:cs typeface="Times New Roman" pitchFamily="18" charset="0"/>
              </a:rPr>
              <a:t>الصف </a:t>
            </a:r>
            <a:r>
              <a:rPr lang="ar-SA" sz="5400" b="1" dirty="0" smtClean="0">
                <a:solidFill>
                  <a:srgbClr val="0000FF"/>
                </a:solidFill>
                <a:latin typeface="Calibri" pitchFamily="34" charset="0"/>
                <a:cs typeface="Times New Roman" pitchFamily="18" charset="0"/>
              </a:rPr>
              <a:t>الثالث </a:t>
            </a:r>
            <a:r>
              <a:rPr lang="ar-SA" sz="5400" b="1" dirty="0">
                <a:solidFill>
                  <a:srgbClr val="0000FF"/>
                </a:solidFill>
                <a:latin typeface="Calibri" pitchFamily="34" charset="0"/>
                <a:cs typeface="Times New Roman" pitchFamily="18" charset="0"/>
              </a:rPr>
              <a:t>الثانوي علمي</a:t>
            </a:r>
            <a:endParaRPr lang="ar-SA" sz="2400" b="1" dirty="0">
              <a:solidFill>
                <a:srgbClr val="0000FF"/>
              </a:solidFill>
              <a:latin typeface="Calibri" pitchFamily="34" charset="0"/>
              <a:cs typeface="Times New Roman" pitchFamily="18" charset="0"/>
            </a:endParaRPr>
          </a:p>
        </p:txBody>
      </p:sp>
      <p:sp>
        <p:nvSpPr>
          <p:cNvPr id="10" name="عنوان 1"/>
          <p:cNvSpPr txBox="1">
            <a:spLocks/>
          </p:cNvSpPr>
          <p:nvPr/>
        </p:nvSpPr>
        <p:spPr bwMode="auto">
          <a:xfrm>
            <a:off x="2653215" y="4581128"/>
            <a:ext cx="3799947" cy="779263"/>
          </a:xfrm>
          <a:prstGeom prst="flowChartAlternateProcess">
            <a:avLst/>
          </a:prstGeom>
          <a:gradFill>
            <a:gsLst>
              <a:gs pos="0">
                <a:srgbClr val="D6B19C"/>
              </a:gs>
              <a:gs pos="30000">
                <a:srgbClr val="D49E6C"/>
              </a:gs>
              <a:gs pos="70000">
                <a:srgbClr val="A65528"/>
              </a:gs>
              <a:gs pos="100000">
                <a:srgbClr val="663012"/>
              </a:gs>
            </a:gsLst>
            <a:lin ang="5400000" scaled="0"/>
          </a:gradFill>
          <a:ln w="9525">
            <a:solidFill>
              <a:srgbClr val="FFFF00"/>
            </a:solidFill>
            <a:miter lim="800000"/>
            <a:headEnd/>
            <a:tailEnd/>
          </a:ln>
          <a:scene3d>
            <a:camera prst="orthographicFront"/>
            <a:lightRig rig="threePt" dir="t"/>
          </a:scene3d>
          <a:sp3d>
            <a:bevelT w="165100" prst="coolSlant"/>
          </a:sp3d>
        </p:spPr>
        <p:txBody>
          <a:bodyPr anchor="ctr"/>
          <a:lstStyle/>
          <a:p>
            <a:pPr algn="ctr" eaLnBrk="0" fontAlgn="auto" hangingPunct="0">
              <a:spcAft>
                <a:spcPts val="0"/>
              </a:spcAft>
              <a:defRPr/>
            </a:pPr>
            <a:r>
              <a:rPr lang="ar-SA" sz="2400" b="1" dirty="0">
                <a:solidFill>
                  <a:srgbClr val="C00000"/>
                </a:solidFill>
                <a:latin typeface="+mj-lt"/>
                <a:ea typeface="+mj-ea"/>
                <a:cs typeface="+mj-cs"/>
              </a:rPr>
              <a:t>الفصل الدراسي </a:t>
            </a:r>
            <a:r>
              <a:rPr lang="ar-SA" sz="2400" b="1" dirty="0" smtClean="0">
                <a:solidFill>
                  <a:srgbClr val="C00000"/>
                </a:solidFill>
                <a:latin typeface="+mj-lt"/>
                <a:ea typeface="+mj-ea"/>
                <a:cs typeface="+mj-cs"/>
              </a:rPr>
              <a:t>الثاني</a:t>
            </a:r>
            <a:endParaRPr lang="ar-SA" sz="2400" b="1" dirty="0">
              <a:solidFill>
                <a:srgbClr val="C00000"/>
              </a:solidFill>
              <a:latin typeface="+mj-lt"/>
              <a:ea typeface="+mj-ea"/>
              <a:cs typeface="+mj-cs"/>
            </a:endParaRPr>
          </a:p>
        </p:txBody>
      </p:sp>
      <p:sp>
        <p:nvSpPr>
          <p:cNvPr id="11" name="Title 1"/>
          <p:cNvSpPr>
            <a:spLocks/>
          </p:cNvSpPr>
          <p:nvPr/>
        </p:nvSpPr>
        <p:spPr bwMode="auto">
          <a:xfrm>
            <a:off x="994048" y="1196752"/>
            <a:ext cx="7178352" cy="129614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eaLnBrk="0" hangingPunct="0"/>
            <a:r>
              <a:rPr lang="ar-SA" sz="4800" b="1" dirty="0">
                <a:solidFill>
                  <a:srgbClr val="FF33CC"/>
                </a:solidFill>
                <a:latin typeface="Calibri" pitchFamily="34" charset="0"/>
                <a:cs typeface="MCS Jeddah S_U thorn." pitchFamily="2" charset="-78"/>
              </a:rPr>
              <a:t>مادة علم الأرض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8" name="مستطيل 7"/>
          <p:cNvSpPr/>
          <p:nvPr/>
        </p:nvSpPr>
        <p:spPr>
          <a:xfrm>
            <a:off x="887991" y="836712"/>
            <a:ext cx="8256009" cy="1908215"/>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منحنيات </a:t>
            </a:r>
            <a:r>
              <a:rPr lang="ar-SA" sz="36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المسافة </a:t>
            </a:r>
            <a:r>
              <a:rPr lang="ar-SA" sz="36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–زمن الوصول </a:t>
            </a:r>
            <a:r>
              <a:rPr lang="ar-SA" sz="36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للامواج</a:t>
            </a:r>
            <a:r>
              <a:rPr lang="ar-SA" sz="36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36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الزلزالية:</a:t>
            </a:r>
            <a:endParaRPr lang="ar-SA" sz="1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ar-SA" sz="1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ar-SA" sz="12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r-SA" sz="2800" b="1" spc="50" dirty="0" smtClean="0">
                <a:ln w="11430"/>
                <a:solidFill>
                  <a:srgbClr val="7030A0"/>
                </a:solidFill>
                <a:effectLst>
                  <a:outerShdw blurRad="76200" dist="50800" dir="5400000" algn="tl" rotWithShape="0">
                    <a:srgbClr val="000000">
                      <a:alpha val="65000"/>
                    </a:srgbClr>
                  </a:outerShdw>
                </a:effectLst>
              </a:rPr>
              <a:t>تنتقل الامواج الزلزالية من بؤرة الزلزال وتسجل بواسطة أجهزة </a:t>
            </a:r>
            <a:r>
              <a:rPr lang="ar-SA" sz="2800" b="1" spc="50" dirty="0" err="1" smtClean="0">
                <a:ln w="11430"/>
                <a:solidFill>
                  <a:srgbClr val="7030A0"/>
                </a:solidFill>
                <a:effectLst>
                  <a:outerShdw blurRad="76200" dist="50800" dir="5400000" algn="tl" rotWithShape="0">
                    <a:srgbClr val="000000">
                      <a:alpha val="65000"/>
                    </a:srgbClr>
                  </a:outerShdw>
                </a:effectLst>
              </a:rPr>
              <a:t>السيزمومتر</a:t>
            </a:r>
            <a:r>
              <a:rPr lang="ar-SA" sz="2800" b="1" spc="50" dirty="0" smtClean="0">
                <a:ln w="11430"/>
                <a:solidFill>
                  <a:srgbClr val="7030A0"/>
                </a:solidFill>
                <a:effectLst>
                  <a:outerShdw blurRad="76200" dist="50800" dir="5400000" algn="tl" rotWithShape="0">
                    <a:srgbClr val="000000">
                      <a:alpha val="65000"/>
                    </a:srgbClr>
                  </a:outerShdw>
                </a:effectLst>
              </a:rPr>
              <a:t> , حيث يتم زراعة هذه الاجهزة على مسافات بعيدة</a:t>
            </a:r>
            <a:endParaRPr lang="ar-SA" sz="3200" b="1" cap="none" spc="50" dirty="0">
              <a:ln w="11430"/>
              <a:solidFill>
                <a:srgbClr val="7030A0"/>
              </a:solidFill>
              <a:effectLst>
                <a:outerShdw blurRad="76200" dist="50800" dir="5400000" algn="tl" rotWithShape="0">
                  <a:srgbClr val="000000">
                    <a:alpha val="65000"/>
                  </a:srgbClr>
                </a:outerShdw>
              </a:effectLst>
            </a:endParaRPr>
          </a:p>
        </p:txBody>
      </p:sp>
      <p:sp>
        <p:nvSpPr>
          <p:cNvPr id="10" name="مستطيل 9"/>
          <p:cNvSpPr/>
          <p:nvPr/>
        </p:nvSpPr>
        <p:spPr>
          <a:xfrm>
            <a:off x="4932040" y="2708920"/>
            <a:ext cx="4211960" cy="414908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2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البعد عن المركز السطحي </a:t>
            </a:r>
            <a:r>
              <a:rPr lang="ar-SA" sz="32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للزلزال :</a:t>
            </a:r>
            <a:endParaRPr lang="ar-SA" sz="32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r-SA" sz="2800" b="1" spc="50" dirty="0" smtClean="0">
                <a:ln w="11430"/>
                <a:solidFill>
                  <a:srgbClr val="7030A0"/>
                </a:solidFill>
                <a:effectLst>
                  <a:outerShdw blurRad="76200" dist="50800" dir="5400000" algn="tl" rotWithShape="0">
                    <a:srgbClr val="000000">
                      <a:alpha val="65000"/>
                    </a:srgbClr>
                  </a:outerShdw>
                </a:effectLst>
              </a:rPr>
              <a:t>لاحظ من الشكل ان امواج </a:t>
            </a:r>
            <a:r>
              <a:rPr lang="en-US" sz="2800" b="1" spc="50" dirty="0" smtClean="0">
                <a:ln w="11430"/>
                <a:solidFill>
                  <a:srgbClr val="7030A0"/>
                </a:solidFill>
                <a:effectLst>
                  <a:outerShdw blurRad="76200" dist="50800" dir="5400000" algn="tl" rotWithShape="0">
                    <a:srgbClr val="000000">
                      <a:alpha val="65000"/>
                    </a:srgbClr>
                  </a:outerShdw>
                </a:effectLst>
              </a:rPr>
              <a:t>P</a:t>
            </a:r>
            <a:r>
              <a:rPr lang="ar-SA" sz="2800" b="1" spc="50" dirty="0" smtClean="0">
                <a:ln w="11430"/>
                <a:solidFill>
                  <a:srgbClr val="7030A0"/>
                </a:solidFill>
                <a:effectLst>
                  <a:outerShdw blurRad="76200" dist="50800" dir="5400000" algn="tl" rotWithShape="0">
                    <a:srgbClr val="000000">
                      <a:alpha val="65000"/>
                    </a:srgbClr>
                  </a:outerShdw>
                </a:effectLst>
              </a:rPr>
              <a:t>هي اول الامواج وصولا الى محطات الرصد يليها الامواج الثانوية </a:t>
            </a:r>
            <a:r>
              <a:rPr lang="ar-SA" sz="2800" b="1" spc="50" dirty="0" err="1" smtClean="0">
                <a:ln w="11430"/>
                <a:solidFill>
                  <a:srgbClr val="7030A0"/>
                </a:solidFill>
                <a:effectLst>
                  <a:outerShdw blurRad="76200" dist="50800" dir="5400000" algn="tl" rotWithShape="0">
                    <a:srgbClr val="000000">
                      <a:alpha val="65000"/>
                    </a:srgbClr>
                  </a:outerShdw>
                </a:effectLst>
              </a:rPr>
              <a:t>واخيرا</a:t>
            </a:r>
            <a:r>
              <a:rPr lang="ar-SA" sz="2800" b="1" spc="50" dirty="0" smtClean="0">
                <a:ln w="11430"/>
                <a:solidFill>
                  <a:srgbClr val="7030A0"/>
                </a:solidFill>
                <a:effectLst>
                  <a:outerShdw blurRad="76200" dist="50800" dir="5400000" algn="tl" rotWithShape="0">
                    <a:srgbClr val="000000">
                      <a:alpha val="65000"/>
                    </a:srgbClr>
                  </a:outerShdw>
                </a:effectLst>
              </a:rPr>
              <a:t> الامواج السطحية والفرق الزمني بين منحنيي </a:t>
            </a:r>
            <a:r>
              <a:rPr lang="en-US" sz="2800" b="1" spc="50" dirty="0" smtClean="0">
                <a:ln w="11430"/>
                <a:solidFill>
                  <a:srgbClr val="7030A0"/>
                </a:solidFill>
                <a:effectLst>
                  <a:outerShdw blurRad="76200" dist="50800" dir="5400000" algn="tl" rotWithShape="0">
                    <a:srgbClr val="000000">
                      <a:alpha val="65000"/>
                    </a:srgbClr>
                  </a:outerShdw>
                </a:effectLst>
              </a:rPr>
              <a:t>P,S </a:t>
            </a:r>
            <a:r>
              <a:rPr lang="ar-SA" sz="2800" b="1" spc="50" dirty="0" smtClean="0">
                <a:ln w="11430"/>
                <a:solidFill>
                  <a:srgbClr val="7030A0"/>
                </a:solidFill>
                <a:effectLst>
                  <a:outerShdw blurRad="76200" dist="50800" dir="5400000" algn="tl" rotWithShape="0">
                    <a:srgbClr val="000000">
                      <a:alpha val="65000"/>
                    </a:srgbClr>
                  </a:outerShdw>
                </a:effectLst>
              </a:rPr>
              <a:t>يزداد كلما زاد البعد المركز السطحي للزلزال</a:t>
            </a:r>
            <a:endParaRPr lang="ar-SA" sz="2800" b="1" spc="50" dirty="0">
              <a:ln w="11430"/>
              <a:solidFill>
                <a:srgbClr val="7030A0"/>
              </a:solidFill>
              <a:effectLst>
                <a:outerShdw blurRad="76200" dist="50800" dir="5400000" algn="tl" rotWithShape="0">
                  <a:srgbClr val="000000">
                    <a:alpha val="65000"/>
                  </a:srgbClr>
                </a:outerShdw>
              </a:effectLst>
            </a:endParaRPr>
          </a:p>
        </p:txBody>
      </p:sp>
      <p:pic>
        <p:nvPicPr>
          <p:cNvPr id="9220" name="Picture 4"/>
          <p:cNvPicPr>
            <a:picLocks noChangeAspect="1" noChangeArrowheads="1"/>
          </p:cNvPicPr>
          <p:nvPr/>
        </p:nvPicPr>
        <p:blipFill>
          <a:blip r:embed="rId11" cstate="print"/>
          <a:srcRect/>
          <a:stretch>
            <a:fillRect/>
          </a:stretch>
        </p:blipFill>
        <p:spPr bwMode="auto">
          <a:xfrm>
            <a:off x="899592" y="2708920"/>
            <a:ext cx="4032448" cy="4149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 to="" calcmode="lin" valueType="num">
                                      <p:cBhvr>
                                        <p:cTn id="17" dur="1" fill="hold"/>
                                        <p:tgtEl>
                                          <p:spTgt spid="92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1285833" y="921494"/>
            <a:ext cx="7013459"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ar-SA" sz="54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أدلة على بنية الارض </a:t>
            </a:r>
            <a:r>
              <a:rPr lang="ar-SA" sz="54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الداخلية:</a:t>
            </a:r>
            <a:endParaRPr lang="ar-SA" sz="54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11" name="مستطيل 10"/>
          <p:cNvSpPr/>
          <p:nvPr/>
        </p:nvSpPr>
        <p:spPr>
          <a:xfrm>
            <a:off x="899592" y="1916832"/>
            <a:ext cx="8169174" cy="236988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1-مكونات </a:t>
            </a:r>
            <a:r>
              <a:rPr lang="ar-SA" sz="3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الأرض :</a:t>
            </a:r>
            <a:endPar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الامواج الزلزالية يتغير مسارها وسرعتها عندما تواجه حدود فاصلة بين طبقتين مختلفتين في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مكوناتهما</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وبذلك</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استطاع  العلماء أن يحددوا سمك طبقات الارض بمقارنة سرعة الأمواج الزلزالية مع القياسات التي حصلوا عليها في المختبرات</a:t>
            </a:r>
            <a:endParaRPr lang="ar-SA"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مستطيل 11"/>
          <p:cNvSpPr/>
          <p:nvPr/>
        </p:nvSpPr>
        <p:spPr>
          <a:xfrm>
            <a:off x="899592" y="4371488"/>
            <a:ext cx="8169174" cy="236988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 بنية الارض </a:t>
            </a:r>
            <a:r>
              <a:rPr lang="ar-SA" sz="3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الداخلية :</a:t>
            </a:r>
            <a:endPar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تتغير سرعة الأمواج الزلزالية واتجاهها عندما تواجه مواد مختلفة في باطن الارض كيف تتبع امواج</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 </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في البداية مسارات مباشرة الى حد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مافي</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أثناء عبور الستار ولكنها تعاني من انكسار وانعكاس عندما تعبر الحدود الرئيسية بين طبقات الارض</a:t>
            </a:r>
            <a:endParaRPr lang="ar-SA"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pic>
        <p:nvPicPr>
          <p:cNvPr id="8194" name="Picture 2"/>
          <p:cNvPicPr>
            <a:picLocks noChangeAspect="1" noChangeArrowheads="1"/>
          </p:cNvPicPr>
          <p:nvPr/>
        </p:nvPicPr>
        <p:blipFill>
          <a:blip r:embed="rId11" cstate="print"/>
          <a:srcRect/>
          <a:stretch>
            <a:fillRect/>
          </a:stretch>
        </p:blipFill>
        <p:spPr bwMode="auto">
          <a:xfrm>
            <a:off x="899592" y="836712"/>
            <a:ext cx="8244408" cy="6021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pic>
        <p:nvPicPr>
          <p:cNvPr id="11266" name="Picture 2"/>
          <p:cNvPicPr>
            <a:picLocks noChangeAspect="1" noChangeArrowheads="1"/>
          </p:cNvPicPr>
          <p:nvPr/>
        </p:nvPicPr>
        <p:blipFill>
          <a:blip r:embed="rId11" cstate="print"/>
          <a:srcRect/>
          <a:stretch>
            <a:fillRect/>
          </a:stretch>
        </p:blipFill>
        <p:spPr bwMode="auto">
          <a:xfrm>
            <a:off x="4716016" y="836712"/>
            <a:ext cx="4427984" cy="6021288"/>
          </a:xfrm>
          <a:prstGeom prst="rect">
            <a:avLst/>
          </a:prstGeom>
          <a:noFill/>
          <a:ln w="9525">
            <a:noFill/>
            <a:miter lim="800000"/>
            <a:headEnd/>
            <a:tailEnd/>
          </a:ln>
        </p:spPr>
      </p:pic>
      <p:pic>
        <p:nvPicPr>
          <p:cNvPr id="11267" name="Picture 3"/>
          <p:cNvPicPr>
            <a:picLocks noChangeAspect="1" noChangeArrowheads="1"/>
          </p:cNvPicPr>
          <p:nvPr/>
        </p:nvPicPr>
        <p:blipFill>
          <a:blip r:embed="rId12" cstate="print"/>
          <a:srcRect/>
          <a:stretch>
            <a:fillRect/>
          </a:stretch>
        </p:blipFill>
        <p:spPr bwMode="auto">
          <a:xfrm>
            <a:off x="899592" y="836712"/>
            <a:ext cx="3816424" cy="6021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to="" calcmode="lin" valueType="num">
                                      <p:cBhvr>
                                        <p:cTn id="12" dur="1" fill="hold"/>
                                        <p:tgtEl>
                                          <p:spTgt spid="112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8" name="مستطيل 7"/>
          <p:cNvSpPr/>
          <p:nvPr/>
        </p:nvSpPr>
        <p:spPr>
          <a:xfrm>
            <a:off x="1115616" y="921494"/>
            <a:ext cx="7746031"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2-3 قياس الزلازل وتحديد أماكنها</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مستطيل 9"/>
          <p:cNvSpPr/>
          <p:nvPr/>
        </p:nvSpPr>
        <p:spPr>
          <a:xfrm>
            <a:off x="899592" y="2060848"/>
            <a:ext cx="824440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32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قوة الزلزال </a:t>
            </a:r>
            <a:r>
              <a:rPr lang="ar-SA" sz="32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وشدته </a:t>
            </a:r>
            <a:r>
              <a:rPr lang="ar-SA" sz="32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طور العلماء طرائق لوصف حجم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الزلزال .</a:t>
            </a:r>
            <a:endParaRPr lang="ar-SA"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مستطيل 11"/>
          <p:cNvSpPr/>
          <p:nvPr/>
        </p:nvSpPr>
        <p:spPr>
          <a:xfrm>
            <a:off x="971600" y="3068960"/>
            <a:ext cx="81724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28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a:t>
            </a:r>
            <a:r>
              <a:rPr lang="ar-SA" sz="28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مقيا</a:t>
            </a:r>
            <a:r>
              <a:rPr lang="ar-SA" sz="28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ar-SA" sz="28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ريختر</a:t>
            </a:r>
            <a:r>
              <a:rPr lang="ar-SA" sz="28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ابتكر مقياس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رختر</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الجيولوجي تشارلز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رختر</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وهومقياس</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عددي يقيس طاقة أكبر الأمواج الزلزالية المنبعثة من الزلزال ويسمى مقدار هذه القوة </a:t>
            </a:r>
            <a:r>
              <a:rPr lang="ar-SA"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قوة الزلزال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وتقاس بإيجاد </a:t>
            </a:r>
            <a:r>
              <a:rPr lang="ar-SA"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سعة الموجة الزلزالية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وهي ارتفاع الموجة الزلزالية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الاكبر .</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مستطيل 13"/>
          <p:cNvSpPr/>
          <p:nvPr/>
        </p:nvSpPr>
        <p:spPr>
          <a:xfrm>
            <a:off x="971601" y="4437112"/>
            <a:ext cx="8172399" cy="83099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28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 مقياس العزم </a:t>
            </a:r>
            <a:r>
              <a:rPr lang="ar-SA" sz="28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الزلزالي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هو مقياس رقمي يسير الى الطاقة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المتحورة</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من الزلزال مأخوذا في الاعتبار حجم الجزء المتمزق من الصدع ومقدار الحركة على طول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الصدع .</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مستطيل 15"/>
          <p:cNvSpPr/>
          <p:nvPr/>
        </p:nvSpPr>
        <p:spPr>
          <a:xfrm>
            <a:off x="936105" y="5661248"/>
            <a:ext cx="8172399"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28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3-مقياس </a:t>
            </a:r>
            <a:r>
              <a:rPr lang="ar-SA" sz="28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ميركالي</a:t>
            </a:r>
            <a:r>
              <a:rPr lang="ar-SA" sz="28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ar-SA" sz="28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المعدل </a:t>
            </a:r>
            <a:r>
              <a:rPr lang="ar-SA" sz="28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تقسم شدة الزلزال حسب هذا المقياس الى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12درجة</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باستعمال الارقام الرومانية للدلالة على درجة شدة الزلزال حيث تصف كل درجة اثار معينة وكلما زادة الدرجة كانت الاضرار اكثر.</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to="" calcmode="lin" valueType="num">
                                      <p:cBhvr>
                                        <p:cTn id="2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8" name="مستطيل 7"/>
          <p:cNvSpPr/>
          <p:nvPr/>
        </p:nvSpPr>
        <p:spPr>
          <a:xfrm>
            <a:off x="3476671" y="982469"/>
            <a:ext cx="3066865" cy="830997"/>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ar-SA"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شدة </a:t>
            </a:r>
            <a:r>
              <a:rPr lang="ar-SA"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الزلزال :</a:t>
            </a:r>
            <a:r>
              <a:rPr lang="ar-SA"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ar-SA"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مستطيل 9"/>
          <p:cNvSpPr/>
          <p:nvPr/>
        </p:nvSpPr>
        <p:spPr>
          <a:xfrm>
            <a:off x="899592" y="1988840"/>
            <a:ext cx="8244408"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PT Bold Heading" pitchFamily="2" charset="-78"/>
              </a:rPr>
              <a:t>تعتمد شدة الزلزال بصورة رئيسية على سعة الامواج الاولية والثانوية كلما زاد البعد عن بؤرة الزلزال تقل شدة الزلزال كلما زاد البعد المركز السطحي للزلزال.فإن اعلى شدة للزلزال تجدها بالقرب من المركز السطحي وتقل قيم </a:t>
            </a:r>
            <a:r>
              <a:rPr lang="ar-SA" sz="2800" b="1" cap="all"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PT Bold Heading" pitchFamily="2" charset="-78"/>
              </a:rPr>
              <a:t>ميركالي</a:t>
            </a:r>
            <a:r>
              <a:rPr lang="ar-SA"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PT Bold Heading" pitchFamily="2" charset="-78"/>
              </a:rPr>
              <a:t> الى الدرجة أعلى مسافات بعيدة عن المركز السطحي.</a:t>
            </a:r>
            <a:endParaRPr lang="ar-SA" sz="44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cs typeface="PT Bold Heading" pitchFamily="2" charset="-78"/>
            </a:endParaRPr>
          </a:p>
        </p:txBody>
      </p:sp>
      <p:pic>
        <p:nvPicPr>
          <p:cNvPr id="13315" name="Picture 3"/>
          <p:cNvPicPr>
            <a:picLocks noChangeAspect="1" noChangeArrowheads="1"/>
          </p:cNvPicPr>
          <p:nvPr/>
        </p:nvPicPr>
        <p:blipFill>
          <a:blip r:embed="rId11" cstate="print"/>
          <a:srcRect/>
          <a:stretch>
            <a:fillRect/>
          </a:stretch>
        </p:blipFill>
        <p:spPr bwMode="auto">
          <a:xfrm>
            <a:off x="899592" y="4293096"/>
            <a:ext cx="8244408" cy="2564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 to="" calcmode="lin" valueType="num">
                                      <p:cBhvr>
                                        <p:cTn id="17" dur="1" fill="hold"/>
                                        <p:tgtEl>
                                          <p:spTgt spid="133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974060" y="921494"/>
            <a:ext cx="816994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تحديد موقع </a:t>
            </a:r>
            <a:r>
              <a:rPr lang="ar-SA"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الزلزال :</a:t>
            </a:r>
            <a:endParaRPr lang="ar-SA"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إن موقع المركز السطحي للزلزال ووقت </a:t>
            </a:r>
            <a:r>
              <a:rPr lang="ar-SA" sz="28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حدوثة</a:t>
            </a:r>
            <a:r>
              <a:rPr lang="ar-SA"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يكونان في </a:t>
            </a:r>
          </a:p>
          <a:p>
            <a:r>
              <a:rPr lang="ar-SA"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البداية غير معروفين ولكن يمكن تحديدهما </a:t>
            </a:r>
          </a:p>
          <a:p>
            <a:r>
              <a:rPr lang="ar-SA"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باستعمال المخطط الزلزالي(</a:t>
            </a:r>
            <a:r>
              <a:rPr lang="ar-SA" sz="2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السيزموجرام</a:t>
            </a:r>
            <a:r>
              <a:rPr lang="ar-SA"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ومنحنيات المسافة-زمن الوصول.</a:t>
            </a:r>
            <a:endParaRPr lang="ar-SA" sz="2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2" name="مستطيل 11"/>
          <p:cNvSpPr/>
          <p:nvPr/>
        </p:nvSpPr>
        <p:spPr>
          <a:xfrm>
            <a:off x="5076056" y="3571269"/>
            <a:ext cx="4067944"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32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بعد </a:t>
            </a:r>
            <a:r>
              <a:rPr lang="ar-SA" sz="32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الزلزال </a:t>
            </a:r>
            <a:r>
              <a:rPr lang="ar-SA" sz="32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r>
              <a:rPr lang="ar-SA"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كما ان شخص يقود دراجة يصل قبل شخص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يمشي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فإن امواج</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تصل محطات الرصد قبل أمواج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ولو اخذنا في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العتبار</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اثر المسافة المقطوعة على زمن وصول كل من الموجتين فإن الفرق الزمني بين وصوليهما سيزداد بزيادة المسافة المقطوعة.</a:t>
            </a:r>
            <a:endParaRPr lang="ar-SA"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4341" name="Picture 5"/>
          <p:cNvPicPr>
            <a:picLocks noChangeAspect="1" noChangeArrowheads="1"/>
          </p:cNvPicPr>
          <p:nvPr/>
        </p:nvPicPr>
        <p:blipFill>
          <a:blip r:embed="rId11" cstate="print"/>
          <a:srcRect/>
          <a:stretch>
            <a:fillRect/>
          </a:stretch>
        </p:blipFill>
        <p:spPr bwMode="auto">
          <a:xfrm>
            <a:off x="899592" y="3520380"/>
            <a:ext cx="4104456" cy="3220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anim to="" calcmode="lin" valueType="num">
                                      <p:cBhvr>
                                        <p:cTn id="17" dur="1" fill="hold"/>
                                        <p:tgtEl>
                                          <p:spTgt spid="143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8" name="مستطيل 7"/>
          <p:cNvSpPr/>
          <p:nvPr/>
        </p:nvSpPr>
        <p:spPr>
          <a:xfrm>
            <a:off x="2811896" y="921494"/>
            <a:ext cx="3961341"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الاحزمة الزلزالية</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مستطيل 9"/>
          <p:cNvSpPr/>
          <p:nvPr/>
        </p:nvSpPr>
        <p:spPr>
          <a:xfrm>
            <a:off x="1121839" y="1916832"/>
            <a:ext cx="7917552"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جمع علماء الزلازل على مر السنين مواقع المراكز السطحية للعديد من الزلازل </a:t>
            </a:r>
            <a:r>
              <a:rPr lang="ar-SA" sz="2800" b="1" cap="all"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واسقطوها</a:t>
            </a:r>
            <a:r>
              <a:rPr lang="ar-SA"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على خريطة </a:t>
            </a:r>
            <a:r>
              <a:rPr lang="ar-SA" sz="2800" b="1" cap="all"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العالم </a:t>
            </a:r>
            <a:r>
              <a:rPr lang="ar-SA"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.يلاحظ من التوزيع العالمي لمواقع </a:t>
            </a:r>
            <a:r>
              <a:rPr lang="ar-SA" sz="2800" b="1" cap="all"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السطحيةأنها</a:t>
            </a:r>
            <a:r>
              <a:rPr lang="ar-SA"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تتوزع بنمط جدير بالاهتمام</a:t>
            </a:r>
          </a:p>
          <a:p>
            <a:pPr algn="ctr"/>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1-80% من الزلازل الارض ضمن حزام </a:t>
            </a:r>
            <a:r>
              <a:rPr lang="ar-SA" sz="28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الحيط</a:t>
            </a:r>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a:t>
            </a:r>
            <a:r>
              <a:rPr lang="ar-SA" sz="28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الهادي .</a:t>
            </a:r>
            <a:endPar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a:p>
            <a:pPr algn="ctr"/>
            <a:r>
              <a:rPr lang="ar-SA"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2-  15% ضمن حزام البحر المتوسط.</a:t>
            </a:r>
            <a:endParaRPr lang="ar-SA" sz="40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pic>
        <p:nvPicPr>
          <p:cNvPr id="15365" name="Picture 5"/>
          <p:cNvPicPr>
            <a:picLocks noChangeAspect="1" noChangeArrowheads="1"/>
          </p:cNvPicPr>
          <p:nvPr/>
        </p:nvPicPr>
        <p:blipFill>
          <a:blip r:embed="rId11" cstate="print"/>
          <a:srcRect/>
          <a:stretch>
            <a:fillRect/>
          </a:stretch>
        </p:blipFill>
        <p:spPr bwMode="auto">
          <a:xfrm>
            <a:off x="899592" y="4221088"/>
            <a:ext cx="8244408" cy="263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anim to="" calcmode="lin" valueType="num">
                                      <p:cBhvr>
                                        <p:cTn id="17" dur="1" fill="hold"/>
                                        <p:tgtEl>
                                          <p:spTgt spid="153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8" name="مستطيل 7"/>
          <p:cNvSpPr/>
          <p:nvPr/>
        </p:nvSpPr>
        <p:spPr>
          <a:xfrm>
            <a:off x="2476867" y="908720"/>
            <a:ext cx="4631396" cy="830997"/>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ar-SA"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3-3 الزلزال والمجتمع</a:t>
            </a:r>
            <a:endParaRPr lang="ar-SA"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مستطيل 9"/>
          <p:cNvSpPr/>
          <p:nvPr/>
        </p:nvSpPr>
        <p:spPr>
          <a:xfrm>
            <a:off x="6228185" y="1772816"/>
            <a:ext cx="281120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الخطر </a:t>
            </a:r>
            <a:r>
              <a:rPr lang="ar-SA" sz="36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الزلزالي :</a:t>
            </a:r>
            <a:endParaRPr lang="ar-SA"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مستطيل 12"/>
          <p:cNvSpPr/>
          <p:nvPr/>
        </p:nvSpPr>
        <p:spPr>
          <a:xfrm>
            <a:off x="5364088" y="2708334"/>
            <a:ext cx="3779912" cy="360098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32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 </a:t>
            </a:r>
            <a:r>
              <a:rPr lang="ar-SA" sz="32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إنهيار</a:t>
            </a:r>
            <a:r>
              <a:rPr lang="ar-SA" sz="32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ar-SA" sz="32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المنشآت :</a:t>
            </a:r>
            <a:endParaRPr lang="ar-SA" sz="32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يحدث في كثير من المناطق المعروضة للزلازل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اهيار</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للمباني عندما تهتز الارض من تحتها وفي بعض الحالات قد تنهار الجدران الداعمة في الطابق الارضي فتتسبب في انهيار الطوابق</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6388" name="Picture 4"/>
          <p:cNvPicPr>
            <a:picLocks noChangeAspect="1" noChangeArrowheads="1"/>
          </p:cNvPicPr>
          <p:nvPr/>
        </p:nvPicPr>
        <p:blipFill>
          <a:blip r:embed="rId11" cstate="print"/>
          <a:srcRect/>
          <a:stretch>
            <a:fillRect/>
          </a:stretch>
        </p:blipFill>
        <p:spPr bwMode="auto">
          <a:xfrm>
            <a:off x="1115616" y="2708920"/>
            <a:ext cx="4104456" cy="38164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 to="" calcmode="lin" valueType="num">
                                      <p:cBhvr>
                                        <p:cTn id="22" dur="1" fill="hold"/>
                                        <p:tgtEl>
                                          <p:spTgt spid="163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4935368" y="1772816"/>
            <a:ext cx="4173136" cy="4278094"/>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40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 انهيار اليابسة </a:t>
            </a:r>
            <a:r>
              <a:rPr lang="ar-SA" sz="40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والتربة :</a:t>
            </a:r>
            <a:endParaRPr lang="ar-SA" sz="40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يمكن للزلازل أن تشوه المنظر الطبيعية في الارض ففي المناطق المنحدرة يمكن أن تؤدي الزلازل الى انهيارات أرضية منخفضة ودفن العديد من البلدات.</a:t>
            </a:r>
            <a:endParaRPr lang="ar-SA"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410" name="Picture 2"/>
          <p:cNvPicPr>
            <a:picLocks noChangeAspect="1" noChangeArrowheads="1"/>
          </p:cNvPicPr>
          <p:nvPr/>
        </p:nvPicPr>
        <p:blipFill>
          <a:blip r:embed="rId11" cstate="print"/>
          <a:srcRect/>
          <a:stretch>
            <a:fillRect/>
          </a:stretch>
        </p:blipFill>
        <p:spPr bwMode="auto">
          <a:xfrm>
            <a:off x="971600" y="1844824"/>
            <a:ext cx="3871714" cy="4176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to="" calcmode="lin" valueType="num">
                                      <p:cBhvr>
                                        <p:cTn id="12" dur="1" fill="hold"/>
                                        <p:tgtEl>
                                          <p:spTgt spid="174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5292080" y="4906905"/>
            <a:ext cx="244827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3" name="رسم تخطيطي 2"/>
          <p:cNvGraphicFramePr/>
          <p:nvPr>
            <p:extLst>
              <p:ext uri="{D42A27DB-BD31-4B8C-83A1-F6EECF244321}">
                <p14:modId xmlns:p14="http://schemas.microsoft.com/office/powerpoint/2010/main" xmlns="" val="1456256279"/>
              </p:ext>
            </p:extLst>
          </p:nvPr>
        </p:nvGraphicFramePr>
        <p:xfrm>
          <a:off x="947936" y="764704"/>
          <a:ext cx="679241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4"/>
          <p:cNvSpPr/>
          <p:nvPr/>
        </p:nvSpPr>
        <p:spPr>
          <a:xfrm>
            <a:off x="5112060" y="5154577"/>
            <a:ext cx="2808312" cy="584775"/>
          </a:xfrm>
          <a:prstGeom prst="rect">
            <a:avLst/>
          </a:prstGeom>
          <a:noFill/>
        </p:spPr>
        <p:txBody>
          <a:bodyPr wrap="square" lIns="91440" tIns="45720" rIns="91440" bIns="45720">
            <a:spAutoFit/>
          </a:bodyPr>
          <a:lstStyle/>
          <a:p>
            <a:pPr algn="ctr"/>
            <a:r>
              <a:rPr lang="ar-S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7" action="ppaction://hlinksldjump"/>
              </a:rPr>
              <a:t>الدرس الثالث</a:t>
            </a:r>
            <a:endParaRPr lang="ar-SA"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8" name="رابط مستقيم 7"/>
          <p:cNvCxnSpPr/>
          <p:nvPr/>
        </p:nvCxnSpPr>
        <p:spPr>
          <a:xfrm>
            <a:off x="5045529" y="3993198"/>
            <a:ext cx="0" cy="1656184"/>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رابط مستقيم 9"/>
          <p:cNvCxnSpPr/>
          <p:nvPr/>
        </p:nvCxnSpPr>
        <p:spPr>
          <a:xfrm>
            <a:off x="5045529" y="5649382"/>
            <a:ext cx="216024" cy="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4935368" y="1556792"/>
            <a:ext cx="4173136" cy="464742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SA" sz="40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 </a:t>
            </a:r>
            <a:r>
              <a:rPr lang="ar-SA" sz="40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تسونامي</a:t>
            </a:r>
            <a:r>
              <a:rPr lang="ar-SA" sz="40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ar-SA" sz="40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r>
              <a:rPr lang="ar-SA" sz="40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p>
          <a:p>
            <a:pPr algn="ctr"/>
            <a:r>
              <a:rPr lang="ar-SA"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وهي موجة محيطية كبيرة تتولد بفعل حركات رأسية لقاع البحر في أثناء حدوث زلزال وتسبب هذه الحركة إزاحة المياه الواقعة فوق منطقة الصدع المسبب للزلزال إلى أعلى فينتج عنها قمم ومنخفضات على سطح الماء</a:t>
            </a:r>
            <a:endParaRPr lang="ar-SA"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8435" name="Picture 3"/>
          <p:cNvPicPr>
            <a:picLocks noChangeAspect="1" noChangeArrowheads="1"/>
          </p:cNvPicPr>
          <p:nvPr/>
        </p:nvPicPr>
        <p:blipFill>
          <a:blip r:embed="rId11" cstate="print"/>
          <a:srcRect/>
          <a:stretch>
            <a:fillRect/>
          </a:stretch>
        </p:blipFill>
        <p:spPr bwMode="auto">
          <a:xfrm>
            <a:off x="1043608" y="1628800"/>
            <a:ext cx="3672408" cy="4536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 to="" calcmode="lin" valueType="num">
                                      <p:cBhvr>
                                        <p:cTn id="12" dur="1" fill="hold"/>
                                        <p:tgtEl>
                                          <p:spTgt spid="184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2" name="مستطيل 11"/>
          <p:cNvSpPr/>
          <p:nvPr/>
        </p:nvSpPr>
        <p:spPr>
          <a:xfrm>
            <a:off x="3272761" y="908720"/>
            <a:ext cx="3039615" cy="830997"/>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ar-SA"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توقع </a:t>
            </a:r>
            <a:r>
              <a:rPr lang="ar-SA"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الزلازل :</a:t>
            </a:r>
            <a:endParaRPr lang="ar-SA"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مستطيل 12"/>
          <p:cNvSpPr/>
          <p:nvPr/>
        </p:nvSpPr>
        <p:spPr>
          <a:xfrm>
            <a:off x="1121839" y="1916832"/>
            <a:ext cx="7917552" cy="236988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1-الخطر </a:t>
            </a:r>
            <a:r>
              <a:rPr lang="ar-SA" sz="36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الزلزالي :</a:t>
            </a:r>
            <a:endPar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معظم الزلازل توجد في </a:t>
            </a:r>
            <a:r>
              <a:rPr lang="ar-SA" sz="28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أنطقة</a:t>
            </a:r>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طويلة وضيقة تسمى الاحزمة </a:t>
            </a:r>
            <a:r>
              <a:rPr lang="ar-SA" sz="28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المتتالية .</a:t>
            </a:r>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لذا فإن احتمال وقوع زلازل في المستقبل يكون أكبر كثيرا في هذه الاحزمة من أي مكان آخر على وجه الارض ويعد نمط الزلازل التاريخية مؤشرا موثوقا </a:t>
            </a:r>
            <a:r>
              <a:rPr lang="ar-SA" sz="28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به</a:t>
            </a:r>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لتوقع حدوث </a:t>
            </a:r>
            <a:r>
              <a:rPr lang="ar-SA" sz="28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الزلازل .</a:t>
            </a:r>
            <a:endParaRPr lang="ar-SA"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
        <p:nvSpPr>
          <p:cNvPr id="16" name="مستطيل 15"/>
          <p:cNvSpPr/>
          <p:nvPr/>
        </p:nvSpPr>
        <p:spPr>
          <a:xfrm>
            <a:off x="1118944" y="4371488"/>
            <a:ext cx="7917552" cy="1508105"/>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 معدلات </a:t>
            </a:r>
            <a:r>
              <a:rPr lang="ar-SA" sz="36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التكرار :</a:t>
            </a:r>
            <a:endPar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يمكن أن تشير معدلات تكرار الزلازل التي تحدث على طول الصدع الى ما اذا كان الصدع يولد زلازل مماثلة على فترات منتظمة أم </a:t>
            </a:r>
            <a:r>
              <a:rPr lang="ar-SA" sz="28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لا .</a:t>
            </a:r>
            <a:endParaRPr lang="ar-SA"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3" name="مستطيل 12"/>
          <p:cNvSpPr/>
          <p:nvPr/>
        </p:nvSpPr>
        <p:spPr>
          <a:xfrm>
            <a:off x="1043608" y="908720"/>
            <a:ext cx="7917552"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 الفجوات </a:t>
            </a:r>
            <a:r>
              <a:rPr lang="ar-SA" sz="36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الزلزالية :</a:t>
            </a:r>
            <a:endPar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يعتمد توقع احتمال وقوع الزلازل ايضا على موقع الفجوات الزلزالية وهي عبارة عن أجزاء نشطة تقع على امتداد صدع لم تتعرض لزلازل كبيرة في فترة طويلة من </a:t>
            </a:r>
            <a:r>
              <a:rPr lang="ar-SA" sz="28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الزمن .</a:t>
            </a:r>
            <a:endParaRPr lang="ar-SA"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pic>
        <p:nvPicPr>
          <p:cNvPr id="20483" name="Picture 3"/>
          <p:cNvPicPr>
            <a:picLocks noChangeAspect="1" noChangeArrowheads="1"/>
          </p:cNvPicPr>
          <p:nvPr/>
        </p:nvPicPr>
        <p:blipFill>
          <a:blip r:embed="rId11" cstate="print"/>
          <a:srcRect/>
          <a:stretch>
            <a:fillRect/>
          </a:stretch>
        </p:blipFill>
        <p:spPr bwMode="auto">
          <a:xfrm>
            <a:off x="899592" y="2852936"/>
            <a:ext cx="8244408" cy="40050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 to="" calcmode="lin" valueType="num">
                                      <p:cBhvr>
                                        <p:cTn id="12" dur="1" fill="hold"/>
                                        <p:tgtEl>
                                          <p:spTgt spid="204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1043608" y="908720"/>
            <a:ext cx="7917552"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4- تراكم الجهد في </a:t>
            </a:r>
            <a:r>
              <a:rPr lang="ar-SA" sz="36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الصخر :</a:t>
            </a:r>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p>
          <a:p>
            <a:r>
              <a:rPr lang="ar-SA" sz="2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يستعمل معدل تراكم الجهد في الصخور بوصفه عاملا آخر لتحديد احتمال وقوع زلزال على طول مقطع من الصدع حيث تزول هذه الجهود في نهاية المطاف مسببة حدوث زلزال </a:t>
            </a:r>
            <a:endParaRPr lang="ar-SA" sz="2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pic>
        <p:nvPicPr>
          <p:cNvPr id="21507" name="Picture 3"/>
          <p:cNvPicPr>
            <a:picLocks noChangeAspect="1" noChangeArrowheads="1"/>
          </p:cNvPicPr>
          <p:nvPr/>
        </p:nvPicPr>
        <p:blipFill>
          <a:blip r:embed="rId11" cstate="print"/>
          <a:srcRect/>
          <a:stretch>
            <a:fillRect/>
          </a:stretch>
        </p:blipFill>
        <p:spPr bwMode="auto">
          <a:xfrm>
            <a:off x="899592" y="2852936"/>
            <a:ext cx="8244408" cy="40050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 to="" calcmode="lin" valueType="num">
                                      <p:cBhvr>
                                        <p:cTn id="12" dur="1" fill="hold"/>
                                        <p:tgtEl>
                                          <p:spTgt spid="215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8" name="عنوان 1"/>
          <p:cNvSpPr>
            <a:spLocks noGrp="1"/>
          </p:cNvSpPr>
          <p:nvPr>
            <p:ph type="ctrTitle"/>
          </p:nvPr>
        </p:nvSpPr>
        <p:spPr>
          <a:xfrm>
            <a:off x="1331640" y="1700808"/>
            <a:ext cx="7560840" cy="309634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t>الفصل الرابع: </a:t>
            </a:r>
            <a:r>
              <a:rPr lang="ar-SA"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t>الأحافير</a:t>
            </a: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t> والسجل الحفري</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t/>
            </a:r>
            <a:b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b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t/>
            </a:r>
            <a:b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b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dvertisingExtraBold" pitchFamily="2" charset="-78"/>
              </a:rPr>
              <a:t>الفكرة العامة :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يستعمل العلماء الطرائق متعددة لدراسة تاريخ الأرض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الطويل .</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27384"/>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8" name="مستطيل 7"/>
          <p:cNvSpPr/>
          <p:nvPr/>
        </p:nvSpPr>
        <p:spPr>
          <a:xfrm>
            <a:off x="3033943" y="836712"/>
            <a:ext cx="3812262" cy="707886"/>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 السجل الصخري</a:t>
            </a:r>
            <a:endParaRPr lang="ar-SA"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مستطيل 9"/>
          <p:cNvSpPr/>
          <p:nvPr/>
        </p:nvSpPr>
        <p:spPr>
          <a:xfrm>
            <a:off x="899592" y="1556792"/>
            <a:ext cx="8244407" cy="1877437"/>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ar-SA" sz="40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ترتيب الزمن </a:t>
            </a:r>
            <a:r>
              <a:rPr lang="ar-SA" sz="4000" b="1" cap="none" spc="0"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الجيولوجي :</a:t>
            </a:r>
            <a:endParaRPr lang="ar-SA" sz="40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a:p>
            <a:pPr algn="ctr"/>
            <a:r>
              <a:rPr lang="ar-SA"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تحتوي الطبقات الصخرية على </a:t>
            </a:r>
            <a:r>
              <a:rPr lang="ar-SA" sz="3600" b="1" dirty="0" err="1"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أحافير</a:t>
            </a:r>
            <a:r>
              <a:rPr lang="ar-SA"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 تمثل بقايا أو آثار أو طبعات </a:t>
            </a:r>
            <a:r>
              <a:rPr lang="ar-SA" sz="3600" b="1" dirty="0" err="1"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لمخاوقات</a:t>
            </a:r>
            <a:r>
              <a:rPr lang="ar-SA"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 حية عاشت في الزمن الماضي</a:t>
            </a:r>
            <a:r>
              <a:rPr lang="ar-SA" sz="40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a:t>
            </a:r>
            <a:endParaRPr lang="ar-SA" sz="3600" b="1" cap="none" spc="0"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
        <p:nvSpPr>
          <p:cNvPr id="12" name="مستطيل 11"/>
          <p:cNvSpPr/>
          <p:nvPr/>
        </p:nvSpPr>
        <p:spPr>
          <a:xfrm>
            <a:off x="827584" y="3717032"/>
            <a:ext cx="8244407" cy="2923877"/>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ar-SA" sz="40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سلم الزمن </a:t>
            </a:r>
            <a:r>
              <a:rPr lang="ar-SA" sz="4000" b="1" cap="none" spc="0"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الجيولوجي :</a:t>
            </a:r>
            <a:endParaRPr lang="ar-SA" sz="40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a:p>
            <a:pPr algn="ctr"/>
            <a:r>
              <a:rPr lang="ar-SA"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قسم الجيولوجيون تاريخ الأرض الى وحدات زمنية بناء على </a:t>
            </a:r>
            <a:r>
              <a:rPr lang="ar-SA" sz="3600" b="1" dirty="0" err="1"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الاحافير</a:t>
            </a:r>
            <a:r>
              <a:rPr lang="ar-SA"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 التي </a:t>
            </a:r>
            <a:r>
              <a:rPr lang="ar-SA" sz="3600" b="1" dirty="0" err="1"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تحتويها </a:t>
            </a:r>
            <a:r>
              <a:rPr lang="ar-SA"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 وهذه الوحدات جزء من سلم الزمن الجيولوجي الذي يؤرخ تاريخ الارض قبل 4.</a:t>
            </a:r>
            <a:r>
              <a:rPr lang="ar-SA" sz="3600" b="1" dirty="0" err="1"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6بلايين</a:t>
            </a:r>
            <a:r>
              <a:rPr lang="ar-SA"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 عام وحتى ايامنا الحالية.</a:t>
            </a:r>
            <a:endParaRPr lang="ar-SA" sz="3600" b="1" cap="none" spc="0"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2915816" y="908720"/>
            <a:ext cx="3740127" cy="646331"/>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ar-SA"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سلم الزمن </a:t>
            </a:r>
            <a:r>
              <a:rPr lang="ar-SA"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الجيولوجي :</a:t>
            </a:r>
            <a:endParaRPr lang="ar-SA"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4578" name="Picture 2"/>
          <p:cNvPicPr>
            <a:picLocks noChangeAspect="1" noChangeArrowheads="1"/>
          </p:cNvPicPr>
          <p:nvPr/>
        </p:nvPicPr>
        <p:blipFill>
          <a:blip r:embed="rId11" cstate="print"/>
          <a:srcRect/>
          <a:stretch>
            <a:fillRect/>
          </a:stretch>
        </p:blipFill>
        <p:spPr bwMode="auto">
          <a:xfrm>
            <a:off x="899592" y="1628800"/>
            <a:ext cx="8244408" cy="5184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to="" calcmode="lin" valueType="num">
                                      <p:cBhvr>
                                        <p:cTn id="12" dur="1" fill="hold"/>
                                        <p:tgtEl>
                                          <p:spTgt spid="245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1" name="مستطيل 10"/>
          <p:cNvSpPr/>
          <p:nvPr/>
        </p:nvSpPr>
        <p:spPr>
          <a:xfrm>
            <a:off x="899592" y="1772816"/>
            <a:ext cx="8244408"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6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الوحدات هي الدهور والحقب والعصور </a:t>
            </a:r>
            <a:r>
              <a:rPr lang="ar-SA" sz="3600" b="1" dirty="0" err="1"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والأحيان </a:t>
            </a:r>
            <a:r>
              <a:rPr lang="ar-SA" sz="36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a:t>
            </a:r>
            <a:endParaRPr lang="ar-SA" sz="3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a:p>
            <a:pPr algn="ctr"/>
            <a:r>
              <a:rPr lang="ar-SA"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1</a:t>
            </a:r>
            <a:r>
              <a:rPr lang="ar-SA" sz="3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a:t>
            </a:r>
            <a:r>
              <a:rPr lang="ar-SA" sz="36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الدهر :</a:t>
            </a:r>
            <a:r>
              <a:rPr lang="ar-SA" sz="3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a:t>
            </a:r>
          </a:p>
          <a:p>
            <a:pPr algn="ctr"/>
            <a:r>
              <a:rPr lang="ar-SA"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أكبر هذه الوحدات ويشمل الوحدات </a:t>
            </a:r>
            <a:r>
              <a:rPr lang="ar-SA" sz="28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الاخرىومن</a:t>
            </a:r>
            <a:r>
              <a:rPr lang="ar-SA"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الأمثلة عليه الهيديان و </a:t>
            </a:r>
            <a:r>
              <a:rPr lang="ar-SA" sz="28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الاركيان</a:t>
            </a:r>
            <a:r>
              <a:rPr lang="ar-SA"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و البروتيروزوي و الحياة </a:t>
            </a:r>
            <a:r>
              <a:rPr lang="ar-SA" sz="28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الظاهرة .</a:t>
            </a:r>
            <a:endParaRPr lang="ar-SA"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12" name="مستطيل 11"/>
          <p:cNvSpPr/>
          <p:nvPr/>
        </p:nvSpPr>
        <p:spPr>
          <a:xfrm>
            <a:off x="899592" y="4032354"/>
            <a:ext cx="8244408"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2- الحقبة</a:t>
            </a:r>
          </a:p>
          <a:p>
            <a:pPr algn="ctr"/>
            <a:r>
              <a:rPr lang="ar-SA" sz="36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 </a:t>
            </a:r>
            <a:r>
              <a:rPr lang="ar-SA"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هي ثاني أكبر وحدة زمنية وتتراوح بين عشرات الى مئات ملايين السنين وتحدد الحقبة كما تحدد بقية الوحدات الاخرى بناء على الوحدات الاخرى بناء على انواع الحياة المختلفة التي نجدها في </a:t>
            </a:r>
            <a:r>
              <a:rPr lang="ar-SA" sz="2800" b="1" dirty="0" err="1"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الصخور .</a:t>
            </a:r>
            <a:endParaRPr lang="ar-SA" sz="28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3" name="مستطيل 12"/>
          <p:cNvSpPr/>
          <p:nvPr/>
        </p:nvSpPr>
        <p:spPr>
          <a:xfrm>
            <a:off x="2347553" y="908720"/>
            <a:ext cx="4876656" cy="646331"/>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ar-SA"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وحدات سلم الزمن </a:t>
            </a:r>
            <a:r>
              <a:rPr lang="ar-SA"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الجيولوجي :</a:t>
            </a:r>
            <a:endParaRPr lang="ar-SA"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3634459" y="908720"/>
            <a:ext cx="2424062" cy="830997"/>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العصور</a:t>
            </a:r>
            <a:endParaRPr lang="ar-SA"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مستطيل 10"/>
          <p:cNvSpPr/>
          <p:nvPr/>
        </p:nvSpPr>
        <p:spPr>
          <a:xfrm>
            <a:off x="899592" y="1772816"/>
            <a:ext cx="824440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2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تقسم جميع الحقب الى عصور وتصل مدة العصر الى ملايين </a:t>
            </a:r>
            <a:r>
              <a:rPr lang="ar-SA" sz="32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السنين </a:t>
            </a:r>
            <a:r>
              <a:rPr lang="ar-SA" sz="32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ولكن بعض عصور </a:t>
            </a:r>
            <a:r>
              <a:rPr lang="ar-SA" sz="32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ماقبل</a:t>
            </a:r>
            <a:r>
              <a:rPr lang="ar-SA" sz="32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a:t>
            </a:r>
            <a:r>
              <a:rPr lang="ar-SA" sz="32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الكامبري</a:t>
            </a:r>
            <a:r>
              <a:rPr lang="ar-SA" sz="32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اكبر من ذلك.</a:t>
            </a:r>
            <a:endParaRPr lang="ar-SA" sz="32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2" name="مستطيل 11"/>
          <p:cNvSpPr/>
          <p:nvPr/>
        </p:nvSpPr>
        <p:spPr>
          <a:xfrm>
            <a:off x="899592" y="3717032"/>
            <a:ext cx="824440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2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أصغر الوحدات الزمنية في سلم الزمن الجيولوجي وتتراوح مدة الاحيان بين مئات آلاف السنين وملايين </a:t>
            </a:r>
            <a:r>
              <a:rPr lang="ar-SA" sz="32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السنين .</a:t>
            </a:r>
            <a:endParaRPr lang="ar-SA" sz="32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3" name="مستطيل 12"/>
          <p:cNvSpPr/>
          <p:nvPr/>
        </p:nvSpPr>
        <p:spPr>
          <a:xfrm>
            <a:off x="3694406" y="2852936"/>
            <a:ext cx="2307042" cy="830997"/>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الأحيان</a:t>
            </a:r>
            <a:endParaRPr lang="ar-SA"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6628" name="Picture 4"/>
          <p:cNvPicPr>
            <a:picLocks noChangeAspect="1" noChangeArrowheads="1"/>
          </p:cNvPicPr>
          <p:nvPr/>
        </p:nvPicPr>
        <p:blipFill>
          <a:blip r:embed="rId11" cstate="print"/>
          <a:srcRect/>
          <a:stretch>
            <a:fillRect/>
          </a:stretch>
        </p:blipFill>
        <p:spPr bwMode="auto">
          <a:xfrm>
            <a:off x="899592" y="4797152"/>
            <a:ext cx="8244408" cy="20608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6628"/>
                                        </p:tgtEl>
                                        <p:attrNameLst>
                                          <p:attrName>style.visibility</p:attrName>
                                        </p:attrNameLst>
                                      </p:cBhvr>
                                      <p:to>
                                        <p:strVal val="visible"/>
                                      </p:to>
                                    </p:set>
                                    <p:anim to="" calcmode="lin" valueType="num">
                                      <p:cBhvr>
                                        <p:cTn id="27" dur="1" fill="hold"/>
                                        <p:tgtEl>
                                          <p:spTgt spid="266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36512" y="-27384"/>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3275856" y="908720"/>
            <a:ext cx="3615092" cy="769441"/>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تعاقب اشكال الحياة</a:t>
            </a:r>
            <a:endParaRPr lang="ar-SA"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مستطيل 11"/>
          <p:cNvSpPr/>
          <p:nvPr/>
        </p:nvSpPr>
        <p:spPr>
          <a:xfrm>
            <a:off x="4427984" y="1700808"/>
            <a:ext cx="4716016"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بدأت المخلوقات الحية عديدة الخلايا في التنوع في دهر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الحياه</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الظاهرة لذلك فإن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احافير</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ها</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اكثر شيوعا من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احاتفير</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ماقبل</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الكامبري</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القليلة نوعا ما ثم جاء دهر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الحياه</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الظاهرة وظهرت كائنات الثلاثية الفصوص كما في الشكل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المقابل .</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7652" name="Picture 4"/>
          <p:cNvPicPr>
            <a:picLocks noChangeAspect="1" noChangeArrowheads="1"/>
          </p:cNvPicPr>
          <p:nvPr/>
        </p:nvPicPr>
        <p:blipFill>
          <a:blip r:embed="rId11" cstate="print"/>
          <a:srcRect/>
          <a:stretch>
            <a:fillRect/>
          </a:stretch>
        </p:blipFill>
        <p:spPr bwMode="auto">
          <a:xfrm>
            <a:off x="827584" y="1700808"/>
            <a:ext cx="3600400" cy="2664296"/>
          </a:xfrm>
          <a:prstGeom prst="rect">
            <a:avLst/>
          </a:prstGeom>
          <a:noFill/>
          <a:ln w="9525">
            <a:noFill/>
            <a:miter lim="800000"/>
            <a:headEnd/>
            <a:tailEnd/>
          </a:ln>
        </p:spPr>
      </p:pic>
      <p:sp>
        <p:nvSpPr>
          <p:cNvPr id="14" name="مستطيل 13"/>
          <p:cNvSpPr/>
          <p:nvPr/>
        </p:nvSpPr>
        <p:spPr>
          <a:xfrm>
            <a:off x="899592" y="4437112"/>
            <a:ext cx="8244408"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40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الانقراض الجماعي </a:t>
            </a:r>
            <a:endParaRPr lang="ar-SA" sz="40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a:p>
            <a:pPr algn="ctr"/>
            <a:r>
              <a:rPr lang="ar-SA" sz="40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هو اختفاء مجموعات من المخلوقات الحية في السجل الصخري في فترة حياتها</a:t>
            </a:r>
            <a:endParaRPr lang="ar-SA" sz="40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 to="" calcmode="lin" valueType="num">
                                      <p:cBhvr>
                                        <p:cTn id="17" dur="1" fill="hold"/>
                                        <p:tgtEl>
                                          <p:spTgt spid="2765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2" name="عنوان 1"/>
          <p:cNvSpPr>
            <a:spLocks noGrp="1"/>
          </p:cNvSpPr>
          <p:nvPr>
            <p:ph type="ctrTitle"/>
          </p:nvPr>
        </p:nvSpPr>
        <p:spPr>
          <a:xfrm>
            <a:off x="1331640" y="1196752"/>
            <a:ext cx="7560840" cy="230425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t>الفصل الثالث: الزلازل</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t/>
            </a:r>
            <a:b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b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t/>
            </a:r>
            <a:b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rPr>
            </a:b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dvertisingExtraBold" pitchFamily="2" charset="-78"/>
              </a:rPr>
              <a:t>الفكرة العامة :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الزلازل هزات أرضية طبيعية ينتج بعضها بفعل الحركة على طول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الصدوع</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في القشرة الأرضية.</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Stars" pitchFamily="2" charset="-78"/>
            </a:endParaRPr>
          </a:p>
        </p:txBody>
      </p:sp>
      <p:sp>
        <p:nvSpPr>
          <p:cNvPr id="13" name="عنوان فرعي 2"/>
          <p:cNvSpPr>
            <a:spLocks noGrp="1"/>
          </p:cNvSpPr>
          <p:nvPr>
            <p:ph type="subTitle" idx="1"/>
          </p:nvPr>
        </p:nvSpPr>
        <p:spPr>
          <a:xfrm>
            <a:off x="928662" y="3857628"/>
            <a:ext cx="8035826" cy="2928934"/>
          </a:xfrm>
          <a:gradFill>
            <a:gsLst>
              <a:gs pos="0">
                <a:srgbClr val="5E9EFF"/>
              </a:gs>
              <a:gs pos="39999">
                <a:srgbClr val="85C2FF"/>
              </a:gs>
              <a:gs pos="70000">
                <a:srgbClr val="C4D6EB"/>
              </a:gs>
              <a:gs pos="100000">
                <a:srgbClr val="FFEBFA"/>
              </a:gs>
            </a:gsLst>
            <a:lin ang="5400000" scaled="0"/>
          </a:gradFill>
        </p:spPr>
        <p:txBody>
          <a:bodyPr>
            <a:normAutofit/>
          </a:bodyPr>
          <a:lstStyle/>
          <a:p>
            <a:pPr algn="ctr"/>
            <a:endParaRPr lang="ar-SA" sz="3200" b="1" dirty="0" smtClean="0">
              <a:solidFill>
                <a:schemeClr val="accent1">
                  <a:lumMod val="50000"/>
                </a:schemeClr>
              </a:solidFill>
              <a:cs typeface="PT Simple Bold Ruled" pitchFamily="2" charset="-78"/>
            </a:endParaRPr>
          </a:p>
          <a:p>
            <a:pPr algn="ctr"/>
            <a:r>
              <a:rPr lang="ar-SA" sz="3200" b="1" dirty="0" smtClean="0">
                <a:solidFill>
                  <a:srgbClr val="FF0000"/>
                </a:solidFill>
                <a:latin typeface="Perpetua Titling MT" pitchFamily="18" charset="0"/>
                <a:cs typeface="PT Bold Mirror" pitchFamily="2" charset="-78"/>
              </a:rPr>
              <a:t>1 –  3 الأمواج الزلزالية وبنية الارض</a:t>
            </a:r>
          </a:p>
          <a:p>
            <a:pPr algn="ctr"/>
            <a:endParaRPr lang="ar-SA" sz="3200" b="1" dirty="0" smtClean="0">
              <a:solidFill>
                <a:srgbClr val="FF0000"/>
              </a:solidFill>
              <a:cs typeface="PT Simple Bold Ruled" pitchFamily="2" charset="-78"/>
            </a:endParaRPr>
          </a:p>
          <a:p>
            <a:pPr algn="ctr"/>
            <a:r>
              <a:rPr lang="ar-SA" sz="2400" b="1" dirty="0" smtClean="0">
                <a:solidFill>
                  <a:srgbClr val="00B050"/>
                </a:solidFill>
                <a:cs typeface="AdvertisingExtraBold" pitchFamily="2" charset="-78"/>
              </a:rPr>
              <a:t>الفكرة الرئيسة : </a:t>
            </a:r>
            <a:r>
              <a:rPr lang="ar-SA" sz="2400" b="1" dirty="0" smtClean="0">
                <a:solidFill>
                  <a:srgbClr val="002060"/>
                </a:solidFill>
                <a:cs typeface="+mj-cs"/>
              </a:rPr>
              <a:t>يمكن استعمال الامواج الزلزالية في تصور بنية الأرض الداخلية.</a:t>
            </a:r>
            <a:endParaRPr lang="ar-SA" sz="2400" b="1" dirty="0">
              <a:solidFill>
                <a:srgbClr val="00206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3">
                                            <p:bg/>
                                          </p:spTgt>
                                        </p:tgtEl>
                                        <p:attrNameLst>
                                          <p:attrName>style.visibility</p:attrName>
                                        </p:attrNameLst>
                                      </p:cBhvr>
                                      <p:to>
                                        <p:strVal val="visible"/>
                                      </p:to>
                                    </p:set>
                                    <p:anim to="" calcmode="lin" valueType="num">
                                      <p:cBhvr>
                                        <p:cTn id="14" dur="1" fill="hold"/>
                                        <p:tgtEl>
                                          <p:spTgt spid="13">
                                            <p:bg/>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to="" calcmode="lin" valueType="num">
                                      <p:cBhvr>
                                        <p:cTn id="19" dur="1" fill="hold"/>
                                        <p:tgtEl>
                                          <p:spTgt spid="1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iterate type="lt">
                                    <p:tmAbs val="0"/>
                                  </p:iterate>
                                  <p:childTnLst>
                                    <p:set>
                                      <p:cBhvr>
                                        <p:cTn id="23" dur="1" fill="hold">
                                          <p:stCondLst>
                                            <p:cond delay="0"/>
                                          </p:stCondLst>
                                        </p:cTn>
                                        <p:tgtEl>
                                          <p:spTgt spid="13">
                                            <p:txEl>
                                              <p:pRg st="3" end="3"/>
                                            </p:txEl>
                                          </p:spTgt>
                                        </p:tgtEl>
                                        <p:attrNameLst>
                                          <p:attrName>style.visibility</p:attrName>
                                        </p:attrNameLst>
                                      </p:cBhvr>
                                      <p:to>
                                        <p:strVal val="visible"/>
                                      </p:to>
                                    </p:set>
                                    <p:anim to="" calcmode="lin" valueType="num">
                                      <p:cBhvr>
                                        <p:cTn id="24" dur="1" fill="hold"/>
                                        <p:tgtEl>
                                          <p:spTgt spid="1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2811789" y="980728"/>
            <a:ext cx="4543231" cy="769441"/>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2-4 التأريخ الجيولوجي</a:t>
            </a:r>
            <a:endParaRPr lang="ar-SA"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مستطيل 10"/>
          <p:cNvSpPr/>
          <p:nvPr/>
        </p:nvSpPr>
        <p:spPr>
          <a:xfrm>
            <a:off x="899592" y="2636912"/>
            <a:ext cx="8244408"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2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يمتد عمر الارض الى بلايين السنين ولم يعرف العلماء سابقا عمر الارض حيث كانت الافكار الاولى عن عمر الارض في سياق زمني قصير بحيث يمكن لشخص أن يتصورها بالنسبة الى عمره.</a:t>
            </a:r>
            <a:endParaRPr lang="ar-SA" sz="32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2" name="مستطيل 11"/>
          <p:cNvSpPr/>
          <p:nvPr/>
        </p:nvSpPr>
        <p:spPr>
          <a:xfrm>
            <a:off x="5467764" y="1844824"/>
            <a:ext cx="3640740"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التفسير الجيولوجي</a:t>
            </a:r>
            <a:endParaRPr lang="ar-SA"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مستطيل 13"/>
          <p:cNvSpPr/>
          <p:nvPr/>
        </p:nvSpPr>
        <p:spPr>
          <a:xfrm>
            <a:off x="899592" y="4795897"/>
            <a:ext cx="824440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44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مبدأ النسقية</a:t>
            </a:r>
          </a:p>
          <a:p>
            <a:pPr algn="ctr"/>
            <a:r>
              <a:rPr lang="ar-SA" sz="32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ينص على أن العمليات الجيولوجية التي تحدث الان كانت تحدث منذ ان خُلقت </a:t>
            </a:r>
            <a:r>
              <a:rPr lang="ar-SA" sz="3200" b="1" cap="none" spc="0"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الارض .</a:t>
            </a:r>
            <a:endParaRPr lang="ar-SA" sz="32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2843808" y="908720"/>
            <a:ext cx="4517583"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مبدأ تحديد العمر النسبي</a:t>
            </a:r>
            <a:endParaRPr lang="ar-SA"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مستطيل 10"/>
          <p:cNvSpPr/>
          <p:nvPr/>
        </p:nvSpPr>
        <p:spPr>
          <a:xfrm>
            <a:off x="899592" y="1772816"/>
            <a:ext cx="824440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600" b="1"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يستطيع العلماء أن يعرفوا الكثير عن الماضي بدراستهم للحاضر متبعين في ذلك طرائق عدة </a:t>
            </a:r>
            <a:r>
              <a:rPr lang="ar-SA" sz="3600" b="1" dirty="0" err="1"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منها:</a:t>
            </a:r>
            <a:endParaRPr lang="ar-SA" sz="3600" b="1"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endParaRPr>
          </a:p>
          <a:p>
            <a:pPr algn="ctr"/>
            <a:r>
              <a:rPr lang="ar-SA" sz="3600" b="1" u="sng"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التأريخ </a:t>
            </a:r>
            <a:r>
              <a:rPr lang="ar-SA" sz="3600" b="1" u="sng" dirty="0" err="1"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النسبي </a:t>
            </a:r>
            <a:r>
              <a:rPr lang="ar-SA" sz="3600" b="1"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:وهي دراسة ترتيب الاحداث الجيولوجية وفق حدوثها ومنياً</a:t>
            </a:r>
          </a:p>
        </p:txBody>
      </p:sp>
      <p:pic>
        <p:nvPicPr>
          <p:cNvPr id="29699" name="Picture 3"/>
          <p:cNvPicPr>
            <a:picLocks noChangeAspect="1" noChangeArrowheads="1"/>
          </p:cNvPicPr>
          <p:nvPr/>
        </p:nvPicPr>
        <p:blipFill>
          <a:blip r:embed="rId11" cstate="print"/>
          <a:srcRect/>
          <a:stretch>
            <a:fillRect/>
          </a:stretch>
        </p:blipFill>
        <p:spPr bwMode="auto">
          <a:xfrm>
            <a:off x="899592" y="4149080"/>
            <a:ext cx="8244408" cy="23648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9699"/>
                                        </p:tgtEl>
                                        <p:attrNameLst>
                                          <p:attrName>style.visibility</p:attrName>
                                        </p:attrNameLst>
                                      </p:cBhvr>
                                      <p:to>
                                        <p:strVal val="visible"/>
                                      </p:to>
                                    </p:set>
                                    <p:anim to="" calcmode="lin" valueType="num">
                                      <p:cBhvr>
                                        <p:cTn id="17" dur="1" fill="hold"/>
                                        <p:tgtEl>
                                          <p:spTgt spid="2969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899592" y="836712"/>
            <a:ext cx="8208912"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1-مبدأ الترسيب </a:t>
            </a:r>
            <a:r>
              <a:rPr lang="ar-SA" sz="3600" b="1" u="sng"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الافقي:</a:t>
            </a:r>
            <a:endPar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وهو ان الصخور الرسوبية تترسب في طبقات أفقية أو شبه افقية ويشبه ما يحدث عندما تترسب الرمال على الشاطئ بصور افقية.</a:t>
            </a:r>
            <a:endParaRPr lang="ar-SA"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23" name="Picture 3"/>
          <p:cNvPicPr>
            <a:picLocks noChangeAspect="1" noChangeArrowheads="1"/>
          </p:cNvPicPr>
          <p:nvPr/>
        </p:nvPicPr>
        <p:blipFill>
          <a:blip r:embed="rId11" cstate="print"/>
          <a:srcRect/>
          <a:stretch>
            <a:fillRect/>
          </a:stretch>
        </p:blipFill>
        <p:spPr bwMode="auto">
          <a:xfrm>
            <a:off x="971600" y="2276872"/>
            <a:ext cx="4032448" cy="2448272"/>
          </a:xfrm>
          <a:prstGeom prst="rect">
            <a:avLst/>
          </a:prstGeom>
          <a:noFill/>
          <a:ln w="9525">
            <a:noFill/>
            <a:miter lim="800000"/>
            <a:headEnd/>
            <a:tailEnd/>
          </a:ln>
        </p:spPr>
      </p:pic>
      <p:sp>
        <p:nvSpPr>
          <p:cNvPr id="12" name="مستطيل 11"/>
          <p:cNvSpPr/>
          <p:nvPr/>
        </p:nvSpPr>
        <p:spPr>
          <a:xfrm>
            <a:off x="5039544" y="2276872"/>
            <a:ext cx="4104456" cy="249299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 مبدأ تعاقب </a:t>
            </a:r>
            <a:r>
              <a:rPr lang="ar-SA" sz="3600" b="1" u="sng"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الطبقات :</a:t>
            </a:r>
            <a:endPar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في أي تعاقب طبقي تكون اقدم الطبقات الصخرية في الاسفل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والاحدث</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في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الاعلى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,وكل طبقة في التعاقب تكون أحدث من الطبقة التي تحتها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مالم</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تتعرض لعوامل التغيير.</a:t>
            </a:r>
            <a:endParaRPr lang="ar-SA"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مستطيل 14"/>
          <p:cNvSpPr/>
          <p:nvPr/>
        </p:nvSpPr>
        <p:spPr>
          <a:xfrm>
            <a:off x="5040560" y="4797152"/>
            <a:ext cx="4067944"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 مبدأ القاطع والمقطوع</a:t>
            </a:r>
            <a:endPar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القاطع احدث من المقطوع لذلك فإن قواقع الجرانيت في الشكل أحدث من صخور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الشيست</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27" name="Picture 7"/>
          <p:cNvPicPr>
            <a:picLocks noChangeAspect="1" noChangeArrowheads="1"/>
          </p:cNvPicPr>
          <p:nvPr/>
        </p:nvPicPr>
        <p:blipFill>
          <a:blip r:embed="rId12" cstate="print"/>
          <a:srcRect/>
          <a:stretch>
            <a:fillRect/>
          </a:stretch>
        </p:blipFill>
        <p:spPr bwMode="auto">
          <a:xfrm>
            <a:off x="899592" y="4697760"/>
            <a:ext cx="4104456" cy="216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23"/>
                                        </p:tgtEl>
                                        <p:attrNameLst>
                                          <p:attrName>style.visibility</p:attrName>
                                        </p:attrNameLst>
                                      </p:cBhvr>
                                      <p:to>
                                        <p:strVal val="visible"/>
                                      </p:to>
                                    </p:set>
                                    <p:anim to="" calcmode="lin" valueType="num">
                                      <p:cBhvr>
                                        <p:cTn id="17" dur="1" fill="hold"/>
                                        <p:tgtEl>
                                          <p:spTgt spid="3072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to="" calcmode="lin" valueType="num">
                                      <p:cBhvr>
                                        <p:cTn id="22" dur="1" fill="hold"/>
                                        <p:tgtEl>
                                          <p:spTgt spid="1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27"/>
                                        </p:tgtEl>
                                        <p:attrNameLst>
                                          <p:attrName>style.visibility</p:attrName>
                                        </p:attrNameLst>
                                      </p:cBhvr>
                                      <p:to>
                                        <p:strVal val="visible"/>
                                      </p:to>
                                    </p:set>
                                    <p:anim to="" calcmode="lin" valueType="num">
                                      <p:cBhvr>
                                        <p:cTn id="27" dur="1" fill="hold"/>
                                        <p:tgtEl>
                                          <p:spTgt spid="307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2" name="مستطيل 11"/>
          <p:cNvSpPr/>
          <p:nvPr/>
        </p:nvSpPr>
        <p:spPr>
          <a:xfrm>
            <a:off x="971600" y="980728"/>
            <a:ext cx="817240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4- مبدأ الاحتواء</a:t>
            </a:r>
            <a:endPar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القطع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الصخرية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(المحتبسة) أقدم من الصخور التي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تحتويها .</a:t>
            </a:r>
            <a:endParaRPr lang="ar-SA"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مستطيل 13"/>
          <p:cNvSpPr/>
          <p:nvPr/>
        </p:nvSpPr>
        <p:spPr>
          <a:xfrm>
            <a:off x="936104" y="2708920"/>
            <a:ext cx="8172400" cy="3231654"/>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عدم التوافق</a:t>
            </a:r>
          </a:p>
          <a:p>
            <a:pPr algn="ctr"/>
            <a:r>
              <a:rPr lang="ar-SA"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يتغير سطح الارض باستمرار بفعل </a:t>
            </a:r>
            <a:r>
              <a:rPr lang="ar-SA" sz="2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التجوية</a:t>
            </a:r>
            <a:r>
              <a:rPr lang="ar-SA"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والتعرية والزلازل والبراكين وعمليات اخرى وفي بعض الاحيان تفقد احداث زمنية كليا من تاريخ الارض فلو ان صخورا نتجت عن ثوران بركاني تعرضت لعمليات التعرية فيؤدي ذلك الى فقدان </a:t>
            </a:r>
            <a:r>
              <a:rPr lang="ar-SA" sz="28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دث</a:t>
            </a:r>
            <a:r>
              <a:rPr lang="ar-SA" sz="2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الثوران في السجل الصخر فلو غطت هذه المنطقة بطبقة جديدة من الرسوبيات فإن سطح التعرية سيمثل فراغا وتسمى سطوح التعرية المدفونة </a:t>
            </a:r>
            <a:r>
              <a:rPr lang="ar-SA" sz="2800"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بعدم التوافق</a:t>
            </a:r>
            <a:endParaRPr lang="ar-SA" sz="3600"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3" name="مستطيل 12"/>
          <p:cNvSpPr/>
          <p:nvPr/>
        </p:nvSpPr>
        <p:spPr>
          <a:xfrm>
            <a:off x="3315896" y="908720"/>
            <a:ext cx="3573415"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حالات عدم التوافق</a:t>
            </a:r>
            <a:endParaRPr lang="ar-SA"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2770" name="Picture 2"/>
          <p:cNvPicPr>
            <a:picLocks noChangeAspect="1" noChangeArrowheads="1"/>
          </p:cNvPicPr>
          <p:nvPr/>
        </p:nvPicPr>
        <p:blipFill>
          <a:blip r:embed="rId11" cstate="print"/>
          <a:srcRect/>
          <a:stretch>
            <a:fillRect/>
          </a:stretch>
        </p:blipFill>
        <p:spPr bwMode="auto">
          <a:xfrm>
            <a:off x="4860031" y="1700808"/>
            <a:ext cx="4283969" cy="5157191"/>
          </a:xfrm>
          <a:prstGeom prst="rect">
            <a:avLst/>
          </a:prstGeom>
          <a:noFill/>
          <a:ln w="9525">
            <a:noFill/>
            <a:miter lim="800000"/>
            <a:headEnd/>
            <a:tailEnd/>
          </a:ln>
        </p:spPr>
      </p:pic>
      <p:pic>
        <p:nvPicPr>
          <p:cNvPr id="32771" name="Picture 3"/>
          <p:cNvPicPr>
            <a:picLocks noChangeAspect="1" noChangeArrowheads="1"/>
          </p:cNvPicPr>
          <p:nvPr/>
        </p:nvPicPr>
        <p:blipFill>
          <a:blip r:embed="rId12" cstate="print"/>
          <a:srcRect/>
          <a:stretch>
            <a:fillRect/>
          </a:stretch>
        </p:blipFill>
        <p:spPr bwMode="auto">
          <a:xfrm>
            <a:off x="899592" y="1754063"/>
            <a:ext cx="3960440" cy="5059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 to="" calcmode="lin" valueType="num">
                                      <p:cBhvr>
                                        <p:cTn id="12" dur="1" fill="hold"/>
                                        <p:tgtEl>
                                          <p:spTgt spid="327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p:spPr>
        <p:style>
          <a:lnRef idx="1">
            <a:schemeClr val="accent2"/>
          </a:lnRef>
          <a:fillRef idx="2">
            <a:schemeClr val="accent2"/>
          </a:fillRef>
          <a:effectRef idx="1">
            <a:schemeClr val="accent2"/>
          </a:effectRef>
          <a:fontRef idx="minor">
            <a:schemeClr val="dk1"/>
          </a:fontRef>
        </p:style>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3779912" y="908720"/>
            <a:ext cx="2255746" cy="923330"/>
          </a:xfrm>
          <a:prstGeom prst="rect">
            <a:avLst/>
          </a:prstGeom>
        </p:spPr>
        <p:style>
          <a:lnRef idx="0">
            <a:scrgbClr r="0" g="0" b="0"/>
          </a:lnRef>
          <a:fillRef idx="1002">
            <a:schemeClr val="dk2"/>
          </a:fillRef>
          <a:effectRef idx="0">
            <a:scrgbClr r="0" g="0" b="0"/>
          </a:effectRef>
          <a:fontRef idx="major"/>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المضاهاة</a:t>
            </a:r>
            <a:endParaRPr lang="ar-SA"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مستطيل 12"/>
          <p:cNvSpPr/>
          <p:nvPr/>
        </p:nvSpPr>
        <p:spPr>
          <a:xfrm>
            <a:off x="4644008" y="1807071"/>
            <a:ext cx="4427984"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smtClean="0">
                <a:ln w="11430"/>
                <a:solidFill>
                  <a:srgbClr val="7030A0"/>
                </a:solidFill>
                <a:effectLst>
                  <a:outerShdw blurRad="76200" dist="50800" dir="5400000" algn="tl" rotWithShape="0">
                    <a:srgbClr val="000000">
                      <a:alpha val="65000"/>
                    </a:srgbClr>
                  </a:outerShdw>
                </a:effectLst>
              </a:rPr>
              <a:t>هي مطابقة بين </a:t>
            </a:r>
            <a:r>
              <a:rPr lang="ar-SA" sz="3600" b="1" cap="none" spc="50" dirty="0" err="1" smtClean="0">
                <a:ln w="11430"/>
                <a:solidFill>
                  <a:srgbClr val="7030A0"/>
                </a:solidFill>
                <a:effectLst>
                  <a:outerShdw blurRad="76200" dist="50800" dir="5400000" algn="tl" rotWithShape="0">
                    <a:srgbClr val="000000">
                      <a:alpha val="65000"/>
                    </a:srgbClr>
                  </a:outerShdw>
                </a:effectLst>
              </a:rPr>
              <a:t>تكشفات</a:t>
            </a:r>
            <a:r>
              <a:rPr lang="ar-SA" sz="3600" b="1" cap="none" spc="50" dirty="0" smtClean="0">
                <a:ln w="11430"/>
                <a:solidFill>
                  <a:srgbClr val="7030A0"/>
                </a:solidFill>
                <a:effectLst>
                  <a:outerShdw blurRad="76200" dist="50800" dir="5400000" algn="tl" rotWithShape="0">
                    <a:srgbClr val="000000">
                      <a:alpha val="65000"/>
                    </a:srgbClr>
                  </a:outerShdw>
                </a:effectLst>
              </a:rPr>
              <a:t> صخرية محددة في منطقة </a:t>
            </a:r>
            <a:r>
              <a:rPr lang="ar-SA" sz="3600" b="1" cap="none" spc="50" dirty="0" err="1" smtClean="0">
                <a:ln w="11430"/>
                <a:solidFill>
                  <a:srgbClr val="7030A0"/>
                </a:solidFill>
                <a:effectLst>
                  <a:outerShdw blurRad="76200" dist="50800" dir="5400000" algn="tl" rotWithShape="0">
                    <a:srgbClr val="000000">
                      <a:alpha val="65000"/>
                    </a:srgbClr>
                  </a:outerShdw>
                </a:effectLst>
              </a:rPr>
              <a:t>ما,</a:t>
            </a:r>
            <a:endParaRPr lang="ar-SA" sz="3600" b="1" cap="none" spc="50" dirty="0" smtClean="0">
              <a:ln w="11430"/>
              <a:solidFill>
                <a:srgbClr val="7030A0"/>
              </a:solidFill>
              <a:effectLst>
                <a:outerShdw blurRad="76200" dist="50800" dir="5400000" algn="tl" rotWithShape="0">
                  <a:srgbClr val="000000">
                    <a:alpha val="65000"/>
                  </a:srgbClr>
                </a:outerShdw>
              </a:effectLst>
            </a:endParaRPr>
          </a:p>
          <a:p>
            <a:pPr algn="ctr"/>
            <a:r>
              <a:rPr lang="ar-SA" sz="3600" b="1" cap="none" spc="50" dirty="0" smtClean="0">
                <a:ln w="11430"/>
                <a:solidFill>
                  <a:srgbClr val="7030A0"/>
                </a:solidFill>
                <a:effectLst>
                  <a:outerShdw blurRad="76200" dist="50800" dir="5400000" algn="tl" rotWithShape="0">
                    <a:srgbClr val="000000">
                      <a:alpha val="65000"/>
                    </a:srgbClr>
                  </a:outerShdw>
                </a:effectLst>
              </a:rPr>
              <a:t> مع </a:t>
            </a:r>
            <a:r>
              <a:rPr lang="ar-SA" sz="3600" b="1" cap="none" spc="50" dirty="0" err="1" smtClean="0">
                <a:ln w="11430"/>
                <a:solidFill>
                  <a:srgbClr val="7030A0"/>
                </a:solidFill>
                <a:effectLst>
                  <a:outerShdw blurRad="76200" dist="50800" dir="5400000" algn="tl" rotWithShape="0">
                    <a:srgbClr val="000000">
                      <a:alpha val="65000"/>
                    </a:srgbClr>
                  </a:outerShdw>
                </a:effectLst>
              </a:rPr>
              <a:t>تكشفات</a:t>
            </a:r>
            <a:r>
              <a:rPr lang="ar-SA" sz="3600" b="1" cap="none" spc="50" dirty="0" smtClean="0">
                <a:ln w="11430"/>
                <a:solidFill>
                  <a:srgbClr val="7030A0"/>
                </a:solidFill>
                <a:effectLst>
                  <a:outerShdw blurRad="76200" dist="50800" dir="5400000" algn="tl" rotWithShape="0">
                    <a:srgbClr val="000000">
                      <a:alpha val="65000"/>
                    </a:srgbClr>
                  </a:outerShdw>
                </a:effectLst>
              </a:rPr>
              <a:t> مماثلة لها في منطقة جغرافية أخرى</a:t>
            </a:r>
          </a:p>
          <a:p>
            <a:pPr algn="ctr"/>
            <a:r>
              <a:rPr lang="ar-SA" sz="3600" b="1" cap="none" spc="50" dirty="0" smtClean="0">
                <a:ln w="11430"/>
                <a:solidFill>
                  <a:srgbClr val="7030A0"/>
                </a:solidFill>
                <a:effectLst>
                  <a:outerShdw blurRad="76200" dist="50800" dir="5400000" algn="tl" rotWithShape="0">
                    <a:srgbClr val="000000">
                      <a:alpha val="65000"/>
                    </a:srgbClr>
                  </a:outerShdw>
                </a:effectLst>
              </a:rPr>
              <a:t> اعتمادا عل المكونات المعدنية </a:t>
            </a:r>
          </a:p>
          <a:p>
            <a:pPr algn="ctr"/>
            <a:r>
              <a:rPr lang="ar-SA" sz="3600" b="1" cap="none" spc="50" dirty="0" smtClean="0">
                <a:ln w="11430"/>
                <a:solidFill>
                  <a:srgbClr val="7030A0"/>
                </a:solidFill>
                <a:effectLst>
                  <a:outerShdw blurRad="76200" dist="50800" dir="5400000" algn="tl" rotWithShape="0">
                    <a:srgbClr val="000000">
                      <a:alpha val="65000"/>
                    </a:srgbClr>
                  </a:outerShdw>
                </a:effectLst>
              </a:rPr>
              <a:t>والخصائص </a:t>
            </a:r>
            <a:r>
              <a:rPr lang="ar-SA" sz="3600" b="1" cap="none" spc="50" dirty="0" err="1" smtClean="0">
                <a:ln w="11430"/>
                <a:solidFill>
                  <a:srgbClr val="7030A0"/>
                </a:solidFill>
                <a:effectLst>
                  <a:outerShdw blurRad="76200" dist="50800" dir="5400000" algn="tl" rotWithShape="0">
                    <a:srgbClr val="000000">
                      <a:alpha val="65000"/>
                    </a:srgbClr>
                  </a:outerShdw>
                </a:effectLst>
              </a:rPr>
              <a:t>الفيزيائيةأو</a:t>
            </a:r>
            <a:r>
              <a:rPr lang="ar-SA" sz="3600" b="1" cap="none" spc="50" dirty="0" smtClean="0">
                <a:ln w="11430"/>
                <a:solidFill>
                  <a:srgbClr val="7030A0"/>
                </a:solidFill>
                <a:effectLst>
                  <a:outerShdw blurRad="76200" dist="50800" dir="5400000" algn="tl" rotWithShape="0">
                    <a:srgbClr val="000000">
                      <a:alpha val="65000"/>
                    </a:srgbClr>
                  </a:outerShdw>
                </a:effectLst>
              </a:rPr>
              <a:t> على المحتوى </a:t>
            </a:r>
            <a:r>
              <a:rPr lang="ar-SA" sz="3600" b="1" cap="none" spc="50" dirty="0" err="1" smtClean="0">
                <a:ln w="11430"/>
                <a:solidFill>
                  <a:srgbClr val="7030A0"/>
                </a:solidFill>
                <a:effectLst>
                  <a:outerShdw blurRad="76200" dist="50800" dir="5400000" algn="tl" rotWithShape="0">
                    <a:srgbClr val="000000">
                      <a:alpha val="65000"/>
                    </a:srgbClr>
                  </a:outerShdw>
                </a:effectLst>
              </a:rPr>
              <a:t>الأحفوري</a:t>
            </a:r>
            <a:r>
              <a:rPr lang="ar-SA" sz="3600" b="1" cap="none" spc="50" dirty="0" smtClean="0">
                <a:ln w="11430"/>
                <a:solidFill>
                  <a:srgbClr val="7030A0"/>
                </a:solidFill>
                <a:effectLst>
                  <a:outerShdw blurRad="76200" dist="50800" dir="5400000" algn="tl" rotWithShape="0">
                    <a:srgbClr val="000000">
                      <a:alpha val="65000"/>
                    </a:srgbClr>
                  </a:outerShdw>
                </a:effectLst>
              </a:rPr>
              <a:t> </a:t>
            </a:r>
            <a:endParaRPr lang="ar-SA" sz="3600" b="1" cap="none" spc="50" dirty="0">
              <a:ln w="11430"/>
              <a:solidFill>
                <a:srgbClr val="7030A0"/>
              </a:solidFill>
              <a:effectLst>
                <a:outerShdw blurRad="76200" dist="50800" dir="5400000" algn="tl" rotWithShape="0">
                  <a:srgbClr val="000000">
                    <a:alpha val="65000"/>
                  </a:srgbClr>
                </a:outerShdw>
              </a:effectLst>
            </a:endParaRPr>
          </a:p>
        </p:txBody>
      </p:sp>
      <p:pic>
        <p:nvPicPr>
          <p:cNvPr id="33795" name="Picture 3"/>
          <p:cNvPicPr>
            <a:picLocks noChangeAspect="1" noChangeArrowheads="1"/>
          </p:cNvPicPr>
          <p:nvPr/>
        </p:nvPicPr>
        <p:blipFill>
          <a:blip r:embed="rId11" cstate="print"/>
          <a:srcRect/>
          <a:stretch>
            <a:fillRect/>
          </a:stretch>
        </p:blipFill>
        <p:spPr bwMode="auto">
          <a:xfrm>
            <a:off x="899592" y="1844824"/>
            <a:ext cx="3736082" cy="5013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 to="" calcmode="lin" valueType="num">
                                      <p:cBhvr>
                                        <p:cTn id="17" dur="1" fill="hold"/>
                                        <p:tgtEl>
                                          <p:spTgt spid="337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971600" y="1458650"/>
            <a:ext cx="81724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الطبقة المرشدة</a:t>
            </a:r>
            <a:endPar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هي الصخر أو الطبقة الرسوبية المستعملة على انها مؤشر أو علامة بهذه الكيفية</a:t>
            </a:r>
          </a:p>
          <a:p>
            <a:pPr algn="ctr"/>
            <a:r>
              <a:rPr lang="ar-SA"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حيث ترشد الجيولوجيين الى ان الطبقات التي فوقها تكون احدث من الطبقات التي تقع اسفل منها.</a:t>
            </a:r>
            <a:endParaRPr lang="ar-SA"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مستطيل 11"/>
          <p:cNvSpPr/>
          <p:nvPr/>
        </p:nvSpPr>
        <p:spPr>
          <a:xfrm>
            <a:off x="971600" y="3844205"/>
            <a:ext cx="817240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التأرخ</a:t>
            </a:r>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المطلق</a:t>
            </a:r>
            <a:endParaRPr lang="ar-SA" sz="3600" b="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يمكن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العلملء</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من تحديد عمر الصخور و الاجسام الاخرى بدقة وباستعمال طرائق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التأرخ</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المطلق .</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ar-SA"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pic>
        <p:nvPicPr>
          <p:cNvPr id="35842" name="Picture 2"/>
          <p:cNvPicPr>
            <a:picLocks noChangeAspect="1" noChangeArrowheads="1"/>
          </p:cNvPicPr>
          <p:nvPr/>
        </p:nvPicPr>
        <p:blipFill>
          <a:blip r:embed="rId11" cstate="print"/>
          <a:srcRect/>
          <a:stretch>
            <a:fillRect/>
          </a:stretch>
        </p:blipFill>
        <p:spPr bwMode="auto">
          <a:xfrm>
            <a:off x="899592" y="836712"/>
            <a:ext cx="8244408" cy="2952328"/>
          </a:xfrm>
          <a:prstGeom prst="rect">
            <a:avLst/>
          </a:prstGeom>
          <a:noFill/>
          <a:ln w="9525">
            <a:noFill/>
            <a:miter lim="800000"/>
            <a:headEnd/>
            <a:tailEnd/>
          </a:ln>
        </p:spPr>
      </p:pic>
      <p:pic>
        <p:nvPicPr>
          <p:cNvPr id="35843" name="Picture 3"/>
          <p:cNvPicPr>
            <a:picLocks noChangeAspect="1" noChangeArrowheads="1"/>
          </p:cNvPicPr>
          <p:nvPr/>
        </p:nvPicPr>
        <p:blipFill>
          <a:blip r:embed="rId12" cstate="print"/>
          <a:srcRect/>
          <a:stretch>
            <a:fillRect/>
          </a:stretch>
        </p:blipFill>
        <p:spPr bwMode="auto">
          <a:xfrm>
            <a:off x="899592" y="3789040"/>
            <a:ext cx="8244408" cy="30689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to="" calcmode="lin" valueType="num">
                                      <p:cBhvr>
                                        <p:cTn id="7" dur="1" fill="hold"/>
                                        <p:tgtEl>
                                          <p:spTgt spid="358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 to="" calcmode="lin" valueType="num">
                                      <p:cBhvr>
                                        <p:cTn id="12" dur="1" fill="hold"/>
                                        <p:tgtEl>
                                          <p:spTgt spid="358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sp>
        <p:nvSpPr>
          <p:cNvPr id="3" name="مستطيل 2"/>
          <p:cNvSpPr/>
          <p:nvPr/>
        </p:nvSpPr>
        <p:spPr>
          <a:xfrm>
            <a:off x="971600" y="908720"/>
            <a:ext cx="81724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التأرخ</a:t>
            </a:r>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الاشعاعي</a:t>
            </a:r>
          </a:p>
          <a:p>
            <a:pPr algn="ctr"/>
            <a:r>
              <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عندما ي يؤرخ العلماء </a:t>
            </a:r>
            <a:r>
              <a:rPr lang="ar-SA"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جمسما</a:t>
            </a:r>
            <a:r>
              <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بالنظائر المشعة فإنهم يستعملون طريقة تسمى </a:t>
            </a:r>
            <a:r>
              <a:rPr lang="ar-SA"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التأرخ</a:t>
            </a:r>
            <a:r>
              <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الاشعاعي</a:t>
            </a:r>
          </a:p>
        </p:txBody>
      </p:sp>
      <p:sp>
        <p:nvSpPr>
          <p:cNvPr id="5" name="مستطيل 4"/>
          <p:cNvSpPr/>
          <p:nvPr/>
        </p:nvSpPr>
        <p:spPr>
          <a:xfrm>
            <a:off x="971600" y="2708920"/>
            <a:ext cx="81724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36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عمر النصف</a:t>
            </a:r>
          </a:p>
          <a:p>
            <a:pPr algn="ctr"/>
            <a:r>
              <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عندما يقيس العلماء المدة الزمنية اللازمة لتحلل نصف </a:t>
            </a:r>
            <a:r>
              <a:rPr lang="ar-SA"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ذرات</a:t>
            </a:r>
            <a:r>
              <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النظير </a:t>
            </a:r>
            <a:r>
              <a:rPr lang="ar-SA"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الأصلي .</a:t>
            </a:r>
            <a:endPar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pic>
        <p:nvPicPr>
          <p:cNvPr id="36868" name="Picture 4"/>
          <p:cNvPicPr>
            <a:picLocks noChangeAspect="1" noChangeArrowheads="1"/>
          </p:cNvPicPr>
          <p:nvPr/>
        </p:nvPicPr>
        <p:blipFill>
          <a:blip r:embed="rId3" cstate="print"/>
          <a:srcRect/>
          <a:stretch>
            <a:fillRect/>
          </a:stretch>
        </p:blipFill>
        <p:spPr bwMode="auto">
          <a:xfrm>
            <a:off x="971600" y="4509120"/>
            <a:ext cx="8172400" cy="23488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 to="" calcmode="lin" valueType="num">
                                      <p:cBhvr>
                                        <p:cTn id="17" dur="1" fill="hold"/>
                                        <p:tgtEl>
                                          <p:spTgt spid="368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37890" name="Picture 2"/>
          <p:cNvPicPr>
            <a:picLocks noChangeAspect="1" noChangeArrowheads="1"/>
          </p:cNvPicPr>
          <p:nvPr/>
        </p:nvPicPr>
        <p:blipFill>
          <a:blip r:embed="rId3" cstate="print"/>
          <a:srcRect/>
          <a:stretch>
            <a:fillRect/>
          </a:stretch>
        </p:blipFill>
        <p:spPr bwMode="auto">
          <a:xfrm>
            <a:off x="899592" y="836712"/>
            <a:ext cx="8244408" cy="4200525"/>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rot="16200000">
            <a:off x="4155207" y="1829570"/>
            <a:ext cx="1733178" cy="82444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 to="" calcmode="lin" valueType="num">
                                      <p:cBhvr>
                                        <p:cTn id="12" dur="1" fill="hold"/>
                                        <p:tgtEl>
                                          <p:spTgt spid="378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0"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10" name="مستطيل 9"/>
          <p:cNvSpPr/>
          <p:nvPr/>
        </p:nvSpPr>
        <p:spPr>
          <a:xfrm>
            <a:off x="917022" y="1268760"/>
            <a:ext cx="8135560" cy="2215991"/>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SA" sz="5400" b="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الأمواج </a:t>
            </a:r>
            <a:r>
              <a:rPr lang="ar-SA" sz="5400" b="1" u="sng"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الزلزالية:</a:t>
            </a:r>
            <a:endPar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تنتج معظم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الزلالزل</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بفعل الحركة التي تحدث على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الصدوع</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,إن الحركة</a:t>
            </a:r>
          </a:p>
          <a:p>
            <a:pPr algn="ct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في </a:t>
            </a:r>
            <a:r>
              <a:rPr lang="ar-S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الصدوع</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قد</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تكون عبر سطوح ملساء نسبيا او عبر سطوح خشنة </a:t>
            </a:r>
          </a:p>
          <a:p>
            <a:pPr algn="ct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كما في حركة الكتلتين الخشبيتين المغطاتين بورقة الصنفرة</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مستطيل 10"/>
          <p:cNvSpPr/>
          <p:nvPr/>
        </p:nvSpPr>
        <p:spPr>
          <a:xfrm>
            <a:off x="1763688" y="4247217"/>
            <a:ext cx="6615915"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SA" sz="3200" b="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تعريف الامواج </a:t>
            </a:r>
            <a:r>
              <a:rPr lang="ar-SA" sz="3200" b="1" u="sng"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الزلزالية:</a:t>
            </a:r>
            <a:endParaRPr lang="ar-SA" sz="3200" b="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ar-SA" sz="3200" b="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ar-SA"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هي الامواج التي تنتشر في الارض والناجمة عن الزلازل</a:t>
            </a:r>
          </a:p>
          <a:p>
            <a:endParaRPr lang="ar-SA" sz="2400" b="1" u="sng"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ar-SA" sz="1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sp>
        <p:nvSpPr>
          <p:cNvPr id="4" name="مستطيل 3"/>
          <p:cNvSpPr/>
          <p:nvPr/>
        </p:nvSpPr>
        <p:spPr>
          <a:xfrm>
            <a:off x="971600" y="908720"/>
            <a:ext cx="8172400" cy="2985433"/>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SA" sz="44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التأريخ بالكربون المشع</a:t>
            </a:r>
          </a:p>
          <a:p>
            <a:pPr algn="ctr"/>
            <a:r>
              <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لاحظ العلماء ان فترة عمر النصف للكربون </a:t>
            </a:r>
            <a:r>
              <a:rPr lang="en-US"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C-14</a:t>
            </a:r>
            <a:r>
              <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اقصر كثيرا من عمر النصف </a:t>
            </a:r>
            <a:r>
              <a:rPr lang="ar-SA" sz="3600" b="1" cap="all" spc="0" dirty="0" err="1"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لاي</a:t>
            </a:r>
            <a:r>
              <a:rPr lang="ar-SA" sz="36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نظير آخر ويستعمله العلماء لتحديد عمر المواد العضوية التي تحتوي على الكثير من الكربون</a:t>
            </a:r>
          </a:p>
        </p:txBody>
      </p:sp>
      <p:pic>
        <p:nvPicPr>
          <p:cNvPr id="38915" name="Picture 3"/>
          <p:cNvPicPr>
            <a:picLocks noChangeAspect="1" noChangeArrowheads="1"/>
          </p:cNvPicPr>
          <p:nvPr/>
        </p:nvPicPr>
        <p:blipFill>
          <a:blip r:embed="rId3" cstate="print"/>
          <a:srcRect/>
          <a:stretch>
            <a:fillRect/>
          </a:stretch>
        </p:blipFill>
        <p:spPr bwMode="auto">
          <a:xfrm>
            <a:off x="971600" y="3933056"/>
            <a:ext cx="8172400" cy="29249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to="" calcmode="lin" valueType="num">
                                      <p:cBhvr>
                                        <p:cTn id="12" dur="1" fill="hold"/>
                                        <p:tgtEl>
                                          <p:spTgt spid="38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sp>
        <p:nvSpPr>
          <p:cNvPr id="3" name="مستطيل 2"/>
          <p:cNvSpPr/>
          <p:nvPr/>
        </p:nvSpPr>
        <p:spPr>
          <a:xfrm>
            <a:off x="1942129" y="908720"/>
            <a:ext cx="6320962"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طرائق اخرى لتحديد العمر المطلق</a:t>
            </a:r>
            <a:endParaRPr lang="ar-SA"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9938" name="Picture 2"/>
          <p:cNvPicPr>
            <a:picLocks noChangeAspect="1" noChangeArrowheads="1"/>
          </p:cNvPicPr>
          <p:nvPr/>
        </p:nvPicPr>
        <p:blipFill>
          <a:blip r:embed="rId3" cstate="print"/>
          <a:srcRect/>
          <a:stretch>
            <a:fillRect/>
          </a:stretch>
        </p:blipFill>
        <p:spPr bwMode="auto">
          <a:xfrm>
            <a:off x="4644008" y="1700808"/>
            <a:ext cx="4499993" cy="5157192"/>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899592" y="1700808"/>
            <a:ext cx="3744416" cy="5157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to="" calcmode="lin" valueType="num">
                                      <p:cBhvr>
                                        <p:cTn id="12" dur="1" fill="hold"/>
                                        <p:tgtEl>
                                          <p:spTgt spid="3993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9939"/>
                                        </p:tgtEl>
                                        <p:attrNameLst>
                                          <p:attrName>style.visibility</p:attrName>
                                        </p:attrNameLst>
                                      </p:cBhvr>
                                      <p:to>
                                        <p:strVal val="visible"/>
                                      </p:to>
                                    </p:set>
                                    <p:anim to="" calcmode="lin" valueType="num">
                                      <p:cBhvr>
                                        <p:cTn id="17" dur="1" fill="hold"/>
                                        <p:tgtEl>
                                          <p:spTgt spid="399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40962" name="Picture 2"/>
          <p:cNvPicPr>
            <a:picLocks noChangeAspect="1" noChangeArrowheads="1"/>
          </p:cNvPicPr>
          <p:nvPr/>
        </p:nvPicPr>
        <p:blipFill>
          <a:blip r:embed="rId3" cstate="print"/>
          <a:srcRect/>
          <a:stretch>
            <a:fillRect/>
          </a:stretch>
        </p:blipFill>
        <p:spPr bwMode="auto">
          <a:xfrm>
            <a:off x="899592" y="836712"/>
            <a:ext cx="8244408" cy="2948331"/>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899592" y="3789040"/>
            <a:ext cx="8244408" cy="30689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to="" calcmode="lin" valueType="num">
                                      <p:cBhvr>
                                        <p:cTn id="7" dur="1" fill="hold"/>
                                        <p:tgtEl>
                                          <p:spTgt spid="409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 to="" calcmode="lin" valueType="num">
                                      <p:cBhvr>
                                        <p:cTn id="12" dur="1" fill="hold"/>
                                        <p:tgtEl>
                                          <p:spTgt spid="409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0" y="-27384"/>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899592" y="1772816"/>
            <a:ext cx="8244408" cy="1508105"/>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الأمواج </a:t>
            </a:r>
            <a:r>
              <a:rPr lang="ar-SA"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الاولية :</a:t>
            </a:r>
            <a:endParaRPr lang="ar-SA"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يطلق عليها أيضا أمواج </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تعمل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الانواج</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الاولية على تضاغط الصخور وتخلخلها في نفس اتجاه حركتها </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مستطيل 10"/>
          <p:cNvSpPr/>
          <p:nvPr/>
        </p:nvSpPr>
        <p:spPr>
          <a:xfrm>
            <a:off x="899592" y="3284984"/>
            <a:ext cx="8244408" cy="1508105"/>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الأمواج </a:t>
            </a:r>
            <a:r>
              <a:rPr lang="ar-S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الثانوية :</a:t>
            </a:r>
            <a:endPar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يطلق عليها أمواج </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وسميت الامواج الثانوية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لانها</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ابطأ من الامواج الاولية كذلك فهي ثاني الامواج الزلزالية وصولا الى محطة الرصد.</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مستطيل 11"/>
          <p:cNvSpPr/>
          <p:nvPr/>
        </p:nvSpPr>
        <p:spPr>
          <a:xfrm>
            <a:off x="4463480" y="908720"/>
            <a:ext cx="468052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sz="4400" b="1" u="sng"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أنواع الامواج الزلزالية</a:t>
            </a:r>
          </a:p>
        </p:txBody>
      </p:sp>
      <p:sp>
        <p:nvSpPr>
          <p:cNvPr id="14" name="مستطيل 13"/>
          <p:cNvSpPr/>
          <p:nvPr/>
        </p:nvSpPr>
        <p:spPr>
          <a:xfrm>
            <a:off x="899592" y="4874384"/>
            <a:ext cx="8244408"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الأمواج </a:t>
            </a:r>
            <a:r>
              <a:rPr lang="ar-S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السطحية :</a:t>
            </a:r>
            <a:endPar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تنتقل الموجات السطحية فقط على سطح الأرض وهي أبطأ الأمواج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الزلزالية </a:t>
            </a: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لذلك فهي ثالث الامواج وصولا الى محطة الرصد وتتسبب حركة جسيمات سطح الارض حركة جانبية الى اعلى والى </a:t>
            </a:r>
            <a:r>
              <a:rPr lang="ar-SA"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اسفل .</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pic>
        <p:nvPicPr>
          <p:cNvPr id="3075" name="Picture 3"/>
          <p:cNvPicPr>
            <a:picLocks noChangeAspect="1" noChangeArrowheads="1"/>
          </p:cNvPicPr>
          <p:nvPr/>
        </p:nvPicPr>
        <p:blipFill>
          <a:blip r:embed="rId11" cstate="print"/>
          <a:srcRect/>
          <a:stretch>
            <a:fillRect/>
          </a:stretch>
        </p:blipFill>
        <p:spPr bwMode="auto">
          <a:xfrm>
            <a:off x="899592" y="836712"/>
            <a:ext cx="8244408" cy="5983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0"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10" name="مستطيل 9"/>
          <p:cNvSpPr/>
          <p:nvPr/>
        </p:nvSpPr>
        <p:spPr>
          <a:xfrm>
            <a:off x="2359949" y="908720"/>
            <a:ext cx="5711821"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نشأت الأمواج </a:t>
            </a:r>
            <a:r>
              <a:rPr lang="ar-SA"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الزلزالية :</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مستطيل 10"/>
          <p:cNvSpPr/>
          <p:nvPr/>
        </p:nvSpPr>
        <p:spPr>
          <a:xfrm>
            <a:off x="899591" y="1916832"/>
            <a:ext cx="8244409" cy="1569660"/>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ar-SA"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تنشأ أولى الامواج الزلزالية الجسمية في نقطة </a:t>
            </a:r>
          </a:p>
          <a:p>
            <a:pPr algn="ctr"/>
            <a:r>
              <a:rPr lang="ar-SA"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الكسر في </a:t>
            </a:r>
            <a:r>
              <a:rPr lang="ar-SA"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صخورالقشرة</a:t>
            </a:r>
            <a:r>
              <a:rPr lang="ar-SA"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الارضية وتنتشر منها في جميع الاتجاهات</a:t>
            </a:r>
            <a:endParaRPr lang="ar-SA"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مستطيل 12"/>
          <p:cNvSpPr/>
          <p:nvPr/>
        </p:nvSpPr>
        <p:spPr>
          <a:xfrm>
            <a:off x="971600" y="3781489"/>
            <a:ext cx="8136904"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بؤرة الزلزال: </a:t>
            </a:r>
            <a:r>
              <a:rPr lang="ar-S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تقع على عمق يبلغ عدة كيلو </a:t>
            </a:r>
            <a:r>
              <a:rPr lang="ar-SA"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مترات</a:t>
            </a:r>
            <a:r>
              <a:rPr lang="ar-S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أسفل سطح </a:t>
            </a:r>
            <a:r>
              <a:rPr lang="ar-SA"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الارض .</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مستطيل 13"/>
          <p:cNvSpPr/>
          <p:nvPr/>
        </p:nvSpPr>
        <p:spPr>
          <a:xfrm>
            <a:off x="971600" y="5068341"/>
            <a:ext cx="8136904"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المركز السطحي الزلزالي:</a:t>
            </a: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النقطة التي تقع على سطح الارض مباشرة فوق البؤرة</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pic>
        <p:nvPicPr>
          <p:cNvPr id="6146" name="Picture 2"/>
          <p:cNvPicPr>
            <a:picLocks noChangeAspect="1" noChangeArrowheads="1"/>
          </p:cNvPicPr>
          <p:nvPr/>
        </p:nvPicPr>
        <p:blipFill>
          <a:blip r:embed="rId11" cstate="print"/>
          <a:srcRect/>
          <a:stretch>
            <a:fillRect/>
          </a:stretch>
        </p:blipFill>
        <p:spPr bwMode="auto">
          <a:xfrm>
            <a:off x="5076056" y="836712"/>
            <a:ext cx="4067944" cy="6021288"/>
          </a:xfrm>
          <a:prstGeom prst="rect">
            <a:avLst/>
          </a:prstGeom>
          <a:noFill/>
          <a:ln w="9525">
            <a:noFill/>
            <a:miter lim="800000"/>
            <a:headEnd/>
            <a:tailEnd/>
          </a:ln>
        </p:spPr>
      </p:pic>
      <p:pic>
        <p:nvPicPr>
          <p:cNvPr id="6147" name="Picture 3"/>
          <p:cNvPicPr>
            <a:picLocks noChangeAspect="1" noChangeArrowheads="1"/>
          </p:cNvPicPr>
          <p:nvPr/>
        </p:nvPicPr>
        <p:blipFill>
          <a:blip r:embed="rId12" cstate="print"/>
          <a:srcRect/>
          <a:stretch>
            <a:fillRect/>
          </a:stretch>
        </p:blipFill>
        <p:spPr bwMode="auto">
          <a:xfrm>
            <a:off x="899592" y="836712"/>
            <a:ext cx="4176464" cy="6021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to="" calcmode="lin" valueType="num">
                                      <p:cBhvr>
                                        <p:cTn id="12" dur="1" fill="hold"/>
                                        <p:tgtEl>
                                          <p:spTgt spid="61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صور تصاميم\نموذج فيزياء.jpg"/>
          <p:cNvPicPr>
            <a:picLocks noChangeAspect="1" noChangeArrowheads="1"/>
          </p:cNvPicPr>
          <p:nvPr/>
        </p:nvPicPr>
        <p:blipFill>
          <a:blip r:embed="rId2" cstate="print"/>
          <a:stretch>
            <a:fillRect/>
          </a:stretch>
        </p:blipFill>
        <p:spPr bwMode="auto">
          <a:xfrm>
            <a:off x="-18256" y="0"/>
            <a:ext cx="9162256" cy="6858000"/>
          </a:xfrm>
          <a:prstGeom prst="rect">
            <a:avLst/>
          </a:prstGeom>
          <a:noFill/>
        </p:spPr>
      </p:pic>
      <p:pic>
        <p:nvPicPr>
          <p:cNvPr id="1027" name="Picture 3" descr="C:\Documents and Settings\نور المعلم\My Documents\My Pictures\Arrow-right[1].png">
            <a:hlinkClick r:id="" action="ppaction://hlinkshowjump?jump=nextslide"/>
            <a:hlinkHover r:id="" action="ppaction://noaction" highlightClick="1">
              <a:snd r:embed="rId3" name="الترجمة من Google#en-ar-ط§ظ„طھظ„_2.wav"/>
            </a:hlinkHover>
          </p:cNvPr>
          <p:cNvPicPr>
            <a:picLocks noChangeAspect="1" noChangeArrowheads="1"/>
          </p:cNvPicPr>
          <p:nvPr/>
        </p:nvPicPr>
        <p:blipFill>
          <a:blip r:embed="rId4" cstate="print"/>
          <a:srcRect/>
          <a:stretch>
            <a:fillRect/>
          </a:stretch>
        </p:blipFill>
        <p:spPr bwMode="auto">
          <a:xfrm>
            <a:off x="0" y="1988840"/>
            <a:ext cx="864096" cy="1263848"/>
          </a:xfrm>
          <a:prstGeom prst="rect">
            <a:avLst/>
          </a:prstGeom>
          <a:noFill/>
        </p:spPr>
      </p:pic>
      <p:pic>
        <p:nvPicPr>
          <p:cNvPr id="1028" name="Picture 4" descr="C:\Documents and Settings\نور المعلم\My Documents\My Pictures\Arrow-Left[1].png">
            <a:hlinkClick r:id="" action="ppaction://hlinkshowjump?jump=previousslide"/>
            <a:hlinkHover r:id="" action="ppaction://noaction" highlightClick="1">
              <a:snd r:embed="rId5" name="الترجمة من Google#en-ar-ط§ظ„طھظ„.wav"/>
            </a:hlinkHover>
          </p:cNvPr>
          <p:cNvPicPr>
            <a:picLocks noChangeAspect="1" noChangeArrowheads="1"/>
          </p:cNvPicPr>
          <p:nvPr/>
        </p:nvPicPr>
        <p:blipFill>
          <a:blip r:embed="rId6" cstate="print"/>
          <a:srcRect/>
          <a:stretch>
            <a:fillRect/>
          </a:stretch>
        </p:blipFill>
        <p:spPr bwMode="auto">
          <a:xfrm>
            <a:off x="0" y="1124744"/>
            <a:ext cx="827584" cy="1068412"/>
          </a:xfrm>
          <a:prstGeom prst="rect">
            <a:avLst/>
          </a:prstGeom>
          <a:noFill/>
        </p:spPr>
      </p:pic>
      <p:sp>
        <p:nvSpPr>
          <p:cNvPr id="7" name="شكل بيضاوي 6">
            <a:hlinkClick r:id="" action="ppaction://hlinkshowjump?jump=firstslide"/>
            <a:hlinkHover r:id="" action="ppaction://noaction" highlightClick="1">
              <a:snd r:embed="rId7" name="الترجمة من Google#en-ar-ط§ظ„طھظ„_3.wav"/>
            </a:hlinkHover>
          </p:cNvPr>
          <p:cNvSpPr/>
          <p:nvPr/>
        </p:nvSpPr>
        <p:spPr>
          <a:xfrm>
            <a:off x="64072" y="3111824"/>
            <a:ext cx="755576" cy="1944216"/>
          </a:xfrm>
          <a:prstGeom prst="ellipse">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3600" dirty="0" smtClean="0">
                <a:solidFill>
                  <a:srgbClr val="C00000"/>
                </a:solidFill>
                <a:effectLst>
                  <a:outerShdw blurRad="38100" dist="38100" dir="2700000" algn="tl">
                    <a:srgbClr val="000000">
                      <a:alpha val="43137"/>
                    </a:srgbClr>
                  </a:outerShdw>
                </a:effectLst>
              </a:rPr>
              <a:t>الرئيسية</a:t>
            </a:r>
            <a:endParaRPr lang="ar-SA" sz="3600" dirty="0">
              <a:solidFill>
                <a:srgbClr val="C00000"/>
              </a:solidFill>
              <a:effectLst>
                <a:outerShdw blurRad="38100" dist="38100" dir="2700000" algn="tl">
                  <a:srgbClr val="000000">
                    <a:alpha val="43137"/>
                  </a:srgbClr>
                </a:outerShdw>
              </a:effectLst>
            </a:endParaRPr>
          </a:p>
        </p:txBody>
      </p:sp>
      <p:pic>
        <p:nvPicPr>
          <p:cNvPr id="1030" name="Picture 6" descr="http://www.gp4arab.com/jm/modules/fisheye_menu/images/exit.png">
            <a:hlinkClick r:id="" action="ppaction://hlinkshowjump?jump=endshow" highlightClick="1">
              <a:snd r:embed="rId8" name="الترجمة من Google#en-ar-lu hgsgh.wav"/>
            </a:hlinkClick>
            <a:hlinkHover r:id="" action="ppaction://noaction" highlightClick="1">
              <a:snd r:embed="rId9" name="الترجمة من Google#en-ar-ط§ظ„طھظ„_4.wav"/>
            </a:hlinkHover>
          </p:cNvPr>
          <p:cNvPicPr>
            <a:picLocks noChangeAspect="1" noChangeArrowheads="1"/>
          </p:cNvPicPr>
          <p:nvPr/>
        </p:nvPicPr>
        <p:blipFill>
          <a:blip r:embed="rId10" cstate="print"/>
          <a:srcRect/>
          <a:stretch>
            <a:fillRect/>
          </a:stretch>
        </p:blipFill>
        <p:spPr bwMode="auto">
          <a:xfrm>
            <a:off x="0" y="5445224"/>
            <a:ext cx="886544" cy="886545"/>
          </a:xfrm>
          <a:prstGeom prst="rect">
            <a:avLst/>
          </a:prstGeom>
          <a:noFill/>
        </p:spPr>
      </p:pic>
      <p:sp>
        <p:nvSpPr>
          <p:cNvPr id="9" name="شريط إلى الأعلى 8"/>
          <p:cNvSpPr/>
          <p:nvPr/>
        </p:nvSpPr>
        <p:spPr>
          <a:xfrm>
            <a:off x="1259632" y="117768"/>
            <a:ext cx="7488832" cy="574928"/>
          </a:xfrm>
          <a:prstGeom prst="ribbon2">
            <a:avLst>
              <a:gd name="adj1" fmla="val 16667"/>
              <a:gd name="adj2" fmla="val 5877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rgbClr val="C00000"/>
                </a:solidFill>
                <a:effectLst>
                  <a:outerShdw blurRad="38100" dist="38100" dir="2700000" algn="tl">
                    <a:srgbClr val="000000">
                      <a:alpha val="43137"/>
                    </a:srgbClr>
                  </a:outerShdw>
                </a:effectLst>
                <a:cs typeface="AdvertisingExtraBold" pitchFamily="2" charset="-78"/>
              </a:rPr>
              <a:t>عنوان الدرس</a:t>
            </a:r>
            <a:endParaRPr lang="ar-SA" sz="2800" b="1" dirty="0">
              <a:solidFill>
                <a:srgbClr val="C00000"/>
              </a:solidFill>
              <a:effectLst>
                <a:outerShdw blurRad="38100" dist="38100" dir="2700000" algn="tl">
                  <a:srgbClr val="000000">
                    <a:alpha val="43137"/>
                  </a:srgbClr>
                </a:outerShdw>
              </a:effectLst>
              <a:cs typeface="AdvertisingExtraBold" pitchFamily="2" charset="-78"/>
            </a:endParaRPr>
          </a:p>
        </p:txBody>
      </p:sp>
      <p:sp>
        <p:nvSpPr>
          <p:cNvPr id="8" name="مستطيل 7"/>
          <p:cNvSpPr/>
          <p:nvPr/>
        </p:nvSpPr>
        <p:spPr>
          <a:xfrm>
            <a:off x="2301831" y="980728"/>
            <a:ext cx="4626588" cy="707886"/>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مقياس الزلزال </a:t>
            </a:r>
            <a:r>
              <a:rPr lang="ar-SA" sz="4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ومخططه :</a:t>
            </a:r>
            <a:endParaRPr lang="ar-SA"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مستطيل 9"/>
          <p:cNvSpPr/>
          <p:nvPr/>
        </p:nvSpPr>
        <p:spPr>
          <a:xfrm>
            <a:off x="4788024" y="1772816"/>
            <a:ext cx="4355976" cy="3908762"/>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1-مقياس الزلزال </a:t>
            </a:r>
            <a:r>
              <a:rPr lang="ar-SA" sz="3600" b="1" u="sng"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السيزمومتر</a:t>
            </a: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ar-S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عبارة عن أسطوانة دوارة </a:t>
            </a:r>
            <a:r>
              <a:rPr lang="ar-SA"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مغطاه</a:t>
            </a: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بورقة وقلم وكتلة معلقة كالبندول كما في الشكل</a:t>
            </a:r>
            <a:endParaRPr lang="ar-S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171" name="Picture 3"/>
          <p:cNvPicPr>
            <a:picLocks noChangeAspect="1" noChangeArrowheads="1"/>
          </p:cNvPicPr>
          <p:nvPr/>
        </p:nvPicPr>
        <p:blipFill>
          <a:blip r:embed="rId11" cstate="print"/>
          <a:srcRect/>
          <a:stretch>
            <a:fillRect/>
          </a:stretch>
        </p:blipFill>
        <p:spPr bwMode="auto">
          <a:xfrm>
            <a:off x="899592" y="1700808"/>
            <a:ext cx="3816424" cy="5157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to="" calcmode="lin" valueType="num">
                                      <p:cBhvr>
                                        <p:cTn id="17" dur="1" fill="hold"/>
                                        <p:tgtEl>
                                          <p:spTgt spid="71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3 - &amp;quot;الفصل الثالث: الزلازل&amp;#x0D;&amp;#x0A;&amp;#x0D;&amp;#x0A;الفكرة العامة : الزلازل هزات أرضية طبيعية ينتج بعضها بفعل الحركة على طول الصدوع في القشرة ال&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6&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2&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4&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70&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2&quot;/&gt;&lt;/object&gt;&lt;object type=&quot;3&quot; unique_id=&quot;10021&quot;&gt;&lt;property id=&quot;20148&quot; value=&quot;5&quot;/&gt;&lt;property id=&quot;20300&quot; value=&quot;Slide 19&quot;/&gt;&lt;property id=&quot;20307&quot; value=&quot;273&quot;/&gt;&lt;/object&gt;&lt;object type=&quot;3&quot; unique_id=&quot;10022&quot;&gt;&lt;property id=&quot;20148&quot; value=&quot;5&quot;/&gt;&lt;property id=&quot;20300&quot; value=&quot;Slide 20&quot;/&gt;&lt;property id=&quot;20307&quot; value=&quot;274&quot;/&gt;&lt;/object&gt;&lt;object type=&quot;3&quot; unique_id=&quot;10023&quot;&gt;&lt;property id=&quot;20148&quot; value=&quot;5&quot;/&gt;&lt;property id=&quot;20300&quot; value=&quot;Slide 21&quot;/&gt;&lt;property id=&quot;20307&quot; value=&quot;275&quot;/&gt;&lt;/object&gt;&lt;object type=&quot;3&quot; unique_id=&quot;10024&quot;&gt;&lt;property id=&quot;20148&quot; value=&quot;5&quot;/&gt;&lt;property id=&quot;20300&quot; value=&quot;Slide 22&quot;/&gt;&lt;property id=&quot;20307&quot; value=&quot;276&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 - &amp;quot;الفصل الرابع: الأحافير والسجل الحفري&amp;#x0D;&amp;#x0A;&amp;#x0D;&amp;#x0A;الفكرة العامة : يستعمل العلماء الطرائق متعددة لدراسة تاريخ الأرض الطويل .&amp;quot;&quot;/&gt;&lt;property id=&quot;20307&quot; value=&quot;278&quot;/&gt;&lt;/object&gt;&lt;object type=&quot;3&quot; unique_id=&quot;10027&quot;&gt;&lt;property id=&quot;20148&quot; value=&quot;5&quot;/&gt;&lt;property id=&quot;20300&quot; value=&quot;Slide 25&quot;/&gt;&lt;property id=&quot;20307&quot; value=&quot;279&quot;/&gt;&lt;/object&gt;&lt;object type=&quot;3&quot; unique_id=&quot;10028&quot;&gt;&lt;property id=&quot;20148&quot; value=&quot;5&quot;/&gt;&lt;property id=&quot;20300&quot; value=&quot;Slide 26&quot;/&gt;&lt;property id=&quot;20307&quot; value=&quot;280&quot;/&gt;&lt;/object&gt;&lt;object type=&quot;3&quot; unique_id=&quot;10029&quot;&gt;&lt;property id=&quot;20148&quot; value=&quot;5&quot;/&gt;&lt;property id=&quot;20300&quot; value=&quot;Slide 27&quot;/&gt;&lt;property id=&quot;20307&quot; value=&quot;281&quot;/&gt;&lt;/object&gt;&lt;object type=&quot;3&quot; unique_id=&quot;10030&quot;&gt;&lt;property id=&quot;20148&quot; value=&quot;5&quot;/&gt;&lt;property id=&quot;20300&quot; value=&quot;Slide 28&quot;/&gt;&lt;property id=&quot;20307&quot; value=&quot;282&quot;/&gt;&lt;/object&gt;&lt;object type=&quot;3&quot; unique_id=&quot;10031&quot;&gt;&lt;property id=&quot;20148&quot; value=&quot;5&quot;/&gt;&lt;property id=&quot;20300&quot; value=&quot;Slide 29&quot;/&gt;&lt;property id=&quot;20307&quot; value=&quot;283&quot;/&gt;&lt;/object&gt;&lt;object type=&quot;3&quot; unique_id=&quot;10032&quot;&gt;&lt;property id=&quot;20148&quot; value=&quot;5&quot;/&gt;&lt;property id=&quot;20300&quot; value=&quot;Slide 30&quot;/&gt;&lt;property id=&quot;20307&quot; value=&quot;284&quot;/&gt;&lt;/object&gt;&lt;object type=&quot;3&quot; unique_id=&quot;10033&quot;&gt;&lt;property id=&quot;20148&quot; value=&quot;5&quot;/&gt;&lt;property id=&quot;20300&quot; value=&quot;Slide 31&quot;/&gt;&lt;property id=&quot;20307&quot; value=&quot;285&quot;/&gt;&lt;/object&gt;&lt;object type=&quot;3&quot; unique_id=&quot;10066&quot;&gt;&lt;property id=&quot;20148&quot; value=&quot;5&quot;/&gt;&lt;property id=&quot;20300&quot; value=&quot;Slide 2&quot;/&gt;&lt;property id=&quot;20307&quot; value=&quot;286&quot;/&gt;&lt;/object&gt;&lt;object type=&quot;3&quot; unique_id=&quot;11057&quot;&gt;&lt;property id=&quot;20148&quot; value=&quot;5&quot;/&gt;&lt;property id=&quot;20300&quot; value=&quot;Slide 33&quot;/&gt;&lt;property id=&quot;20307&quot; value=&quot;287&quot;/&gt;&lt;/object&gt;&lt;object type=&quot;3&quot; unique_id=&quot;11058&quot;&gt;&lt;property id=&quot;20148&quot; value=&quot;5&quot;/&gt;&lt;property id=&quot;20300&quot; value=&quot;Slide 32&quot;/&gt;&lt;property id=&quot;20307&quot; value=&quot;288&quot;/&gt;&lt;/object&gt;&lt;object type=&quot;3&quot; unique_id=&quot;11059&quot;&gt;&lt;property id=&quot;20148&quot; value=&quot;5&quot;/&gt;&lt;property id=&quot;20300&quot; value=&quot;Slide 35&quot;/&gt;&lt;property id=&quot;20307&quot; value=&quot;289&quot;/&gt;&lt;/object&gt;&lt;object type=&quot;3&quot; unique_id=&quot;11060&quot;&gt;&lt;property id=&quot;20148&quot; value=&quot;5&quot;/&gt;&lt;property id=&quot;20300&quot; value=&quot;Slide 34&quot;/&gt;&lt;property id=&quot;20307&quot; value=&quot;290&quot;/&gt;&lt;/object&gt;&lt;object type=&quot;3&quot; unique_id=&quot;11061&quot;&gt;&lt;property id=&quot;20148&quot; value=&quot;5&quot;/&gt;&lt;property id=&quot;20300&quot; value=&quot;Slide 36&quot;/&gt;&lt;property id=&quot;20307&quot; value=&quot;291&quot;/&gt;&lt;/object&gt;&lt;object type=&quot;3&quot; unique_id=&quot;11062&quot;&gt;&lt;property id=&quot;20148&quot; value=&quot;5&quot;/&gt;&lt;property id=&quot;20300&quot; value=&quot;Slide 37&quot;/&gt;&lt;property id=&quot;20307&quot; value=&quot;292&quot;/&gt;&lt;/object&gt;&lt;object type=&quot;3&quot; unique_id=&quot;12311&quot;&gt;&lt;property id=&quot;20148&quot; value=&quot;5&quot;/&gt;&lt;property id=&quot;20300&quot; value=&quot;Slide 38&quot;/&gt;&lt;property id=&quot;20307&quot; value=&quot;293&quot;/&gt;&lt;/object&gt;&lt;object type=&quot;3&quot; unique_id=&quot;12312&quot;&gt;&lt;property id=&quot;20148&quot; value=&quot;5&quot;/&gt;&lt;property id=&quot;20300&quot; value=&quot;Slide 39&quot;/&gt;&lt;property id=&quot;20307&quot; value=&quot;294&quot;/&gt;&lt;/object&gt;&lt;object type=&quot;3&quot; unique_id=&quot;12313&quot;&gt;&lt;property id=&quot;20148&quot; value=&quot;5&quot;/&gt;&lt;property id=&quot;20300&quot; value=&quot;Slide 40&quot;/&gt;&lt;property id=&quot;20307&quot; value=&quot;295&quot;/&gt;&lt;/object&gt;&lt;object type=&quot;3&quot; unique_id=&quot;12314&quot;&gt;&lt;property id=&quot;20148&quot; value=&quot;5&quot;/&gt;&lt;property id=&quot;20300&quot; value=&quot;Slide 41&quot;/&gt;&lt;property id=&quot;20307&quot; value=&quot;296&quot;/&gt;&lt;/object&gt;&lt;object type=&quot;3&quot; unique_id=&quot;12315&quot;&gt;&lt;property id=&quot;20148&quot; value=&quot;5&quot;/&gt;&lt;property id=&quot;20300&quot; value=&quot;Slide 42&quot;/&gt;&lt;property id=&quot;20307&quot; value=&quot;297&quot;/&gt;&lt;/object&gt;&lt;object type=&quot;3&quot; unique_id=&quot;12316&quot;&gt;&lt;property id=&quot;20148&quot; value=&quot;5&quot;/&gt;&lt;property id=&quot;20300&quot; value=&quot;Slide 43&quot;/&gt;&lt;property id=&quot;20307&quot; value=&quot;298&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ثالث الثانوي">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الثالث الثانوي</Template>
  <TotalTime>0</TotalTime>
  <Words>1653</Words>
  <Application>Microsoft Office PowerPoint</Application>
  <PresentationFormat>عرض على الشاشة (3:4)‏</PresentationFormat>
  <Paragraphs>209</Paragraphs>
  <Slides>42</Slides>
  <Notes>0</Notes>
  <HiddenSlides>0</HiddenSlides>
  <MMClips>0</MMClips>
  <ScaleCrop>false</ScaleCrop>
  <HeadingPairs>
    <vt:vector size="4" baseType="variant">
      <vt:variant>
        <vt:lpstr>سمة</vt:lpstr>
      </vt:variant>
      <vt:variant>
        <vt:i4>1</vt:i4>
      </vt:variant>
      <vt:variant>
        <vt:lpstr>عناوين الشرائح</vt:lpstr>
      </vt:variant>
      <vt:variant>
        <vt:i4>42</vt:i4>
      </vt:variant>
    </vt:vector>
  </HeadingPairs>
  <TitlesOfParts>
    <vt:vector size="43" baseType="lpstr">
      <vt:lpstr>الثالث الثانوي</vt:lpstr>
      <vt:lpstr>الشريحة 1</vt:lpstr>
      <vt:lpstr>الشريحة 2</vt:lpstr>
      <vt:lpstr>الفصل الثالث: الزلازل  الفكرة العامة : الزلازل هزات أرضية طبيعية ينتج بعضها بفعل الحركة على طول الصدوع في القشرة الأرضية.</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الفصل الرابع: الأحافير والسجل الحفري  الفكرة العامة : يستعمل العلماء الطرائق متعددة لدراسة تاريخ الأرض الطويل .</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Toshiba</cp:lastModifiedBy>
  <cp:revision>1</cp:revision>
  <dcterms:created xsi:type="dcterms:W3CDTF">2014-11-01T06:14:44Z</dcterms:created>
  <dcterms:modified xsi:type="dcterms:W3CDTF">2014-11-01T06:15:10Z</dcterms:modified>
</cp:coreProperties>
</file>