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2" r:id="rId1"/>
  </p:sldMasterIdLst>
  <p:notesMasterIdLst>
    <p:notesMasterId r:id="rId127"/>
  </p:notesMasterIdLst>
  <p:sldIdLst>
    <p:sldId id="257" r:id="rId2"/>
    <p:sldId id="553" r:id="rId3"/>
    <p:sldId id="259" r:id="rId4"/>
    <p:sldId id="370" r:id="rId5"/>
    <p:sldId id="556" r:id="rId6"/>
    <p:sldId id="554" r:id="rId7"/>
    <p:sldId id="555" r:id="rId8"/>
    <p:sldId id="557" r:id="rId9"/>
    <p:sldId id="263" r:id="rId10"/>
    <p:sldId id="372" r:id="rId11"/>
    <p:sldId id="265" r:id="rId12"/>
    <p:sldId id="558" r:id="rId13"/>
    <p:sldId id="559" r:id="rId14"/>
    <p:sldId id="560" r:id="rId15"/>
    <p:sldId id="268" r:id="rId16"/>
    <p:sldId id="373" r:id="rId17"/>
    <p:sldId id="563" r:id="rId18"/>
    <p:sldId id="561" r:id="rId19"/>
    <p:sldId id="562" r:id="rId20"/>
    <p:sldId id="475" r:id="rId21"/>
    <p:sldId id="476" r:id="rId22"/>
    <p:sldId id="477" r:id="rId23"/>
    <p:sldId id="564" r:id="rId24"/>
    <p:sldId id="565" r:id="rId25"/>
    <p:sldId id="567" r:id="rId26"/>
    <p:sldId id="568" r:id="rId27"/>
    <p:sldId id="273" r:id="rId28"/>
    <p:sldId id="569" r:id="rId29"/>
    <p:sldId id="570" r:id="rId30"/>
    <p:sldId id="566" r:id="rId31"/>
    <p:sldId id="571" r:id="rId32"/>
    <p:sldId id="572" r:id="rId33"/>
    <p:sldId id="573" r:id="rId34"/>
    <p:sldId id="575" r:id="rId35"/>
    <p:sldId id="478" r:id="rId36"/>
    <p:sldId id="576" r:id="rId37"/>
    <p:sldId id="376" r:id="rId38"/>
    <p:sldId id="479" r:id="rId39"/>
    <p:sldId id="577" r:id="rId40"/>
    <p:sldId id="578" r:id="rId41"/>
    <p:sldId id="480" r:id="rId42"/>
    <p:sldId id="579" r:id="rId43"/>
    <p:sldId id="377" r:id="rId44"/>
    <p:sldId id="481" r:id="rId45"/>
    <p:sldId id="482" r:id="rId46"/>
    <p:sldId id="483" r:id="rId47"/>
    <p:sldId id="580" r:id="rId48"/>
    <p:sldId id="484" r:id="rId49"/>
    <p:sldId id="581" r:id="rId50"/>
    <p:sldId id="378" r:id="rId51"/>
    <p:sldId id="582" r:id="rId52"/>
    <p:sldId id="583" r:id="rId53"/>
    <p:sldId id="486" r:id="rId54"/>
    <p:sldId id="584" r:id="rId55"/>
    <p:sldId id="585" r:id="rId56"/>
    <p:sldId id="586" r:id="rId57"/>
    <p:sldId id="587" r:id="rId58"/>
    <p:sldId id="588" r:id="rId59"/>
    <p:sldId id="589" r:id="rId60"/>
    <p:sldId id="590" r:id="rId61"/>
    <p:sldId id="591" r:id="rId62"/>
    <p:sldId id="592" r:id="rId63"/>
    <p:sldId id="593" r:id="rId64"/>
    <p:sldId id="594" r:id="rId65"/>
    <p:sldId id="595" r:id="rId66"/>
    <p:sldId id="596" r:id="rId67"/>
    <p:sldId id="597" r:id="rId68"/>
    <p:sldId id="599" r:id="rId69"/>
    <p:sldId id="598" r:id="rId70"/>
    <p:sldId id="600" r:id="rId71"/>
    <p:sldId id="601" r:id="rId72"/>
    <p:sldId id="602" r:id="rId73"/>
    <p:sldId id="487" r:id="rId74"/>
    <p:sldId id="489" r:id="rId75"/>
    <p:sldId id="603" r:id="rId76"/>
    <p:sldId id="604" r:id="rId77"/>
    <p:sldId id="605" r:id="rId78"/>
    <p:sldId id="606" r:id="rId79"/>
    <p:sldId id="607" r:id="rId80"/>
    <p:sldId id="608" r:id="rId81"/>
    <p:sldId id="610" r:id="rId82"/>
    <p:sldId id="611" r:id="rId83"/>
    <p:sldId id="612" r:id="rId84"/>
    <p:sldId id="613" r:id="rId85"/>
    <p:sldId id="609" r:id="rId86"/>
    <p:sldId id="614" r:id="rId87"/>
    <p:sldId id="615" r:id="rId88"/>
    <p:sldId id="616" r:id="rId89"/>
    <p:sldId id="617" r:id="rId90"/>
    <p:sldId id="618" r:id="rId91"/>
    <p:sldId id="619" r:id="rId92"/>
    <p:sldId id="620" r:id="rId93"/>
    <p:sldId id="621" r:id="rId94"/>
    <p:sldId id="622" r:id="rId95"/>
    <p:sldId id="623" r:id="rId96"/>
    <p:sldId id="624" r:id="rId97"/>
    <p:sldId id="625" r:id="rId98"/>
    <p:sldId id="626" r:id="rId99"/>
    <p:sldId id="627" r:id="rId100"/>
    <p:sldId id="628" r:id="rId101"/>
    <p:sldId id="492" r:id="rId102"/>
    <p:sldId id="630" r:id="rId103"/>
    <p:sldId id="631" r:id="rId104"/>
    <p:sldId id="632" r:id="rId105"/>
    <p:sldId id="633" r:id="rId106"/>
    <p:sldId id="634" r:id="rId107"/>
    <p:sldId id="635" r:id="rId108"/>
    <p:sldId id="636" r:id="rId109"/>
    <p:sldId id="641" r:id="rId110"/>
    <p:sldId id="638" r:id="rId111"/>
    <p:sldId id="639" r:id="rId112"/>
    <p:sldId id="642" r:id="rId113"/>
    <p:sldId id="640" r:id="rId114"/>
    <p:sldId id="643" r:id="rId115"/>
    <p:sldId id="644" r:id="rId116"/>
    <p:sldId id="645" r:id="rId117"/>
    <p:sldId id="647" r:id="rId118"/>
    <p:sldId id="646" r:id="rId119"/>
    <p:sldId id="648" r:id="rId120"/>
    <p:sldId id="649" r:id="rId121"/>
    <p:sldId id="650" r:id="rId122"/>
    <p:sldId id="651" r:id="rId123"/>
    <p:sldId id="652" r:id="rId124"/>
    <p:sldId id="653" r:id="rId125"/>
    <p:sldId id="654" r:id="rId126"/>
  </p:sldIdLst>
  <p:sldSz cx="9144000" cy="6858000" type="screen4x3"/>
  <p:notesSz cx="6858000" cy="9144000"/>
  <p:custShowLst>
    <p:custShow name="Custom Show 1" id="0">
      <p:sldLst>
        <p:sld r:id="rId2"/>
        <p:sld r:id="rId4"/>
      </p:sldLst>
    </p:custShow>
    <p:custShow name="Custom Show 2" id="1">
      <p:sldLst>
        <p:sld r:id="rId2"/>
        <p:sld r:id="rId4"/>
        <p:sld r:id="rId10"/>
      </p:sldLst>
    </p:custShow>
    <p:custShow name="Custom Show 3" id="2">
      <p:sldLst>
        <p:sld r:id="rId2"/>
        <p:sld r:id="rId4"/>
        <p:sld r:id="rId10"/>
        <p:sld r:id="rId12"/>
        <p:sld r:id="rId16"/>
        <p:sld r:id="rId28"/>
      </p:sldLst>
    </p:custShow>
  </p:custShowLst>
  <p:photoAlbum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showPr showNarration="1" useTimings="0">
    <p:present/>
    <p:sldAll/>
    <p:penClr>
      <a:srgbClr val="FF0000"/>
    </p:penClr>
  </p:showPr>
  <p:clrMru>
    <a:srgbClr val="0000FF"/>
    <a:srgbClr val="009900"/>
    <a:srgbClr val="003300"/>
    <a:srgbClr val="33EB63"/>
    <a:srgbClr val="66FFFF"/>
    <a:srgbClr val="008000"/>
    <a:srgbClr val="25088E"/>
    <a:srgbClr val="77E5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441" autoAdjust="0"/>
    <p:restoredTop sz="94671" autoAdjust="0"/>
  </p:normalViewPr>
  <p:slideViewPr>
    <p:cSldViewPr>
      <p:cViewPr>
        <p:scale>
          <a:sx n="53" d="100"/>
          <a:sy n="53" d="100"/>
        </p:scale>
        <p:origin x="-84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B89B57F7-E664-4D8F-AE17-EA3CF8D034CF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2432E279-6538-40C5-8A23-1B2103F49EBC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3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54F573B-9B9D-4EE2-9555-4AC6098696CB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63BE142-6FB0-47A2-8217-D4A432A5449C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F142-7478-4FF6-9E3C-831FBBAC09E7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BAAD-AC47-478D-AC87-5397CC30D7B6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F5BC-65AB-4E80-B8C2-B771D80F4816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7748-0B97-4561-A017-64DB2EBC6883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25CF-38BA-47A7-A47E-26CAB0BC49BE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6221-659F-4F36-93A6-E69E20FAB0CD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105E-9C51-4226-9579-D7DEEB66424A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76A2-F24F-465C-8C83-A3109D9CDF75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EFA7-CBC4-4BB3-AEAC-E53001361F5C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0656-2FB3-4AF9-801D-895010A751B3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3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6AE3-4C11-4B87-8903-03D623B2A842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A920-FFED-48FA-AB0E-1F5CD0603AB6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0DC2A-E9AF-4AD0-BEC1-DDC8121450DC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AAF1-03B3-4EEB-B747-17D000975A18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A1380-8EF9-40EF-8EFD-F455C96D8D9E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831E-72A1-418B-9A5B-8A43C529C729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AA6E-94BD-4D0F-9DCC-4D615AACEACD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C916-C690-41A5-8C50-1624E9BCDDF1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1789-01C6-480E-9E46-B3DBE41303AC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4732-9CE9-4718-A00B-0C3030C7E88B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3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D917-E756-4EC0-A6EC-4BE84CA67275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6A63-6635-4460-9BCC-0EF1C9F75852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3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29B3-F75C-49EC-AA53-3E164D048D83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1897-48EF-4F4F-A4F2-E02DFD88FD7C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Ovr>
    <a:masterClrMapping/>
  </p:clrMapOvr>
  <p:transition spd="slow" advTm="60000">
    <p:newsflash/>
    <p:sndAc>
      <p:stSnd>
        <p:snd r:embed="rId1" name="drumroll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6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E6ECE4CE-E86A-4385-9D7E-F25D857112A1}" type="datetimeFigureOut">
              <a:rPr lang="ar-EG"/>
              <a:pPr>
                <a:defRPr/>
              </a:pPr>
              <a:t>25/12/1435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CDD54F81-3CA0-4224-B479-34B461CA1333}" type="slidenum">
              <a:rPr lang="ar-EG"/>
              <a:pPr>
                <a:defRPr/>
              </a:pPr>
              <a:t>‹#›</a:t>
            </a:fld>
            <a:endParaRPr lang="ar-E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5" r:id="rId1"/>
    <p:sldLayoutId id="2147484767" r:id="rId2"/>
    <p:sldLayoutId id="2147484776" r:id="rId3"/>
    <p:sldLayoutId id="2147484768" r:id="rId4"/>
    <p:sldLayoutId id="2147484769" r:id="rId5"/>
    <p:sldLayoutId id="2147484770" r:id="rId6"/>
    <p:sldLayoutId id="2147484771" r:id="rId7"/>
    <p:sldLayoutId id="2147484777" r:id="rId8"/>
    <p:sldLayoutId id="2147484778" r:id="rId9"/>
    <p:sldLayoutId id="2147484772" r:id="rId10"/>
    <p:sldLayoutId id="2147484773" r:id="rId11"/>
    <p:sldLayoutId id="2147484779" r:id="rId12"/>
    <p:sldLayoutId id="2147484774" r:id="rId13"/>
  </p:sldLayoutIdLst>
  <p:transition spd="slow" advTm="60000">
    <p:newsflash/>
    <p:sndAc>
      <p:stSnd>
        <p:snd r:embed="rId15" name="drumroll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Tahoma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Tahoma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Tahoma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Tahoma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Tahoma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Tahoma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Tahoma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ts val="1500"/>
        </a:spcBef>
        <a:spcAft>
          <a:spcPct val="0"/>
        </a:spcAft>
        <a:buBlip>
          <a:blip r:embed="rId17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ts val="1500"/>
        </a:spcBef>
        <a:spcAft>
          <a:spcPct val="0"/>
        </a:spcAft>
        <a:buBlip>
          <a:blip r:embed="rId18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ts val="1500"/>
        </a:spcBef>
        <a:spcAft>
          <a:spcPct val="0"/>
        </a:spcAft>
        <a:buBlip>
          <a:blip r:embed="rId17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ts val="1500"/>
        </a:spcBef>
        <a:spcAft>
          <a:spcPct val="0"/>
        </a:spcAft>
        <a:buBlip>
          <a:blip r:embed="rId18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ts val="1500"/>
        </a:spcBef>
        <a:spcAft>
          <a:spcPct val="0"/>
        </a:spcAft>
        <a:buBlip>
          <a:blip r:embed="rId17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ts val="1500"/>
        </a:spcBef>
        <a:buFontTx/>
        <a:buBlip>
          <a:blip r:embed="rId17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ts val="1500"/>
        </a:spcBef>
        <a:buFontTx/>
        <a:buBlip>
          <a:blip r:embed="rId17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ts val="1500"/>
        </a:spcBef>
        <a:buFontTx/>
        <a:buBlip>
          <a:blip r:embed="rId17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ts val="1500"/>
        </a:spcBef>
        <a:buFontTx/>
        <a:buBlip>
          <a:blip r:embed="rId17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17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0.jpeg"/><Relationship Id="rId7" Type="http://schemas.openxmlformats.org/officeDocument/2006/relationships/image" Target="../media/image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0.jpeg"/><Relationship Id="rId7" Type="http://schemas.openxmlformats.org/officeDocument/2006/relationships/image" Target="../media/image9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1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image" Target="../media/image11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4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1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ce_of_nature_07[1]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000250" y="2643188"/>
            <a:ext cx="5286375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solidFill>
                  <a:schemeClr val="bg1"/>
                </a:solidFill>
                <a:latin typeface="Arial" pitchFamily="34" charset="0"/>
              </a:rPr>
              <a:t>الكهرومغناطيسية</a:t>
            </a:r>
            <a:endParaRPr lang="ar-EG" sz="4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8725" y="4572000"/>
            <a:ext cx="2786085" cy="10715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u="sng" dirty="0">
                <a:solidFill>
                  <a:schemeClr val="bg1"/>
                </a:solidFill>
              </a:rPr>
              <a:t>درس 2:</a:t>
            </a:r>
            <a:r>
              <a:rPr lang="ar-EG" dirty="0">
                <a:solidFill>
                  <a:schemeClr val="bg1"/>
                </a:solidFill>
              </a:rPr>
              <a:t> </a:t>
            </a:r>
            <a:r>
              <a:rPr lang="ar-EG" dirty="0" smtClean="0">
                <a:solidFill>
                  <a:schemeClr val="bg1"/>
                </a:solidFill>
              </a:rPr>
              <a:t>المجالات الكهربائية والمغناطيسية في الفضاء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7818" y="4572000"/>
            <a:ext cx="2857519" cy="10715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solidFill>
                  <a:schemeClr val="tx1"/>
                </a:solidFill>
              </a:rPr>
              <a:t>  </a:t>
            </a:r>
            <a:r>
              <a:rPr lang="ar-EG" u="sng" dirty="0">
                <a:solidFill>
                  <a:schemeClr val="bg1"/>
                </a:solidFill>
              </a:rPr>
              <a:t>درس 1 </a:t>
            </a:r>
            <a:r>
              <a:rPr lang="ar-EG" u="sng" dirty="0" smtClean="0">
                <a:solidFill>
                  <a:schemeClr val="bg1"/>
                </a:solidFill>
              </a:rPr>
              <a:t>:</a:t>
            </a:r>
            <a:r>
              <a:rPr lang="ar-EG" dirty="0" smtClean="0">
                <a:solidFill>
                  <a:schemeClr val="bg1"/>
                </a:solidFill>
              </a:rPr>
              <a:t>تفاعلات المجالات الكهربائية والمغناطيسية والمادة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4625" y="857250"/>
            <a:ext cx="3929063" cy="12144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dirty="0">
                <a:solidFill>
                  <a:schemeClr val="bg1"/>
                </a:solidFill>
              </a:rPr>
              <a:t>الفصل </a:t>
            </a:r>
            <a:r>
              <a:rPr lang="ar-EG" sz="6600" dirty="0" smtClean="0">
                <a:solidFill>
                  <a:schemeClr val="bg1"/>
                </a:solidFill>
              </a:rPr>
              <a:t>السابع</a:t>
            </a:r>
            <a:endParaRPr lang="ar-EG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 bwMode="auto">
          <a:xfrm>
            <a:off x="1089020" y="274638"/>
            <a:ext cx="6554814" cy="1011237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ar-EG" sz="6600" b="1" u="sng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خصائص الموجات الكهرومغناطيسية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 bwMode="auto">
          <a:xfrm>
            <a:off x="0" y="1285874"/>
            <a:ext cx="9144000" cy="3571886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ar-EG" sz="2800" b="1" dirty="0" smtClean="0">
                <a:solidFill>
                  <a:schemeClr val="bg1"/>
                </a:solidFill>
              </a:rPr>
              <a:t>1/ الطول الموجي للموجة يساوي سرعتها مقسومة على ترددها</a:t>
            </a:r>
          </a:p>
          <a:p>
            <a:endParaRPr lang="ar-EG" sz="2800" b="1" dirty="0" smtClean="0">
              <a:solidFill>
                <a:schemeClr val="bg1"/>
              </a:solidFill>
            </a:endParaRPr>
          </a:p>
          <a:p>
            <a:r>
              <a:rPr lang="ar-EG" sz="2800" b="1" dirty="0" smtClean="0">
                <a:solidFill>
                  <a:schemeClr val="bg1"/>
                </a:solidFill>
              </a:rPr>
              <a:t>2/ سرعة الموجات الكهرومغناطيسية تساوي سرعة الضوء</a:t>
            </a:r>
          </a:p>
          <a:p>
            <a:endParaRPr lang="ar-EG" sz="2800" b="1" dirty="0" smtClean="0">
              <a:solidFill>
                <a:schemeClr val="bg1"/>
              </a:solidFill>
            </a:endParaRPr>
          </a:p>
          <a:p>
            <a:r>
              <a:rPr lang="ar-EG" sz="2800" b="1" dirty="0" smtClean="0">
                <a:solidFill>
                  <a:schemeClr val="bg1"/>
                </a:solidFill>
              </a:rPr>
              <a:t>3/ سرعة الموجات الكهرومغناطيسية ومنها الضوء في العوازل</a:t>
            </a:r>
          </a:p>
          <a:p>
            <a:pPr>
              <a:buNone/>
            </a:pPr>
            <a:r>
              <a:rPr lang="ar-EG" sz="2800" b="1" dirty="0" smtClean="0">
                <a:solidFill>
                  <a:schemeClr val="bg1"/>
                </a:solidFill>
              </a:rPr>
              <a:t>الكهربائية أقل من سرعتها في الفراغ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1185869" cy="590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496"/>
            <a:ext cx="1857388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857508" y="71414"/>
            <a:ext cx="3500442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النموذج المعياري</a:t>
            </a:r>
            <a:endParaRPr lang="ar-EG" sz="5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285720" y="1500174"/>
            <a:ext cx="8501122" cy="12858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  <a:defRPr/>
            </a:pPr>
            <a:endParaRPr lang="ar-EG" sz="3600" b="1" u="sng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ar-EG" sz="3600" b="1" u="sng" dirty="0" smtClean="0">
                <a:solidFill>
                  <a:schemeClr val="tx1"/>
                </a:solidFill>
              </a:rPr>
              <a:t>النموذج المعياري يتضمن الكواركات واللبتونات وحاملات الطاقة .</a:t>
            </a:r>
          </a:p>
          <a:p>
            <a:pPr>
              <a:defRPr/>
            </a:pPr>
            <a:endParaRPr lang="ar-EG" sz="3600" b="1" u="sng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2" y="2900406"/>
            <a:ext cx="4929190" cy="3886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857496"/>
            <a:ext cx="3357586" cy="392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643200" y="142852"/>
            <a:ext cx="4214816" cy="1357312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البروتونات والنيترونات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357298"/>
            <a:ext cx="8786842" cy="4929222"/>
          </a:xfrm>
          <a:prstGeom prst="roundRect">
            <a:avLst>
              <a:gd name="adj" fmla="val 16667"/>
            </a:avLst>
          </a:prstGeom>
          <a:ln w="76200">
            <a:solidFill>
              <a:srgbClr val="0099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643200" y="142852"/>
            <a:ext cx="4214816" cy="1357312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التحولات بين الكتلة والطاقة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500594" cy="3214686"/>
          </a:xfrm>
          <a:prstGeom prst="roundRect">
            <a:avLst>
              <a:gd name="adj" fmla="val 16667"/>
            </a:avLst>
          </a:prstGeom>
          <a:ln w="76200">
            <a:solidFill>
              <a:srgbClr val="0000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00504"/>
            <a:ext cx="3643338" cy="1928826"/>
          </a:xfrm>
          <a:prstGeom prst="roundRect">
            <a:avLst>
              <a:gd name="adj" fmla="val 16667"/>
            </a:avLst>
          </a:prstGeom>
          <a:ln w="76200">
            <a:solidFill>
              <a:srgbClr val="0000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ounded Rectangle 7"/>
          <p:cNvSpPr/>
          <p:nvPr/>
        </p:nvSpPr>
        <p:spPr>
          <a:xfrm>
            <a:off x="285720" y="1571625"/>
            <a:ext cx="8501122" cy="192881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  <a:defRPr/>
            </a:pPr>
            <a:endParaRPr lang="ar-EG" sz="3600" b="1" u="sng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ar-EG" sz="3600" b="1" u="sng" dirty="0" smtClean="0">
                <a:solidFill>
                  <a:schemeClr val="tx1"/>
                </a:solidFill>
              </a:rPr>
              <a:t>* عندما تتحد جسيمات ضديد المادة المماثلة مع جسيمات المادة تتحول كتلتها وطاقتها إلى طاقة أو إلى مادة أخف – زوج من ضديد الجسم</a:t>
            </a:r>
          </a:p>
          <a:p>
            <a:pPr>
              <a:defRPr/>
            </a:pPr>
            <a:endParaRPr lang="ar-EG" sz="36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643200" y="142852"/>
            <a:ext cx="4214816" cy="1357312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التحولات بين الكتلة والطاقة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4049"/>
            <a:ext cx="8643966" cy="43624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143125" y="214313"/>
            <a:ext cx="4786313" cy="1357312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اضمحلال بيتا والتفاعل الضعيف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75" y="1928802"/>
            <a:ext cx="6272213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610" y="2786058"/>
            <a:ext cx="2285984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143108" y="357176"/>
            <a:ext cx="4786313" cy="1357312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اختبار النموذج المعياري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285752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4214818"/>
            <a:ext cx="285752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857364"/>
            <a:ext cx="2571768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928802"/>
            <a:ext cx="2786082" cy="4572032"/>
          </a:xfrm>
          <a:prstGeom prst="roundRect">
            <a:avLst>
              <a:gd name="adj" fmla="val 16667"/>
            </a:avLst>
          </a:prstGeom>
          <a:ln w="76200">
            <a:solidFill>
              <a:srgbClr val="0000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885825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428625" y="214313"/>
            <a:ext cx="271462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atin typeface="Microsoft Sans Serif" pitchFamily="34" charset="0"/>
                <a:cs typeface="Microsoft Sans Serif" pitchFamily="34" charset="0"/>
              </a:rPr>
              <a:t>تدريبـات الفصــل السابـــع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8786813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857884" y="1071546"/>
            <a:ext cx="786713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>
                <a:ln w="50800"/>
                <a:solidFill>
                  <a:srgbClr val="C00000"/>
                </a:solidFill>
              </a:rPr>
              <a:t>مجال مغناطيسي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714245" y="1571612"/>
            <a:ext cx="786713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>
                <a:ln w="50800"/>
                <a:solidFill>
                  <a:srgbClr val="C00000"/>
                </a:solidFill>
              </a:rPr>
              <a:t>C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2066" y="1571612"/>
            <a:ext cx="786713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400" b="1" dirty="0">
                <a:ln w="50800"/>
                <a:solidFill>
                  <a:srgbClr val="C00000"/>
                </a:solidFill>
              </a:rPr>
              <a:t>E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29375" y="1785938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29 – </a:t>
            </a:r>
            <a:r>
              <a:rPr lang="en-US" sz="1200" b="1" dirty="0">
                <a:solidFill>
                  <a:srgbClr val="C00000"/>
                </a:solidFill>
              </a:rPr>
              <a:t>9.11× 10</a:t>
            </a:r>
            <a:r>
              <a:rPr lang="en-US" sz="1200" b="1" baseline="30000" dirty="0">
                <a:solidFill>
                  <a:srgbClr val="C00000"/>
                </a:solidFill>
              </a:rPr>
              <a:t>-31 </a:t>
            </a:r>
            <a:r>
              <a:rPr lang="en-US" sz="1200" b="1" dirty="0">
                <a:solidFill>
                  <a:srgbClr val="C00000"/>
                </a:solidFill>
              </a:rPr>
              <a:t>Kg</a:t>
            </a:r>
            <a:r>
              <a:rPr lang="ar-SA" sz="1200" b="1" dirty="0">
                <a:solidFill>
                  <a:srgbClr val="C00000"/>
                </a:solidFill>
              </a:rPr>
              <a:t> (كتلة الإلكترون)</a:t>
            </a:r>
          </a:p>
          <a:p>
            <a:pPr>
              <a:defRPr/>
            </a:pPr>
            <a:r>
              <a:rPr lang="en-US" sz="1200" b="1" dirty="0">
                <a:solidFill>
                  <a:srgbClr val="C00000"/>
                </a:solidFill>
              </a:rPr>
              <a:t>-1.60× 10</a:t>
            </a:r>
            <a:r>
              <a:rPr lang="en-US" sz="1200" b="1" baseline="30000" dirty="0">
                <a:solidFill>
                  <a:srgbClr val="C00000"/>
                </a:solidFill>
              </a:rPr>
              <a:t>-19</a:t>
            </a:r>
            <a:r>
              <a:rPr lang="en-US" sz="1200" b="1" dirty="0">
                <a:solidFill>
                  <a:srgbClr val="C00000"/>
                </a:solidFill>
              </a:rPr>
              <a:t>C</a:t>
            </a:r>
            <a:r>
              <a:rPr lang="ar-SA" sz="1200" b="1" dirty="0">
                <a:solidFill>
                  <a:srgbClr val="C00000"/>
                </a:solidFill>
              </a:rPr>
              <a:t>(شحنة الإلكترون)</a:t>
            </a:r>
            <a:endParaRPr lang="ar-EG" sz="12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72375" y="2571750"/>
            <a:ext cx="1071563" cy="28575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31– الزوايا قائمة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00563" y="2286000"/>
            <a:ext cx="2928937" cy="5000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30 – النظائر : ذرات للعنصر نفسه (العدد الذري متساو) مختلفة الكتلة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62413" y="2857500"/>
            <a:ext cx="3509962" cy="5000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32 – مولد </a:t>
            </a:r>
            <a:r>
              <a:rPr lang="en-US" sz="1200" b="1" dirty="0">
                <a:solidFill>
                  <a:srgbClr val="C00000"/>
                </a:solidFill>
              </a:rPr>
              <a:t>AC</a:t>
            </a:r>
            <a:r>
              <a:rPr lang="ar-EG" sz="1200" b="1" dirty="0">
                <a:solidFill>
                  <a:srgbClr val="C00000"/>
                </a:solidFill>
              </a:rPr>
              <a:t> يزود بمجال كهربائي متغير ، وهو </a:t>
            </a:r>
            <a:r>
              <a:rPr lang="ar-EG" sz="1200" b="1" dirty="0" err="1">
                <a:solidFill>
                  <a:srgbClr val="C00000"/>
                </a:solidFill>
              </a:rPr>
              <a:t>بدورهيولد</a:t>
            </a:r>
            <a:r>
              <a:rPr lang="ar-EG" sz="1200" b="1" dirty="0">
                <a:solidFill>
                  <a:srgbClr val="C00000"/>
                </a:solidFill>
              </a:rPr>
              <a:t> مجالا مغناطيسيا متغيرا ، أما مواد </a:t>
            </a:r>
            <a:r>
              <a:rPr lang="en-US" sz="1200" b="1" dirty="0">
                <a:solidFill>
                  <a:srgbClr val="C00000"/>
                </a:solidFill>
              </a:rPr>
              <a:t>DC</a:t>
            </a:r>
            <a:r>
              <a:rPr lang="ar-EG" sz="1200" b="1" dirty="0">
                <a:solidFill>
                  <a:srgbClr val="C00000"/>
                </a:solidFill>
              </a:rPr>
              <a:t> فسيولد مجالا كهربائيا </a:t>
            </a:r>
            <a:r>
              <a:rPr lang="ar-EG" sz="1200" b="1" dirty="0" err="1">
                <a:solidFill>
                  <a:srgbClr val="C00000"/>
                </a:solidFill>
              </a:rPr>
              <a:t>متغييرا</a:t>
            </a:r>
            <a:r>
              <a:rPr lang="ar-EG" sz="1200" b="1" dirty="0">
                <a:solidFill>
                  <a:srgbClr val="C00000"/>
                </a:solidFill>
              </a:rPr>
              <a:t> لحظة تشغيله </a:t>
            </a:r>
            <a:r>
              <a:rPr lang="ar-EG" sz="1200" b="1" dirty="0" err="1">
                <a:solidFill>
                  <a:srgbClr val="C00000"/>
                </a:solidFill>
              </a:rPr>
              <a:t>او</a:t>
            </a:r>
            <a:r>
              <a:rPr lang="ar-EG" sz="1200" b="1" dirty="0">
                <a:solidFill>
                  <a:srgbClr val="C00000"/>
                </a:solidFill>
              </a:rPr>
              <a:t> إطفائه فقط . 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991350" y="3357563"/>
            <a:ext cx="1795463" cy="3476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33 – انظر دليل حلول المسائل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214813" y="3357563"/>
            <a:ext cx="2714625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34 – تنحني بلورة الكوارتز أو تشوه عند تطبيق </a:t>
            </a:r>
            <a:r>
              <a:rPr lang="ar-SA" sz="1200" b="1" dirty="0" err="1">
                <a:solidFill>
                  <a:srgbClr val="C00000"/>
                </a:solidFill>
              </a:rPr>
              <a:t>الفولتية</a:t>
            </a:r>
            <a:r>
              <a:rPr lang="ar-SA" sz="1200" b="1" dirty="0">
                <a:solidFill>
                  <a:srgbClr val="C00000"/>
                </a:solidFill>
              </a:rPr>
              <a:t> خلالها ، ثم </a:t>
            </a:r>
            <a:r>
              <a:rPr lang="ar-SA" sz="1200" b="1" dirty="0" err="1">
                <a:solidFill>
                  <a:srgbClr val="C00000"/>
                </a:solidFill>
              </a:rPr>
              <a:t>تهتز</a:t>
            </a:r>
            <a:r>
              <a:rPr lang="ar-SA" sz="1200" b="1" dirty="0">
                <a:solidFill>
                  <a:srgbClr val="C00000"/>
                </a:solidFill>
              </a:rPr>
              <a:t> بعد ذلك بمجموعة ترددات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367213" y="3929063"/>
            <a:ext cx="2714625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35 – بتعديل السعة الكهربائية لدائرة الهوائي يصبح تردد اهتزازات الدائرة مساويا لترددات موجات الراديو المطلوبة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072188" y="4500563"/>
            <a:ext cx="2714625" cy="3476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36 – اللوح العلوي سيشحن بشحنة موجبة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28625" y="285750"/>
            <a:ext cx="3643313" cy="3571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37 – سيكون اتجاه المجال المغناطيسي خارجا في مستوى الورقة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43000" y="857250"/>
            <a:ext cx="2500313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38 –E/B = </a:t>
            </a:r>
            <a:r>
              <a:rPr lang="en-US" sz="1600" b="1" dirty="0" err="1">
                <a:solidFill>
                  <a:srgbClr val="C00000"/>
                </a:solidFill>
              </a:rPr>
              <a:t>C.m</a:t>
            </a:r>
            <a:r>
              <a:rPr lang="en-US" sz="1600" b="1" dirty="0">
                <a:solidFill>
                  <a:srgbClr val="C00000"/>
                </a:solidFill>
              </a:rPr>
              <a:t>/</a:t>
            </a:r>
            <a:r>
              <a:rPr lang="en-US" sz="1600" b="1" dirty="0" err="1">
                <a:solidFill>
                  <a:srgbClr val="C00000"/>
                </a:solidFill>
              </a:rPr>
              <a:t>s.C</a:t>
            </a:r>
            <a:r>
              <a:rPr lang="en-US" sz="1600" b="1" dirty="0">
                <a:solidFill>
                  <a:srgbClr val="C00000"/>
                </a:solidFill>
              </a:rPr>
              <a:t>=m/s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1500" y="1571625"/>
            <a:ext cx="3643313" cy="3571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39 – عند استخدام قاعدة اليد اليمنى لتحديد اتجاه المجال المغناطيسي نجد أن اتجاهه يجب أن يكون خارجا من الورقة وعموديا على مستواها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57188" y="3500438"/>
            <a:ext cx="3643312" cy="35718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40 – يمكنك أن تغير كلا المجالين ، أو لا تغير أيا منهما ، ولكن لا يمكنك أن تغير مجالا واحدا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14375" y="4071938"/>
            <a:ext cx="3214688" cy="71437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41 – </a:t>
            </a:r>
            <a:r>
              <a:rPr lang="en-US" sz="1200" b="1" dirty="0">
                <a:solidFill>
                  <a:srgbClr val="C00000"/>
                </a:solidFill>
              </a:rPr>
              <a:t>a </a:t>
            </a:r>
            <a:r>
              <a:rPr lang="ar-SA" sz="1200" b="1" dirty="0">
                <a:solidFill>
                  <a:srgbClr val="C00000"/>
                </a:solidFill>
              </a:rPr>
              <a:t> - موجات راديو .</a:t>
            </a:r>
          </a:p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         </a:t>
            </a:r>
            <a:r>
              <a:rPr lang="en-US" sz="1200" b="1" dirty="0">
                <a:solidFill>
                  <a:srgbClr val="C00000"/>
                </a:solidFill>
              </a:rPr>
              <a:t>b</a:t>
            </a:r>
            <a:r>
              <a:rPr lang="ar-EG" sz="1200" b="1" dirty="0">
                <a:solidFill>
                  <a:srgbClr val="C00000"/>
                </a:solidFill>
              </a:rPr>
              <a:t> – أشعة سينية .</a:t>
            </a:r>
            <a:endParaRPr lang="ar-SA" sz="12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          </a:t>
            </a:r>
            <a:r>
              <a:rPr lang="en-US" sz="1200" b="1" dirty="0">
                <a:solidFill>
                  <a:srgbClr val="C00000"/>
                </a:solidFill>
              </a:rPr>
              <a:t>c</a:t>
            </a:r>
            <a:r>
              <a:rPr lang="ar-EG" sz="1200" b="1" dirty="0">
                <a:solidFill>
                  <a:srgbClr val="C00000"/>
                </a:solidFill>
              </a:rPr>
              <a:t>- </a:t>
            </a:r>
            <a:r>
              <a:rPr lang="ar-SA" sz="1200" b="1" dirty="0">
                <a:solidFill>
                  <a:srgbClr val="C00000"/>
                </a:solidFill>
              </a:rPr>
              <a:t>جميعها تنتقل بالسرعة نفسها .</a:t>
            </a:r>
            <a:endParaRPr lang="ar-EG" sz="1200" b="1" dirty="0">
              <a:solidFill>
                <a:srgbClr val="C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71500" y="5000625"/>
            <a:ext cx="3643313" cy="3571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42 – تحتاج القناة </a:t>
            </a:r>
            <a:r>
              <a:rPr lang="ar-SA" sz="1200" b="1" dirty="0" err="1">
                <a:solidFill>
                  <a:srgbClr val="C00000"/>
                </a:solidFill>
              </a:rPr>
              <a:t>الاولى</a:t>
            </a:r>
            <a:r>
              <a:rPr lang="ar-SA" sz="1200" b="1" dirty="0">
                <a:solidFill>
                  <a:srgbClr val="C00000"/>
                </a:solidFill>
              </a:rPr>
              <a:t> إلى هوائي أطول ، فطول الهوائي يتناسب طرديا مع الطول الموجي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00063" y="5643563"/>
            <a:ext cx="3643312" cy="35718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43 – ستكون العيون أكبر ، لأن الطول الموجي لموجات </a:t>
            </a:r>
            <a:r>
              <a:rPr lang="ar-SA" sz="1200" b="1" dirty="0" err="1">
                <a:solidFill>
                  <a:srgbClr val="C00000"/>
                </a:solidFill>
              </a:rPr>
              <a:t>الميكروييف</a:t>
            </a:r>
            <a:r>
              <a:rPr lang="ar-SA" sz="1200" b="1" dirty="0">
                <a:solidFill>
                  <a:srgbClr val="C00000"/>
                </a:solidFill>
              </a:rPr>
              <a:t> أكبر بكثير من الطول الموجي للضوء المرئي .</a:t>
            </a:r>
            <a:endParaRPr lang="ar-EG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8691562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500813" y="857250"/>
            <a:ext cx="1143000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44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0.16 T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286375" y="1643063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45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6.9 × 10</a:t>
            </a:r>
            <a:r>
              <a:rPr lang="en-US" sz="1600" b="1" baseline="30000" dirty="0">
                <a:solidFill>
                  <a:srgbClr val="C00000"/>
                </a:solidFill>
              </a:rPr>
              <a:t>6</a:t>
            </a:r>
            <a:r>
              <a:rPr lang="en-US" sz="1600" b="1" dirty="0">
                <a:solidFill>
                  <a:srgbClr val="C00000"/>
                </a:solidFill>
              </a:rPr>
              <a:t> m/s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57813" y="3143250"/>
            <a:ext cx="2357437" cy="5000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46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9.4 × 10</a:t>
            </a:r>
            <a:r>
              <a:rPr lang="en-US" sz="1600" b="1" baseline="30000" dirty="0">
                <a:solidFill>
                  <a:srgbClr val="C00000"/>
                </a:solidFill>
              </a:rPr>
              <a:t>-3</a:t>
            </a:r>
            <a:r>
              <a:rPr lang="en-US" sz="1600" b="1" dirty="0">
                <a:solidFill>
                  <a:srgbClr val="C00000"/>
                </a:solidFill>
              </a:rPr>
              <a:t>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357813" y="3714750"/>
            <a:ext cx="2357437" cy="5000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47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4.5 × 10</a:t>
            </a:r>
            <a:r>
              <a:rPr lang="en-US" sz="1600" b="1" baseline="30000" dirty="0">
                <a:solidFill>
                  <a:srgbClr val="C00000"/>
                </a:solidFill>
              </a:rPr>
              <a:t>-3</a:t>
            </a:r>
            <a:r>
              <a:rPr lang="en-US" sz="1600" b="1" dirty="0">
                <a:solidFill>
                  <a:srgbClr val="C00000"/>
                </a:solidFill>
              </a:rPr>
              <a:t> T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429250" y="4357688"/>
            <a:ext cx="2357438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48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3.9 × 10</a:t>
            </a:r>
            <a:r>
              <a:rPr lang="en-US" sz="1600" b="1" baseline="30000" dirty="0">
                <a:solidFill>
                  <a:srgbClr val="C00000"/>
                </a:solidFill>
              </a:rPr>
              <a:t>-26</a:t>
            </a:r>
            <a:r>
              <a:rPr lang="en-US" sz="1600" b="1" dirty="0">
                <a:solidFill>
                  <a:srgbClr val="C00000"/>
                </a:solidFill>
              </a:rPr>
              <a:t> Kg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500188" y="285750"/>
            <a:ext cx="2500312" cy="10001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49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</a:t>
            </a:r>
            <a:r>
              <a:rPr lang="en-US" sz="1600" b="1" dirty="0">
                <a:solidFill>
                  <a:srgbClr val="C00000"/>
                </a:solidFill>
              </a:rPr>
              <a:t>    1.4 × 10</a:t>
            </a:r>
            <a:r>
              <a:rPr lang="en-US" sz="1600" b="1" baseline="30000" dirty="0">
                <a:solidFill>
                  <a:srgbClr val="C00000"/>
                </a:solidFill>
              </a:rPr>
              <a:t>7 </a:t>
            </a:r>
            <a:r>
              <a:rPr lang="en-US" sz="1600" b="1" dirty="0">
                <a:solidFill>
                  <a:srgbClr val="C00000"/>
                </a:solidFill>
              </a:rPr>
              <a:t>m/s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7.0 × 10</a:t>
            </a:r>
            <a:r>
              <a:rPr lang="en-US" sz="1600" b="1" baseline="30000" dirty="0">
                <a:solidFill>
                  <a:srgbClr val="C00000"/>
                </a:solidFill>
              </a:rPr>
              <a:t>-13 </a:t>
            </a:r>
            <a:r>
              <a:rPr lang="en-US" sz="1600" b="1" dirty="0">
                <a:solidFill>
                  <a:srgbClr val="C00000"/>
                </a:solidFill>
              </a:rPr>
              <a:t>J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r>
              <a:rPr lang="en-US" sz="1600" b="1" dirty="0">
                <a:solidFill>
                  <a:srgbClr val="C00000"/>
                </a:solidFill>
              </a:rPr>
              <a:t>c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2.2 × 10</a:t>
            </a:r>
            <a:r>
              <a:rPr lang="en-US" sz="1600" b="1" baseline="30000" dirty="0">
                <a:solidFill>
                  <a:srgbClr val="C00000"/>
                </a:solidFill>
              </a:rPr>
              <a:t>6 </a:t>
            </a:r>
            <a:r>
              <a:rPr lang="en-US" sz="1600" b="1" dirty="0">
                <a:solidFill>
                  <a:srgbClr val="C00000"/>
                </a:solidFill>
              </a:rPr>
              <a:t>V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428875" y="1500188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50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1/1750 %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857375" y="2357438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51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5.6 × 10</a:t>
            </a:r>
            <a:r>
              <a:rPr lang="en-US" sz="1600" b="1" baseline="30000" dirty="0">
                <a:solidFill>
                  <a:srgbClr val="C00000"/>
                </a:solidFill>
              </a:rPr>
              <a:t>-26</a:t>
            </a:r>
            <a:r>
              <a:rPr lang="en-US" sz="1600" b="1" dirty="0">
                <a:solidFill>
                  <a:srgbClr val="C00000"/>
                </a:solidFill>
              </a:rPr>
              <a:t> Kg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071688" y="4714875"/>
            <a:ext cx="2000250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52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ar-EG" sz="1200" b="1" dirty="0">
                <a:solidFill>
                  <a:srgbClr val="C00000"/>
                </a:solidFill>
              </a:rPr>
              <a:t> طولها </a:t>
            </a:r>
            <a:r>
              <a:rPr lang="en-US" sz="1600" b="1" dirty="0">
                <a:solidFill>
                  <a:srgbClr val="C00000"/>
                </a:solidFill>
              </a:rPr>
              <a:t>1.0 cm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500313" y="5429250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53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1.1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214313"/>
            <a:ext cx="89820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57813" y="142875"/>
            <a:ext cx="235743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54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4.6 × 10</a:t>
            </a:r>
            <a:r>
              <a:rPr lang="en-US" sz="1600" b="1" baseline="30000" dirty="0">
                <a:solidFill>
                  <a:srgbClr val="C00000"/>
                </a:solidFill>
              </a:rPr>
              <a:t>14</a:t>
            </a:r>
            <a:r>
              <a:rPr lang="en-US" sz="1600" b="1" dirty="0">
                <a:solidFill>
                  <a:srgbClr val="C00000"/>
                </a:solidFill>
              </a:rPr>
              <a:t>Hz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357938" y="642938"/>
            <a:ext cx="1285875" cy="35718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55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1.48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429250" y="1071563"/>
            <a:ext cx="2357438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56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1.98 × 10</a:t>
            </a:r>
            <a:r>
              <a:rPr lang="en-US" sz="1600" b="1" baseline="30000" dirty="0">
                <a:solidFill>
                  <a:srgbClr val="C00000"/>
                </a:solidFill>
              </a:rPr>
              <a:t>8</a:t>
            </a:r>
            <a:r>
              <a:rPr lang="en-US" sz="1600" b="1" dirty="0">
                <a:solidFill>
                  <a:srgbClr val="C00000"/>
                </a:solidFill>
              </a:rPr>
              <a:t> m/s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215063" y="1785938"/>
            <a:ext cx="1581150" cy="35718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57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0.0938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357938" y="3000375"/>
            <a:ext cx="1285875" cy="3571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58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1.59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286375" y="3571875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59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9.0 × 10</a:t>
            </a:r>
            <a:r>
              <a:rPr lang="en-US" sz="1600" b="1" baseline="30000" dirty="0">
                <a:solidFill>
                  <a:srgbClr val="C00000"/>
                </a:solidFill>
              </a:rPr>
              <a:t>8 </a:t>
            </a:r>
            <a:r>
              <a:rPr lang="en-US" sz="1600" b="1" dirty="0">
                <a:solidFill>
                  <a:srgbClr val="C00000"/>
                </a:solidFill>
              </a:rPr>
              <a:t>Hz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286375" y="4572000"/>
            <a:ext cx="2357438" cy="5000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60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1.98 × 10</a:t>
            </a:r>
            <a:r>
              <a:rPr lang="en-US" sz="1600" b="1" baseline="30000" dirty="0">
                <a:solidFill>
                  <a:srgbClr val="C00000"/>
                </a:solidFill>
              </a:rPr>
              <a:t>8</a:t>
            </a:r>
            <a:r>
              <a:rPr lang="en-US" sz="1600" b="1" dirty="0">
                <a:solidFill>
                  <a:srgbClr val="C00000"/>
                </a:solidFill>
              </a:rPr>
              <a:t> C/Kg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000750" y="5572125"/>
            <a:ext cx="1581150" cy="3571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61</a:t>
            </a:r>
            <a:r>
              <a:rPr lang="ar-SA" sz="1200" b="1" dirty="0">
                <a:solidFill>
                  <a:srgbClr val="C00000"/>
                </a:solidFill>
              </a:rPr>
              <a:t>–</a:t>
            </a:r>
            <a:r>
              <a:rPr lang="en-US" sz="1600" b="1" dirty="0">
                <a:solidFill>
                  <a:srgbClr val="C00000"/>
                </a:solidFill>
              </a:rPr>
              <a:t>26.4 m/s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71500" y="2143125"/>
            <a:ext cx="3643313" cy="1143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400" b="1" dirty="0">
                <a:solidFill>
                  <a:srgbClr val="C00000"/>
                </a:solidFill>
              </a:rPr>
              <a:t>62 – لترى ، يجب أن تستكشف الضوء ، وهذا يعني أن الضوء سوف يمتص أو ينعكس بصورة أساسية ، سيكون الشخص غير المرئي شفافا ، لذلك سيمر الضوء خلال العين دون امتصاص أو انعكاس .</a:t>
            </a:r>
            <a:endParaRPr lang="ar-EG" sz="14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14563" y="4081463"/>
            <a:ext cx="1795462" cy="3476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63 – انظر دليل حلول المسائل .</a:t>
            </a:r>
            <a:endParaRPr lang="ar-EG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9288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EG" b="1" u="sng" dirty="0" err="1" smtClean="0">
                <a:solidFill>
                  <a:srgbClr val="FFFF00"/>
                </a:solidFill>
                <a:cs typeface="+mn-cs"/>
              </a:rPr>
              <a:t>إنتشار</a:t>
            </a:r>
            <a:r>
              <a:rPr lang="ar-EG" b="1" u="sng" dirty="0" smtClean="0">
                <a:solidFill>
                  <a:srgbClr val="FFFF00"/>
                </a:solidFill>
                <a:cs typeface="+mn-cs"/>
              </a:rPr>
              <a:t> الموجات الكهرومغناطيسية في الفراغ</a:t>
            </a:r>
            <a:br>
              <a:rPr lang="ar-EG" b="1" u="sng" dirty="0" smtClean="0">
                <a:solidFill>
                  <a:srgbClr val="FFFF00"/>
                </a:solidFill>
                <a:cs typeface="+mn-cs"/>
              </a:rPr>
            </a:br>
            <a:r>
              <a:rPr lang="ar-EG" sz="3200" b="1" u="sng" dirty="0" smtClean="0">
                <a:solidFill>
                  <a:schemeClr val="bg1"/>
                </a:solidFill>
                <a:cs typeface="+mn-cs"/>
              </a:rPr>
              <a:t>**التيار الكهربائي المتغير في هوائي الإرسال يستعمل لتوليد موجات كهرومغناطيسية </a:t>
            </a:r>
            <a:r>
              <a:rPr lang="ar-EG" b="1" u="sng" dirty="0" smtClean="0">
                <a:solidFill>
                  <a:schemeClr val="bg1"/>
                </a:solidFill>
                <a:cs typeface="+mn-cs"/>
              </a:rPr>
              <a:t/>
            </a:r>
            <a:br>
              <a:rPr lang="ar-EG" b="1" u="sng" dirty="0" smtClean="0">
                <a:solidFill>
                  <a:schemeClr val="bg1"/>
                </a:solidFill>
                <a:cs typeface="+mn-cs"/>
              </a:rPr>
            </a:br>
            <a:r>
              <a:rPr lang="ar-EG" sz="3600" b="1" u="sng" dirty="0" smtClean="0">
                <a:cs typeface="+mn-cs"/>
              </a:rPr>
              <a:t/>
            </a:r>
            <a:br>
              <a:rPr lang="ar-EG" sz="3600" b="1" u="sng" dirty="0" smtClean="0">
                <a:cs typeface="+mn-cs"/>
              </a:rPr>
            </a:br>
            <a:endParaRPr lang="ar-EG" sz="3600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881183"/>
            <a:ext cx="6286513" cy="433389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000240"/>
            <a:ext cx="2184400" cy="407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71438"/>
            <a:ext cx="900112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428625" y="142875"/>
            <a:ext cx="2714625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atin typeface="Microsoft Sans Serif" pitchFamily="34" charset="0"/>
                <a:cs typeface="Microsoft Sans Serif" pitchFamily="34" charset="0"/>
              </a:rPr>
              <a:t>تدريبـات الفصــل الثامــن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7638"/>
            <a:ext cx="8682037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714113" y="1120959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>
                <a:ln w="50800"/>
                <a:solidFill>
                  <a:srgbClr val="C00000"/>
                </a:solidFill>
              </a:rPr>
              <a:t>طبيعة ثنائية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43768" y="1928802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>
                <a:ln w="50800"/>
                <a:solidFill>
                  <a:srgbClr val="C00000"/>
                </a:solidFill>
              </a:rPr>
              <a:t>زخم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071303" y="1978215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>
                <a:ln w="50800"/>
                <a:solidFill>
                  <a:srgbClr val="C00000"/>
                </a:solidFill>
              </a:rPr>
              <a:t>كتلة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00628" y="1621025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>
                <a:ln w="50800"/>
                <a:solidFill>
                  <a:srgbClr val="C00000"/>
                </a:solidFill>
              </a:rPr>
              <a:t>خصائص الموجات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86380" y="1978215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>
                <a:ln w="50800"/>
                <a:solidFill>
                  <a:srgbClr val="C00000"/>
                </a:solidFill>
              </a:rPr>
              <a:t>حيود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072188" y="2357438"/>
            <a:ext cx="2071687" cy="35718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30 – يصبح الضوء أكثر </a:t>
            </a:r>
            <a:r>
              <a:rPr lang="ar-SA" sz="1200" b="1" dirty="0" err="1">
                <a:solidFill>
                  <a:srgbClr val="C00000"/>
                </a:solidFill>
              </a:rPr>
              <a:t>إحمرارا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929188" y="2786063"/>
            <a:ext cx="3643312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31 – تكميم الطاقة يعني أن الطاقة يمكن أن توجد على شكل مضاعفات صحيحة لكمية ما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929188" y="3357563"/>
            <a:ext cx="3643312" cy="35718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32 – إن الطاقة </a:t>
            </a:r>
            <a:r>
              <a:rPr lang="ar-SA" sz="1200" b="1" dirty="0" err="1">
                <a:solidFill>
                  <a:srgbClr val="C00000"/>
                </a:solidFill>
              </a:rPr>
              <a:t>الإهتزازية</a:t>
            </a:r>
            <a:r>
              <a:rPr lang="ar-SA" sz="1200" b="1" dirty="0">
                <a:solidFill>
                  <a:srgbClr val="C00000"/>
                </a:solidFill>
              </a:rPr>
              <a:t> </a:t>
            </a:r>
            <a:r>
              <a:rPr lang="ar-SA" sz="1200" b="1" dirty="0" err="1">
                <a:solidFill>
                  <a:srgbClr val="C00000"/>
                </a:solidFill>
              </a:rPr>
              <a:t>للذرات</a:t>
            </a:r>
            <a:r>
              <a:rPr lang="ar-SA" sz="1200" b="1" dirty="0">
                <a:solidFill>
                  <a:srgbClr val="C00000"/>
                </a:solidFill>
              </a:rPr>
              <a:t> المتوهجة مكممة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15125" y="3786188"/>
            <a:ext cx="1857375" cy="35718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33 – الفوتون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429125" y="4214813"/>
            <a:ext cx="4357688" cy="64293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34 – كل </a:t>
            </a:r>
            <a:r>
              <a:rPr lang="ar-SA" sz="1200" b="1" dirty="0" err="1">
                <a:solidFill>
                  <a:srgbClr val="C00000"/>
                </a:solidFill>
              </a:rPr>
              <a:t>فوتون</a:t>
            </a:r>
            <a:r>
              <a:rPr lang="ar-SA" sz="1200" b="1" dirty="0">
                <a:solidFill>
                  <a:srgbClr val="C00000"/>
                </a:solidFill>
              </a:rPr>
              <a:t> يحرر إلكترونا ضوئيا . الضوء ذو الشدة العالية يحتوي على فوتونات أكثر لكل ثانية ؛ لذا يسبب تحرير عدد إلكترونات ضوئية أكثر لكل ثانية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429125" y="4938713"/>
            <a:ext cx="4357688" cy="49053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35 – الفوتونات ذات التردد الأقل  من تردد العتبة ليس لها طاقة كافية لتحرير إلكترون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929063" y="5500688"/>
            <a:ext cx="4857750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36 – فوتونات الضوء الأحمر ليس لها طاقة كافية لإحداث تفاعل كيميائي للفيلم الذي يتعرض له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286125" y="6000750"/>
            <a:ext cx="550068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37 – تنقل التصادمات المرنة كلا من الزخم والطاقة فقط إذا كان </a:t>
            </a:r>
            <a:r>
              <a:rPr lang="ar-SA" sz="1200" b="1" dirty="0" err="1">
                <a:solidFill>
                  <a:srgbClr val="C00000"/>
                </a:solidFill>
              </a:rPr>
              <a:t>للفوتونات</a:t>
            </a:r>
            <a:r>
              <a:rPr lang="ar-SA" sz="1200" b="1" dirty="0">
                <a:solidFill>
                  <a:srgbClr val="C00000"/>
                </a:solidFill>
              </a:rPr>
              <a:t> زخم يمكنها من تحقيق المعادلات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85750" y="214313"/>
            <a:ext cx="471487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38 – لا ، لأن  استخدام هذه المعادلة تجعل زخم الفوتون صفرا لأن الفوتونات مهملة الكتلة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28625" y="785813"/>
            <a:ext cx="4357688" cy="64293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39 – </a:t>
            </a:r>
            <a:r>
              <a:rPr lang="en-US" sz="1200" b="1" dirty="0">
                <a:solidFill>
                  <a:srgbClr val="C00000"/>
                </a:solidFill>
              </a:rPr>
              <a:t>a</a:t>
            </a:r>
            <a:r>
              <a:rPr lang="ar-EG" sz="1200" b="1" dirty="0">
                <a:solidFill>
                  <a:srgbClr val="C00000"/>
                </a:solidFill>
              </a:rPr>
              <a:t>/ وازن بين قوة </a:t>
            </a:r>
            <a:r>
              <a:rPr lang="ar-EG" sz="1200" b="1" dirty="0" err="1">
                <a:solidFill>
                  <a:srgbClr val="C00000"/>
                </a:solidFill>
              </a:rPr>
              <a:t>الجزب</a:t>
            </a:r>
            <a:r>
              <a:rPr lang="ar-EG" sz="1200" b="1" dirty="0">
                <a:solidFill>
                  <a:srgbClr val="C00000"/>
                </a:solidFill>
              </a:rPr>
              <a:t> مع قوة المجال الكهربائي المؤثرتين في الشحنة .</a:t>
            </a:r>
          </a:p>
          <a:p>
            <a:pPr>
              <a:defRPr/>
            </a:pPr>
            <a:r>
              <a:rPr lang="ar-EG" sz="1200" b="1" dirty="0">
                <a:solidFill>
                  <a:srgbClr val="C00000"/>
                </a:solidFill>
              </a:rPr>
              <a:t>         </a:t>
            </a:r>
            <a:r>
              <a:rPr lang="en-US" sz="1200" b="1" dirty="0">
                <a:solidFill>
                  <a:srgbClr val="C00000"/>
                </a:solidFill>
              </a:rPr>
              <a:t>b</a:t>
            </a:r>
            <a:r>
              <a:rPr lang="ar-EG" sz="1200" b="1" dirty="0">
                <a:solidFill>
                  <a:srgbClr val="C00000"/>
                </a:solidFill>
              </a:rPr>
              <a:t>/ وازن بين قوة المجال الكهربائي مع قوة المجال المغناطيسي</a:t>
            </a:r>
          </a:p>
          <a:p>
            <a:pPr>
              <a:defRPr/>
            </a:pPr>
            <a:r>
              <a:rPr lang="ar-EG" sz="1200" b="1" dirty="0">
                <a:solidFill>
                  <a:srgbClr val="C00000"/>
                </a:solidFill>
              </a:rPr>
              <a:t>          </a:t>
            </a:r>
            <a:r>
              <a:rPr lang="en-US" sz="1200" b="1" dirty="0">
                <a:solidFill>
                  <a:srgbClr val="C00000"/>
                </a:solidFill>
              </a:rPr>
              <a:t>c</a:t>
            </a:r>
            <a:r>
              <a:rPr lang="ar-EG" sz="1200" b="1" dirty="0">
                <a:solidFill>
                  <a:srgbClr val="C00000"/>
                </a:solidFill>
              </a:rPr>
              <a:t>/ شتت الإلكترونات عن سطح الكريستال وقم بقياس زوايا </a:t>
            </a:r>
            <a:r>
              <a:rPr lang="ar-EG" sz="1200" b="1" dirty="0" err="1">
                <a:solidFill>
                  <a:srgbClr val="C00000"/>
                </a:solidFill>
              </a:rPr>
              <a:t>الحيود</a:t>
            </a:r>
            <a:r>
              <a:rPr lang="ar-EG" sz="1200" b="1" dirty="0">
                <a:solidFill>
                  <a:srgbClr val="C00000"/>
                </a:solidFill>
              </a:rPr>
              <a:t>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57188" y="1500188"/>
            <a:ext cx="4357687" cy="17145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40 – </a:t>
            </a:r>
            <a:r>
              <a:rPr lang="en-US" sz="1200" b="1" dirty="0">
                <a:solidFill>
                  <a:srgbClr val="C00000"/>
                </a:solidFill>
              </a:rPr>
              <a:t>a</a:t>
            </a:r>
            <a:r>
              <a:rPr lang="ar-EG" sz="1200" b="1" dirty="0">
                <a:solidFill>
                  <a:srgbClr val="C00000"/>
                </a:solidFill>
              </a:rPr>
              <a:t>/ قس الطاقة الحركية للإلكترونات المتحررة من الفلز بطوليين </a:t>
            </a:r>
            <a:r>
              <a:rPr lang="ar-EG" sz="1200" b="1" dirty="0" err="1">
                <a:solidFill>
                  <a:srgbClr val="C00000"/>
                </a:solidFill>
              </a:rPr>
              <a:t>موجين</a:t>
            </a:r>
            <a:r>
              <a:rPr lang="ar-EG" sz="1200" b="1" dirty="0">
                <a:solidFill>
                  <a:srgbClr val="C00000"/>
                </a:solidFill>
              </a:rPr>
              <a:t> اثنين مختلفين على الأقل ، أو قس الطاقة الحركية للإلكترونات المتحررة من </a:t>
            </a:r>
            <a:r>
              <a:rPr lang="ar-EG" sz="1200" b="1" dirty="0" err="1">
                <a:solidFill>
                  <a:srgbClr val="C00000"/>
                </a:solidFill>
              </a:rPr>
              <a:t>ممعدن</a:t>
            </a:r>
            <a:r>
              <a:rPr lang="ar-EG" sz="1200" b="1" dirty="0">
                <a:solidFill>
                  <a:srgbClr val="C00000"/>
                </a:solidFill>
              </a:rPr>
              <a:t> معلوم عند طول موجي واحد .</a:t>
            </a:r>
          </a:p>
          <a:p>
            <a:pPr>
              <a:defRPr/>
            </a:pPr>
            <a:r>
              <a:rPr lang="ar-EG" sz="1200" b="1" dirty="0">
                <a:solidFill>
                  <a:srgbClr val="C00000"/>
                </a:solidFill>
              </a:rPr>
              <a:t>         </a:t>
            </a:r>
            <a:r>
              <a:rPr lang="en-US" sz="1200" b="1" dirty="0">
                <a:solidFill>
                  <a:srgbClr val="C00000"/>
                </a:solidFill>
              </a:rPr>
              <a:t>b</a:t>
            </a:r>
            <a:r>
              <a:rPr lang="ar-EG" sz="1200" b="1" dirty="0">
                <a:solidFill>
                  <a:srgbClr val="C00000"/>
                </a:solidFill>
              </a:rPr>
              <a:t>/ قس التغير في الطول الموجي لأشعة </a:t>
            </a:r>
            <a:r>
              <a:rPr lang="ar-EG" sz="1200" b="1" dirty="0" err="1">
                <a:solidFill>
                  <a:srgbClr val="C00000"/>
                </a:solidFill>
              </a:rPr>
              <a:t>إكس</a:t>
            </a:r>
            <a:r>
              <a:rPr lang="ar-EG" sz="1200" b="1" dirty="0">
                <a:solidFill>
                  <a:srgbClr val="C00000"/>
                </a:solidFill>
              </a:rPr>
              <a:t> المشتتة بواسطة المادة .</a:t>
            </a:r>
          </a:p>
          <a:p>
            <a:pPr>
              <a:defRPr/>
            </a:pPr>
            <a:r>
              <a:rPr lang="ar-EG" sz="1200" b="1" dirty="0">
                <a:solidFill>
                  <a:srgbClr val="C00000"/>
                </a:solidFill>
              </a:rPr>
              <a:t>          </a:t>
            </a:r>
            <a:r>
              <a:rPr lang="en-US" sz="1200" b="1" dirty="0">
                <a:solidFill>
                  <a:srgbClr val="C00000"/>
                </a:solidFill>
              </a:rPr>
              <a:t>c</a:t>
            </a:r>
            <a:r>
              <a:rPr lang="ar-EG" sz="1200" b="1" dirty="0">
                <a:solidFill>
                  <a:srgbClr val="C00000"/>
                </a:solidFill>
              </a:rPr>
              <a:t>/ قس زاوية </a:t>
            </a:r>
            <a:r>
              <a:rPr lang="ar-EG" sz="1200" b="1" dirty="0" err="1">
                <a:solidFill>
                  <a:srgbClr val="C00000"/>
                </a:solidFill>
              </a:rPr>
              <a:t>الحيود</a:t>
            </a:r>
            <a:r>
              <a:rPr lang="ar-EG" sz="1200" b="1" dirty="0">
                <a:solidFill>
                  <a:srgbClr val="C00000"/>
                </a:solidFill>
              </a:rPr>
              <a:t> عندما ينفذ الضوء خلال شقين أو </a:t>
            </a:r>
            <a:r>
              <a:rPr lang="ar-EG" sz="1200" b="1" dirty="0" err="1">
                <a:solidFill>
                  <a:srgbClr val="C00000"/>
                </a:solidFill>
              </a:rPr>
              <a:t>محزوز</a:t>
            </a:r>
            <a:r>
              <a:rPr lang="ar-EG" sz="1200" b="1" dirty="0">
                <a:solidFill>
                  <a:srgbClr val="C00000"/>
                </a:solidFill>
              </a:rPr>
              <a:t> حيود ، وقس عرض نمط </a:t>
            </a:r>
            <a:r>
              <a:rPr lang="ar-EG" sz="1200" b="1" dirty="0" err="1">
                <a:solidFill>
                  <a:srgbClr val="C00000"/>
                </a:solidFill>
              </a:rPr>
              <a:t>الحيود</a:t>
            </a:r>
            <a:r>
              <a:rPr lang="ar-EG" sz="1200" b="1" dirty="0">
                <a:solidFill>
                  <a:srgbClr val="C00000"/>
                </a:solidFill>
              </a:rPr>
              <a:t> للشق المفرد ، أو قس الزاوية التي ينحرف الضوء عندها عند نفاذه خلال المنشور .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85750" y="3286125"/>
            <a:ext cx="4357688" cy="10001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41 – </a:t>
            </a:r>
            <a:r>
              <a:rPr lang="en-US" sz="1200" b="1" dirty="0">
                <a:solidFill>
                  <a:srgbClr val="C00000"/>
                </a:solidFill>
              </a:rPr>
              <a:t>a/ 4000K : ~ 2.5 × 10</a:t>
            </a:r>
            <a:r>
              <a:rPr lang="en-US" sz="1200" b="1" baseline="30000" dirty="0">
                <a:solidFill>
                  <a:srgbClr val="C00000"/>
                </a:solidFill>
              </a:rPr>
              <a:t>14</a:t>
            </a:r>
            <a:r>
              <a:rPr lang="en-US" sz="1200" b="1" dirty="0">
                <a:solidFill>
                  <a:srgbClr val="C00000"/>
                </a:solidFill>
              </a:rPr>
              <a:t> Hz   -    5800K: ~ 3.5 × 10</a:t>
            </a:r>
            <a:r>
              <a:rPr lang="en-US" sz="1200" b="1" baseline="30000" dirty="0">
                <a:solidFill>
                  <a:srgbClr val="C00000"/>
                </a:solidFill>
              </a:rPr>
              <a:t>14</a:t>
            </a:r>
            <a:r>
              <a:rPr lang="en-US" sz="1200" b="1" dirty="0">
                <a:solidFill>
                  <a:srgbClr val="C00000"/>
                </a:solidFill>
              </a:rPr>
              <a:t> Hz</a:t>
            </a:r>
          </a:p>
          <a:p>
            <a:pPr>
              <a:defRPr/>
            </a:pPr>
            <a:r>
              <a:rPr lang="en-US" sz="1200" b="1" dirty="0">
                <a:solidFill>
                  <a:srgbClr val="C00000"/>
                </a:solidFill>
              </a:rPr>
              <a:t> - 8000K: ~ 4.6 × 10</a:t>
            </a:r>
            <a:r>
              <a:rPr lang="en-US" sz="1200" b="1" baseline="30000" dirty="0">
                <a:solidFill>
                  <a:srgbClr val="C00000"/>
                </a:solidFill>
              </a:rPr>
              <a:t>14</a:t>
            </a:r>
            <a:r>
              <a:rPr lang="en-US" sz="1200" b="1" dirty="0">
                <a:solidFill>
                  <a:srgbClr val="C00000"/>
                </a:solidFill>
              </a:rPr>
              <a:t> Hz</a:t>
            </a:r>
            <a:endParaRPr lang="ar-EG" sz="12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EG" sz="1200" b="1" dirty="0">
                <a:solidFill>
                  <a:srgbClr val="C00000"/>
                </a:solidFill>
              </a:rPr>
              <a:t>         </a:t>
            </a:r>
            <a:r>
              <a:rPr lang="en-US" sz="1200" b="1" dirty="0">
                <a:solidFill>
                  <a:srgbClr val="C00000"/>
                </a:solidFill>
              </a:rPr>
              <a:t>b</a:t>
            </a:r>
            <a:r>
              <a:rPr lang="ar-EG" sz="1200" b="1" dirty="0">
                <a:solidFill>
                  <a:srgbClr val="C00000"/>
                </a:solidFill>
              </a:rPr>
              <a:t>/ يزداد تردد الذروة بزيادة درجة الحرارة .</a:t>
            </a:r>
          </a:p>
          <a:p>
            <a:pPr>
              <a:defRPr/>
            </a:pPr>
            <a:r>
              <a:rPr lang="ar-EG" sz="1200" b="1" dirty="0">
                <a:solidFill>
                  <a:srgbClr val="C00000"/>
                </a:solidFill>
              </a:rPr>
              <a:t>          </a:t>
            </a:r>
            <a:r>
              <a:rPr lang="en-US" sz="1200" b="1" dirty="0">
                <a:solidFill>
                  <a:srgbClr val="C00000"/>
                </a:solidFill>
              </a:rPr>
              <a:t>c</a:t>
            </a:r>
            <a:r>
              <a:rPr lang="ar-EG" sz="1200" b="1" dirty="0">
                <a:solidFill>
                  <a:srgbClr val="C00000"/>
                </a:solidFill>
              </a:rPr>
              <a:t>/ تزداد الشدة في الجزء الأحمر من الطيف من </a:t>
            </a:r>
            <a:r>
              <a:rPr lang="en-US" sz="1200" b="1" dirty="0">
                <a:solidFill>
                  <a:srgbClr val="C00000"/>
                </a:solidFill>
              </a:rPr>
              <a:t>0.5</a:t>
            </a:r>
            <a:r>
              <a:rPr lang="ar-EG" sz="1200" b="1" dirty="0">
                <a:solidFill>
                  <a:srgbClr val="C00000"/>
                </a:solidFill>
              </a:rPr>
              <a:t> إلى </a:t>
            </a:r>
            <a:r>
              <a:rPr lang="en-US" sz="1200" b="1" dirty="0">
                <a:solidFill>
                  <a:srgbClr val="C00000"/>
                </a:solidFill>
              </a:rPr>
              <a:t>9.2</a:t>
            </a:r>
            <a:r>
              <a:rPr lang="ar-EG" sz="1200" b="1" dirty="0">
                <a:solidFill>
                  <a:srgbClr val="C00000"/>
                </a:solidFill>
              </a:rPr>
              <a:t> تقريبا ، وتكون الزيادة بمعامل أكبر قليلا من </a:t>
            </a:r>
            <a:r>
              <a:rPr lang="en-US" sz="1200" b="1" dirty="0">
                <a:solidFill>
                  <a:srgbClr val="C00000"/>
                </a:solidFill>
              </a:rPr>
              <a:t>18</a:t>
            </a:r>
            <a:r>
              <a:rPr lang="ar-EG" sz="1200" b="1" dirty="0">
                <a:solidFill>
                  <a:srgbClr val="C00000"/>
                </a:solidFill>
              </a:rPr>
              <a:t>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857250" y="4429125"/>
            <a:ext cx="3143250" cy="5715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42 – </a:t>
            </a:r>
            <a:r>
              <a:rPr lang="en-US" sz="1200" b="1" dirty="0">
                <a:solidFill>
                  <a:srgbClr val="C00000"/>
                </a:solidFill>
              </a:rPr>
              <a:t>a</a:t>
            </a:r>
            <a:r>
              <a:rPr lang="ar-EG" sz="1200" b="1" dirty="0">
                <a:solidFill>
                  <a:srgbClr val="C00000"/>
                </a:solidFill>
              </a:rPr>
              <a:t>/ البرتقالي الساطع       </a:t>
            </a:r>
            <a:r>
              <a:rPr lang="en-US" sz="1200" b="1" dirty="0">
                <a:solidFill>
                  <a:srgbClr val="C00000"/>
                </a:solidFill>
              </a:rPr>
              <a:t>b</a:t>
            </a:r>
            <a:r>
              <a:rPr lang="ar-EG" sz="1200" b="1" dirty="0">
                <a:solidFill>
                  <a:srgbClr val="C00000"/>
                </a:solidFill>
              </a:rPr>
              <a:t>/ البرتقالي الساطع</a:t>
            </a:r>
            <a:r>
              <a:rPr lang="ar-SA" sz="1200" b="1" dirty="0">
                <a:solidFill>
                  <a:srgbClr val="C00000"/>
                </a:solidFill>
              </a:rPr>
              <a:t> </a:t>
            </a:r>
            <a:endParaRPr lang="ar-EG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0963"/>
            <a:ext cx="8829675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929188" y="214313"/>
            <a:ext cx="3643312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43 – ليس ضروريا ، يتناسب عدد الإلكترونات المنبعثة طرديا مع عدد الفوتونات الساقطة أو شدة الضوء ، وليس تردده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6250" y="857250"/>
            <a:ext cx="4357688" cy="71437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44 – </a:t>
            </a:r>
            <a:r>
              <a:rPr lang="en-US" sz="1200" b="1" dirty="0">
                <a:solidFill>
                  <a:srgbClr val="C00000"/>
                </a:solidFill>
              </a:rPr>
              <a:t>a</a:t>
            </a:r>
            <a:r>
              <a:rPr lang="ar-EG" sz="1200" b="1" dirty="0">
                <a:solidFill>
                  <a:srgbClr val="C00000"/>
                </a:solidFill>
              </a:rPr>
              <a:t>/ الضوء الأزرق له تردد وطاقة أقل من الضوء فوق البنفسجي ، لذلك فإن </a:t>
            </a:r>
            <a:r>
              <a:rPr lang="ar-EG" sz="1200" b="1" dirty="0" err="1">
                <a:solidFill>
                  <a:srgbClr val="C00000"/>
                </a:solidFill>
              </a:rPr>
              <a:t>التنجستون</a:t>
            </a:r>
            <a:r>
              <a:rPr lang="ar-EG" sz="1200" b="1" dirty="0">
                <a:solidFill>
                  <a:srgbClr val="C00000"/>
                </a:solidFill>
              </a:rPr>
              <a:t> له تردد عتبة أكبر .</a:t>
            </a:r>
          </a:p>
          <a:p>
            <a:pPr>
              <a:defRPr/>
            </a:pPr>
            <a:r>
              <a:rPr lang="ar-EG" sz="1200" b="1" dirty="0">
                <a:solidFill>
                  <a:srgbClr val="C00000"/>
                </a:solidFill>
              </a:rPr>
              <a:t>         </a:t>
            </a:r>
            <a:r>
              <a:rPr lang="en-US" sz="1200" b="1" dirty="0">
                <a:solidFill>
                  <a:srgbClr val="C00000"/>
                </a:solidFill>
              </a:rPr>
              <a:t>b</a:t>
            </a:r>
            <a:r>
              <a:rPr lang="ar-EG" sz="1200" b="1" dirty="0">
                <a:solidFill>
                  <a:srgbClr val="C00000"/>
                </a:solidFill>
              </a:rPr>
              <a:t>/ </a:t>
            </a:r>
            <a:r>
              <a:rPr lang="ar-EG" sz="1200" b="1" dirty="0" err="1">
                <a:solidFill>
                  <a:srgbClr val="C00000"/>
                </a:solidFill>
              </a:rPr>
              <a:t>التنجستون</a:t>
            </a:r>
            <a:r>
              <a:rPr lang="ar-EG" sz="1200" b="1" dirty="0">
                <a:solidFill>
                  <a:srgbClr val="C00000"/>
                </a:solidFill>
              </a:rPr>
              <a:t>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286250" y="1643063"/>
            <a:ext cx="4357688" cy="64293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>
                <a:solidFill>
                  <a:srgbClr val="C00000"/>
                </a:solidFill>
              </a:rPr>
              <a:t>45 – </a:t>
            </a:r>
            <a:r>
              <a:rPr lang="en-US" sz="1200" b="1" dirty="0">
                <a:solidFill>
                  <a:srgbClr val="C00000"/>
                </a:solidFill>
              </a:rPr>
              <a:t>a</a:t>
            </a:r>
            <a:r>
              <a:rPr lang="ar-EG" sz="1200" b="1" dirty="0">
                <a:solidFill>
                  <a:srgbClr val="C00000"/>
                </a:solidFill>
              </a:rPr>
              <a:t>/ قطر كرة البيسبول </a:t>
            </a:r>
            <a:r>
              <a:rPr lang="en-US" sz="1200" b="1" dirty="0">
                <a:solidFill>
                  <a:srgbClr val="C00000"/>
                </a:solidFill>
              </a:rPr>
              <a:t>0.10m </a:t>
            </a:r>
            <a:r>
              <a:rPr lang="ar-EG" sz="1200" b="1" dirty="0">
                <a:solidFill>
                  <a:srgbClr val="C00000"/>
                </a:solidFill>
              </a:rPr>
              <a:t>تقريبا ، بينما طول موجة </a:t>
            </a:r>
            <a:r>
              <a:rPr lang="ar-EG" sz="1200" b="1" dirty="0" err="1">
                <a:solidFill>
                  <a:srgbClr val="C00000"/>
                </a:solidFill>
              </a:rPr>
              <a:t>دي</a:t>
            </a:r>
            <a:r>
              <a:rPr lang="ar-EG" sz="1200" b="1" dirty="0">
                <a:solidFill>
                  <a:srgbClr val="C00000"/>
                </a:solidFill>
              </a:rPr>
              <a:t> برولي </a:t>
            </a:r>
            <a:r>
              <a:rPr lang="en-US" sz="1200" b="1" dirty="0">
                <a:solidFill>
                  <a:srgbClr val="C00000"/>
                </a:solidFill>
              </a:rPr>
              <a:t>10</a:t>
            </a:r>
            <a:r>
              <a:rPr lang="en-US" sz="1200" b="1" baseline="30000" dirty="0">
                <a:solidFill>
                  <a:srgbClr val="C00000"/>
                </a:solidFill>
              </a:rPr>
              <a:t>-34 </a:t>
            </a:r>
            <a:r>
              <a:rPr lang="ar-EG" sz="1200" b="1" baseline="30000" dirty="0">
                <a:solidFill>
                  <a:srgbClr val="C00000"/>
                </a:solidFill>
              </a:rPr>
              <a:t> </a:t>
            </a:r>
            <a:r>
              <a:rPr lang="ar-EG" sz="1600" b="1" baseline="30000" dirty="0">
                <a:solidFill>
                  <a:srgbClr val="C00000"/>
                </a:solidFill>
              </a:rPr>
              <a:t>وبذلك تكون كرة البيسبول  أكبر  </a:t>
            </a:r>
            <a:r>
              <a:rPr lang="en-US" sz="1200" b="1" dirty="0">
                <a:solidFill>
                  <a:srgbClr val="C00000"/>
                </a:solidFill>
              </a:rPr>
              <a:t>10</a:t>
            </a:r>
            <a:r>
              <a:rPr lang="en-US" sz="1200" b="1" baseline="30000" dirty="0">
                <a:solidFill>
                  <a:srgbClr val="C00000"/>
                </a:solidFill>
              </a:rPr>
              <a:t>33</a:t>
            </a:r>
            <a:r>
              <a:rPr lang="ar-EG" sz="1200" b="1" baseline="30000" dirty="0">
                <a:solidFill>
                  <a:srgbClr val="C00000"/>
                </a:solidFill>
              </a:rPr>
              <a:t> </a:t>
            </a:r>
            <a:r>
              <a:rPr lang="ar-EG" sz="1600" b="1" baseline="30000" dirty="0">
                <a:solidFill>
                  <a:srgbClr val="C00000"/>
                </a:solidFill>
              </a:rPr>
              <a:t>مرة من الطول الموجي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00688" y="4143375"/>
            <a:ext cx="235743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46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8.21 × 10</a:t>
            </a:r>
            <a:r>
              <a:rPr lang="en-US" sz="1600" b="1" baseline="30000" dirty="0">
                <a:solidFill>
                  <a:srgbClr val="C00000"/>
                </a:solidFill>
              </a:rPr>
              <a:t>14</a:t>
            </a:r>
            <a:r>
              <a:rPr lang="en-US" sz="1600" b="1" dirty="0">
                <a:solidFill>
                  <a:srgbClr val="C00000"/>
                </a:solidFill>
              </a:rPr>
              <a:t>Hz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643688" y="4643438"/>
            <a:ext cx="121443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47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3.0 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715000" y="5357813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48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1.7 × 10</a:t>
            </a:r>
            <a:r>
              <a:rPr lang="en-US" sz="1600" b="1" baseline="30000" dirty="0">
                <a:solidFill>
                  <a:srgbClr val="C00000"/>
                </a:solidFill>
              </a:rPr>
              <a:t>-27</a:t>
            </a:r>
            <a:r>
              <a:rPr lang="en-US" sz="1600" b="1" dirty="0">
                <a:solidFill>
                  <a:srgbClr val="C00000"/>
                </a:solidFill>
              </a:rPr>
              <a:t>Kg . m/s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500188" y="285750"/>
            <a:ext cx="2500312" cy="78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49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</a:t>
            </a:r>
            <a:r>
              <a:rPr lang="en-US" sz="1600" b="1" dirty="0">
                <a:solidFill>
                  <a:srgbClr val="C00000"/>
                </a:solidFill>
              </a:rPr>
              <a:t>    5.0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8.0 × 10</a:t>
            </a:r>
            <a:r>
              <a:rPr lang="en-US" sz="1600" b="1" baseline="30000" dirty="0">
                <a:solidFill>
                  <a:srgbClr val="C00000"/>
                </a:solidFill>
              </a:rPr>
              <a:t>-19 </a:t>
            </a:r>
            <a:r>
              <a:rPr lang="en-US" sz="1600" b="1" dirty="0">
                <a:solidFill>
                  <a:srgbClr val="C00000"/>
                </a:solidFill>
              </a:rPr>
              <a:t>J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714500" y="2643188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50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1.07 × 10</a:t>
            </a:r>
            <a:r>
              <a:rPr lang="en-US" sz="1600" b="1" baseline="30000" dirty="0">
                <a:solidFill>
                  <a:srgbClr val="C00000"/>
                </a:solidFill>
              </a:rPr>
              <a:t>-19 </a:t>
            </a:r>
            <a:r>
              <a:rPr lang="en-US" sz="1600" b="1" dirty="0">
                <a:solidFill>
                  <a:srgbClr val="C00000"/>
                </a:solidFill>
              </a:rPr>
              <a:t>J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643063" y="3214688"/>
            <a:ext cx="235743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51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2.9 × 10</a:t>
            </a:r>
            <a:r>
              <a:rPr lang="en-US" sz="1600" b="1" baseline="30000" dirty="0">
                <a:solidFill>
                  <a:srgbClr val="C00000"/>
                </a:solidFill>
              </a:rPr>
              <a:t>-19 </a:t>
            </a:r>
            <a:r>
              <a:rPr lang="en-US" sz="1600" b="1" dirty="0">
                <a:solidFill>
                  <a:srgbClr val="C00000"/>
                </a:solidFill>
              </a:rPr>
              <a:t>J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643063" y="3714750"/>
            <a:ext cx="235743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52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3.7 × 10</a:t>
            </a:r>
            <a:r>
              <a:rPr lang="en-US" sz="1600" b="1" baseline="30000" dirty="0">
                <a:solidFill>
                  <a:srgbClr val="C00000"/>
                </a:solidFill>
              </a:rPr>
              <a:t>-19 </a:t>
            </a:r>
            <a:r>
              <a:rPr lang="en-US" sz="1600" b="1" dirty="0">
                <a:solidFill>
                  <a:srgbClr val="C00000"/>
                </a:solidFill>
              </a:rPr>
              <a:t>J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786063" y="4357688"/>
            <a:ext cx="121443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53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1.8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7638"/>
            <a:ext cx="8786812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286375" y="714375"/>
            <a:ext cx="2500313" cy="78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54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 </a:t>
            </a:r>
            <a:r>
              <a:rPr lang="en-US" sz="1600" b="1" dirty="0">
                <a:solidFill>
                  <a:srgbClr val="C00000"/>
                </a:solidFill>
              </a:rPr>
              <a:t>m</a:t>
            </a:r>
            <a:r>
              <a:rPr lang="en-US" sz="1600" b="1" baseline="30000" dirty="0">
                <a:solidFill>
                  <a:srgbClr val="C00000"/>
                </a:solidFill>
              </a:rPr>
              <a:t>2</a:t>
            </a:r>
            <a:r>
              <a:rPr lang="ar-SA" sz="1600" b="1" dirty="0">
                <a:solidFill>
                  <a:srgbClr val="C00000"/>
                </a:solidFill>
              </a:rPr>
              <a:t>/ </a:t>
            </a:r>
            <a:r>
              <a:rPr lang="en-US" sz="1600" b="1" dirty="0">
                <a:solidFill>
                  <a:srgbClr val="C00000"/>
                </a:solidFill>
              </a:rPr>
              <a:t>    1  × 10</a:t>
            </a:r>
            <a:r>
              <a:rPr lang="en-US" sz="1600" b="1" baseline="30000" dirty="0">
                <a:solidFill>
                  <a:srgbClr val="C00000"/>
                </a:solidFill>
              </a:rPr>
              <a:t>13</a:t>
            </a:r>
            <a:r>
              <a:rPr lang="en-US" sz="1600" b="1" dirty="0">
                <a:solidFill>
                  <a:srgbClr val="C00000"/>
                </a:solidFill>
              </a:rPr>
              <a:t> J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2 × 10</a:t>
            </a:r>
            <a:r>
              <a:rPr lang="en-US" sz="1600" b="1" baseline="30000" dirty="0">
                <a:solidFill>
                  <a:srgbClr val="C00000"/>
                </a:solidFill>
              </a:rPr>
              <a:t>2</a:t>
            </a:r>
            <a:r>
              <a:rPr lang="en-US" sz="1600" b="1" dirty="0">
                <a:solidFill>
                  <a:srgbClr val="C00000"/>
                </a:solidFill>
              </a:rPr>
              <a:t> m</a:t>
            </a:r>
            <a:r>
              <a:rPr lang="en-US" sz="1600" b="1" baseline="30000" dirty="0">
                <a:solidFill>
                  <a:srgbClr val="C00000"/>
                </a:solidFill>
              </a:rPr>
              <a:t>2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143625" y="1785938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55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0.24 nm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572125" y="2286000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56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2.4 × 10</a:t>
            </a:r>
            <a:r>
              <a:rPr lang="en-US" sz="1600" b="1" baseline="30000" dirty="0">
                <a:solidFill>
                  <a:srgbClr val="C00000"/>
                </a:solidFill>
              </a:rPr>
              <a:t>6 </a:t>
            </a:r>
            <a:r>
              <a:rPr lang="en-US" sz="1600" b="1" dirty="0">
                <a:solidFill>
                  <a:srgbClr val="C00000"/>
                </a:solidFill>
              </a:rPr>
              <a:t>m/s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438775" y="2786063"/>
            <a:ext cx="2500313" cy="78581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57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 </a:t>
            </a:r>
            <a:r>
              <a:rPr lang="en-US" sz="1600" b="1" dirty="0">
                <a:solidFill>
                  <a:srgbClr val="C00000"/>
                </a:solidFill>
              </a:rPr>
              <a:t>s</a:t>
            </a:r>
            <a:r>
              <a:rPr lang="ar-SA" sz="1600" b="1" dirty="0">
                <a:solidFill>
                  <a:srgbClr val="C00000"/>
                </a:solidFill>
              </a:rPr>
              <a:t>/ </a:t>
            </a:r>
            <a:r>
              <a:rPr lang="en-US" sz="1600" b="1" dirty="0">
                <a:solidFill>
                  <a:srgbClr val="C00000"/>
                </a:solidFill>
              </a:rPr>
              <a:t>    4.2  × 10</a:t>
            </a:r>
            <a:r>
              <a:rPr lang="en-US" sz="1600" b="1" baseline="30000" dirty="0">
                <a:solidFill>
                  <a:srgbClr val="C00000"/>
                </a:solidFill>
              </a:rPr>
              <a:t>7</a:t>
            </a:r>
            <a:r>
              <a:rPr lang="en-US" sz="1600" b="1" dirty="0">
                <a:solidFill>
                  <a:srgbClr val="C00000"/>
                </a:solidFill>
              </a:rPr>
              <a:t>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1.7 × 10</a:t>
            </a:r>
            <a:r>
              <a:rPr lang="en-US" sz="1600" b="1" baseline="30000" dirty="0">
                <a:solidFill>
                  <a:srgbClr val="C00000"/>
                </a:solidFill>
              </a:rPr>
              <a:t>-11</a:t>
            </a:r>
            <a:r>
              <a:rPr lang="en-US" sz="1600" b="1" dirty="0">
                <a:solidFill>
                  <a:srgbClr val="C00000"/>
                </a:solidFill>
              </a:rPr>
              <a:t> m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429250" y="3643313"/>
            <a:ext cx="2500313" cy="78581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58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 </a:t>
            </a:r>
            <a:r>
              <a:rPr lang="en-US" sz="1600" b="1" dirty="0">
                <a:solidFill>
                  <a:srgbClr val="C00000"/>
                </a:solidFill>
              </a:rPr>
              <a:t>s</a:t>
            </a:r>
            <a:r>
              <a:rPr lang="ar-SA" sz="1600" b="1" dirty="0">
                <a:solidFill>
                  <a:srgbClr val="C00000"/>
                </a:solidFill>
              </a:rPr>
              <a:t>/ </a:t>
            </a:r>
            <a:r>
              <a:rPr lang="en-US" sz="1600" b="1" dirty="0">
                <a:solidFill>
                  <a:srgbClr val="C00000"/>
                </a:solidFill>
              </a:rPr>
              <a:t>    2.2  × 10</a:t>
            </a:r>
            <a:r>
              <a:rPr lang="en-US" sz="1600" b="1" baseline="30000" dirty="0">
                <a:solidFill>
                  <a:srgbClr val="C00000"/>
                </a:solidFill>
              </a:rPr>
              <a:t>3</a:t>
            </a:r>
            <a:r>
              <a:rPr lang="en-US" sz="1600" b="1" dirty="0">
                <a:solidFill>
                  <a:srgbClr val="C00000"/>
                </a:solidFill>
              </a:rPr>
              <a:t>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1.8 × 10</a:t>
            </a:r>
            <a:r>
              <a:rPr lang="en-US" sz="1600" b="1" baseline="30000" dirty="0">
                <a:solidFill>
                  <a:srgbClr val="C00000"/>
                </a:solidFill>
              </a:rPr>
              <a:t>-10</a:t>
            </a:r>
            <a:r>
              <a:rPr lang="en-US" sz="1600" b="1" dirty="0">
                <a:solidFill>
                  <a:srgbClr val="C00000"/>
                </a:solidFill>
              </a:rPr>
              <a:t> m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714875" y="4572000"/>
            <a:ext cx="3714750" cy="10715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59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 </a:t>
            </a:r>
            <a:r>
              <a:rPr lang="en-US" sz="1600" b="1" dirty="0">
                <a:solidFill>
                  <a:srgbClr val="C00000"/>
                </a:solidFill>
              </a:rPr>
              <a:t>s</a:t>
            </a:r>
            <a:r>
              <a:rPr lang="ar-SA" sz="1600" b="1" dirty="0">
                <a:solidFill>
                  <a:srgbClr val="C00000"/>
                </a:solidFill>
              </a:rPr>
              <a:t>/ </a:t>
            </a:r>
            <a:r>
              <a:rPr lang="en-US" sz="1600" b="1" dirty="0">
                <a:solidFill>
                  <a:srgbClr val="C00000"/>
                </a:solidFill>
              </a:rPr>
              <a:t>    2.19  × 10</a:t>
            </a:r>
            <a:r>
              <a:rPr lang="en-US" sz="1600" b="1" baseline="30000" dirty="0">
                <a:solidFill>
                  <a:srgbClr val="C00000"/>
                </a:solidFill>
              </a:rPr>
              <a:t>6</a:t>
            </a:r>
            <a:r>
              <a:rPr lang="en-US" sz="1600" b="1" dirty="0">
                <a:solidFill>
                  <a:srgbClr val="C00000"/>
                </a:solidFill>
              </a:rPr>
              <a:t>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0.332 nm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</a:t>
            </a:r>
            <a:r>
              <a:rPr lang="en-US" sz="1600" b="1" dirty="0">
                <a:solidFill>
                  <a:srgbClr val="C00000"/>
                </a:solidFill>
              </a:rPr>
              <a:t>c</a:t>
            </a:r>
            <a:r>
              <a:rPr lang="ar-EG" sz="1600" b="1" dirty="0">
                <a:solidFill>
                  <a:srgbClr val="C00000"/>
                </a:solidFill>
              </a:rPr>
              <a:t>- 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3.26 nm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المحيط يساوي تقريبا 10 أطوال </a:t>
            </a:r>
            <a:r>
              <a:rPr lang="ar-SA" sz="1600" b="1" dirty="0" err="1">
                <a:solidFill>
                  <a:srgbClr val="C00000"/>
                </a:solidFill>
              </a:rPr>
              <a:t>موجية</a:t>
            </a:r>
            <a:r>
              <a:rPr lang="ar-SA" sz="1600" b="1" dirty="0">
                <a:solidFill>
                  <a:srgbClr val="C00000"/>
                </a:solidFill>
              </a:rPr>
              <a:t> مكتملة .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71625" y="285750"/>
            <a:ext cx="2500313" cy="78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60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</a:t>
            </a:r>
            <a:r>
              <a:rPr lang="en-US" sz="1600" b="1" dirty="0">
                <a:solidFill>
                  <a:srgbClr val="C00000"/>
                </a:solidFill>
              </a:rPr>
              <a:t>47  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0.025 V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500313" y="1643063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61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3.8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714500" y="2143125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62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5.3 × 10</a:t>
            </a:r>
            <a:r>
              <a:rPr lang="en-US" sz="1600" b="1" baseline="30000" dirty="0">
                <a:solidFill>
                  <a:srgbClr val="C00000"/>
                </a:solidFill>
              </a:rPr>
              <a:t>-19 </a:t>
            </a:r>
            <a:r>
              <a:rPr lang="en-US" sz="1600" b="1" dirty="0">
                <a:solidFill>
                  <a:srgbClr val="C00000"/>
                </a:solidFill>
              </a:rPr>
              <a:t>J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714500" y="2643188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63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5.3 × 10</a:t>
            </a:r>
            <a:r>
              <a:rPr lang="en-US" sz="1600" b="1" baseline="30000" dirty="0">
                <a:solidFill>
                  <a:srgbClr val="C00000"/>
                </a:solidFill>
              </a:rPr>
              <a:t>-19 </a:t>
            </a:r>
            <a:r>
              <a:rPr lang="en-US" sz="1600" b="1" dirty="0">
                <a:solidFill>
                  <a:srgbClr val="C00000"/>
                </a:solidFill>
              </a:rPr>
              <a:t>J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714500" y="3143250"/>
            <a:ext cx="2357438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64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8.0 × 10</a:t>
            </a:r>
            <a:r>
              <a:rPr lang="en-US" sz="1600" b="1" baseline="30000" dirty="0">
                <a:solidFill>
                  <a:srgbClr val="C00000"/>
                </a:solidFill>
              </a:rPr>
              <a:t>-12 </a:t>
            </a:r>
            <a:r>
              <a:rPr lang="en-US" sz="1600" b="1" dirty="0">
                <a:solidFill>
                  <a:srgbClr val="C00000"/>
                </a:solidFill>
              </a:rPr>
              <a:t>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643063" y="3643313"/>
            <a:ext cx="2500312" cy="78581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65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</a:t>
            </a:r>
            <a:r>
              <a:rPr lang="en-US" sz="1600" b="1" dirty="0">
                <a:solidFill>
                  <a:srgbClr val="C00000"/>
                </a:solidFill>
              </a:rPr>
              <a:t>2.6  × 10</a:t>
            </a:r>
            <a:r>
              <a:rPr lang="en-US" sz="1600" b="1" baseline="30000" dirty="0">
                <a:solidFill>
                  <a:srgbClr val="C00000"/>
                </a:solidFill>
              </a:rPr>
              <a:t>2</a:t>
            </a:r>
            <a:r>
              <a:rPr lang="en-US" sz="1600" b="1" dirty="0">
                <a:solidFill>
                  <a:srgbClr val="C00000"/>
                </a:solidFill>
              </a:rPr>
              <a:t> nm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3.6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500313" y="4500563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66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501 nm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571625" y="5000625"/>
            <a:ext cx="2500313" cy="78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67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 </a:t>
            </a:r>
            <a:r>
              <a:rPr lang="en-US" sz="1600" b="1" dirty="0">
                <a:solidFill>
                  <a:srgbClr val="C00000"/>
                </a:solidFill>
              </a:rPr>
              <a:t>s</a:t>
            </a:r>
            <a:r>
              <a:rPr lang="ar-SA" sz="1600" b="1" dirty="0">
                <a:solidFill>
                  <a:srgbClr val="C00000"/>
                </a:solidFill>
              </a:rPr>
              <a:t>/ </a:t>
            </a:r>
            <a:r>
              <a:rPr lang="en-US" sz="1600" b="1" dirty="0">
                <a:solidFill>
                  <a:srgbClr val="C00000"/>
                </a:solidFill>
              </a:rPr>
              <a:t>    1.82  × 10</a:t>
            </a:r>
            <a:r>
              <a:rPr lang="en-US" sz="1600" b="1" baseline="30000" dirty="0">
                <a:solidFill>
                  <a:srgbClr val="C00000"/>
                </a:solidFill>
              </a:rPr>
              <a:t>3</a:t>
            </a:r>
            <a:r>
              <a:rPr lang="en-US" sz="1600" b="1" dirty="0">
                <a:solidFill>
                  <a:srgbClr val="C00000"/>
                </a:solidFill>
              </a:rPr>
              <a:t> 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9.43 × 10</a:t>
            </a:r>
            <a:r>
              <a:rPr lang="en-US" sz="1600" b="1" baseline="30000" dirty="0">
                <a:solidFill>
                  <a:srgbClr val="C00000"/>
                </a:solidFill>
              </a:rPr>
              <a:t>-6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80963"/>
            <a:ext cx="89011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428625" y="142875"/>
            <a:ext cx="2714625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atin typeface="Microsoft Sans Serif" pitchFamily="34" charset="0"/>
                <a:cs typeface="Microsoft Sans Serif" pitchFamily="34" charset="0"/>
              </a:rPr>
              <a:t>تدريبـات الفصــل التاســــع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6200"/>
            <a:ext cx="8601075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072063" y="214313"/>
            <a:ext cx="3071812" cy="1214437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400" b="1" dirty="0">
                <a:solidFill>
                  <a:srgbClr val="C00000"/>
                </a:solidFill>
              </a:rPr>
              <a:t>39 –</a:t>
            </a:r>
            <a:r>
              <a:rPr lang="ar-EG" sz="1400" b="1" dirty="0">
                <a:solidFill>
                  <a:srgbClr val="C00000"/>
                </a:solidFill>
              </a:rPr>
              <a:t> لا ؛ لأنها تحتاج إلى طاقة </a:t>
            </a:r>
            <a:r>
              <a:rPr lang="en-US" sz="1400" b="1" dirty="0">
                <a:solidFill>
                  <a:srgbClr val="C00000"/>
                </a:solidFill>
              </a:rPr>
              <a:t> 5.43eV </a:t>
            </a:r>
            <a:r>
              <a:rPr lang="ar-EG" sz="1400" b="1" dirty="0">
                <a:solidFill>
                  <a:srgbClr val="C00000"/>
                </a:solidFill>
              </a:rPr>
              <a:t>لنقل الإلكترون إلى مستوى الطاقة </a:t>
            </a:r>
            <a:r>
              <a:rPr lang="en-US" sz="1400" b="1" dirty="0">
                <a:solidFill>
                  <a:srgbClr val="C00000"/>
                </a:solidFill>
              </a:rPr>
              <a:t>E4</a:t>
            </a:r>
            <a:r>
              <a:rPr lang="ar-EG" sz="1400" b="1" dirty="0">
                <a:solidFill>
                  <a:srgbClr val="C00000"/>
                </a:solidFill>
              </a:rPr>
              <a:t>،</a:t>
            </a:r>
            <a:r>
              <a:rPr lang="en-US" sz="1400" b="1" dirty="0">
                <a:solidFill>
                  <a:srgbClr val="C00000"/>
                </a:solidFill>
              </a:rPr>
              <a:t> 6.67 </a:t>
            </a:r>
            <a:r>
              <a:rPr lang="en-US" sz="1400" b="1" dirty="0" err="1">
                <a:solidFill>
                  <a:srgbClr val="C00000"/>
                </a:solidFill>
              </a:rPr>
              <a:t>eV</a:t>
            </a:r>
            <a:endParaRPr lang="ar-EG" sz="14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EG" sz="1400" b="1" dirty="0">
                <a:solidFill>
                  <a:srgbClr val="C00000"/>
                </a:solidFill>
              </a:rPr>
              <a:t>لنقل الإلكترون إلى مستوى الطاقة </a:t>
            </a:r>
            <a:r>
              <a:rPr lang="en-US" sz="1400" b="1" dirty="0">
                <a:solidFill>
                  <a:srgbClr val="C00000"/>
                </a:solidFill>
              </a:rPr>
              <a:t>E5</a:t>
            </a:r>
            <a:r>
              <a:rPr lang="ar-EG" sz="1400" b="1" dirty="0">
                <a:solidFill>
                  <a:srgbClr val="C00000"/>
                </a:solidFill>
              </a:rPr>
              <a:t> . تمتص الذرة فقط الفوتونات التي لها طاقة محددة فقط 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72063" y="1571625"/>
            <a:ext cx="3071812" cy="9286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400" b="1" dirty="0">
                <a:solidFill>
                  <a:srgbClr val="C00000"/>
                </a:solidFill>
              </a:rPr>
              <a:t>40 –</a:t>
            </a:r>
            <a:r>
              <a:rPr lang="ar-EG" sz="1400" b="1" dirty="0">
                <a:solidFill>
                  <a:srgbClr val="C00000"/>
                </a:solidFill>
              </a:rPr>
              <a:t> الطاقة العظمى  </a:t>
            </a:r>
            <a:r>
              <a:rPr lang="en-US" sz="1400" b="1" dirty="0">
                <a:solidFill>
                  <a:srgbClr val="C00000"/>
                </a:solidFill>
              </a:rPr>
              <a:t> 13.6 </a:t>
            </a:r>
            <a:r>
              <a:rPr lang="en-US" sz="1400" b="1" dirty="0" err="1">
                <a:solidFill>
                  <a:srgbClr val="C00000"/>
                </a:solidFill>
              </a:rPr>
              <a:t>eV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ar-EG" sz="1400" b="1" dirty="0">
                <a:solidFill>
                  <a:srgbClr val="C00000"/>
                </a:solidFill>
              </a:rPr>
              <a:t>وهذه أيضا طاقة التأين لذرة الهيدروجين . سوف يغادر الإلكترون النواة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00625" y="2643188"/>
            <a:ext cx="3071813" cy="85725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400" b="1" dirty="0">
                <a:solidFill>
                  <a:srgbClr val="C00000"/>
                </a:solidFill>
              </a:rPr>
              <a:t>41 –</a:t>
            </a:r>
            <a:r>
              <a:rPr lang="ar-EG" sz="1400" b="1" dirty="0">
                <a:solidFill>
                  <a:srgbClr val="C00000"/>
                </a:solidFill>
              </a:rPr>
              <a:t> لنموذج بور أقطار مدارية ثابتة ويسمح بالحسابات فقط </a:t>
            </a:r>
            <a:r>
              <a:rPr lang="ar-EG" sz="1400" b="1" dirty="0" err="1">
                <a:solidFill>
                  <a:srgbClr val="C00000"/>
                </a:solidFill>
              </a:rPr>
              <a:t>لذرات</a:t>
            </a:r>
            <a:r>
              <a:rPr lang="ar-EG" sz="1400" b="1" dirty="0">
                <a:solidFill>
                  <a:srgbClr val="C00000"/>
                </a:solidFill>
              </a:rPr>
              <a:t> الهيدروجين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072188" y="3571875"/>
            <a:ext cx="1714500" cy="5000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400" b="1" dirty="0">
                <a:solidFill>
                  <a:srgbClr val="C00000"/>
                </a:solidFill>
              </a:rPr>
              <a:t>42 –</a:t>
            </a:r>
            <a:r>
              <a:rPr lang="ar-EG" sz="1400" b="1" dirty="0">
                <a:solidFill>
                  <a:srgbClr val="C00000"/>
                </a:solidFill>
              </a:rPr>
              <a:t> الضوء الأزرق 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215063" y="4357688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43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556 nm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143625" y="5643563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44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1.15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143250" y="428625"/>
            <a:ext cx="86677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45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E3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428875" y="3571875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46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2.23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33413" y="4143375"/>
            <a:ext cx="336708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47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E7 = -0.278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r>
              <a:rPr lang="en-US" sz="1600" b="1" dirty="0">
                <a:solidFill>
                  <a:srgbClr val="C00000"/>
                </a:solidFill>
              </a:rPr>
              <a:t>     E2= -3.40eV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357438" y="4643438"/>
            <a:ext cx="15716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48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3.12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643063" y="5143500"/>
            <a:ext cx="2500312" cy="78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49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</a:t>
            </a:r>
            <a:r>
              <a:rPr lang="en-US" sz="1600" b="1" dirty="0">
                <a:solidFill>
                  <a:srgbClr val="C00000"/>
                </a:solidFill>
              </a:rPr>
              <a:t>2.68 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3.06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"/>
            <a:ext cx="87534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00563" y="142875"/>
            <a:ext cx="328612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50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1.24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r>
              <a:rPr lang="en-US" sz="1600" b="1" dirty="0">
                <a:solidFill>
                  <a:srgbClr val="C00000"/>
                </a:solidFill>
              </a:rPr>
              <a:t>  -   2.99 × 10</a:t>
            </a:r>
            <a:r>
              <a:rPr lang="en-US" sz="1600" b="1" baseline="30000" dirty="0">
                <a:solidFill>
                  <a:srgbClr val="C00000"/>
                </a:solidFill>
              </a:rPr>
              <a:t>14</a:t>
            </a:r>
            <a:r>
              <a:rPr lang="en-US" sz="1600" b="1" dirty="0">
                <a:solidFill>
                  <a:srgbClr val="C00000"/>
                </a:solidFill>
              </a:rPr>
              <a:t>Hz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572000" y="714375"/>
            <a:ext cx="3367088" cy="10715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51</a:t>
            </a:r>
            <a:r>
              <a:rPr lang="ar-SA" sz="12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E2 = -3.40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r>
              <a:rPr lang="en-US" sz="1600" b="1" dirty="0">
                <a:solidFill>
                  <a:srgbClr val="C00000"/>
                </a:solidFill>
              </a:rPr>
              <a:t>     E3= -1.51eV </a:t>
            </a:r>
          </a:p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</a:rPr>
              <a:t>E4 = -0.85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r>
              <a:rPr lang="en-US" sz="1600" b="1" dirty="0">
                <a:solidFill>
                  <a:srgbClr val="C00000"/>
                </a:solidFill>
              </a:rPr>
              <a:t>     E5= -0.54eV         </a:t>
            </a:r>
          </a:p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</a:rPr>
              <a:t>E6 = -0.378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r>
              <a:rPr lang="en-US" sz="1600" b="1" dirty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786563" y="1928813"/>
            <a:ext cx="2071687" cy="1643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52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 </a:t>
            </a:r>
            <a:r>
              <a:rPr lang="en-US" sz="1600" b="1" dirty="0">
                <a:solidFill>
                  <a:srgbClr val="C00000"/>
                </a:solidFill>
              </a:rPr>
              <a:t>0.166 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1.13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</a:t>
            </a:r>
            <a:r>
              <a:rPr lang="en-US" sz="1600" b="1" dirty="0">
                <a:solidFill>
                  <a:srgbClr val="C00000"/>
                </a:solidFill>
              </a:rPr>
              <a:t>c</a:t>
            </a:r>
            <a:r>
              <a:rPr lang="ar-EG" sz="1600" b="1" dirty="0">
                <a:solidFill>
                  <a:srgbClr val="C00000"/>
                </a:solidFill>
              </a:rPr>
              <a:t>- 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2.55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</a:t>
            </a:r>
            <a:r>
              <a:rPr lang="en-US" sz="1600" b="1" dirty="0">
                <a:solidFill>
                  <a:srgbClr val="C00000"/>
                </a:solidFill>
              </a:rPr>
              <a:t>d</a:t>
            </a:r>
            <a:r>
              <a:rPr lang="ar-SA" sz="1600" b="1" dirty="0">
                <a:solidFill>
                  <a:srgbClr val="C00000"/>
                </a:solidFill>
              </a:rPr>
              <a:t>–</a:t>
            </a:r>
            <a:r>
              <a:rPr lang="en-US" sz="1600" b="1" dirty="0">
                <a:solidFill>
                  <a:srgbClr val="C00000"/>
                </a:solidFill>
              </a:rPr>
              <a:t>2.86 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e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0.97 </a:t>
            </a:r>
            <a:r>
              <a:rPr lang="en-US" sz="1600" b="1" dirty="0" err="1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</a:p>
          <a:p>
            <a:pPr>
              <a:defRPr/>
            </a:pP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429125" y="2000250"/>
            <a:ext cx="2286000" cy="150018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53</a:t>
            </a:r>
            <a:r>
              <a:rPr lang="ar-SA" sz="1200" b="1" dirty="0">
                <a:solidFill>
                  <a:srgbClr val="C00000"/>
                </a:solidFill>
              </a:rPr>
              <a:t> – </a:t>
            </a:r>
            <a:r>
              <a:rPr lang="en-US" sz="1600" b="1" dirty="0">
                <a:solidFill>
                  <a:srgbClr val="C00000"/>
                </a:solidFill>
              </a:rPr>
              <a:t>a</a:t>
            </a:r>
            <a:r>
              <a:rPr lang="ar-SA" sz="1600" b="1" dirty="0">
                <a:solidFill>
                  <a:srgbClr val="C00000"/>
                </a:solidFill>
              </a:rPr>
              <a:t>–</a:t>
            </a:r>
            <a:r>
              <a:rPr lang="en-US" sz="1600" b="1" dirty="0">
                <a:solidFill>
                  <a:srgbClr val="C00000"/>
                </a:solidFill>
              </a:rPr>
              <a:t>   4.01 × 10</a:t>
            </a:r>
            <a:r>
              <a:rPr lang="en-US" sz="1600" b="1" baseline="30000" dirty="0">
                <a:solidFill>
                  <a:srgbClr val="C00000"/>
                </a:solidFill>
              </a:rPr>
              <a:t>13 </a:t>
            </a:r>
            <a:r>
              <a:rPr lang="en-US" sz="1600" b="1" dirty="0">
                <a:solidFill>
                  <a:srgbClr val="C00000"/>
                </a:solidFill>
              </a:rPr>
              <a:t>Hz   </a:t>
            </a:r>
            <a:r>
              <a:rPr lang="ar-SA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b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2.73 × 10</a:t>
            </a:r>
            <a:r>
              <a:rPr lang="en-US" sz="1600" b="1" baseline="30000" dirty="0">
                <a:solidFill>
                  <a:srgbClr val="C00000"/>
                </a:solidFill>
              </a:rPr>
              <a:t>14 </a:t>
            </a:r>
            <a:r>
              <a:rPr lang="en-US" sz="1600" b="1" dirty="0">
                <a:solidFill>
                  <a:srgbClr val="C00000"/>
                </a:solidFill>
              </a:rPr>
              <a:t>Hz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c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6.90 × 10</a:t>
            </a:r>
            <a:r>
              <a:rPr lang="en-US" sz="1600" b="1" baseline="30000" dirty="0">
                <a:solidFill>
                  <a:srgbClr val="C00000"/>
                </a:solidFill>
              </a:rPr>
              <a:t>14 </a:t>
            </a:r>
            <a:r>
              <a:rPr lang="en-US" sz="1600" b="1" dirty="0">
                <a:solidFill>
                  <a:srgbClr val="C00000"/>
                </a:solidFill>
              </a:rPr>
              <a:t>Hz </a:t>
            </a:r>
            <a:endParaRPr lang="ar-EG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</a:t>
            </a:r>
            <a:r>
              <a:rPr lang="en-US" sz="1600" b="1" dirty="0">
                <a:solidFill>
                  <a:srgbClr val="C00000"/>
                </a:solidFill>
              </a:rPr>
              <a:t>  </a:t>
            </a:r>
            <a:r>
              <a:rPr lang="ar-SA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d</a:t>
            </a:r>
            <a:r>
              <a:rPr lang="ar-SA" sz="1600" b="1" dirty="0">
                <a:solidFill>
                  <a:srgbClr val="C00000"/>
                </a:solidFill>
              </a:rPr>
              <a:t> –</a:t>
            </a:r>
            <a:r>
              <a:rPr lang="en-US" sz="1600" b="1" dirty="0">
                <a:solidFill>
                  <a:srgbClr val="C00000"/>
                </a:solidFill>
              </a:rPr>
              <a:t>2.3 × 10</a:t>
            </a:r>
            <a:r>
              <a:rPr lang="en-US" sz="1600" b="1" baseline="30000" dirty="0">
                <a:solidFill>
                  <a:srgbClr val="C00000"/>
                </a:solidFill>
              </a:rPr>
              <a:t>14 </a:t>
            </a:r>
            <a:r>
              <a:rPr lang="en-US" sz="1600" b="1" dirty="0">
                <a:solidFill>
                  <a:srgbClr val="C00000"/>
                </a:solidFill>
              </a:rPr>
              <a:t>Hz </a:t>
            </a: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572280" y="3643314"/>
            <a:ext cx="2286000" cy="171451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54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SA" sz="1600" b="1" dirty="0" smtClean="0">
                <a:solidFill>
                  <a:srgbClr val="C00000"/>
                </a:solidFill>
              </a:rPr>
              <a:t>–</a:t>
            </a:r>
            <a:r>
              <a:rPr lang="en-US" sz="1600" b="1" dirty="0" smtClean="0">
                <a:solidFill>
                  <a:srgbClr val="C00000"/>
                </a:solidFill>
              </a:rPr>
              <a:t>            748 nm   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1.10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3 </a:t>
            </a:r>
            <a:r>
              <a:rPr lang="en-US" sz="1600" b="1" dirty="0" smtClean="0">
                <a:solidFill>
                  <a:srgbClr val="C00000"/>
                </a:solidFill>
              </a:rPr>
              <a:t>m 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488 nm 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</a:rPr>
              <a:t>d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435 nm 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</a:rPr>
              <a:t>e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1.3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3 </a:t>
            </a:r>
            <a:r>
              <a:rPr lang="en-US" sz="1600" b="1" dirty="0" smtClean="0">
                <a:solidFill>
                  <a:srgbClr val="C00000"/>
                </a:solidFill>
              </a:rPr>
              <a:t>Hz nm </a:t>
            </a:r>
            <a:r>
              <a:rPr lang="ar-SA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786446" y="3643314"/>
            <a:ext cx="714380" cy="57150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55</a:t>
            </a:r>
            <a:r>
              <a:rPr lang="ar-SA" sz="1200" b="1" dirty="0" smtClean="0">
                <a:solidFill>
                  <a:srgbClr val="C00000"/>
                </a:solidFill>
              </a:rPr>
              <a:t>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en-US" sz="1600" b="1" dirty="0" smtClean="0">
                <a:solidFill>
                  <a:srgbClr val="C00000"/>
                </a:solidFill>
              </a:rPr>
              <a:t>6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214810" y="4286256"/>
            <a:ext cx="2286000" cy="142876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56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SA" sz="1600" b="1" dirty="0" smtClean="0">
                <a:solidFill>
                  <a:srgbClr val="C00000"/>
                </a:solidFill>
              </a:rPr>
              <a:t>–</a:t>
            </a:r>
            <a:r>
              <a:rPr lang="en-US" sz="1600" b="1" dirty="0" smtClean="0">
                <a:solidFill>
                  <a:srgbClr val="C00000"/>
                </a:solidFill>
              </a:rPr>
              <a:t>4.77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-10 </a:t>
            </a:r>
            <a:r>
              <a:rPr lang="en-US" sz="1600" b="1" dirty="0" smtClean="0">
                <a:solidFill>
                  <a:srgbClr val="C00000"/>
                </a:solidFill>
              </a:rPr>
              <a:t>m </a:t>
            </a: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1.01 × N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-9 </a:t>
            </a:r>
            <a:r>
              <a:rPr lang="en-US" sz="1600" b="1" dirty="0" smtClean="0">
                <a:solidFill>
                  <a:srgbClr val="C00000"/>
                </a:solidFill>
              </a:rPr>
              <a:t>10 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1.11 × S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2 </a:t>
            </a:r>
            <a:r>
              <a:rPr lang="en-US" sz="1600" b="1" dirty="0" smtClean="0">
                <a:solidFill>
                  <a:srgbClr val="C00000"/>
                </a:solidFill>
              </a:rPr>
              <a:t>m/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21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</a:rPr>
              <a:t>d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0.24%</a:t>
            </a: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14678" y="214290"/>
            <a:ext cx="114298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57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1.5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928662" y="142852"/>
            <a:ext cx="1714489" cy="63339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58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488 nm -a  </a:t>
            </a: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     </a:t>
            </a:r>
            <a:r>
              <a:rPr lang="en-US" sz="1600" b="1" dirty="0" smtClean="0">
                <a:solidFill>
                  <a:srgbClr val="C00000"/>
                </a:solidFill>
              </a:rPr>
              <a:t>- b</a:t>
            </a:r>
            <a:r>
              <a:rPr lang="ar-SA" sz="1600" b="1" dirty="0" smtClean="0">
                <a:solidFill>
                  <a:srgbClr val="C00000"/>
                </a:solidFill>
              </a:rPr>
              <a:t>  أزرق</a:t>
            </a: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857489" y="857232"/>
            <a:ext cx="1571636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59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0.117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714480" y="1866911"/>
            <a:ext cx="2571768" cy="63339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60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1.97 -a  </a:t>
            </a: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- b</a:t>
            </a:r>
            <a:r>
              <a:rPr lang="ar-SA" sz="1600" b="1" dirty="0" smtClean="0">
                <a:solidFill>
                  <a:srgbClr val="C00000"/>
                </a:solidFill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</a:rPr>
              <a:t>s</a:t>
            </a:r>
            <a:r>
              <a:rPr lang="ar-SA" sz="1600" b="1" dirty="0" smtClean="0">
                <a:solidFill>
                  <a:srgbClr val="C00000"/>
                </a:solidFill>
              </a:rPr>
              <a:t>/</a:t>
            </a:r>
            <a:r>
              <a:rPr lang="ar-SA" sz="1600" b="1" dirty="0" err="1" smtClean="0">
                <a:solidFill>
                  <a:srgbClr val="C00000"/>
                </a:solidFill>
              </a:rPr>
              <a:t>فوتون</a:t>
            </a:r>
            <a:r>
              <a:rPr lang="ar-SA" sz="1600" b="1" dirty="0" smtClean="0">
                <a:solidFill>
                  <a:srgbClr val="C00000"/>
                </a:solidFill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</a:rPr>
              <a:t>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16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    2.1×</a:t>
            </a: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28596" y="3286124"/>
            <a:ext cx="3867154" cy="85725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61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1.96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r>
              <a:rPr lang="en-US" sz="1600" b="1" dirty="0" smtClean="0">
                <a:solidFill>
                  <a:srgbClr val="C00000"/>
                </a:solidFill>
              </a:rPr>
              <a:t>  /2.28eV  / 1.08eV   -a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-b </a:t>
            </a:r>
            <a:r>
              <a:rPr lang="ar-SA" sz="1600" b="1" dirty="0" smtClean="0">
                <a:solidFill>
                  <a:srgbClr val="C00000"/>
                </a:solidFill>
              </a:rPr>
              <a:t> تحت أحمر – أخضر – وأحمر على     التوالي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6688"/>
            <a:ext cx="8748712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715163" y="214290"/>
            <a:ext cx="114298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62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0.4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214942" y="785794"/>
            <a:ext cx="2643206" cy="78581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63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SA" sz="1600" b="1" dirty="0" smtClean="0">
                <a:solidFill>
                  <a:srgbClr val="C00000"/>
                </a:solidFill>
              </a:rPr>
              <a:t>–</a:t>
            </a:r>
            <a:r>
              <a:rPr lang="en-US" sz="1600" b="1" dirty="0" smtClean="0">
                <a:solidFill>
                  <a:srgbClr val="C00000"/>
                </a:solidFill>
              </a:rPr>
              <a:t>r5=1.33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-9 </a:t>
            </a:r>
            <a:r>
              <a:rPr lang="en-US" sz="1600" b="1" dirty="0" smtClean="0">
                <a:solidFill>
                  <a:srgbClr val="C00000"/>
                </a:solidFill>
              </a:rPr>
              <a:t>m  </a:t>
            </a: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r6=1.91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-9 </a:t>
            </a:r>
            <a:r>
              <a:rPr lang="en-US" sz="1600" b="1" dirty="0" smtClean="0">
                <a:solidFill>
                  <a:srgbClr val="C00000"/>
                </a:solidFill>
              </a:rPr>
              <a:t>m               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00562" y="1643050"/>
            <a:ext cx="4357718" cy="71438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64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3.40eV   -a </a:t>
            </a:r>
            <a:r>
              <a:rPr lang="ar-EG" sz="1600" b="1" dirty="0" smtClean="0">
                <a:solidFill>
                  <a:srgbClr val="C00000"/>
                </a:solidFill>
              </a:rPr>
              <a:t> اللازمة - </a:t>
            </a:r>
            <a:r>
              <a:rPr lang="en-US" sz="1600" b="1" dirty="0" smtClean="0">
                <a:solidFill>
                  <a:srgbClr val="C00000"/>
                </a:solidFill>
              </a:rPr>
              <a:t>E= 3.74eV </a:t>
            </a:r>
            <a:r>
              <a:rPr lang="ar-EG" sz="1600" b="1" dirty="0" smtClean="0">
                <a:solidFill>
                  <a:srgbClr val="C00000"/>
                </a:solidFill>
              </a:rPr>
              <a:t> لذلك فإنها </a:t>
            </a:r>
            <a:r>
              <a:rPr lang="ar-EG" sz="1600" b="1" dirty="0" err="1" smtClean="0">
                <a:solidFill>
                  <a:srgbClr val="C00000"/>
                </a:solidFill>
              </a:rPr>
              <a:t>تتأين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5.4 × 10-20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J -b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357950" y="2428871"/>
            <a:ext cx="150017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65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12.1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500826" y="3429003"/>
            <a:ext cx="1357299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66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243 nm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929058" y="4857760"/>
            <a:ext cx="4010030" cy="107156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67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E6         436nm (2.84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  <a:r>
              <a:rPr lang="ar-EG" sz="1600" b="1" dirty="0" smtClean="0">
                <a:solidFill>
                  <a:srgbClr val="C00000"/>
                </a:solidFill>
              </a:rPr>
              <a:t>–</a:t>
            </a:r>
            <a:r>
              <a:rPr lang="en-US" sz="1600" b="1" dirty="0" smtClean="0">
                <a:solidFill>
                  <a:srgbClr val="C00000"/>
                </a:solidFill>
              </a:rPr>
              <a:t>E3 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546nm (2.27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r>
              <a:rPr lang="en-US" sz="1600" b="1" dirty="0" smtClean="0">
                <a:solidFill>
                  <a:srgbClr val="C00000"/>
                </a:solidFill>
              </a:rPr>
              <a:t>)       </a:t>
            </a: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- E6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E4</a:t>
            </a: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</a:rPr>
              <a:t>579nm (2.14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  <a:r>
              <a:rPr lang="ar-SA" sz="1600" b="1" dirty="0" smtClean="0">
                <a:solidFill>
                  <a:srgbClr val="C00000"/>
                </a:solidFill>
              </a:rPr>
              <a:t>         </a:t>
            </a:r>
            <a:r>
              <a:rPr lang="en-US" sz="1600" b="1" dirty="0" smtClean="0">
                <a:solidFill>
                  <a:srgbClr val="C00000"/>
                </a:solidFill>
              </a:rPr>
              <a:t>- E6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E5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rot="10800000">
            <a:off x="5643570" y="5286388"/>
            <a:ext cx="285752" cy="1588"/>
          </a:xfrm>
          <a:prstGeom prst="straightConnector1">
            <a:avLst/>
          </a:prstGeom>
          <a:ln>
            <a:solidFill>
              <a:srgbClr val="FF0000">
                <a:alpha val="90000"/>
              </a:srgb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5643571" y="5570551"/>
            <a:ext cx="285752" cy="1588"/>
          </a:xfrm>
          <a:prstGeom prst="straightConnector1">
            <a:avLst/>
          </a:prstGeom>
          <a:ln>
            <a:solidFill>
              <a:srgbClr val="FF0000">
                <a:alpha val="90000"/>
              </a:srgb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>
            <a:off x="5643571" y="5784865"/>
            <a:ext cx="285752" cy="1588"/>
          </a:xfrm>
          <a:prstGeom prst="straightConnector1">
            <a:avLst/>
          </a:prstGeom>
          <a:ln>
            <a:solidFill>
              <a:srgbClr val="FF0000">
                <a:alpha val="90000"/>
              </a:srgb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428596" y="1500174"/>
            <a:ext cx="3867154" cy="85725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68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لا ، الخطوط الطيفية الثلاث الأعلى طاقة تغادر الذرة </a:t>
            </a: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في الحالات فوق  حالات الاستقرار( فوق البنفسجية). التغير من</a:t>
            </a:r>
            <a:r>
              <a:rPr lang="en-US" sz="1600" b="1" dirty="0" smtClean="0">
                <a:solidFill>
                  <a:srgbClr val="C00000"/>
                </a:solidFill>
              </a:rPr>
              <a:t>E4 </a:t>
            </a:r>
            <a:r>
              <a:rPr lang="ar-EG" sz="1600" b="1" dirty="0" smtClean="0">
                <a:solidFill>
                  <a:srgbClr val="C00000"/>
                </a:solidFill>
              </a:rPr>
              <a:t> إلى </a:t>
            </a:r>
            <a:r>
              <a:rPr lang="en-US" sz="1600" b="1" dirty="0" smtClean="0">
                <a:solidFill>
                  <a:srgbClr val="C00000"/>
                </a:solidFill>
              </a:rPr>
              <a:t>E2</a:t>
            </a:r>
            <a:r>
              <a:rPr lang="ar-EG" sz="1600" b="1" dirty="0" smtClean="0">
                <a:solidFill>
                  <a:srgbClr val="C00000"/>
                </a:solidFill>
              </a:rPr>
              <a:t> تنتج </a:t>
            </a:r>
            <a:r>
              <a:rPr lang="ar-EG" sz="1600" b="1" dirty="0" err="1" smtClean="0">
                <a:solidFill>
                  <a:srgbClr val="C00000"/>
                </a:solidFill>
              </a:rPr>
              <a:t>فوتونا</a:t>
            </a:r>
            <a:r>
              <a:rPr lang="ar-EG" sz="1600" b="1" dirty="0" smtClean="0">
                <a:solidFill>
                  <a:srgbClr val="C00000"/>
                </a:solidFill>
              </a:rPr>
              <a:t> تحت الحمراء 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28596" y="2928934"/>
            <a:ext cx="3867154" cy="85725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68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الأقطار : ضعف الأكبر ؛ الطاقات : نصف الكبيرة ؛ الأطوال الموجية . مثلي النصف ؛ الضوء المنبعث من</a:t>
            </a:r>
            <a:r>
              <a:rPr lang="en-US" sz="1600" b="1" dirty="0" smtClean="0">
                <a:solidFill>
                  <a:srgbClr val="C00000"/>
                </a:solidFill>
              </a:rPr>
              <a:t>E2 </a:t>
            </a:r>
            <a:r>
              <a:rPr lang="ar-EG" sz="1600" b="1" dirty="0" smtClean="0">
                <a:solidFill>
                  <a:srgbClr val="C00000"/>
                </a:solidFill>
              </a:rPr>
              <a:t> إلى </a:t>
            </a:r>
            <a:r>
              <a:rPr lang="en-US" sz="1600" b="1" dirty="0" smtClean="0">
                <a:solidFill>
                  <a:srgbClr val="C00000"/>
                </a:solidFill>
              </a:rPr>
              <a:t>E1</a:t>
            </a:r>
            <a:r>
              <a:rPr lang="ar-EG" sz="1600" b="1" dirty="0" smtClean="0">
                <a:solidFill>
                  <a:srgbClr val="C00000"/>
                </a:solidFill>
              </a:rPr>
              <a:t> سوف يكون </a:t>
            </a:r>
            <a:r>
              <a:rPr lang="en-US" sz="1600" b="1" dirty="0" smtClean="0">
                <a:solidFill>
                  <a:srgbClr val="C00000"/>
                </a:solidFill>
              </a:rPr>
              <a:t>242nm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71438" y="71438"/>
            <a:ext cx="2286000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latin typeface="Microsoft Sans Serif" pitchFamily="34" charset="0"/>
                <a:cs typeface="Microsoft Sans Serif" pitchFamily="34" charset="0"/>
              </a:rPr>
              <a:t>تدريبـات الفصــل العاشــــر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238125"/>
            <a:ext cx="8748713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57818" y="357166"/>
            <a:ext cx="2786082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47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ar-EG" sz="1600" b="1" dirty="0" smtClean="0">
                <a:solidFill>
                  <a:srgbClr val="C00000"/>
                </a:solidFill>
              </a:rPr>
              <a:t>مضاء</a:t>
            </a:r>
            <a:r>
              <a:rPr lang="en-US" sz="1600" b="1" dirty="0" smtClean="0">
                <a:solidFill>
                  <a:srgbClr val="C00000"/>
                </a:solidFill>
              </a:rPr>
              <a:t>- L1</a:t>
            </a:r>
            <a:r>
              <a:rPr lang="ar-EG" sz="1600" b="1" dirty="0" smtClean="0">
                <a:solidFill>
                  <a:srgbClr val="C00000"/>
                </a:solidFill>
              </a:rPr>
              <a:t>غير مضاء</a:t>
            </a:r>
            <a:r>
              <a:rPr lang="en-US" sz="1600" b="1" dirty="0" smtClean="0">
                <a:solidFill>
                  <a:srgbClr val="C00000"/>
                </a:solidFill>
              </a:rPr>
              <a:t> L2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357818" y="1643053"/>
            <a:ext cx="2786082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48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 B – Al – </a:t>
            </a:r>
            <a:r>
              <a:rPr lang="en-US" sz="1600" b="1" dirty="0" err="1" smtClean="0">
                <a:solidFill>
                  <a:srgbClr val="C00000"/>
                </a:solidFill>
              </a:rPr>
              <a:t>Ga</a:t>
            </a:r>
            <a:r>
              <a:rPr lang="en-US" sz="1600" b="1" dirty="0" smtClean="0">
                <a:solidFill>
                  <a:srgbClr val="C00000"/>
                </a:solidFill>
              </a:rPr>
              <a:t> - In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857752" y="2214554"/>
            <a:ext cx="3867154" cy="57150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49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يظهر مقاومة أقل عندما يكون منحازا إلى الأمام 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857752" y="2928934"/>
            <a:ext cx="3867154" cy="57150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50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جهد مرتفع ، موجب أكثر .</a:t>
            </a:r>
            <a:r>
              <a:rPr lang="en-US" sz="1600" b="1" dirty="0" smtClean="0">
                <a:solidFill>
                  <a:srgbClr val="C00000"/>
                </a:solidFill>
              </a:rPr>
              <a:t>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857752" y="3643314"/>
            <a:ext cx="3867154" cy="57150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51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لقد أنتجت مقاومة ؛ لأنه لا توجد وصلة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857752" y="4500570"/>
            <a:ext cx="3867154" cy="57150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52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أنظر دليل حلول المسائل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643042" y="857232"/>
            <a:ext cx="2857520" cy="57150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53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2.54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22</a:t>
            </a:r>
            <a:r>
              <a:rPr lang="en-US" sz="1600" b="1" dirty="0" smtClean="0">
                <a:solidFill>
                  <a:srgbClr val="C00000"/>
                </a:solidFill>
              </a:rPr>
              <a:t> free e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/ cm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3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71604" y="1571612"/>
            <a:ext cx="2857520" cy="57150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54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3.22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13</a:t>
            </a:r>
            <a:r>
              <a:rPr lang="en-US" sz="1600" b="1" dirty="0" smtClean="0">
                <a:solidFill>
                  <a:srgbClr val="C00000"/>
                </a:solidFill>
              </a:rPr>
              <a:t> atom/ free e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928794" y="3071810"/>
            <a:ext cx="2286000" cy="64294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55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SA" sz="1600" b="1" dirty="0" smtClean="0">
                <a:solidFill>
                  <a:srgbClr val="C00000"/>
                </a:solidFill>
              </a:rPr>
              <a:t>–</a:t>
            </a:r>
            <a:r>
              <a:rPr lang="en-US" sz="1600" b="1" dirty="0" smtClean="0">
                <a:solidFill>
                  <a:srgbClr val="C00000"/>
                </a:solidFill>
              </a:rPr>
              <a:t>   2.0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1 </a:t>
            </a:r>
            <a:r>
              <a:rPr lang="en-US" sz="1600" b="1" dirty="0" err="1" smtClean="0">
                <a:solidFill>
                  <a:srgbClr val="C00000"/>
                </a:solidFill>
              </a:rPr>
              <a:t>mA</a:t>
            </a:r>
            <a:r>
              <a:rPr lang="en-US" sz="1600" b="1" dirty="0" smtClean="0">
                <a:solidFill>
                  <a:srgbClr val="C00000"/>
                </a:solidFill>
              </a:rPr>
              <a:t>   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2.0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1 </a:t>
            </a:r>
            <a:r>
              <a:rPr lang="en-US" sz="1600" b="1" dirty="0" err="1" smtClean="0">
                <a:solidFill>
                  <a:srgbClr val="C00000"/>
                </a:solidFill>
              </a:rPr>
              <a:t>mA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214546" y="5286391"/>
            <a:ext cx="1643051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56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160ohm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9288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EG" b="1" u="sng" dirty="0" smtClean="0">
                <a:solidFill>
                  <a:srgbClr val="FFFF00"/>
                </a:solidFill>
                <a:cs typeface="+mn-cs"/>
              </a:rPr>
              <a:t>تابع </a:t>
            </a:r>
            <a:r>
              <a:rPr lang="ar-EG" b="1" u="sng" dirty="0" err="1" smtClean="0">
                <a:solidFill>
                  <a:srgbClr val="FFFF00"/>
                </a:solidFill>
                <a:cs typeface="+mn-cs"/>
              </a:rPr>
              <a:t>إنتشار</a:t>
            </a:r>
            <a:r>
              <a:rPr lang="ar-EG" b="1" u="sng" dirty="0" smtClean="0">
                <a:solidFill>
                  <a:srgbClr val="FFFF00"/>
                </a:solidFill>
                <a:cs typeface="+mn-cs"/>
              </a:rPr>
              <a:t> الموجات الكهرومغناطيسية في الفراغ</a:t>
            </a:r>
            <a:br>
              <a:rPr lang="ar-EG" b="1" u="sng" dirty="0" smtClean="0">
                <a:solidFill>
                  <a:srgbClr val="FFFF00"/>
                </a:solidFill>
                <a:cs typeface="+mn-cs"/>
              </a:rPr>
            </a:br>
            <a:r>
              <a:rPr lang="ar-EG" sz="3200" b="1" u="sng" dirty="0" smtClean="0">
                <a:solidFill>
                  <a:schemeClr val="bg1"/>
                </a:solidFill>
                <a:cs typeface="+mn-cs"/>
              </a:rPr>
              <a:t>**التيار الكهربائي المتغير في هوائي الإرسال يستعمل لتوليد موجات كهرومغناطيسية </a:t>
            </a:r>
            <a:r>
              <a:rPr lang="ar-EG" b="1" u="sng" dirty="0" smtClean="0">
                <a:solidFill>
                  <a:schemeClr val="bg1"/>
                </a:solidFill>
                <a:cs typeface="+mn-cs"/>
              </a:rPr>
              <a:t/>
            </a:r>
            <a:br>
              <a:rPr lang="ar-EG" b="1" u="sng" dirty="0" smtClean="0">
                <a:solidFill>
                  <a:schemeClr val="bg1"/>
                </a:solidFill>
                <a:cs typeface="+mn-cs"/>
              </a:rPr>
            </a:br>
            <a:r>
              <a:rPr lang="ar-EG" sz="3600" b="1" u="sng" dirty="0" smtClean="0">
                <a:cs typeface="+mn-cs"/>
              </a:rPr>
              <a:t/>
            </a:r>
            <a:br>
              <a:rPr lang="ar-EG" sz="3600" b="1" u="sng" dirty="0" smtClean="0">
                <a:cs typeface="+mn-cs"/>
              </a:rPr>
            </a:br>
            <a:endParaRPr lang="ar-EG" sz="3600" dirty="0"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43098"/>
            <a:ext cx="8629690" cy="4900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8929687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429411" y="500045"/>
            <a:ext cx="114298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57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4.8 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357686" y="1500174"/>
            <a:ext cx="4572032" cy="171451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58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SA" sz="1600" b="1" dirty="0" smtClean="0">
                <a:solidFill>
                  <a:srgbClr val="C00000"/>
                </a:solidFill>
              </a:rPr>
              <a:t>- تكون دائرة القاعدة مفتوحة ، لذا يكون تيار القاعدة صفرا    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EG" sz="1600" b="1" dirty="0" smtClean="0">
                <a:solidFill>
                  <a:srgbClr val="C00000"/>
                </a:solidFill>
              </a:rPr>
              <a:t>- عندما يكون تيار القاعدة صفرا ، فإن التيار الجامع صفرا أيضا .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EG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15V</a:t>
            </a:r>
            <a:r>
              <a:rPr lang="ar-EG" sz="1600" b="1" dirty="0" smtClean="0">
                <a:solidFill>
                  <a:srgbClr val="C00000"/>
                </a:solidFill>
              </a:rPr>
              <a:t> ؛ عندما </a:t>
            </a:r>
            <a:r>
              <a:rPr lang="ar-EG" sz="1600" b="1" dirty="0" err="1" smtClean="0">
                <a:solidFill>
                  <a:srgbClr val="C00000"/>
                </a:solidFill>
              </a:rPr>
              <a:t>لايكون</a:t>
            </a:r>
            <a:r>
              <a:rPr lang="ar-EG" sz="1600" b="1" dirty="0" smtClean="0">
                <a:solidFill>
                  <a:srgbClr val="C00000"/>
                </a:solidFill>
              </a:rPr>
              <a:t> هناك تدفق في التيار ، فإن الهبوط عبر مقاومة الجامع يكون صفرا ، وستهبط </a:t>
            </a:r>
            <a:r>
              <a:rPr lang="ar-EG" sz="1600" b="1" dirty="0" err="1" smtClean="0">
                <a:solidFill>
                  <a:srgbClr val="C00000"/>
                </a:solidFill>
              </a:rPr>
              <a:t>ال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15V</a:t>
            </a:r>
            <a:r>
              <a:rPr lang="ar-SA" sz="1600" b="1" dirty="0" smtClean="0">
                <a:solidFill>
                  <a:srgbClr val="C00000"/>
                </a:solidFill>
              </a:rPr>
              <a:t> جميعها عبر الترانزستور.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643586" y="3357562"/>
            <a:ext cx="2286000" cy="100013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59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SA" sz="1600" b="1" dirty="0" smtClean="0">
                <a:solidFill>
                  <a:srgbClr val="C00000"/>
                </a:solidFill>
              </a:rPr>
              <a:t>–</a:t>
            </a:r>
            <a:r>
              <a:rPr lang="en-US" sz="1600" b="1" dirty="0" smtClean="0">
                <a:solidFill>
                  <a:srgbClr val="C00000"/>
                </a:solidFill>
              </a:rPr>
              <a:t>      2.3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-5 </a:t>
            </a:r>
            <a:r>
              <a:rPr lang="en-US" sz="1600" b="1" dirty="0" smtClean="0">
                <a:solidFill>
                  <a:srgbClr val="C00000"/>
                </a:solidFill>
              </a:rPr>
              <a:t>A   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5.1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-3 </a:t>
            </a:r>
            <a:r>
              <a:rPr lang="en-US" sz="1600" b="1" dirty="0" smtClean="0">
                <a:solidFill>
                  <a:srgbClr val="C00000"/>
                </a:solidFill>
              </a:rPr>
              <a:t>A 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 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7.3 V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33870" y="5572140"/>
            <a:ext cx="4652972" cy="57150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60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1100 nm</a:t>
            </a:r>
            <a:r>
              <a:rPr lang="ar-SA" sz="1600" b="1" dirty="0" smtClean="0">
                <a:solidFill>
                  <a:srgbClr val="C00000"/>
                </a:solidFill>
              </a:rPr>
              <a:t>  قريبا من الطول الموجب للأشعة تحت الحمراء 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643174" y="357166"/>
            <a:ext cx="114298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61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8.2 µA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00298" y="1785929"/>
            <a:ext cx="142873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62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380 µA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428860" y="3071810"/>
            <a:ext cx="142873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63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2.25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71620" y="4071942"/>
            <a:ext cx="2286000" cy="100013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64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SA" sz="1600" b="1" dirty="0" smtClean="0">
                <a:solidFill>
                  <a:srgbClr val="C00000"/>
                </a:solidFill>
              </a:rPr>
              <a:t>–</a:t>
            </a:r>
            <a:r>
              <a:rPr lang="en-US" sz="1600" b="1" dirty="0" smtClean="0">
                <a:solidFill>
                  <a:srgbClr val="C00000"/>
                </a:solidFill>
              </a:rPr>
              <a:t>                  0.70 V   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A 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     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4.2 </a:t>
            </a:r>
            <a:r>
              <a:rPr lang="en-US" sz="1600" b="1" dirty="0" err="1" smtClean="0">
                <a:solidFill>
                  <a:srgbClr val="C00000"/>
                </a:solidFill>
              </a:rPr>
              <a:t>mA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lang="ar-EG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80975"/>
            <a:ext cx="8748712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786330" y="357166"/>
            <a:ext cx="3071818" cy="200026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65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EG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EG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EG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d</a:t>
            </a:r>
            <a:r>
              <a:rPr lang="ar-EG" sz="1600" b="1" dirty="0" smtClean="0">
                <a:solidFill>
                  <a:srgbClr val="C00000"/>
                </a:solidFill>
              </a:rPr>
              <a:t>- الدائرة في الفرع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EG" sz="1600" b="1" dirty="0" smtClean="0">
                <a:solidFill>
                  <a:srgbClr val="C00000"/>
                </a:solidFill>
              </a:rPr>
              <a:t> لها ميزة إيجابية ، ألا وهي بساطتها ، فهي هبوط في الجهد مقداره </a:t>
            </a:r>
            <a:r>
              <a:rPr lang="en-US" sz="1600" b="1" dirty="0" smtClean="0">
                <a:solidFill>
                  <a:srgbClr val="C00000"/>
                </a:solidFill>
              </a:rPr>
              <a:t>0.70V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286403" y="3429000"/>
            <a:ext cx="2571745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66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160ohm – 180 ohm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71736" y="285728"/>
            <a:ext cx="1643051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67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140ohm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428860" y="1714491"/>
            <a:ext cx="178592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68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ar-EG" sz="1600" b="1" dirty="0" smtClean="0">
                <a:solidFill>
                  <a:srgbClr val="C00000"/>
                </a:solidFill>
              </a:rPr>
              <a:t>ستختلف </a:t>
            </a:r>
            <a:r>
              <a:rPr lang="ar-EG" sz="1600" b="1" dirty="0" err="1" smtClean="0">
                <a:solidFill>
                  <a:srgbClr val="C00000"/>
                </a:solidFill>
              </a:rPr>
              <a:t>الإيجابات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428883" y="2643182"/>
            <a:ext cx="1785927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69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ar-EG" sz="1600" b="1" dirty="0" smtClean="0">
                <a:solidFill>
                  <a:srgbClr val="C00000"/>
                </a:solidFill>
              </a:rPr>
              <a:t>ستختلف </a:t>
            </a:r>
            <a:r>
              <a:rPr lang="ar-EG" sz="1600" b="1" dirty="0" err="1" smtClean="0">
                <a:solidFill>
                  <a:srgbClr val="C00000"/>
                </a:solidFill>
              </a:rPr>
              <a:t>الإيجابات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71736" y="3857628"/>
            <a:ext cx="1643051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70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0.03m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33363"/>
            <a:ext cx="8715375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428625" y="285750"/>
            <a:ext cx="2714625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atin typeface="Microsoft Sans Serif" pitchFamily="34" charset="0"/>
                <a:cs typeface="Microsoft Sans Serif" pitchFamily="34" charset="0"/>
              </a:rPr>
              <a:t>تدريبـات الفصــل الحادي عشر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76200"/>
            <a:ext cx="8977312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786446" y="1142984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smtClean="0">
                <a:ln w="50800"/>
                <a:solidFill>
                  <a:srgbClr val="C00000"/>
                </a:solidFill>
              </a:rPr>
              <a:t>النموذج المعياري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58016" y="1643050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smtClean="0">
                <a:ln w="50800"/>
                <a:solidFill>
                  <a:srgbClr val="C00000"/>
                </a:solidFill>
              </a:rPr>
              <a:t>حاملات قوة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57884" y="1643050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err="1" smtClean="0">
                <a:ln w="50800"/>
                <a:solidFill>
                  <a:srgbClr val="C00000"/>
                </a:solidFill>
              </a:rPr>
              <a:t>لبتونات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85419" y="1643050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err="1" smtClean="0">
                <a:ln w="50800"/>
                <a:solidFill>
                  <a:srgbClr val="C00000"/>
                </a:solidFill>
              </a:rPr>
              <a:t>كواركات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14311" y="2049653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err="1" smtClean="0">
                <a:ln w="50800"/>
                <a:solidFill>
                  <a:srgbClr val="C00000"/>
                </a:solidFill>
              </a:rPr>
              <a:t>جلونات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858016" y="2335405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err="1" smtClean="0">
                <a:ln w="50800"/>
                <a:solidFill>
                  <a:srgbClr val="C00000"/>
                </a:solidFill>
              </a:rPr>
              <a:t>بوزونات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57950" y="2049653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smtClean="0">
                <a:ln w="50800"/>
                <a:solidFill>
                  <a:srgbClr val="C00000"/>
                </a:solidFill>
              </a:rPr>
              <a:t>أشعة </a:t>
            </a:r>
            <a:r>
              <a:rPr lang="ar-SA" sz="1400" b="1" dirty="0" err="1" smtClean="0">
                <a:ln w="50800"/>
                <a:solidFill>
                  <a:srgbClr val="C00000"/>
                </a:solidFill>
              </a:rPr>
              <a:t>جاما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86446" y="2335405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smtClean="0">
                <a:ln w="50800"/>
                <a:solidFill>
                  <a:srgbClr val="C00000"/>
                </a:solidFill>
              </a:rPr>
              <a:t>نيوترونات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57818" y="2049653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smtClean="0">
                <a:ln w="50800"/>
                <a:solidFill>
                  <a:srgbClr val="C00000"/>
                </a:solidFill>
              </a:rPr>
              <a:t>إلكترونات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857752" y="2335405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smtClean="0">
                <a:ln w="50800"/>
                <a:solidFill>
                  <a:srgbClr val="C00000"/>
                </a:solidFill>
              </a:rPr>
              <a:t>نيوترونات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286248" y="2071678"/>
            <a:ext cx="1358217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SA" sz="1400" b="1" dirty="0" smtClean="0">
                <a:ln w="50800"/>
                <a:solidFill>
                  <a:srgbClr val="C00000"/>
                </a:solidFill>
              </a:rPr>
              <a:t>بروتونات</a:t>
            </a:r>
            <a:endParaRPr lang="ar-SA" sz="14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572158" y="2714620"/>
            <a:ext cx="2714618" cy="35719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45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قوة التنافر الكهربائية ؛ القوة النووية القوية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357714" y="3143252"/>
            <a:ext cx="4572004" cy="28574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46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فرق(نقص) الكتلة هو الفرق بين مجموع كتل الجسيمات المنفردة للنواة وكتلة النواة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929188" y="3500438"/>
            <a:ext cx="3643312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47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err="1" smtClean="0">
                <a:solidFill>
                  <a:srgbClr val="C00000"/>
                </a:solidFill>
              </a:rPr>
              <a:t>الأنوية</a:t>
            </a:r>
            <a:r>
              <a:rPr lang="ar-SA" sz="1200" b="1" dirty="0" smtClean="0">
                <a:solidFill>
                  <a:srgbClr val="C00000"/>
                </a:solidFill>
              </a:rPr>
              <a:t> الثقيلة تكون غير مستقرة بصفة عامة. والأعداد الكبيرة من البروتونات يجعل قوة التنافر الكهربائية تتغلب على القوة القوية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143636" y="4071942"/>
            <a:ext cx="2428864" cy="35719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48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كلاهما له نفس العدد من البروتونات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643438" y="4500570"/>
            <a:ext cx="4357718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49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err="1" smtClean="0">
                <a:solidFill>
                  <a:srgbClr val="C00000"/>
                </a:solidFill>
              </a:rPr>
              <a:t>الإضمحلال</a:t>
            </a:r>
            <a:r>
              <a:rPr lang="ar-SA" sz="1200" b="1" dirty="0" smtClean="0">
                <a:solidFill>
                  <a:srgbClr val="C00000"/>
                </a:solidFill>
              </a:rPr>
              <a:t> هو عملية تغير عنصر ما إلى عنصر آخر بواسطة التفاعل النووي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929190" y="5072078"/>
            <a:ext cx="3643312" cy="28574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50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نواة الهليوم ، إلكترون ، </a:t>
            </a:r>
            <a:r>
              <a:rPr lang="ar-SA" sz="1200" b="1" dirty="0" err="1" smtClean="0">
                <a:solidFill>
                  <a:srgbClr val="C00000"/>
                </a:solidFill>
              </a:rPr>
              <a:t>وفوتون</a:t>
            </a:r>
            <a:r>
              <a:rPr lang="ar-SA" sz="1200" b="1" dirty="0" smtClean="0">
                <a:solidFill>
                  <a:srgbClr val="C00000"/>
                </a:solidFill>
              </a:rPr>
              <a:t> ذو طاقة عالية.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929188" y="5429264"/>
            <a:ext cx="3643312" cy="28574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51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العدد الذري لحفظ الشحنة ، والعدد الكتلي لحفظ عدد </a:t>
            </a:r>
            <a:r>
              <a:rPr lang="ar-SA" sz="1200" b="1" dirty="0" err="1" smtClean="0">
                <a:solidFill>
                  <a:srgbClr val="C00000"/>
                </a:solidFill>
              </a:rPr>
              <a:t>النيوكليونات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929188" y="5786458"/>
            <a:ext cx="3643312" cy="50006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52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كثيرا من النيوترونات يجب أن تتحرر بواسطة النواة المنشطرة وتمتص من قبل </a:t>
            </a:r>
            <a:r>
              <a:rPr lang="ar-SA" sz="1200" b="1" dirty="0" err="1" smtClean="0">
                <a:solidFill>
                  <a:srgbClr val="C00000"/>
                </a:solidFill>
              </a:rPr>
              <a:t>الأنوية</a:t>
            </a:r>
            <a:r>
              <a:rPr lang="ar-SA" sz="1200" b="1" dirty="0" smtClean="0">
                <a:solidFill>
                  <a:srgbClr val="C00000"/>
                </a:solidFill>
              </a:rPr>
              <a:t> المجاورة ، مما يجعلها تنشطر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14282" y="142852"/>
            <a:ext cx="4143404" cy="35719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53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يبطئ المهدئ النيوترونات السريعة مما يزيد من احتمالية امتصاصها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214282" y="571480"/>
            <a:ext cx="4143404" cy="35719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54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عندما تخضع ذرة كبيرة لانشطار نووي فإن كتلة النواتج تكون أقل من كتلة النواة الأصلية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14282" y="1000108"/>
            <a:ext cx="4143404" cy="35719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55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err="1" smtClean="0">
                <a:solidFill>
                  <a:srgbClr val="C00000"/>
                </a:solidFill>
              </a:rPr>
              <a:t>لإنها</a:t>
            </a:r>
            <a:r>
              <a:rPr lang="ar-SA" sz="1200" b="1" dirty="0" smtClean="0">
                <a:solidFill>
                  <a:srgbClr val="C00000"/>
                </a:solidFill>
              </a:rPr>
              <a:t> تسرع الجسيمات المشحونة باستخدام القوة الكهربائية ، والنيترون لا يحمل </a:t>
            </a:r>
            <a:r>
              <a:rPr lang="ar-SA" sz="1200" b="1" smtClean="0">
                <a:solidFill>
                  <a:srgbClr val="C00000"/>
                </a:solidFill>
              </a:rPr>
              <a:t>شحنة كهربائية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14282" y="1428736"/>
            <a:ext cx="4143404" cy="78581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56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en-US" sz="1200" b="1" dirty="0" smtClean="0">
                <a:solidFill>
                  <a:srgbClr val="C00000"/>
                </a:solidFill>
              </a:rPr>
              <a:t>a</a:t>
            </a:r>
            <a:r>
              <a:rPr lang="ar-EG" sz="1200" b="1" dirty="0" smtClean="0">
                <a:solidFill>
                  <a:srgbClr val="C00000"/>
                </a:solidFill>
              </a:rPr>
              <a:t> – الكهرومغناطيسية ، القوة الضعيفة ، الجاذبية .</a:t>
            </a:r>
          </a:p>
          <a:p>
            <a:pPr>
              <a:defRPr/>
            </a:pPr>
            <a:r>
              <a:rPr lang="ar-EG" sz="1200" b="1" dirty="0" smtClean="0">
                <a:solidFill>
                  <a:srgbClr val="C00000"/>
                </a:solidFill>
              </a:rPr>
              <a:t>         </a:t>
            </a:r>
            <a:r>
              <a:rPr lang="en-US" sz="1200" b="1" dirty="0" smtClean="0">
                <a:solidFill>
                  <a:srgbClr val="C00000"/>
                </a:solidFill>
              </a:rPr>
              <a:t>b</a:t>
            </a:r>
            <a:r>
              <a:rPr lang="ar-EG" sz="1200" b="1" dirty="0" smtClean="0">
                <a:solidFill>
                  <a:srgbClr val="C00000"/>
                </a:solidFill>
              </a:rPr>
              <a:t> – القوة القوية ، الكهرومغناطيسية ، الجاذبية .</a:t>
            </a:r>
          </a:p>
          <a:p>
            <a:pPr>
              <a:defRPr/>
            </a:pPr>
            <a:r>
              <a:rPr lang="ar-EG" sz="1200" b="1" dirty="0" smtClean="0">
                <a:solidFill>
                  <a:srgbClr val="C00000"/>
                </a:solidFill>
              </a:rPr>
              <a:t>         </a:t>
            </a:r>
            <a:r>
              <a:rPr lang="en-US" sz="1200" b="1" dirty="0" smtClean="0">
                <a:solidFill>
                  <a:srgbClr val="C00000"/>
                </a:solidFill>
              </a:rPr>
              <a:t>c</a:t>
            </a:r>
            <a:r>
              <a:rPr lang="ar-EG" sz="1200" b="1" dirty="0" smtClean="0">
                <a:solidFill>
                  <a:srgbClr val="C00000"/>
                </a:solidFill>
              </a:rPr>
              <a:t> – القوة الضعيفة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14282" y="2285992"/>
            <a:ext cx="4143404" cy="42862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57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يقل العدد الذري بمقدار واحد ولا تغير على العدد الكتلي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42844" y="2786058"/>
            <a:ext cx="4143404" cy="42862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58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تفنى بكمية مكافئة من المادة منتجة كمية كبيرة من الطاقة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214314" y="3500438"/>
            <a:ext cx="4357686" cy="42862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59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إنها ليست صحيحة الحديد من أكثر المعادن ترابطا ؛ لذا فإن نواته أكثر استقرارا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643042" y="4000504"/>
            <a:ext cx="2786082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60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طاقة </a:t>
            </a:r>
            <a:r>
              <a:rPr lang="ar-SA" sz="1200" b="1" dirty="0" err="1" smtClean="0">
                <a:solidFill>
                  <a:srgbClr val="C00000"/>
                </a:solidFill>
              </a:rPr>
              <a:t>الرط</a:t>
            </a:r>
            <a:r>
              <a:rPr lang="ar-SA" sz="1200" b="1" dirty="0" smtClean="0">
                <a:solidFill>
                  <a:srgbClr val="C00000"/>
                </a:solidFill>
              </a:rPr>
              <a:t> </a:t>
            </a:r>
            <a:r>
              <a:rPr lang="ar-SA" sz="1200" b="1" dirty="0" err="1" smtClean="0">
                <a:solidFill>
                  <a:srgbClr val="C00000"/>
                </a:solidFill>
              </a:rPr>
              <a:t>الإبتدائية</a:t>
            </a:r>
            <a:r>
              <a:rPr lang="ar-SA" sz="1200" b="1" dirty="0" smtClean="0">
                <a:solidFill>
                  <a:srgbClr val="C00000"/>
                </a:solidFill>
              </a:rPr>
              <a:t> أقل من طاقة </a:t>
            </a:r>
            <a:r>
              <a:rPr lang="ar-SA" sz="1200" b="1" dirty="0" err="1" smtClean="0">
                <a:solidFill>
                  <a:srgbClr val="C00000"/>
                </a:solidFill>
              </a:rPr>
              <a:t>الرط</a:t>
            </a:r>
            <a:r>
              <a:rPr lang="ar-SA" sz="1200" b="1" dirty="0" smtClean="0">
                <a:solidFill>
                  <a:srgbClr val="C00000"/>
                </a:solidFill>
              </a:rPr>
              <a:t> النهائية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42844" y="4572008"/>
            <a:ext cx="4367242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61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المادة المشعة الطبيعية هي تلك المادة التي تبين أنها توجد في الخامات الطبيعية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66682" y="5214950"/>
            <a:ext cx="4143404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62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إن الماء الذي يتدفق من خلال القلب يكون عند ضغط عال ، لذلك فإنه لا يغلي . تحمل الدورة الثانية الماء عند ضغط منخفض  منتجة البخار .</a:t>
            </a:r>
            <a:endParaRPr lang="ar-EG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"/>
            <a:ext cx="9034462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715008" y="357166"/>
            <a:ext cx="2571768" cy="42862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79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+2 </a:t>
            </a:r>
            <a:r>
              <a:rPr lang="ar-EG" sz="1600" b="1" dirty="0" smtClean="0">
                <a:solidFill>
                  <a:srgbClr val="C00000"/>
                </a:solidFill>
              </a:rPr>
              <a:t>جسيمات مشحونة أولية 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715008" y="857232"/>
            <a:ext cx="2571768" cy="42862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80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+1 </a:t>
            </a:r>
            <a:r>
              <a:rPr lang="ar-EG" sz="1600" b="1" dirty="0" smtClean="0">
                <a:solidFill>
                  <a:srgbClr val="C00000"/>
                </a:solidFill>
              </a:rPr>
              <a:t>جسيم مشحون أولي 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                                 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715008" y="1357298"/>
            <a:ext cx="2571768" cy="85725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81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EG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r>
              <a:rPr lang="ar-EG" sz="1600" b="1" dirty="0" smtClean="0">
                <a:solidFill>
                  <a:srgbClr val="C00000"/>
                </a:solidFill>
              </a:rPr>
              <a:t> شحنة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EG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-1</a:t>
            </a:r>
            <a:r>
              <a:rPr lang="ar-EG" sz="1600" b="1" dirty="0" smtClean="0">
                <a:solidFill>
                  <a:srgbClr val="C00000"/>
                </a:solidFill>
              </a:rPr>
              <a:t> شحنة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EG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r>
              <a:rPr lang="ar-EG" sz="1600" b="1" dirty="0" smtClean="0">
                <a:solidFill>
                  <a:srgbClr val="C00000"/>
                </a:solidFill>
              </a:rPr>
              <a:t> شحنة </a:t>
            </a:r>
          </a:p>
          <a:p>
            <a:pPr>
              <a:defRPr/>
            </a:pP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15008" y="2285992"/>
            <a:ext cx="2571768" cy="64294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82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EG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EG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-1</a:t>
            </a:r>
            <a:r>
              <a:rPr lang="ar-EG" sz="1600" b="1" dirty="0" smtClean="0">
                <a:solidFill>
                  <a:srgbClr val="C00000"/>
                </a:solidFill>
              </a:rPr>
              <a:t> 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57834" y="3071810"/>
            <a:ext cx="3071818" cy="128588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83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EG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2.1 --- 10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-5 </a:t>
            </a:r>
            <a:r>
              <a:rPr lang="en-US" sz="1600" b="1" dirty="0" smtClean="0">
                <a:solidFill>
                  <a:srgbClr val="C00000"/>
                </a:solidFill>
              </a:rPr>
              <a:t>s 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b</a:t>
            </a:r>
            <a:r>
              <a:rPr lang="ar-EG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ar-EG" sz="1600" b="1" dirty="0" smtClean="0">
                <a:solidFill>
                  <a:srgbClr val="C00000"/>
                </a:solidFill>
              </a:rPr>
              <a:t>دورة </a:t>
            </a:r>
            <a:r>
              <a:rPr lang="en-US" sz="1600" b="1" dirty="0" smtClean="0">
                <a:solidFill>
                  <a:srgbClr val="C00000"/>
                </a:solidFill>
              </a:rPr>
              <a:t>1.6 --- 10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-5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ar-EG" sz="16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3.4 s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</a:rPr>
              <a:t>d</a:t>
            </a:r>
            <a:r>
              <a:rPr lang="ar-EG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</a:rPr>
              <a:t> 1.0 × 10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9</a:t>
            </a:r>
            <a:r>
              <a:rPr lang="en-US" sz="1600" b="1" dirty="0" smtClean="0">
                <a:solidFill>
                  <a:srgbClr val="C00000"/>
                </a:solidFill>
              </a:rPr>
              <a:t> m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15008" y="4500570"/>
            <a:ext cx="2571768" cy="64294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84 – تنحني مسارات الجسيمات الأسرع بشكل أقل .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857356" y="1785926"/>
            <a:ext cx="2571768" cy="78581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85</a:t>
            </a:r>
            <a:r>
              <a:rPr lang="ar-SA" sz="1200" b="1" dirty="0" smtClean="0">
                <a:solidFill>
                  <a:srgbClr val="C00000"/>
                </a:solidFill>
              </a:rPr>
              <a:t> – </a:t>
            </a: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ar-EG" sz="1600" b="1" dirty="0" smtClean="0">
                <a:solidFill>
                  <a:srgbClr val="C00000"/>
                </a:solidFill>
              </a:rPr>
              <a:t>- </a:t>
            </a:r>
            <a:r>
              <a:rPr lang="en-US" sz="1600" b="1" dirty="0" smtClean="0">
                <a:solidFill>
                  <a:srgbClr val="C00000"/>
                </a:solidFill>
              </a:rPr>
              <a:t>31P            18F</a:t>
            </a:r>
            <a:r>
              <a:rPr lang="ar-EG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     </a:t>
            </a:r>
            <a:r>
              <a:rPr lang="en-US" sz="1600" b="1" dirty="0" smtClean="0">
                <a:solidFill>
                  <a:srgbClr val="C00000"/>
                </a:solidFill>
              </a:rPr>
              <a:t>9</a:t>
            </a:r>
            <a:r>
              <a:rPr lang="ar-EG" sz="1600" b="1" dirty="0" smtClean="0">
                <a:solidFill>
                  <a:srgbClr val="C00000"/>
                </a:solidFill>
              </a:rPr>
              <a:t>                </a:t>
            </a:r>
            <a:r>
              <a:rPr lang="en-US" sz="1600" b="1" dirty="0" smtClean="0">
                <a:solidFill>
                  <a:srgbClr val="C00000"/>
                </a:solidFill>
              </a:rPr>
              <a:t>15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00314" y="2643182"/>
            <a:ext cx="2000248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 86- يبقى </a:t>
            </a:r>
            <a:r>
              <a:rPr lang="en-US" sz="1600" b="1" dirty="0" smtClean="0">
                <a:solidFill>
                  <a:srgbClr val="C00000"/>
                </a:solidFill>
              </a:rPr>
              <a:t>1/16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EG" sz="1600" b="1" dirty="0" smtClean="0">
                <a:solidFill>
                  <a:srgbClr val="C00000"/>
                </a:solidFill>
              </a:rPr>
              <a:t>     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    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786073" y="3214686"/>
            <a:ext cx="1643051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87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1.7130 </a:t>
            </a:r>
            <a:r>
              <a:rPr lang="en-US" sz="1600" b="1" dirty="0" err="1" smtClean="0">
                <a:solidFill>
                  <a:srgbClr val="C00000"/>
                </a:solidFill>
              </a:rPr>
              <a:t>MeV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786073" y="3857631"/>
            <a:ext cx="1643051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88</a:t>
            </a:r>
            <a:r>
              <a:rPr lang="ar-SA" sz="1200" b="1" dirty="0" smtClean="0">
                <a:solidFill>
                  <a:srgbClr val="C00000"/>
                </a:solidFill>
              </a:rPr>
              <a:t> –</a:t>
            </a:r>
            <a:r>
              <a:rPr lang="en-US" sz="1600" b="1" dirty="0" smtClean="0">
                <a:solidFill>
                  <a:srgbClr val="C00000"/>
                </a:solidFill>
              </a:rPr>
              <a:t>0.2 </a:t>
            </a:r>
            <a:r>
              <a:rPr lang="en-US" sz="1600" b="1" dirty="0" err="1" smtClean="0">
                <a:solidFill>
                  <a:srgbClr val="C00000"/>
                </a:solidFill>
              </a:rPr>
              <a:t>MeV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071670" y="4643446"/>
            <a:ext cx="2571768" cy="64294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 smtClean="0">
                <a:solidFill>
                  <a:srgbClr val="C00000"/>
                </a:solidFill>
              </a:rPr>
              <a:t>89 – لأن العزم </a:t>
            </a:r>
            <a:r>
              <a:rPr lang="ar-SA" sz="1600" b="1" dirty="0" err="1" smtClean="0">
                <a:solidFill>
                  <a:srgbClr val="C00000"/>
                </a:solidFill>
              </a:rPr>
              <a:t>الإبتدائي</a:t>
            </a:r>
            <a:r>
              <a:rPr lang="ar-SA" sz="1600" b="1" dirty="0" smtClean="0">
                <a:solidFill>
                  <a:srgbClr val="C00000"/>
                </a:solidFill>
              </a:rPr>
              <a:t> صفر فإن هذا يجب أن يكون العزم النهائي</a:t>
            </a:r>
            <a:endParaRPr lang="ar-EG" sz="1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ar-EG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5250"/>
            <a:ext cx="88773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072066" y="500042"/>
            <a:ext cx="3143272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90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لحفظ الزخم فإن إشعاعات </a:t>
            </a:r>
            <a:r>
              <a:rPr lang="ar-SA" sz="1200" b="1" dirty="0" err="1" smtClean="0">
                <a:solidFill>
                  <a:srgbClr val="C00000"/>
                </a:solidFill>
              </a:rPr>
              <a:t>جاما</a:t>
            </a:r>
            <a:r>
              <a:rPr lang="ar-SA" sz="1200" b="1" dirty="0" smtClean="0">
                <a:solidFill>
                  <a:srgbClr val="C00000"/>
                </a:solidFill>
              </a:rPr>
              <a:t> الثلاثة يجب أن تكون في المستوى نفسه وبزوايا 120 °بينهما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58016" y="2071678"/>
            <a:ext cx="1285884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92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4  دقائق تقريبا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85852" y="714356"/>
            <a:ext cx="3143272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94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اقترح العلماء النظريون وجود صفة مميزة </a:t>
            </a:r>
            <a:r>
              <a:rPr lang="ar-SA" sz="1200" b="1" dirty="0" err="1" smtClean="0">
                <a:solidFill>
                  <a:srgbClr val="C00000"/>
                </a:solidFill>
              </a:rPr>
              <a:t>للكواركات</a:t>
            </a:r>
            <a:r>
              <a:rPr lang="ar-SA" sz="1200" b="1" dirty="0" smtClean="0">
                <a:solidFill>
                  <a:srgbClr val="C00000"/>
                </a:solidFill>
              </a:rPr>
              <a:t> . وأدركوا أنها على شكل أزواج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786578" y="1357298"/>
            <a:ext cx="1366846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91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تفاعل/</a:t>
            </a:r>
            <a:r>
              <a:rPr lang="en-US" sz="1200" b="1" dirty="0" smtClean="0">
                <a:solidFill>
                  <a:srgbClr val="C00000"/>
                </a:solidFill>
              </a:rPr>
              <a:t> 10</a:t>
            </a:r>
            <a:r>
              <a:rPr lang="en-US" sz="1200" b="1" baseline="30000" dirty="0" smtClean="0">
                <a:solidFill>
                  <a:srgbClr val="C00000"/>
                </a:solidFill>
              </a:rPr>
              <a:t>38</a:t>
            </a:r>
            <a:r>
              <a:rPr lang="en-US" sz="1200" b="1" dirty="0" smtClean="0">
                <a:solidFill>
                  <a:srgbClr val="C00000"/>
                </a:solidFill>
              </a:rPr>
              <a:t> s </a:t>
            </a:r>
            <a:r>
              <a:rPr lang="ar-EG" sz="1200" b="1" dirty="0" smtClean="0">
                <a:solidFill>
                  <a:srgbClr val="C00000"/>
                </a:solidFill>
              </a:rPr>
              <a:t> 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85852" y="142852"/>
            <a:ext cx="3143272" cy="50006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93 </a:t>
            </a:r>
            <a:r>
              <a:rPr lang="ar-SA" sz="1200" b="1" dirty="0">
                <a:solidFill>
                  <a:srgbClr val="C00000"/>
                </a:solidFill>
              </a:rPr>
              <a:t>– </a:t>
            </a:r>
            <a:r>
              <a:rPr lang="ar-SA" sz="1200" b="1" dirty="0" smtClean="0">
                <a:solidFill>
                  <a:srgbClr val="C00000"/>
                </a:solidFill>
              </a:rPr>
              <a:t>25% تقريبا من الكون مادة معتمة ، وهناك حاجة لتفسير دوران المجرة وتمدد الكون .</a:t>
            </a:r>
            <a:endParaRPr lang="ar-EG" sz="16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43174" y="1357298"/>
            <a:ext cx="1857372" cy="642942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95 – </a:t>
            </a:r>
            <a:r>
              <a:rPr lang="en-US" sz="1200" b="1" dirty="0" smtClean="0">
                <a:solidFill>
                  <a:srgbClr val="C00000"/>
                </a:solidFill>
              </a:rPr>
              <a:t>a</a:t>
            </a:r>
            <a:r>
              <a:rPr lang="ar-EG" sz="1200" b="1" dirty="0" smtClean="0">
                <a:solidFill>
                  <a:srgbClr val="C00000"/>
                </a:solidFill>
              </a:rPr>
              <a:t>-</a:t>
            </a:r>
            <a:r>
              <a:rPr lang="en-US" sz="1200" b="1" dirty="0" smtClean="0">
                <a:solidFill>
                  <a:srgbClr val="C00000"/>
                </a:solidFill>
              </a:rPr>
              <a:t> 1.82 × 103 m/s </a:t>
            </a:r>
            <a:endParaRPr lang="ar-EG" sz="12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EG" sz="1200" b="1" dirty="0" smtClean="0">
                <a:solidFill>
                  <a:srgbClr val="C00000"/>
                </a:solidFill>
              </a:rPr>
              <a:t>        </a:t>
            </a:r>
            <a:r>
              <a:rPr lang="en-US" sz="1200" b="1" dirty="0" smtClean="0">
                <a:solidFill>
                  <a:srgbClr val="C00000"/>
                </a:solidFill>
              </a:rPr>
              <a:t>b</a:t>
            </a:r>
            <a:r>
              <a:rPr lang="ar-EG" sz="1200" b="1" dirty="0" smtClean="0">
                <a:solidFill>
                  <a:srgbClr val="C00000"/>
                </a:solidFill>
              </a:rPr>
              <a:t>-</a:t>
            </a:r>
            <a:r>
              <a:rPr lang="en-US" sz="1200" b="1" dirty="0" smtClean="0">
                <a:solidFill>
                  <a:srgbClr val="C00000"/>
                </a:solidFill>
              </a:rPr>
              <a:t> 9.43 × 10-6 </a:t>
            </a:r>
            <a:r>
              <a:rPr lang="en-US" sz="1200" b="1" dirty="0" err="1" smtClean="0">
                <a:solidFill>
                  <a:srgbClr val="C00000"/>
                </a:solidFill>
              </a:rPr>
              <a:t>eV</a:t>
            </a:r>
            <a:endParaRPr lang="ar-EG" sz="1200" b="1" dirty="0" smtClean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86050" y="2071681"/>
            <a:ext cx="1643051" cy="428625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ar-SA" sz="1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200" b="1" dirty="0" smtClean="0">
                <a:solidFill>
                  <a:srgbClr val="C00000"/>
                </a:solidFill>
              </a:rPr>
              <a:t>96</a:t>
            </a:r>
            <a:r>
              <a:rPr lang="ar-SA" sz="1600" b="1" dirty="0" smtClean="0">
                <a:solidFill>
                  <a:srgbClr val="C00000"/>
                </a:solidFill>
              </a:rPr>
              <a:t> –</a:t>
            </a:r>
            <a:r>
              <a:rPr lang="en-US" sz="1200" b="1" dirty="0" smtClean="0">
                <a:solidFill>
                  <a:srgbClr val="C00000"/>
                </a:solidFill>
              </a:rPr>
              <a:t>0.4 </a:t>
            </a:r>
            <a:r>
              <a:rPr lang="en-US" sz="1200" b="1" dirty="0" err="1" smtClean="0">
                <a:solidFill>
                  <a:srgbClr val="C00000"/>
                </a:solidFill>
              </a:rPr>
              <a:t>eV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endParaRPr lang="ar-SA" sz="12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  <a:p>
            <a:pPr>
              <a:defRPr/>
            </a:pPr>
            <a:r>
              <a:rPr lang="ar-SA" sz="1600" b="1" dirty="0">
                <a:solidFill>
                  <a:srgbClr val="C00000"/>
                </a:solidFill>
              </a:rPr>
              <a:t>      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07223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ar-EG" sz="4800" b="1" u="sng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تابع </a:t>
            </a:r>
            <a:r>
              <a:rPr lang="ar-EG" sz="4800" b="1" u="sng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إنتشار</a:t>
            </a:r>
            <a:r>
              <a:rPr lang="ar-EG" sz="4800" b="1" u="sng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الموجات الكهرومغناطيسية في الفراغ</a:t>
            </a:r>
            <a:br>
              <a:rPr lang="ar-EG" sz="4800" b="1" u="sng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ar-EG" sz="4000" b="1" dirty="0" smtClean="0">
                <a:solidFill>
                  <a:schemeClr val="bg1"/>
                </a:solidFill>
                <a:cs typeface="+mn-cs"/>
              </a:rPr>
              <a:t>**الإشعاع الكهرومغناطيسية ينقل الطاقة أو المعلومات خلال الأوساط المادية أو الفراغ</a:t>
            </a:r>
            <a:br>
              <a:rPr lang="ar-EG" sz="4000" b="1" dirty="0" smtClean="0">
                <a:solidFill>
                  <a:schemeClr val="bg1"/>
                </a:solidFill>
                <a:cs typeface="+mn-cs"/>
              </a:rPr>
            </a:br>
            <a:r>
              <a:rPr lang="ar-EG" sz="4000" b="1" dirty="0" smtClean="0">
                <a:solidFill>
                  <a:schemeClr val="bg1"/>
                </a:solidFill>
                <a:cs typeface="+mn-cs"/>
              </a:rPr>
              <a:t>** الكهرباء الإجهادية خاصية للبلورات تسبب لها انحناء أو تشوها وتولد اهتزازات كهربائية عند تطبيق فولتية خلالها</a:t>
            </a:r>
            <a:br>
              <a:rPr lang="ar-EG" sz="4000" b="1" dirty="0" smtClean="0">
                <a:solidFill>
                  <a:schemeClr val="bg1"/>
                </a:solidFill>
                <a:cs typeface="+mn-cs"/>
              </a:rPr>
            </a:br>
            <a:r>
              <a:rPr lang="ar-EG" sz="4000" b="1" dirty="0" smtClean="0">
                <a:solidFill>
                  <a:schemeClr val="bg1"/>
                </a:solidFill>
                <a:cs typeface="+mn-cs"/>
              </a:rPr>
              <a:t> ** وتتحول الهوائيات المستقبلة الموجات الكهرومغناطيسية إلى مجالات كهربائية متغيرة في الموصلات .</a:t>
            </a:r>
            <a:endParaRPr lang="ar-EG" sz="4000" dirty="0">
              <a:cs typeface="+mn-cs"/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19288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EG" b="1" u="sng" dirty="0" smtClean="0">
                <a:solidFill>
                  <a:srgbClr val="FFFF00"/>
                </a:solidFill>
                <a:cs typeface="+mn-cs"/>
              </a:rPr>
              <a:t>بعض أنواع من الإشعاعات الكهرومغناطيسية وأطوالها الموجية</a:t>
            </a:r>
            <a:endParaRPr lang="ar-EG" sz="3600" dirty="0"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6388"/>
            <a:ext cx="8101055" cy="492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142852"/>
            <a:ext cx="6215106" cy="22145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</a:t>
            </a: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يمكن الكشف عن الموجات الكهرومغناطيسية من خلال القوة الدافعة الكهربائية المتولدة في الهوائي . ويمكن اختيار الترددات المحددة للموجات باستخدام دائرة رنين ملف ومكثف تعرف باسم </a:t>
            </a:r>
            <a:r>
              <a:rPr lang="ar-EG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الموالف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2533652"/>
            <a:ext cx="8643966" cy="3967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142852"/>
            <a:ext cx="9144000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EG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حركة البندول مماثلة الفعل الإلكترونات في دائرة الرنين</a:t>
            </a:r>
            <a:endParaRPr lang="ar-EG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572559" cy="52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14414" y="142852"/>
            <a:ext cx="7286644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EG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المحول يحافظ على استمرار حدوث </a:t>
            </a:r>
            <a:r>
              <a:rPr lang="ar-EG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الإهتزازات</a:t>
            </a:r>
            <a:endParaRPr lang="ar-EG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643050"/>
            <a:ext cx="8072493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43438" y="357166"/>
            <a:ext cx="3857652" cy="35004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EG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يحصل المستقبل على المعلومات من الموجات الكهرومغناطيسية</a:t>
            </a:r>
            <a:endParaRPr lang="ar-EG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3429023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4"/>
          <p:cNvSpPr/>
          <p:nvPr/>
        </p:nvSpPr>
        <p:spPr>
          <a:xfrm>
            <a:off x="4643438" y="4214818"/>
            <a:ext cx="4357686" cy="1785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r>
              <a:rPr lang="ar-EG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 طول معظم الهوائيات الفعالة يعادل ننصف الطول الموجي للموجة المراد التقاطها .</a:t>
            </a:r>
          </a:p>
          <a:p>
            <a:pPr>
              <a:defRPr/>
            </a:pPr>
            <a:endParaRPr lang="ar-EG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57554" y="571480"/>
            <a:ext cx="5715008" cy="27146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ar-EG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الأشعة السينية موجات كهرومغناطيسية ذات تردد كبير تنبعث باستخدام إلكترونات </a:t>
            </a:r>
            <a:r>
              <a:rPr lang="ar-EG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متسارعة</a:t>
            </a:r>
            <a:r>
              <a:rPr lang="ar-EG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وسريعة</a:t>
            </a:r>
            <a:endParaRPr lang="ar-EG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071834" cy="53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4"/>
          <p:cNvSpPr/>
          <p:nvPr/>
        </p:nvSpPr>
        <p:spPr>
          <a:xfrm>
            <a:off x="3857620" y="3500438"/>
            <a:ext cx="5143504" cy="22145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r>
              <a:rPr lang="ar-EG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 يمكن لموجات الميكروويف ، والأشعة تحت الحمراء ، مسارعة الإلكترونات خلال الجزيئات ، ولذلك يمكنهما طاقة حرارية .</a:t>
            </a:r>
          </a:p>
          <a:p>
            <a:pPr>
              <a:defRPr/>
            </a:pPr>
            <a:endParaRPr lang="ar-EG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1000100" y="1357287"/>
            <a:ext cx="7412037" cy="714391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ar-EG" sz="4000" b="1" dirty="0" smtClean="0">
                <a:solidFill>
                  <a:schemeClr val="bg1"/>
                </a:solidFill>
              </a:rPr>
              <a:t>((تجارب طومسون مع الإلكترون))</a:t>
            </a:r>
            <a:endParaRPr lang="ar-EG" sz="3100" b="1" dirty="0" smtClean="0">
              <a:solidFill>
                <a:schemeClr val="bg1"/>
              </a:solidFill>
            </a:endParaRPr>
          </a:p>
        </p:txBody>
      </p:sp>
      <p:sp>
        <p:nvSpPr>
          <p:cNvPr id="6" name="Oval 1"/>
          <p:cNvSpPr/>
          <p:nvPr/>
        </p:nvSpPr>
        <p:spPr>
          <a:xfrm>
            <a:off x="1643042" y="71414"/>
            <a:ext cx="6429420" cy="12144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ar-EG" sz="2400" b="1" dirty="0" smtClean="0">
                <a:solidFill>
                  <a:schemeClr val="tx1">
                    <a:lumMod val="95000"/>
                  </a:schemeClr>
                </a:solidFill>
              </a:rPr>
              <a:t>الدرس 1 /تفاعلات المجالات الكهربائية والمغناطيسية والمادة</a:t>
            </a:r>
          </a:p>
          <a:p>
            <a:pPr>
              <a:defRPr/>
            </a:pPr>
            <a:r>
              <a:rPr lang="ar-EG" sz="2400" b="1" dirty="0" smtClean="0">
                <a:solidFill>
                  <a:schemeClr val="tx1"/>
                </a:solidFill>
              </a:rPr>
              <a:t> </a:t>
            </a:r>
            <a:endParaRPr lang="ar-EG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9"/>
            <a:ext cx="5786478" cy="37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0956" y="2416184"/>
            <a:ext cx="2870200" cy="372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8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ce_of_nature_07[1]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000250" y="2643188"/>
            <a:ext cx="5286375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 smtClean="0">
                <a:solidFill>
                  <a:schemeClr val="bg1"/>
                </a:solidFill>
                <a:latin typeface="Arial" pitchFamily="34" charset="0"/>
              </a:rPr>
              <a:t>نظريــة الكــم</a:t>
            </a:r>
            <a:endParaRPr lang="ar-EG" sz="5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813" y="4572000"/>
            <a:ext cx="3429000" cy="714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000" b="1" u="sng" dirty="0">
                <a:solidFill>
                  <a:schemeClr val="bg1"/>
                </a:solidFill>
              </a:rPr>
              <a:t>درس 2:</a:t>
            </a:r>
            <a:r>
              <a:rPr lang="ar-EG" sz="2000" b="1" dirty="0">
                <a:solidFill>
                  <a:schemeClr val="bg1"/>
                </a:solidFill>
              </a:rPr>
              <a:t> </a:t>
            </a:r>
            <a:r>
              <a:rPr lang="ar-EG" sz="2000" b="1" dirty="0" smtClean="0">
                <a:solidFill>
                  <a:schemeClr val="bg1"/>
                </a:solidFill>
              </a:rPr>
              <a:t>موجات المادة</a:t>
            </a:r>
            <a:endParaRPr lang="ar-EG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9188" y="4572000"/>
            <a:ext cx="3643312" cy="714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solidFill>
                  <a:schemeClr val="tx1"/>
                </a:solidFill>
              </a:rPr>
              <a:t>  </a:t>
            </a:r>
            <a:r>
              <a:rPr lang="ar-EG" sz="2000" b="1" u="sng" dirty="0">
                <a:solidFill>
                  <a:schemeClr val="bg1"/>
                </a:solidFill>
              </a:rPr>
              <a:t>درس 1 </a:t>
            </a:r>
            <a:r>
              <a:rPr lang="ar-EG" sz="2000" b="1" u="sng" dirty="0" smtClean="0">
                <a:solidFill>
                  <a:schemeClr val="bg1"/>
                </a:solidFill>
              </a:rPr>
              <a:t>:</a:t>
            </a:r>
            <a:r>
              <a:rPr lang="ar-EG" sz="2000" b="1" dirty="0" smtClean="0">
                <a:solidFill>
                  <a:schemeClr val="bg1"/>
                </a:solidFill>
              </a:rPr>
              <a:t>النموذج </a:t>
            </a:r>
            <a:r>
              <a:rPr lang="ar-EG" sz="2000" b="1" dirty="0" err="1" smtClean="0">
                <a:solidFill>
                  <a:schemeClr val="bg1"/>
                </a:solidFill>
              </a:rPr>
              <a:t>الجسيمي</a:t>
            </a:r>
            <a:r>
              <a:rPr lang="ar-EG" sz="2000" b="1" dirty="0" smtClean="0">
                <a:solidFill>
                  <a:schemeClr val="bg1"/>
                </a:solidFill>
              </a:rPr>
              <a:t> للموجات</a:t>
            </a:r>
            <a:endParaRPr lang="ar-EG" sz="2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4625" y="857250"/>
            <a:ext cx="3929063" cy="12144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dirty="0">
                <a:solidFill>
                  <a:schemeClr val="bg1"/>
                </a:solidFill>
              </a:rPr>
              <a:t>الفصل </a:t>
            </a:r>
            <a:r>
              <a:rPr lang="ar-EG" sz="6600" dirty="0" smtClean="0">
                <a:solidFill>
                  <a:schemeClr val="bg1"/>
                </a:solidFill>
              </a:rPr>
              <a:t>الثامن</a:t>
            </a:r>
            <a:endParaRPr lang="ar-EG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8625" y="142875"/>
            <a:ext cx="8143875" cy="1000125"/>
          </a:xfrm>
          <a:prstGeom prst="roundRect">
            <a:avLst/>
          </a:prstGeom>
          <a:solidFill>
            <a:srgbClr val="00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5400" b="1" u="sng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الدرس الأول</a:t>
            </a:r>
            <a:r>
              <a:rPr lang="ar-EG" sz="5400" b="1" u="sng" dirty="0">
                <a:solidFill>
                  <a:schemeClr val="bg1"/>
                </a:solidFill>
                <a:latin typeface="Arabic Typesetting" pitchFamily="66" charset="-78"/>
              </a:rPr>
              <a:t>:</a:t>
            </a:r>
            <a:r>
              <a:rPr lang="ar-EG" sz="5400" b="1" dirty="0">
                <a:solidFill>
                  <a:schemeClr val="bg1"/>
                </a:solidFill>
                <a:latin typeface="Arabic Typesetting" pitchFamily="66" charset="-78"/>
              </a:rPr>
              <a:t> </a:t>
            </a:r>
            <a:r>
              <a:rPr lang="ar-EG" sz="4000" b="1" dirty="0" smtClean="0">
                <a:solidFill>
                  <a:schemeClr val="bg1"/>
                </a:solidFill>
                <a:latin typeface="Arabic Typesetting" pitchFamily="66" charset="-78"/>
              </a:rPr>
              <a:t>النموذج </a:t>
            </a:r>
            <a:r>
              <a:rPr lang="ar-EG" sz="4000" b="1" dirty="0" err="1" smtClean="0">
                <a:solidFill>
                  <a:schemeClr val="bg1"/>
                </a:solidFill>
                <a:latin typeface="Arabic Typesetting" pitchFamily="66" charset="-78"/>
              </a:rPr>
              <a:t>الجسيمي</a:t>
            </a:r>
            <a:r>
              <a:rPr lang="ar-EG" sz="4000" b="1" dirty="0" smtClean="0">
                <a:solidFill>
                  <a:schemeClr val="bg1"/>
                </a:solidFill>
                <a:latin typeface="Arabic Typesetting" pitchFamily="66" charset="-78"/>
              </a:rPr>
              <a:t> للموجات</a:t>
            </a:r>
            <a:endParaRPr lang="ar-EG" sz="4000" b="1" u="sng" dirty="0">
              <a:solidFill>
                <a:schemeClr val="bg1"/>
              </a:solidFill>
              <a:latin typeface="Arabic Typesetting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15125" y="1357313"/>
            <a:ext cx="2286000" cy="857250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schemeClr val="bg1"/>
                </a:solidFill>
              </a:rPr>
              <a:t>طيف </a:t>
            </a:r>
            <a:r>
              <a:rPr lang="ar-EG" sz="2800" b="1" dirty="0" err="1" smtClean="0">
                <a:solidFill>
                  <a:schemeClr val="bg1"/>
                </a:solidFill>
              </a:rPr>
              <a:t>الإنبعاث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1214422"/>
            <a:ext cx="6500826" cy="1714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</a:t>
            </a:r>
            <a:r>
              <a:rPr lang="ar-EG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تبعث الأجسام التي تسخن لدرجة التوهج ضوءًا بسبب الجسيمات المشحونة الموجودة في ذاتها .</a:t>
            </a:r>
          </a:p>
          <a:p>
            <a:pPr>
              <a:defRPr/>
            </a:pPr>
            <a:r>
              <a:rPr lang="ar-EG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يغطي طيف الأجسام المتوهجة مدى واسعا من الأطوال الموجية . ويعتمد الطيف على درجة حرارة الأجسام المتوهجة .</a:t>
            </a:r>
            <a:endParaRPr lang="ar-EG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87154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14876" y="142875"/>
            <a:ext cx="2857500" cy="857250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</a:rPr>
              <a:t>دور العالم بلانك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428736"/>
            <a:ext cx="3179007" cy="40719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فسر العالم بلانك طيف الجسم المتوهج مفترضا أن للجسيمات مقادير محددة من الطاقة فقط ، وهي تساوي مضاعفات ثابت بلانك .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643446"/>
            <a:ext cx="156210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27" y="642918"/>
            <a:ext cx="3200417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72218" y="142875"/>
            <a:ext cx="2857500" cy="857250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</a:rPr>
              <a:t>دور العالم أينشتاين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14290"/>
            <a:ext cx="4929222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فسر العالم أينشتاين التأثير الكهروضوئي مفترضا أن الضوء موجود على شكل حزم من الطاقة تسمى فوتونات 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09794"/>
            <a:ext cx="4929222" cy="1362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714753"/>
            <a:ext cx="6572296" cy="2857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786190"/>
            <a:ext cx="214310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72218" y="142875"/>
            <a:ext cx="2857500" cy="857250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schemeClr val="bg1"/>
                </a:solidFill>
              </a:rPr>
              <a:t>التأثير الكهروضوئي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14290"/>
            <a:ext cx="5214974" cy="1285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هو انبعاث إلكترونات من فلزات معينة عندما تتعرض لإشعاع كهرومغناطيسي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7643833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00438"/>
            <a:ext cx="7700998" cy="3038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14290"/>
            <a:ext cx="8948780" cy="650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29677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43504" y="285728"/>
            <a:ext cx="3357586" cy="857234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</a:rPr>
              <a:t>دور مجموعة من العلماء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7224" y="142865"/>
            <a:ext cx="3571875" cy="37862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u="sng" dirty="0" smtClean="0">
                <a:solidFill>
                  <a:srgbClr val="00FFFF"/>
                </a:solidFill>
              </a:rPr>
              <a:t>**تمكن العلماء من حساب قيمة ثابت بلانك </a:t>
            </a:r>
            <a:r>
              <a:rPr lang="en-US" sz="2800" b="1" u="sng" dirty="0" smtClean="0">
                <a:solidFill>
                  <a:srgbClr val="00FFFF"/>
                </a:solidFill>
              </a:rPr>
              <a:t>h</a:t>
            </a:r>
            <a:r>
              <a:rPr lang="ar-EG" sz="2800" b="1" u="sng" dirty="0" smtClean="0">
                <a:solidFill>
                  <a:srgbClr val="00FFFF"/>
                </a:solidFill>
              </a:rPr>
              <a:t> اعتمادا على التأثير الكهروضوئي </a:t>
            </a:r>
            <a:endParaRPr lang="ar-EG" sz="2800" b="1" u="sng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ar-EG" sz="2800" b="1" u="sng" dirty="0" smtClean="0"/>
              <a:t>** يقاس اقتران الشغل  - والذي يكافئ طاقة ربط الإلكترون  - باستخدام تردد العتبة في التأثير الكهروضوئي .</a:t>
            </a:r>
            <a:endParaRPr lang="ar-EG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43438" y="1357298"/>
            <a:ext cx="3786188" cy="357188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u="sng" dirty="0" smtClean="0">
                <a:solidFill>
                  <a:srgbClr val="00FF00"/>
                </a:solidFill>
              </a:rPr>
              <a:t>** يبين تأثير كومبتون أن </a:t>
            </a:r>
            <a:r>
              <a:rPr lang="ar-EG" sz="2800" b="1" u="sng" dirty="0" err="1" smtClean="0">
                <a:solidFill>
                  <a:srgbClr val="00FF00"/>
                </a:solidFill>
              </a:rPr>
              <a:t>للفوتون</a:t>
            </a:r>
            <a:r>
              <a:rPr lang="ar-EG" sz="2800" b="1" u="sng" dirty="0" smtClean="0">
                <a:solidFill>
                  <a:srgbClr val="00FF00"/>
                </a:solidFill>
              </a:rPr>
              <a:t> زخما كما توقع أينشتاين  .</a:t>
            </a:r>
          </a:p>
          <a:p>
            <a:pPr algn="ctr">
              <a:defRPr/>
            </a:pPr>
            <a:r>
              <a:rPr lang="ar-EG" sz="2800" b="1" dirty="0" smtClean="0">
                <a:solidFill>
                  <a:schemeClr val="tx1"/>
                </a:solidFill>
              </a:rPr>
              <a:t> ** تسير الفوتونات بسرعة الضوء . ورغم أنه ليس لها كتلة إلا أن لها طاقة وزخما .</a:t>
            </a:r>
            <a:endParaRPr lang="ar-EG" sz="28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90" y="5143512"/>
            <a:ext cx="5715028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43504" y="285728"/>
            <a:ext cx="3357586" cy="857234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schemeClr val="bg1"/>
                </a:solidFill>
              </a:rPr>
              <a:t>تابع تأثير كومبتون</a:t>
            </a:r>
            <a:endParaRPr lang="ar-EG" sz="2800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52"/>
            <a:ext cx="3643338" cy="19573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85992"/>
            <a:ext cx="8215370" cy="447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00628" y="714378"/>
            <a:ext cx="3357586" cy="857234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schemeClr val="bg1"/>
                </a:solidFill>
              </a:rPr>
              <a:t>اصطدام كرتي </a:t>
            </a:r>
            <a:r>
              <a:rPr lang="ar-EG" sz="2800" b="1" dirty="0" err="1" smtClean="0">
                <a:solidFill>
                  <a:schemeClr val="bg1"/>
                </a:solidFill>
              </a:rPr>
              <a:t>بلياردوا</a:t>
            </a:r>
            <a:r>
              <a:rPr lang="ar-EG" sz="2800" b="1" dirty="0" smtClean="0">
                <a:solidFill>
                  <a:schemeClr val="bg1"/>
                </a:solidFill>
              </a:rPr>
              <a:t> يشبه تماما تأثير كومبتون</a:t>
            </a:r>
            <a:endParaRPr lang="ar-EG" sz="2800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4143404" cy="2481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41"/>
            <a:ext cx="8429684" cy="3857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750" y="785794"/>
            <a:ext cx="8715375" cy="185737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ar-EG" sz="4000" b="1" u="sng" dirty="0" smtClean="0">
                <a:solidFill>
                  <a:srgbClr val="92D050"/>
                </a:solidFill>
              </a:rPr>
              <a:t>قيست النسبة بين شحنة الإلكترون وكتلته من قبل طومسون باستخدام الاتزان بين مجالين كهربائي ومغناطيسي في أنبوب أشعة المهبط  :</a:t>
            </a:r>
            <a:endParaRPr lang="ar-EG" sz="4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ar-EG" sz="33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497"/>
            <a:ext cx="2000264" cy="71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8143932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5852" y="142875"/>
            <a:ext cx="6072202" cy="1000125"/>
          </a:xfrm>
          <a:prstGeom prst="roundRect">
            <a:avLst/>
          </a:prstGeom>
          <a:solidFill>
            <a:srgbClr val="00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5400" b="1" u="sng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الدرس الثاني</a:t>
            </a:r>
            <a:r>
              <a:rPr lang="ar-EG" sz="5400" b="1" u="sng" dirty="0">
                <a:solidFill>
                  <a:schemeClr val="bg1"/>
                </a:solidFill>
                <a:latin typeface="Arabic Typesetting" pitchFamily="66" charset="-78"/>
              </a:rPr>
              <a:t>:</a:t>
            </a:r>
            <a:r>
              <a:rPr lang="ar-EG" sz="5400" b="1" dirty="0">
                <a:solidFill>
                  <a:schemeClr val="bg1"/>
                </a:solidFill>
                <a:latin typeface="Arabic Typesetting" pitchFamily="66" charset="-78"/>
              </a:rPr>
              <a:t> </a:t>
            </a:r>
            <a:r>
              <a:rPr lang="ar-EG" sz="4000" b="1" dirty="0" smtClean="0">
                <a:solidFill>
                  <a:schemeClr val="bg1"/>
                </a:solidFill>
                <a:latin typeface="Arabic Typesetting" pitchFamily="66" charset="-78"/>
              </a:rPr>
              <a:t>موجات المادة</a:t>
            </a:r>
            <a:endParaRPr lang="ar-EG" sz="4000" b="1" u="sng" dirty="0">
              <a:solidFill>
                <a:schemeClr val="bg1"/>
              </a:solidFill>
              <a:latin typeface="Arabic Typesetting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15125" y="1357313"/>
            <a:ext cx="2286000" cy="1000125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schemeClr val="bg1"/>
                </a:solidFill>
              </a:rPr>
              <a:t>دور العالم دي برولي 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357298"/>
            <a:ext cx="5929354" cy="2428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r>
              <a:rPr lang="ar-EG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</a:t>
            </a: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اقترح العالم دي برولي الطبيعة الموجية للجسيمات المادية ، وتم التحقق منها عمليا عن طريق حيود الإلكترونات خلال البلورات . ولكل الجسيمات المتحركة طول موجي ، يعرف بطول موجة دي برولي .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05295"/>
            <a:ext cx="8505839" cy="1938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86874" cy="628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15125" y="357166"/>
            <a:ext cx="2286000" cy="1000125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schemeClr val="bg1"/>
                </a:solidFill>
              </a:rPr>
              <a:t>الجسيمات والموجات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42852"/>
            <a:ext cx="5929354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r>
              <a:rPr lang="ar-EG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</a:t>
            </a: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تتكامل الطبيعتان الجسمية والموجية معا لوصف الطبيعة الكاملة لكل من المادة والطاقة .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ounded Rectangle 2"/>
          <p:cNvSpPr/>
          <p:nvPr/>
        </p:nvSpPr>
        <p:spPr>
          <a:xfrm>
            <a:off x="5500694" y="1714495"/>
            <a:ext cx="3509955" cy="1000125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 smtClean="0">
                <a:solidFill>
                  <a:schemeClr val="bg1"/>
                </a:solidFill>
              </a:rPr>
              <a:t>مبدأ عدم التحديد لهيزنبرج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42910" y="1785926"/>
            <a:ext cx="4572032" cy="1714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أنه من غير الممكن تحديد موقع وزخم أي جسيم ضوئي أو مادي بدقة في آن واحد .  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857629"/>
            <a:ext cx="2643206" cy="2714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2714644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571876"/>
            <a:ext cx="264320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ce_of_nature_07[1]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571868" y="2643188"/>
            <a:ext cx="2714625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solidFill>
                  <a:schemeClr val="bg1"/>
                </a:solidFill>
                <a:latin typeface="Arial" pitchFamily="34" charset="0"/>
              </a:rPr>
              <a:t>الــــذرة</a:t>
            </a:r>
            <a:endParaRPr lang="ar-EG" sz="4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813" y="4572000"/>
            <a:ext cx="3429000" cy="714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u="sng" dirty="0">
                <a:solidFill>
                  <a:schemeClr val="bg1"/>
                </a:solidFill>
              </a:rPr>
              <a:t>درس 2:</a:t>
            </a:r>
            <a:r>
              <a:rPr lang="ar-EG" dirty="0">
                <a:solidFill>
                  <a:schemeClr val="bg1"/>
                </a:solidFill>
              </a:rPr>
              <a:t> </a:t>
            </a:r>
            <a:r>
              <a:rPr lang="ar-EG" dirty="0" smtClean="0">
                <a:solidFill>
                  <a:schemeClr val="bg1"/>
                </a:solidFill>
              </a:rPr>
              <a:t>النموذج الكمي للذرة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9188" y="4572000"/>
            <a:ext cx="3643312" cy="714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solidFill>
                  <a:schemeClr val="tx1"/>
                </a:solidFill>
              </a:rPr>
              <a:t>  </a:t>
            </a:r>
            <a:r>
              <a:rPr lang="ar-EG" u="sng" dirty="0">
                <a:solidFill>
                  <a:schemeClr val="bg1"/>
                </a:solidFill>
              </a:rPr>
              <a:t>درس 1 </a:t>
            </a:r>
            <a:r>
              <a:rPr lang="ar-EG" u="sng" dirty="0" smtClean="0">
                <a:solidFill>
                  <a:schemeClr val="bg1"/>
                </a:solidFill>
              </a:rPr>
              <a:t>:</a:t>
            </a:r>
            <a:r>
              <a:rPr lang="ar-EG" dirty="0" smtClean="0">
                <a:solidFill>
                  <a:schemeClr val="bg1"/>
                </a:solidFill>
              </a:rPr>
              <a:t>نموذج بور الذري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4625" y="857250"/>
            <a:ext cx="3929063" cy="12144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dirty="0">
                <a:solidFill>
                  <a:schemeClr val="bg1"/>
                </a:solidFill>
              </a:rPr>
              <a:t>الفصل </a:t>
            </a:r>
            <a:r>
              <a:rPr lang="ar-EG" sz="6600" dirty="0" smtClean="0">
                <a:solidFill>
                  <a:schemeClr val="bg1"/>
                </a:solidFill>
              </a:rPr>
              <a:t>التاسع</a:t>
            </a:r>
            <a:endParaRPr lang="ar-EG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28794" y="142875"/>
            <a:ext cx="5857888" cy="1000125"/>
          </a:xfrm>
          <a:prstGeom prst="roundRect">
            <a:avLst/>
          </a:prstGeom>
          <a:solidFill>
            <a:srgbClr val="00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5400" b="1" u="sng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الدرس الأول: </a:t>
            </a:r>
            <a:r>
              <a:rPr lang="ar-EG" sz="4000" b="1" dirty="0" smtClean="0">
                <a:solidFill>
                  <a:schemeClr val="bg1"/>
                </a:solidFill>
                <a:latin typeface="Arabic Typesetting" pitchFamily="66" charset="-78"/>
              </a:rPr>
              <a:t>نموذج بور الذري</a:t>
            </a:r>
            <a:endParaRPr lang="ar-EG" sz="4000" b="1" u="sng" dirty="0">
              <a:solidFill>
                <a:schemeClr val="bg1"/>
              </a:solidFill>
              <a:latin typeface="Arabic Typesetting" pitchFamily="66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00364" y="1071546"/>
            <a:ext cx="3554418" cy="796908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تبسيط لنماذج الذرة</a:t>
            </a:r>
            <a:endParaRPr kumimoji="0" lang="ar-EG" sz="40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596" y="1785926"/>
            <a:ext cx="8286808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ar-EG" sz="2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ar-EG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ar-EG" sz="2400" b="1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اعتقد العلماء الفلاسفة </a:t>
            </a:r>
            <a:r>
              <a:rPr kumimoji="0" lang="ar-EG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أن جميع المواد تتكون من جسيمات صغيرة 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ar-EG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kumimoji="0" lang="ar-EG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اقترح دالتون </a:t>
            </a:r>
            <a:r>
              <a:rPr kumimoji="0" lang="ar-EG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أن جميع المواد تتكون من ذرات عبارة عن كرات صلبة 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ar-EG" sz="2400" b="1" i="0" u="none" strike="noStrike" kern="1200" cap="none" spc="0" normalizeH="0" baseline="0" noProof="0" smtClean="0">
                <a:ln>
                  <a:noFill/>
                </a:ln>
                <a:solidFill>
                  <a:srgbClr val="33EB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ar-EG" sz="2400" b="1" i="0" u="sng" strike="noStrike" kern="1200" cap="none" spc="0" normalizeH="0" baseline="0" noProof="0" smtClean="0">
                <a:ln>
                  <a:noFill/>
                </a:ln>
                <a:solidFill>
                  <a:srgbClr val="33EB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بين ثومسون </a:t>
            </a:r>
            <a:r>
              <a:rPr kumimoji="0" lang="ar-EG" sz="2400" b="1" i="0" u="none" strike="noStrike" kern="1200" cap="none" spc="0" normalizeH="0" baseline="0" noProof="0" smtClean="0">
                <a:ln>
                  <a:noFill/>
                </a:ln>
                <a:solidFill>
                  <a:srgbClr val="33EB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أن الجسيمات في أنبوب الأشعة المهبطية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3EB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CRT </a:t>
            </a:r>
            <a:r>
              <a:rPr kumimoji="0" lang="ar-SA" sz="2400" b="1" i="0" u="none" strike="noStrike" kern="1200" cap="none" spc="0" normalizeH="0" baseline="0" noProof="0" smtClean="0">
                <a:ln>
                  <a:noFill/>
                </a:ln>
                <a:solidFill>
                  <a:srgbClr val="33EB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كانت سالبة الشحنة ، وقد سميت الإلكترونات 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ar-SA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</a:t>
            </a:r>
            <a:r>
              <a:rPr kumimoji="0" lang="ar-SA" sz="2400" b="1" i="0" u="sng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بين راذر فورد </a:t>
            </a:r>
            <a:r>
              <a:rPr kumimoji="0" lang="ar-SA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أن الشحنة الموجبة توجد في منطقة صغيرة في الذرة تسمى النواة 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ar-SA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لتفسير كتلة الذرة تم افتراض وجود النيوترون بوصفه جسيما غير مشحون له نفس كتلة البروتون الموجود في النواة 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ar-S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 يعتقد الآن أن الإلكترونات تتحرك حول النواة في سحابة إلكترونية 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ar-EG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8" y="428625"/>
            <a:ext cx="3286117" cy="1214425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3600" b="1" dirty="0" smtClean="0">
                <a:solidFill>
                  <a:schemeClr val="bg1"/>
                </a:solidFill>
              </a:rPr>
              <a:t>دور العالم أرنست رذرفورد</a:t>
            </a:r>
            <a:endParaRPr lang="ar-EG" sz="3600" b="1" dirty="0">
              <a:solidFill>
                <a:schemeClr val="bg1"/>
              </a:solidFill>
            </a:endParaRPr>
          </a:p>
        </p:txBody>
      </p:sp>
      <p:sp>
        <p:nvSpPr>
          <p:cNvPr id="6" name="Folded Corner 3"/>
          <p:cNvSpPr/>
          <p:nvPr/>
        </p:nvSpPr>
        <p:spPr>
          <a:xfrm>
            <a:off x="500068" y="142853"/>
            <a:ext cx="4929188" cy="2428891"/>
          </a:xfrm>
          <a:prstGeom prst="foldedCorner">
            <a:avLst/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200" b="1" u="sng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ar-EG" sz="2400" b="1" u="sng" dirty="0" smtClean="0">
                <a:solidFill>
                  <a:srgbClr val="C00000"/>
                </a:solidFill>
              </a:rPr>
              <a:t>قذف العالم أرنست </a:t>
            </a:r>
            <a:r>
              <a:rPr lang="ar-EG" sz="2400" b="1" u="sng" dirty="0" err="1" smtClean="0">
                <a:solidFill>
                  <a:srgbClr val="C00000"/>
                </a:solidFill>
              </a:rPr>
              <a:t>رذر</a:t>
            </a:r>
            <a:r>
              <a:rPr lang="ar-EG" sz="2400" b="1" u="sng" dirty="0" smtClean="0">
                <a:solidFill>
                  <a:srgbClr val="C00000"/>
                </a:solidFill>
              </a:rPr>
              <a:t> فورد جسيمات ألفا الموجبة الشحنة ذات السرعات العالية على صفيحة رقيقة من الذهب .</a:t>
            </a:r>
            <a:r>
              <a:rPr lang="ar-EG" sz="2400" b="1" dirty="0" smtClean="0">
                <a:solidFill>
                  <a:srgbClr val="003300"/>
                </a:solidFill>
              </a:rPr>
              <a:t>ومن دراسته لمسارات الجسيمات المنحرفة استنتج أن معظم </a:t>
            </a:r>
            <a:r>
              <a:rPr lang="ar-EG" sz="2400" b="1" dirty="0" err="1" smtClean="0">
                <a:solidFill>
                  <a:srgbClr val="003300"/>
                </a:solidFill>
              </a:rPr>
              <a:t>خجم</a:t>
            </a:r>
            <a:r>
              <a:rPr lang="ar-EG" sz="2400" b="1" dirty="0" smtClean="0">
                <a:solidFill>
                  <a:srgbClr val="003300"/>
                </a:solidFill>
              </a:rPr>
              <a:t> الذرة فراغ ،كذلك توقع وجود نواة صغيرة جدا وذات شحنة موجبة في مركز الذرة.</a:t>
            </a:r>
            <a:endParaRPr lang="ar-EG" sz="2400" b="1" dirty="0">
              <a:solidFill>
                <a:srgbClr val="00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57491"/>
            <a:ext cx="8715436" cy="3957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86116" y="142852"/>
            <a:ext cx="3286117" cy="1214425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</a:rPr>
              <a:t>تابع </a:t>
            </a:r>
            <a:r>
              <a:rPr lang="ar-EG" sz="3600" b="1" dirty="0" smtClean="0">
                <a:solidFill>
                  <a:schemeClr val="bg1"/>
                </a:solidFill>
              </a:rPr>
              <a:t>دور العالم أرنست رذرفورد</a:t>
            </a:r>
            <a:endParaRPr lang="ar-EG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572560" cy="5000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29256" y="214313"/>
            <a:ext cx="3429006" cy="1000125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3600" b="1" dirty="0" smtClean="0">
                <a:solidFill>
                  <a:schemeClr val="bg1"/>
                </a:solidFill>
              </a:rPr>
              <a:t>طيف الانبعاث</a:t>
            </a:r>
            <a:endParaRPr lang="ar-EG" sz="3600" b="1" dirty="0">
              <a:solidFill>
                <a:schemeClr val="bg1"/>
              </a:solidFill>
            </a:endParaRPr>
          </a:p>
        </p:txBody>
      </p:sp>
      <p:sp>
        <p:nvSpPr>
          <p:cNvPr id="5" name="Folded Corner 3"/>
          <p:cNvSpPr/>
          <p:nvPr/>
        </p:nvSpPr>
        <p:spPr>
          <a:xfrm>
            <a:off x="357158" y="142877"/>
            <a:ext cx="4929188" cy="2000239"/>
          </a:xfrm>
          <a:prstGeom prst="foldedCorner">
            <a:avLst/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200" b="1" u="sng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ar-EG" sz="2400" b="1" u="sng" dirty="0" smtClean="0">
                <a:solidFill>
                  <a:srgbClr val="C00000"/>
                </a:solidFill>
              </a:rPr>
              <a:t>إذا عبر ضوء أبيض خلال غاز فإن الغاز يمتص الأطوال الموجية نفسها التي سوف يبعثها عندما يثار . وإذا عبر الضوء بعد ذلك خلال المنشور فإن طيف </a:t>
            </a:r>
            <a:r>
              <a:rPr lang="ar-EG" sz="2400" b="1" u="sng" dirty="0" err="1" smtClean="0">
                <a:solidFill>
                  <a:srgbClr val="C00000"/>
                </a:solidFill>
              </a:rPr>
              <a:t>الإمتصاص</a:t>
            </a:r>
            <a:r>
              <a:rPr lang="ar-EG" sz="2400" b="1" u="sng" dirty="0" smtClean="0">
                <a:solidFill>
                  <a:srgbClr val="C00000"/>
                </a:solidFill>
              </a:rPr>
              <a:t> للغاز يكون مرئيا .</a:t>
            </a:r>
            <a:endParaRPr lang="ar-EG" sz="2400" b="1" dirty="0">
              <a:solidFill>
                <a:srgbClr val="0033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8786874" cy="4462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00659" y="428625"/>
            <a:ext cx="3929059" cy="1142987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3600" b="1" dirty="0" smtClean="0">
                <a:solidFill>
                  <a:schemeClr val="bg1"/>
                </a:solidFill>
              </a:rPr>
              <a:t>تابع طيف الانبعاث</a:t>
            </a:r>
            <a:endParaRPr lang="ar-EG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4143404" cy="17240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00264"/>
            <a:ext cx="8643978" cy="4400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2976" y="142852"/>
            <a:ext cx="7000925" cy="928673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3600" b="1" dirty="0" smtClean="0">
                <a:solidFill>
                  <a:schemeClr val="bg1"/>
                </a:solidFill>
              </a:rPr>
              <a:t>خطوط فهرنهوفر في طيف الامتصاص</a:t>
            </a:r>
            <a:endParaRPr lang="ar-EG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429684" cy="4929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42876" y="71414"/>
            <a:ext cx="8858280" cy="3214710"/>
          </a:xfrm>
          <a:ln w="57150">
            <a:solidFill>
              <a:srgbClr val="FFFF00"/>
            </a:solidFill>
          </a:ln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ar-EG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يمكن إيجاد كتلة الإلكترون بربط نتائج طومسون بقياسات </a:t>
            </a:r>
            <a:r>
              <a:rPr lang="ar-EG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مليكان</a:t>
            </a:r>
            <a:r>
              <a:rPr lang="ar-EG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لشحنة الإلكترون لذا يمكن حسابه بالأتي:</a:t>
            </a:r>
            <a:br>
              <a:rPr lang="ar-EG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EG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ar-EG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** كما أنه يمكن أن يكون </a:t>
            </a:r>
            <a:r>
              <a:rPr lang="ar-EG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لذرات</a:t>
            </a:r>
            <a:r>
              <a:rPr lang="ar-EG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العنصر نفسه كتل مختلفة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24032"/>
            <a:ext cx="7000924" cy="81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3"/>
            <a:ext cx="2524125" cy="278608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0576" y="3463934"/>
            <a:ext cx="4956200" cy="325121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714876" y="642939"/>
            <a:ext cx="3929090" cy="928673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3600" b="1" dirty="0" smtClean="0">
                <a:solidFill>
                  <a:schemeClr val="bg1"/>
                </a:solidFill>
              </a:rPr>
              <a:t>إنتاج طيف الامتصاص</a:t>
            </a:r>
            <a:endParaRPr lang="ar-EG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286280" cy="1924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58" y="2357430"/>
            <a:ext cx="8856698" cy="4354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15125" y="142852"/>
            <a:ext cx="2286000" cy="1000125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bg1"/>
                </a:solidFill>
              </a:rPr>
              <a:t>نموذج بور</a:t>
            </a:r>
            <a:endParaRPr lang="ar-EG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71414"/>
            <a:ext cx="5929354" cy="2857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أظهر نموذج </a:t>
            </a:r>
            <a:r>
              <a:rPr lang="ar-EG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نيلز</a:t>
            </a: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بور للذرة بصورة صحيحة أن طاقة الذرة لها قيم محددة فقط ، لذلك فإنها مكماة . وأن طاقة ذرة الهيدروجين في مستوى طاقة 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</a:t>
            </a: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تساوي حاصل ضرب 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-13.6 ev</a:t>
            </a: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ومعكوس 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n2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3143272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71810"/>
            <a:ext cx="8358246" cy="1357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42" y="4643470"/>
            <a:ext cx="7943886" cy="21431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72264" y="142852"/>
            <a:ext cx="2428861" cy="1000125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bg1"/>
                </a:solidFill>
              </a:rPr>
              <a:t>تابع نموذج بور</a:t>
            </a:r>
            <a:endParaRPr lang="ar-EG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428604"/>
            <a:ext cx="5929354" cy="30718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*** اعتمادا على نموذج بور ، ينتقل الإلكترون بين مستويات الطاقة المسموح بها ، وهذه الطاقة تمتص أو تبعث على شكل فوتونات (موجات كهرومغناطيسية). طاقة الفوتون تساوي الفرق بين الحالتين الابتدائية والنهائية للذرة . </a:t>
            </a: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defRPr/>
            </a:pPr>
            <a:endParaRPr lang="ar-EG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2357454" cy="2252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95747"/>
            <a:ext cx="8215370" cy="2433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786058"/>
            <a:ext cx="2962293" cy="57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0364" y="142875"/>
            <a:ext cx="3429005" cy="785813"/>
          </a:xfrm>
          <a:prstGeom prst="roundRect">
            <a:avLst/>
          </a:prstGeom>
          <a:solidFill>
            <a:srgbClr val="00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chemeClr val="bg1"/>
                </a:solidFill>
              </a:rPr>
              <a:t> </a:t>
            </a:r>
            <a:r>
              <a:rPr lang="ar-EG" sz="2800" b="1" dirty="0" smtClean="0">
                <a:solidFill>
                  <a:schemeClr val="bg1"/>
                </a:solidFill>
              </a:rPr>
              <a:t>تابع طاقة الفوتون</a:t>
            </a:r>
            <a:endParaRPr lang="ar-EG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929618" cy="2047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500438"/>
            <a:ext cx="4929222" cy="3148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571500" y="571503"/>
            <a:ext cx="8001000" cy="1785927"/>
          </a:xfrm>
          <a:prstGeom prst="flowChartMagnetic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u="sng" dirty="0" smtClean="0">
                <a:solidFill>
                  <a:srgbClr val="FF0000"/>
                </a:solidFill>
              </a:rPr>
              <a:t>تنبؤات نموذج بور</a:t>
            </a:r>
            <a:r>
              <a:rPr lang="ar-EG" sz="3200" b="1" dirty="0" smtClean="0"/>
              <a:t>/ اعتمادا على نموذج بور ، فإن نصف قطر مدار الإلكترون يكون له قيم محددة (مكماة)</a:t>
            </a:r>
            <a:endParaRPr lang="ar-EG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72"/>
            <a:ext cx="8358246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357319" y="71414"/>
            <a:ext cx="6929457" cy="1357298"/>
          </a:xfrm>
          <a:prstGeom prst="cloudCallout">
            <a:avLst>
              <a:gd name="adj1" fmla="val -79871"/>
              <a:gd name="adj2" fmla="val 62500"/>
            </a:avLst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rgbClr val="C00000"/>
                </a:solidFill>
              </a:rPr>
              <a:t>سلسلة بالمر– اليمان - </a:t>
            </a:r>
            <a:r>
              <a:rPr lang="ar-EG" sz="3600" b="1" dirty="0" err="1" smtClean="0">
                <a:solidFill>
                  <a:srgbClr val="C00000"/>
                </a:solidFill>
              </a:rPr>
              <a:t>باشن</a:t>
            </a:r>
            <a:endParaRPr lang="ar-EG" sz="36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71670"/>
            <a:ext cx="8572560" cy="4729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14" y="333377"/>
            <a:ext cx="8582066" cy="6167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96" y="214290"/>
            <a:ext cx="8786822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1578" y="142852"/>
            <a:ext cx="6929446" cy="78581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الدرس الثاني: النموذج الكمي للذرة</a:t>
            </a:r>
            <a:endParaRPr lang="ar-EG" sz="40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7554" y="1071546"/>
            <a:ext cx="2857491" cy="1000120"/>
          </a:xfrm>
          <a:prstGeom prst="roundRect">
            <a:avLst/>
          </a:prstGeom>
          <a:solidFill>
            <a:srgbClr val="33E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في النموذج الكمي للذرة</a:t>
            </a:r>
            <a:endParaRPr lang="ar-EG" sz="36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4282" y="2143116"/>
            <a:ext cx="8429652" cy="9287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u="sng" dirty="0" smtClean="0">
                <a:solidFill>
                  <a:srgbClr val="00FF00"/>
                </a:solidFill>
              </a:rPr>
              <a:t>الميكانيكي للذرة :</a:t>
            </a:r>
            <a:r>
              <a:rPr lang="ar-EG" sz="3200" b="1" dirty="0" smtClean="0">
                <a:solidFill>
                  <a:schemeClr val="tx1"/>
                </a:solidFill>
              </a:rPr>
              <a:t>لطاقة الذرة قيم محددة فقط ، قيم مكماة </a:t>
            </a:r>
            <a:r>
              <a:rPr lang="ar-EG" sz="2800" b="1" dirty="0" smtClean="0">
                <a:solidFill>
                  <a:schemeClr val="tx1"/>
                </a:solidFill>
              </a:rPr>
              <a:t>.</a:t>
            </a:r>
            <a:endParaRPr lang="ar-EG" sz="28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86124"/>
            <a:ext cx="2428892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5857916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357554" y="-24"/>
            <a:ext cx="2857491" cy="1000120"/>
          </a:xfrm>
          <a:prstGeom prst="roundRect">
            <a:avLst/>
          </a:prstGeom>
          <a:solidFill>
            <a:srgbClr val="33E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في النموذج الكمي للذرة</a:t>
            </a:r>
            <a:endParaRPr lang="ar-EG" sz="36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4282" y="1071546"/>
            <a:ext cx="8429652" cy="20717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u="sng" dirty="0" smtClean="0">
                <a:solidFill>
                  <a:srgbClr val="00FF00"/>
                </a:solidFill>
              </a:rPr>
              <a:t>الميكانيكي للذرة :</a:t>
            </a:r>
            <a:r>
              <a:rPr lang="ar-EG" sz="2400" b="1" dirty="0" smtClean="0">
                <a:solidFill>
                  <a:schemeClr val="tx1"/>
                </a:solidFill>
              </a:rPr>
              <a:t>يمكن تحديد احتمالية إيجاد الإلكترون في منطقة محددة فقط . في ذرة الهيدروجين ، فالمسافة الأكثر احتمالية للإلكترون عن النواة تساوي نصف قطر مستوى الإلكترون في نموذج بور .</a:t>
            </a:r>
          </a:p>
          <a:p>
            <a:pPr algn="ctr">
              <a:defRPr/>
            </a:pPr>
            <a:r>
              <a:rPr lang="ar-EG" sz="2400" b="1" dirty="0" smtClean="0">
                <a:solidFill>
                  <a:schemeClr val="tx1"/>
                </a:solidFill>
              </a:rPr>
              <a:t>** وعليه فإنه نجحت  ميكانيكا الكم إلى حد كبير في تحديد خصائص الذرات والجزيئات والمواد الصلبة .</a:t>
            </a:r>
            <a:endParaRPr lang="ar-EG" sz="2400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81"/>
            <a:ext cx="8358214" cy="3214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9531"/>
            <a:ext cx="8715404" cy="6605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00375" y="142875"/>
            <a:ext cx="3071813" cy="8572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/>
              <a:t>الليذرات</a:t>
            </a:r>
            <a:endParaRPr lang="ar-EG" sz="3600" b="1" dirty="0"/>
          </a:p>
        </p:txBody>
      </p:sp>
      <p:sp>
        <p:nvSpPr>
          <p:cNvPr id="7" name="Rounded Rectangle 10"/>
          <p:cNvSpPr/>
          <p:nvPr/>
        </p:nvSpPr>
        <p:spPr>
          <a:xfrm>
            <a:off x="214282" y="1142984"/>
            <a:ext cx="8429652" cy="13573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u="sng" dirty="0" smtClean="0">
                <a:solidFill>
                  <a:srgbClr val="00FF00"/>
                </a:solidFill>
              </a:rPr>
              <a:t>تنتج أجهزة الليزر </a:t>
            </a:r>
            <a:r>
              <a:rPr lang="ar-EG" sz="2400" b="1" dirty="0" smtClean="0">
                <a:solidFill>
                  <a:schemeClr val="tx1"/>
                </a:solidFill>
              </a:rPr>
              <a:t>ضوءًا أحادي اللون ومترابط وموجهًا وذا طاقة عالية . وكل خاصية تمنح الليزر تطبيقات مفيدة</a:t>
            </a:r>
            <a:endParaRPr lang="ar-EG" sz="2400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12" y="2671765"/>
            <a:ext cx="8039078" cy="3971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28870" y="142875"/>
            <a:ext cx="4071956" cy="8572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/>
              <a:t>الانبعاث التلقائي والمحفز</a:t>
            </a:r>
            <a:endParaRPr lang="ar-EG" sz="36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28794" y="71414"/>
            <a:ext cx="4929222" cy="8572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/>
              <a:t>تابع الانبعاث التلقائي والمحفز</a:t>
            </a:r>
            <a:endParaRPr lang="ar-EG" sz="36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295915"/>
            <a:ext cx="3286148" cy="1419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142984"/>
            <a:ext cx="6143668" cy="4000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00375" y="142875"/>
            <a:ext cx="3286125" cy="8572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/>
              <a:t>ليزر </a:t>
            </a:r>
            <a:r>
              <a:rPr lang="ar-EG" sz="3600" b="1" dirty="0" err="1" smtClean="0"/>
              <a:t>الأرجون</a:t>
            </a:r>
            <a:endParaRPr lang="ar-EG" sz="3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8358246" cy="4429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7" y="5857892"/>
            <a:ext cx="3929089" cy="9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00375" y="142875"/>
            <a:ext cx="3286125" cy="8572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 smtClean="0"/>
              <a:t>تطبيقات الليزر</a:t>
            </a:r>
            <a:endParaRPr lang="ar-EG" sz="3600" b="1" dirty="0"/>
          </a:p>
        </p:txBody>
      </p:sp>
      <p:sp>
        <p:nvSpPr>
          <p:cNvPr id="5" name="Rounded Rectangle 10"/>
          <p:cNvSpPr/>
          <p:nvPr/>
        </p:nvSpPr>
        <p:spPr>
          <a:xfrm>
            <a:off x="285720" y="1142984"/>
            <a:ext cx="8429652" cy="13573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buAutoNum type="arabicParenR"/>
              <a:defRPr/>
            </a:pPr>
            <a:r>
              <a:rPr lang="ar-EG" sz="3200" b="1" u="sng" dirty="0" smtClean="0">
                <a:solidFill>
                  <a:srgbClr val="00FF00"/>
                </a:solidFill>
              </a:rPr>
              <a:t>جراحة العين بالليزر</a:t>
            </a:r>
          </a:p>
          <a:p>
            <a:pPr marL="457200" indent="-457200" algn="ctr">
              <a:buAutoNum type="arabicParenR"/>
              <a:defRPr/>
            </a:pPr>
            <a:r>
              <a:rPr lang="ar-EG" sz="2800" b="1" dirty="0" smtClean="0">
                <a:solidFill>
                  <a:schemeClr val="tx1"/>
                </a:solidFill>
              </a:rPr>
              <a:t>تكوين الصورة ثلاثية الأبعاد في جهاز الهولوجرام .</a:t>
            </a:r>
            <a:endParaRPr lang="ar-EG" sz="2800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8083" y="2614613"/>
            <a:ext cx="5281635" cy="2600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6003" y="5357826"/>
            <a:ext cx="2933715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1900" y="5357826"/>
            <a:ext cx="2085984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667001"/>
            <a:ext cx="3076591" cy="2476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4" y="5286388"/>
            <a:ext cx="2928926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ce_of_nature_07[1]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000250" y="2643188"/>
            <a:ext cx="5286375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solidFill>
                  <a:schemeClr val="bg1"/>
                </a:solidFill>
                <a:latin typeface="Arial" pitchFamily="34" charset="0"/>
              </a:rPr>
              <a:t>إلكترونيات الحالة الصلبة</a:t>
            </a:r>
            <a:endParaRPr lang="ar-EG" sz="4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813" y="4572000"/>
            <a:ext cx="3429000" cy="714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u="sng" dirty="0">
                <a:solidFill>
                  <a:schemeClr val="bg1"/>
                </a:solidFill>
              </a:rPr>
              <a:t>درس 2:</a:t>
            </a:r>
            <a:r>
              <a:rPr lang="ar-EG" dirty="0">
                <a:solidFill>
                  <a:schemeClr val="bg1"/>
                </a:solidFill>
              </a:rPr>
              <a:t> </a:t>
            </a:r>
            <a:r>
              <a:rPr lang="ar-EG" dirty="0" smtClean="0">
                <a:solidFill>
                  <a:schemeClr val="bg1"/>
                </a:solidFill>
              </a:rPr>
              <a:t>الأدوات الإلكترونية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9188" y="4572000"/>
            <a:ext cx="3929092" cy="714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solidFill>
                  <a:schemeClr val="tx1"/>
                </a:solidFill>
              </a:rPr>
              <a:t>  </a:t>
            </a:r>
            <a:r>
              <a:rPr lang="ar-EG" u="sng" dirty="0">
                <a:solidFill>
                  <a:schemeClr val="bg1"/>
                </a:solidFill>
              </a:rPr>
              <a:t>درس 1 </a:t>
            </a:r>
            <a:r>
              <a:rPr lang="ar-EG" u="sng" dirty="0" smtClean="0">
                <a:solidFill>
                  <a:schemeClr val="bg1"/>
                </a:solidFill>
              </a:rPr>
              <a:t>:</a:t>
            </a:r>
            <a:r>
              <a:rPr lang="ar-EG" dirty="0" smtClean="0">
                <a:solidFill>
                  <a:schemeClr val="bg1"/>
                </a:solidFill>
              </a:rPr>
              <a:t>التوصيل الكهربائي في المواد الصلبة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5985" y="857250"/>
            <a:ext cx="4357704" cy="12144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dirty="0">
                <a:solidFill>
                  <a:schemeClr val="bg1"/>
                </a:solidFill>
              </a:rPr>
              <a:t>الفصل </a:t>
            </a:r>
            <a:r>
              <a:rPr lang="ar-EG" sz="6600" dirty="0" smtClean="0">
                <a:solidFill>
                  <a:schemeClr val="bg1"/>
                </a:solidFill>
              </a:rPr>
              <a:t>العاشر</a:t>
            </a:r>
            <a:endParaRPr lang="ar-EG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00298" y="71438"/>
            <a:ext cx="4572000" cy="142875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u="sng" dirty="0">
                <a:solidFill>
                  <a:schemeClr val="bg1"/>
                </a:solidFill>
              </a:rPr>
              <a:t>الدرس 1/ </a:t>
            </a:r>
            <a:r>
              <a:rPr lang="ar-EG" sz="2800" b="1" u="sng" dirty="0" smtClean="0">
                <a:solidFill>
                  <a:schemeClr val="bg1"/>
                </a:solidFill>
              </a:rPr>
              <a:t>التوصيل الكهربائي في المواد الصلبة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20" y="1643050"/>
            <a:ext cx="8501095" cy="17145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2800" b="1" u="sng" dirty="0" smtClean="0">
                <a:solidFill>
                  <a:srgbClr val="FFFF00"/>
                </a:solidFill>
              </a:rPr>
              <a:t>نظرية الأحزمة للمواد الصلبة  </a:t>
            </a:r>
            <a:r>
              <a:rPr lang="ar-EG" sz="2800" b="1" dirty="0" smtClean="0"/>
              <a:t>إن مستويات الطاقة المسموح </a:t>
            </a:r>
            <a:r>
              <a:rPr lang="ar-EG" sz="2800" b="1" dirty="0" err="1" smtClean="0"/>
              <a:t>بها</a:t>
            </a:r>
            <a:r>
              <a:rPr lang="ar-EG" sz="2800" b="1" dirty="0" smtClean="0"/>
              <a:t> في المواد الصلبة للإلكترونات الخارجية في الذرة تتوزع في حزم واسعة بواسطة المجالات الكهربائية لإلكترونات الذرات المجاورة .</a:t>
            </a:r>
            <a:endParaRPr lang="ar-EG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786190"/>
            <a:ext cx="2428860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43314"/>
            <a:ext cx="6215106" cy="31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20" y="285729"/>
            <a:ext cx="8501095" cy="135732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2800" b="1" dirty="0" smtClean="0"/>
              <a:t>تنفصل حزم التكافؤ والتوصيل بواسطة فجوات طاقة ممنوعة ، وذلك يعني أن هناك مناطق في مستويات الطاقة لا تتواجد الإلكترونات فيها .</a:t>
            </a:r>
            <a:endParaRPr lang="ar-EG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00306"/>
            <a:ext cx="3643338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4857784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20" y="285728"/>
            <a:ext cx="8501095" cy="164307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200" b="1" u="sng" dirty="0" smtClean="0"/>
              <a:t>في الموصلات الكهربائية : </a:t>
            </a:r>
            <a:r>
              <a:rPr lang="ar-EG" sz="3200" b="1" dirty="0" smtClean="0"/>
              <a:t>يمكن للإلكترونات أن تتحرك خلال المواد الصلبة لأن حزم التوصيل مملؤة جزئيا .</a:t>
            </a:r>
            <a:endParaRPr lang="ar-EG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3116"/>
            <a:ext cx="250033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214554"/>
            <a:ext cx="450059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643447"/>
            <a:ext cx="2428892" cy="2000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429132"/>
            <a:ext cx="271464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500570"/>
            <a:ext cx="271464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14290"/>
            <a:ext cx="9001188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3357562"/>
            <a:ext cx="90725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731963" y="-428652"/>
            <a:ext cx="5680075" cy="14779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ar-EG" sz="5400" b="1" u="sng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مطياف الكتلة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12144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EG" sz="2800" b="1" u="sng" dirty="0" smtClean="0">
                <a:solidFill>
                  <a:schemeClr val="bg1"/>
                </a:solidFill>
              </a:rPr>
              <a:t>**يستخدم مطياف الكتلة : </a:t>
            </a:r>
            <a:r>
              <a:rPr lang="ar-EG" sz="2800" b="1" dirty="0" smtClean="0"/>
              <a:t>المجالين الكهربائي والمغناطيسي لقياس كتل الذرات </a:t>
            </a:r>
            <a:r>
              <a:rPr lang="ar-EG" sz="2800" b="1" dirty="0" err="1" smtClean="0"/>
              <a:t>المتأينة</a:t>
            </a:r>
            <a:r>
              <a:rPr lang="ar-EG" sz="2800" b="1" dirty="0" smtClean="0"/>
              <a:t> والجزيئات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5286412" cy="4714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3116"/>
            <a:ext cx="3109914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20" y="142852"/>
            <a:ext cx="8501095" cy="271464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200" b="1" dirty="0" smtClean="0">
                <a:solidFill>
                  <a:schemeClr val="tx1"/>
                </a:solidFill>
              </a:rPr>
              <a:t>(</a:t>
            </a:r>
            <a:r>
              <a:rPr lang="ar-EG" sz="3200" b="1" u="sng" dirty="0" smtClean="0">
                <a:solidFill>
                  <a:schemeClr val="tx1"/>
                </a:solidFill>
              </a:rPr>
              <a:t>أشباه الموصلات </a:t>
            </a:r>
            <a:r>
              <a:rPr lang="ar-EG" sz="3200" b="1" dirty="0" smtClean="0">
                <a:solidFill>
                  <a:schemeClr val="tx1"/>
                </a:solidFill>
              </a:rPr>
              <a:t>) </a:t>
            </a:r>
            <a:r>
              <a:rPr lang="ar-EG" sz="3200" b="1" dirty="0" smtClean="0">
                <a:solidFill>
                  <a:srgbClr val="FFFF00"/>
                </a:solidFill>
              </a:rPr>
              <a:t>مواد موصلة مثل السليكون والجرمانيوم ، وعندما تصنع منها أدوات الحالة الصلبة فإنها تعمل على تضخيم الإشارات الكهربائية الضعيفة جدا وضبطها ، من خلال حركة الإلكترونات داخل منطقة بلورية صغيرة .</a:t>
            </a:r>
            <a:endParaRPr lang="ar-EG" sz="32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6478" y="3286124"/>
            <a:ext cx="2943240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143248"/>
            <a:ext cx="5248300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20" y="142852"/>
            <a:ext cx="8501095" cy="35719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EG" sz="32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ar-EG" sz="3200" b="1" dirty="0" smtClean="0">
                <a:solidFill>
                  <a:srgbClr val="FFFF00"/>
                </a:solidFill>
              </a:rPr>
              <a:t>(</a:t>
            </a:r>
            <a:r>
              <a:rPr lang="ar-EG" sz="3200" b="1" u="sng" dirty="0" smtClean="0">
                <a:solidFill>
                  <a:srgbClr val="FFFF00"/>
                </a:solidFill>
              </a:rPr>
              <a:t>أشباه الموصلات </a:t>
            </a:r>
            <a:r>
              <a:rPr lang="ar-EG" sz="3200" b="1" dirty="0" smtClean="0">
                <a:solidFill>
                  <a:srgbClr val="FFFF00"/>
                </a:solidFill>
              </a:rPr>
              <a:t>) </a:t>
            </a:r>
            <a:r>
              <a:rPr lang="ar-EG" sz="3200" b="1" dirty="0" smtClean="0">
                <a:solidFill>
                  <a:schemeClr val="tx1"/>
                </a:solidFill>
              </a:rPr>
              <a:t>  تعالج أشباه الموصلات من النوع </a:t>
            </a:r>
            <a:r>
              <a:rPr lang="en-US" sz="3200" b="1" dirty="0" smtClean="0">
                <a:solidFill>
                  <a:schemeClr val="tx1"/>
                </a:solidFill>
              </a:rPr>
              <a:t>n</a:t>
            </a:r>
            <a:r>
              <a:rPr lang="ar-EG" sz="3200" b="1" dirty="0" smtClean="0">
                <a:solidFill>
                  <a:schemeClr val="tx1"/>
                </a:solidFill>
              </a:rPr>
              <a:t> بواسطة ذرات مانحة للإلكترونات ، ويمكنها التوصيل نتيجة استجابة الإلكترونات الممنوحة لفروق الجهد المطبقة .</a:t>
            </a:r>
          </a:p>
          <a:p>
            <a:pPr>
              <a:defRPr/>
            </a:pPr>
            <a:r>
              <a:rPr lang="ar-EG" sz="3200" b="1" dirty="0" smtClean="0">
                <a:solidFill>
                  <a:schemeClr val="tx1"/>
                </a:solidFill>
              </a:rPr>
              <a:t>تعالج أشباه الموصلات من النوع </a:t>
            </a:r>
            <a:r>
              <a:rPr lang="en-US" sz="3200" b="1" dirty="0" smtClean="0">
                <a:solidFill>
                  <a:schemeClr val="tx1"/>
                </a:solidFill>
              </a:rPr>
              <a:t>p</a:t>
            </a:r>
            <a:r>
              <a:rPr lang="ar-EG" sz="3200" b="1" dirty="0" smtClean="0">
                <a:solidFill>
                  <a:schemeClr val="tx1"/>
                </a:solidFill>
              </a:rPr>
              <a:t> بواسطة ذرات مستقبلة للإلكترونات ، ويمكنها التوصيل بواسطة الفجوات على أن تكون متاحة للإلكترونات في حزمة التوصيل .</a:t>
            </a:r>
          </a:p>
          <a:p>
            <a:pPr>
              <a:defRPr/>
            </a:pPr>
            <a:endParaRPr lang="ar-EG" sz="32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3019436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00516"/>
            <a:ext cx="3033728" cy="2571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000504"/>
            <a:ext cx="2428892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643470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14554"/>
            <a:ext cx="3786214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ed Rectangle 7"/>
          <p:cNvSpPr/>
          <p:nvPr/>
        </p:nvSpPr>
        <p:spPr>
          <a:xfrm>
            <a:off x="2643174" y="142852"/>
            <a:ext cx="4429129" cy="100013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200" b="1" dirty="0" smtClean="0">
                <a:solidFill>
                  <a:srgbClr val="FFFF00"/>
                </a:solidFill>
              </a:rPr>
              <a:t>تابع معالجة أشباه الموصلات</a:t>
            </a:r>
            <a:endParaRPr lang="ar-EG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01122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842968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00298" y="71438"/>
            <a:ext cx="4572000" cy="142875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u="sng" dirty="0">
                <a:solidFill>
                  <a:schemeClr val="bg1"/>
                </a:solidFill>
              </a:rPr>
              <a:t>الدرس </a:t>
            </a:r>
            <a:r>
              <a:rPr lang="ar-EG" sz="2800" b="1" u="sng" dirty="0" smtClean="0">
                <a:solidFill>
                  <a:schemeClr val="bg1"/>
                </a:solidFill>
              </a:rPr>
              <a:t>2/ الأدوات الإلكترونية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6" name="Folded Corner 3"/>
          <p:cNvSpPr/>
          <p:nvPr/>
        </p:nvSpPr>
        <p:spPr>
          <a:xfrm>
            <a:off x="214282" y="2428868"/>
            <a:ext cx="8715404" cy="3857652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 smtClean="0">
                <a:solidFill>
                  <a:srgbClr val="25088E"/>
                </a:solidFill>
              </a:rPr>
              <a:t> </a:t>
            </a:r>
          </a:p>
          <a:p>
            <a:pPr algn="ctr">
              <a:defRPr/>
            </a:pPr>
            <a:endParaRPr lang="ar-EG" sz="40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rgbClr val="25088E"/>
                </a:solidFill>
              </a:rPr>
              <a:t>أشباه موصلة بسيطة يوصل الشحنات باتجاه واحد ، ويتكون من قطعة صغيرة من أشباه الموصلات من النوع </a:t>
            </a:r>
            <a:r>
              <a:rPr lang="en-US" sz="4000" b="1" dirty="0" smtClean="0">
                <a:solidFill>
                  <a:srgbClr val="25088E"/>
                </a:solidFill>
              </a:rPr>
              <a:t>p</a:t>
            </a:r>
            <a:r>
              <a:rPr lang="ar-EG" sz="4000" b="1" dirty="0" smtClean="0">
                <a:solidFill>
                  <a:srgbClr val="25088E"/>
                </a:solidFill>
              </a:rPr>
              <a:t> موصلة بقطعة أخرى من النوع </a:t>
            </a:r>
            <a:r>
              <a:rPr lang="en-US" sz="4000" b="1" dirty="0" smtClean="0">
                <a:solidFill>
                  <a:srgbClr val="25088E"/>
                </a:solidFill>
              </a:rPr>
              <a:t>n</a:t>
            </a:r>
            <a:r>
              <a:rPr lang="ar-EG" sz="4000" b="1" dirty="0" smtClean="0">
                <a:solidFill>
                  <a:srgbClr val="25088E"/>
                </a:solidFill>
              </a:rPr>
              <a:t> .</a:t>
            </a:r>
          </a:p>
          <a:p>
            <a:pPr algn="ctr">
              <a:defRPr/>
            </a:pPr>
            <a:r>
              <a:rPr lang="ar-EG" sz="4000" b="1" dirty="0" smtClean="0">
                <a:solidFill>
                  <a:srgbClr val="25088E"/>
                </a:solidFill>
              </a:rPr>
              <a:t>*** ويمكن استخدامه في دوائر التقويم لتحويل التيار المتردد إلى تيار مستمر .</a:t>
            </a:r>
          </a:p>
          <a:p>
            <a:pPr algn="ctr">
              <a:defRPr/>
            </a:pPr>
            <a:endParaRPr lang="ar-EG" sz="4000" b="1" dirty="0">
              <a:solidFill>
                <a:srgbClr val="25088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15074" y="1500182"/>
            <a:ext cx="2857491" cy="785810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الدايودات</a:t>
            </a:r>
            <a:endParaRPr lang="ar-EG" sz="44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3"/>
          <p:cNvSpPr/>
          <p:nvPr/>
        </p:nvSpPr>
        <p:spPr>
          <a:xfrm>
            <a:off x="214282" y="1142984"/>
            <a:ext cx="8715404" cy="5357826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 smtClean="0">
                <a:solidFill>
                  <a:srgbClr val="25088E"/>
                </a:solidFill>
              </a:rPr>
              <a:t> </a:t>
            </a:r>
          </a:p>
          <a:p>
            <a:pPr algn="ctr">
              <a:defRPr/>
            </a:pPr>
            <a:r>
              <a:rPr lang="ar-EG" sz="3200" b="1" dirty="0" smtClean="0">
                <a:solidFill>
                  <a:srgbClr val="25088E"/>
                </a:solidFill>
              </a:rPr>
              <a:t>*تتحد الإلكترونات والفجوات القريبة من إحدى جوانب وصلة الدايود لتنتج منطقة خالية من ناقلات الشحنات وتعرف هذه المنطقة بطبقة النضوب .</a:t>
            </a:r>
          </a:p>
          <a:p>
            <a:pPr algn="ctr">
              <a:defRPr/>
            </a:pPr>
            <a:r>
              <a:rPr lang="ar-EG" sz="3200" b="1" dirty="0" smtClean="0">
                <a:solidFill>
                  <a:srgbClr val="25088E"/>
                </a:solidFill>
              </a:rPr>
              <a:t>** إن تطبيق فرق جهد ذا قطبية محددة عبر الدايود يؤدي إلى زيادة عرض طبقة النضوب بصورة كبيرة ، فلا يلاحظ أي تيارات خلالها . ويسمى الدايود في هذه الحالة الدايود المنحاز عكسيا . </a:t>
            </a:r>
          </a:p>
          <a:p>
            <a:pPr algn="ctr">
              <a:defRPr/>
            </a:pPr>
            <a:r>
              <a:rPr lang="ar-EG" sz="3200" b="1" dirty="0" smtClean="0">
                <a:solidFill>
                  <a:srgbClr val="25088E"/>
                </a:solidFill>
              </a:rPr>
              <a:t>*** إن عكس القطبية للجهد المطبق عبر الدايود يقلل من عرض طبقة النضوب بصورة كبيرة ، فيلاحظ التيار خلالها ، ويسمى الدايود في هذه الحالة الدايود المنحاز أماميا . </a:t>
            </a:r>
          </a:p>
          <a:p>
            <a:pPr algn="ctr">
              <a:defRPr/>
            </a:pPr>
            <a:endParaRPr lang="ar-EG" sz="4000" b="1" dirty="0">
              <a:solidFill>
                <a:srgbClr val="25088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43665" y="214290"/>
            <a:ext cx="2857491" cy="785810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تابع الدايودات</a:t>
            </a:r>
            <a:endParaRPr lang="ar-EG" sz="44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43665" y="500042"/>
            <a:ext cx="2857491" cy="785810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تابع الدايودات</a:t>
            </a:r>
            <a:endParaRPr lang="ar-EG" sz="44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643980" cy="5286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3"/>
          <p:cNvSpPr/>
          <p:nvPr/>
        </p:nvSpPr>
        <p:spPr>
          <a:xfrm>
            <a:off x="214282" y="1142984"/>
            <a:ext cx="8715404" cy="5357826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 smtClean="0">
                <a:solidFill>
                  <a:srgbClr val="25088E"/>
                </a:solidFill>
              </a:rPr>
              <a:t> </a:t>
            </a:r>
          </a:p>
          <a:p>
            <a:pPr algn="ctr">
              <a:defRPr/>
            </a:pPr>
            <a:r>
              <a:rPr lang="ar-EG" sz="4000" b="1" dirty="0" smtClean="0">
                <a:solidFill>
                  <a:srgbClr val="25088E"/>
                </a:solidFill>
              </a:rPr>
              <a:t>* أداة بسيطة مصنوعة من مادة شبه موصلة معالجة بالشوائب ، ويعمل كمضخم ، ومقوي للإشارات الضعيفة .</a:t>
            </a:r>
          </a:p>
          <a:p>
            <a:pPr algn="ctr">
              <a:defRPr/>
            </a:pPr>
            <a:r>
              <a:rPr lang="ar-EG" sz="4000" b="1" dirty="0" smtClean="0">
                <a:solidFill>
                  <a:srgbClr val="25088E"/>
                </a:solidFill>
              </a:rPr>
              <a:t>** وهو عبارة عن شريحة مكونة من ثلاث طبقات من المادة شبه الموصلة تكون على شكل طبقات </a:t>
            </a:r>
            <a:r>
              <a:rPr lang="en-US" sz="4000" b="1" dirty="0" smtClean="0">
                <a:solidFill>
                  <a:srgbClr val="25088E"/>
                </a:solidFill>
              </a:rPr>
              <a:t>npn</a:t>
            </a:r>
            <a:r>
              <a:rPr lang="ar-EG" sz="4000" b="1" dirty="0" smtClean="0">
                <a:solidFill>
                  <a:srgbClr val="25088E"/>
                </a:solidFill>
              </a:rPr>
              <a:t> أو </a:t>
            </a:r>
            <a:r>
              <a:rPr lang="en-US" sz="4000" b="1" dirty="0" smtClean="0">
                <a:solidFill>
                  <a:srgbClr val="25088E"/>
                </a:solidFill>
              </a:rPr>
              <a:t>pnp</a:t>
            </a:r>
            <a:r>
              <a:rPr lang="ar-EG" sz="4000" b="1" dirty="0" smtClean="0">
                <a:solidFill>
                  <a:srgbClr val="25088E"/>
                </a:solidFill>
              </a:rPr>
              <a:t> على أن تكون طبقة القاعدة المركزية رقيقة جدا ، مقارنة مع الطبقات الأخرى أي الباعث والجامع 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43665" y="214290"/>
            <a:ext cx="2857491" cy="785810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الترانزستور</a:t>
            </a:r>
            <a:endParaRPr lang="ar-EG" sz="48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142984"/>
            <a:ext cx="2714644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8"/>
          <p:cNvSpPr/>
          <p:nvPr/>
        </p:nvSpPr>
        <p:spPr>
          <a:xfrm>
            <a:off x="6143665" y="214290"/>
            <a:ext cx="2857491" cy="785810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الترانزستور</a:t>
            </a:r>
            <a:endParaRPr lang="ar-EG" sz="48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52"/>
            <a:ext cx="5267338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00504"/>
            <a:ext cx="2857488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429000"/>
            <a:ext cx="5143536" cy="3286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731963" y="-428652"/>
            <a:ext cx="5680075" cy="14779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ar-EG" sz="5400" b="1" u="sng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مطياف الكتلة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10001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ar-EG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** كما</a:t>
            </a:r>
            <a:r>
              <a:rPr lang="ar-EG" sz="2800" b="1" u="sng" dirty="0" smtClean="0">
                <a:solidFill>
                  <a:schemeClr val="bg1"/>
                </a:solidFill>
              </a:rPr>
              <a:t> يستخدم مطياف الكتلة:</a:t>
            </a:r>
            <a:r>
              <a:rPr lang="ar-EG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 smtClean="0"/>
              <a:t>لتحديد نسبة شحنة أي أيون إلى كتلته.</a:t>
            </a:r>
            <a:endParaRPr lang="ar-EG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1643050"/>
            <a:ext cx="8643966" cy="185738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3314"/>
            <a:ext cx="1419225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3164" y="4065596"/>
            <a:ext cx="3359166" cy="2292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4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3"/>
          <p:cNvSpPr/>
          <p:nvPr/>
        </p:nvSpPr>
        <p:spPr>
          <a:xfrm>
            <a:off x="214282" y="1142984"/>
            <a:ext cx="8715404" cy="2786082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 smtClean="0">
                <a:solidFill>
                  <a:srgbClr val="25088E"/>
                </a:solidFill>
              </a:rPr>
              <a:t> </a:t>
            </a:r>
          </a:p>
          <a:p>
            <a:pPr algn="ctr">
              <a:defRPr/>
            </a:pPr>
            <a:r>
              <a:rPr lang="ar-EG" sz="4000" b="1" u="sng" dirty="0" smtClean="0">
                <a:solidFill>
                  <a:srgbClr val="25088E"/>
                </a:solidFill>
              </a:rPr>
              <a:t>الرقاقة الميكروية </a:t>
            </a:r>
            <a:r>
              <a:rPr lang="ar-EG" sz="4000" b="1" dirty="0" smtClean="0">
                <a:solidFill>
                  <a:srgbClr val="25088E"/>
                </a:solidFill>
              </a:rPr>
              <a:t>: دوائر متكاملة تتكون من آلاف الترانزستورات والدايودات والمقاومات والموصلات ؛ تستخدم في صناعة وحدة المعالجة المركزية في أجهزة الحاسوب 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71604" y="214290"/>
            <a:ext cx="6357982" cy="785810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تطبيقات الترانزستورات والدوائر المتكاملة</a:t>
            </a:r>
            <a:endParaRPr lang="ar-EG" sz="48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13" y="4605348"/>
            <a:ext cx="3005153" cy="1538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4791105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ce_of_nature_07[1]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571736" y="2428868"/>
            <a:ext cx="4357699" cy="10715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solidFill>
                  <a:schemeClr val="bg1"/>
                </a:solidFill>
                <a:latin typeface="Arial" pitchFamily="34" charset="0"/>
              </a:rPr>
              <a:t>الفيزياء النووية</a:t>
            </a:r>
            <a:endParaRPr lang="ar-EG" sz="4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7620" y="4572000"/>
            <a:ext cx="2571768" cy="857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u="sng" dirty="0">
                <a:solidFill>
                  <a:schemeClr val="bg1"/>
                </a:solidFill>
              </a:rPr>
              <a:t>درس 2:</a:t>
            </a:r>
            <a:r>
              <a:rPr lang="ar-EG" b="1" dirty="0">
                <a:solidFill>
                  <a:schemeClr val="bg1"/>
                </a:solidFill>
              </a:rPr>
              <a:t> </a:t>
            </a:r>
            <a:r>
              <a:rPr lang="ar-EG" b="1" dirty="0" smtClean="0">
                <a:solidFill>
                  <a:schemeClr val="bg1"/>
                </a:solidFill>
              </a:rPr>
              <a:t>الاضمحلال النووي والتفاعلات النووية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3702" y="4572000"/>
            <a:ext cx="2357454" cy="8572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solidFill>
                  <a:schemeClr val="tx1"/>
                </a:solidFill>
              </a:rPr>
              <a:t>  </a:t>
            </a:r>
            <a:r>
              <a:rPr lang="ar-EG" b="1" u="sng" dirty="0">
                <a:solidFill>
                  <a:schemeClr val="bg1"/>
                </a:solidFill>
              </a:rPr>
              <a:t>درس 1 </a:t>
            </a:r>
            <a:r>
              <a:rPr lang="ar-EG" b="1" u="sng" dirty="0" smtClean="0">
                <a:solidFill>
                  <a:schemeClr val="bg1"/>
                </a:solidFill>
              </a:rPr>
              <a:t>:</a:t>
            </a:r>
            <a:r>
              <a:rPr lang="ar-EG" b="1" dirty="0" smtClean="0">
                <a:solidFill>
                  <a:schemeClr val="bg1"/>
                </a:solidFill>
              </a:rPr>
              <a:t>النواة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3042" y="857250"/>
            <a:ext cx="5929353" cy="12144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dirty="0">
                <a:solidFill>
                  <a:schemeClr val="bg1"/>
                </a:solidFill>
              </a:rPr>
              <a:t>الفصل </a:t>
            </a:r>
            <a:r>
              <a:rPr lang="ar-EG" sz="6600" dirty="0" smtClean="0">
                <a:solidFill>
                  <a:schemeClr val="bg1"/>
                </a:solidFill>
              </a:rPr>
              <a:t>الحادي عشر</a:t>
            </a:r>
            <a:endParaRPr lang="ar-EG" sz="6600" dirty="0">
              <a:solidFill>
                <a:schemeClr val="bg1"/>
              </a:solidFill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1071538" y="4572008"/>
            <a:ext cx="2571768" cy="857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u="sng" dirty="0">
                <a:solidFill>
                  <a:schemeClr val="bg1"/>
                </a:solidFill>
              </a:rPr>
              <a:t>درس </a:t>
            </a:r>
            <a:r>
              <a:rPr lang="ar-EG" b="1" u="sng" dirty="0" smtClean="0">
                <a:solidFill>
                  <a:schemeClr val="bg1"/>
                </a:solidFill>
              </a:rPr>
              <a:t>3:</a:t>
            </a:r>
            <a:r>
              <a:rPr lang="ar-EG" b="1" dirty="0" smtClean="0">
                <a:solidFill>
                  <a:schemeClr val="bg1"/>
                </a:solidFill>
              </a:rPr>
              <a:t> وحدات بناء المادة</a:t>
            </a:r>
            <a:endParaRPr lang="ar-EG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6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57179" y="142864"/>
            <a:ext cx="3071813" cy="1714500"/>
          </a:xfrm>
          <a:prstGeom prst="cloudCallout">
            <a:avLst>
              <a:gd name="adj1" fmla="val 80468"/>
              <a:gd name="adj2" fmla="val 66136"/>
            </a:avLst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solidFill>
                  <a:srgbClr val="C00000"/>
                </a:solidFill>
              </a:rPr>
              <a:t>معلومات هامة عن الذرة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500063" y="2286000"/>
            <a:ext cx="7786687" cy="4286250"/>
          </a:xfrm>
          <a:prstGeom prst="foldedCorner">
            <a:avLst/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u="sng" dirty="0">
                <a:solidFill>
                  <a:srgbClr val="C00000"/>
                </a:solidFill>
              </a:rPr>
              <a:t>العدد الذري : </a:t>
            </a:r>
            <a:r>
              <a:rPr lang="ar-EG" sz="3200" b="1" dirty="0">
                <a:solidFill>
                  <a:srgbClr val="003300"/>
                </a:solidFill>
              </a:rPr>
              <a:t>هو عدد البروتونات الموجبة الشحنة في نواة ذرة </a:t>
            </a:r>
            <a:r>
              <a:rPr lang="ar-EG" sz="3200" b="1" dirty="0" smtClean="0">
                <a:solidFill>
                  <a:srgbClr val="003300"/>
                </a:solidFill>
              </a:rPr>
              <a:t>العنصر</a:t>
            </a:r>
            <a:r>
              <a:rPr lang="en-US" sz="3200" b="1" dirty="0" smtClean="0">
                <a:solidFill>
                  <a:srgbClr val="003300"/>
                </a:solidFill>
              </a:rPr>
              <a:t>Z </a:t>
            </a:r>
            <a:r>
              <a:rPr lang="ar-EG" sz="3200" b="1" dirty="0" smtClean="0">
                <a:solidFill>
                  <a:srgbClr val="003300"/>
                </a:solidFill>
              </a:rPr>
              <a:t> </a:t>
            </a:r>
            <a:r>
              <a:rPr lang="ar-EG" sz="3200" b="1" dirty="0">
                <a:solidFill>
                  <a:srgbClr val="003300"/>
                </a:solidFill>
              </a:rPr>
              <a:t>.</a:t>
            </a:r>
          </a:p>
          <a:p>
            <a:pPr algn="ctr">
              <a:defRPr/>
            </a:pPr>
            <a:r>
              <a:rPr lang="ar-EG" sz="3200" b="1" u="sng" dirty="0">
                <a:solidFill>
                  <a:srgbClr val="25088E"/>
                </a:solidFill>
              </a:rPr>
              <a:t>العدد الكتلي : </a:t>
            </a:r>
            <a:r>
              <a:rPr lang="ar-EG" sz="3200" b="1" dirty="0">
                <a:solidFill>
                  <a:srgbClr val="003300"/>
                </a:solidFill>
              </a:rPr>
              <a:t>هو مجموع أعداد البروتونات والنيترونات في نواة ذرة العنصر </a:t>
            </a:r>
            <a:r>
              <a:rPr lang="en-US" sz="3200" b="1" dirty="0" smtClean="0">
                <a:solidFill>
                  <a:srgbClr val="003300"/>
                </a:solidFill>
              </a:rPr>
              <a:t>A</a:t>
            </a:r>
            <a:r>
              <a:rPr lang="ar-EG" sz="3200" b="1" dirty="0" smtClean="0">
                <a:solidFill>
                  <a:srgbClr val="003300"/>
                </a:solidFill>
              </a:rPr>
              <a:t>.</a:t>
            </a:r>
            <a:endParaRPr lang="ar-EG" sz="3200" b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ar-EG" sz="3200" b="1" u="sng" dirty="0">
                <a:solidFill>
                  <a:srgbClr val="009900"/>
                </a:solidFill>
              </a:rPr>
              <a:t>النظائر : </a:t>
            </a:r>
            <a:r>
              <a:rPr lang="ar-EG" sz="3200" b="1" dirty="0">
                <a:solidFill>
                  <a:srgbClr val="003300"/>
                </a:solidFill>
              </a:rPr>
              <a:t>عبارة عن ذرات للعنصر نفسه تتفق في أعداد البروتونات وتختلف في أعداد النيترونات .</a:t>
            </a:r>
          </a:p>
        </p:txBody>
      </p:sp>
      <p:sp>
        <p:nvSpPr>
          <p:cNvPr id="5" name="Bevel 2"/>
          <p:cNvSpPr/>
          <p:nvPr/>
        </p:nvSpPr>
        <p:spPr>
          <a:xfrm>
            <a:off x="4929228" y="142861"/>
            <a:ext cx="4071928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الدرس الأول : النواة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572125" y="142875"/>
            <a:ext cx="3071813" cy="1714500"/>
          </a:xfrm>
          <a:prstGeom prst="cloudCallout">
            <a:avLst>
              <a:gd name="adj1" fmla="val -79871"/>
              <a:gd name="adj2" fmla="val 62500"/>
            </a:avLst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 smtClean="0">
                <a:solidFill>
                  <a:srgbClr val="C00000"/>
                </a:solidFill>
              </a:rPr>
              <a:t>مقارنة بين نظائر الهيدروجين ونظائر الهليوم </a:t>
            </a:r>
            <a:endParaRPr lang="ar-EG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15" y="3214686"/>
            <a:ext cx="3090879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2285992"/>
            <a:ext cx="5715008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79" y="142852"/>
            <a:ext cx="8501063" cy="35004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u="sng" dirty="0" smtClean="0">
                <a:solidFill>
                  <a:srgbClr val="FFFF00"/>
                </a:solidFill>
              </a:rPr>
              <a:t>القوة النووية القوية : </a:t>
            </a:r>
            <a:r>
              <a:rPr lang="ar-EG" sz="3600" b="1" dirty="0" smtClean="0"/>
              <a:t>هي قوة تربط مكونات النواة معا . ( كما هي الطاقة المكافئة لفرق الكتلة )</a:t>
            </a:r>
          </a:p>
          <a:p>
            <a:pPr>
              <a:defRPr/>
            </a:pPr>
            <a:r>
              <a:rPr lang="ar-EG" sz="3600" b="1" dirty="0" smtClean="0"/>
              <a:t>**وتحسب الطاقة المتحررة في التفاعل النووي بحساب فرق الكتلة ، وهو الفرق بين كتلة الجسيمات قبل التفاعل وبعده . </a:t>
            </a:r>
            <a:endParaRPr lang="ar-EG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8001055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00232" y="214314"/>
            <a:ext cx="5500695" cy="10001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dirty="0" smtClean="0">
                <a:solidFill>
                  <a:srgbClr val="FFFF00"/>
                </a:solidFill>
              </a:rPr>
              <a:t>  طاقة الربط النووية لكل نيوكليون</a:t>
            </a:r>
            <a:endParaRPr lang="ar-EG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429264"/>
            <a:ext cx="3643338" cy="1285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8501122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285728"/>
            <a:ext cx="8858280" cy="6357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57179" y="142864"/>
            <a:ext cx="3071813" cy="1714500"/>
          </a:xfrm>
          <a:prstGeom prst="cloudCallout">
            <a:avLst>
              <a:gd name="adj1" fmla="val 80468"/>
              <a:gd name="adj2" fmla="val 66136"/>
            </a:avLst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solidFill>
                  <a:srgbClr val="C00000"/>
                </a:solidFill>
              </a:rPr>
              <a:t>معلومات هامة عن الذرة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500063" y="2286000"/>
            <a:ext cx="7786687" cy="4286250"/>
          </a:xfrm>
          <a:prstGeom prst="foldedCorner">
            <a:avLst/>
          </a:prstGeom>
          <a:solidFill>
            <a:schemeClr val="tx1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u="sng" dirty="0">
                <a:solidFill>
                  <a:srgbClr val="C00000"/>
                </a:solidFill>
              </a:rPr>
              <a:t>العدد الذري : </a:t>
            </a:r>
            <a:r>
              <a:rPr lang="ar-EG" sz="3200" b="1" dirty="0">
                <a:solidFill>
                  <a:srgbClr val="003300"/>
                </a:solidFill>
              </a:rPr>
              <a:t>هو عدد البروتونات الموجبة الشحنة في نواة ذرة </a:t>
            </a:r>
            <a:r>
              <a:rPr lang="ar-EG" sz="3200" b="1" dirty="0" smtClean="0">
                <a:solidFill>
                  <a:srgbClr val="003300"/>
                </a:solidFill>
              </a:rPr>
              <a:t>العنصر</a:t>
            </a:r>
            <a:r>
              <a:rPr lang="en-US" sz="3200" b="1" dirty="0" smtClean="0">
                <a:solidFill>
                  <a:srgbClr val="003300"/>
                </a:solidFill>
              </a:rPr>
              <a:t>Z </a:t>
            </a:r>
            <a:r>
              <a:rPr lang="ar-EG" sz="3200" b="1" dirty="0" smtClean="0">
                <a:solidFill>
                  <a:srgbClr val="003300"/>
                </a:solidFill>
              </a:rPr>
              <a:t> </a:t>
            </a:r>
            <a:r>
              <a:rPr lang="ar-EG" sz="3200" b="1" dirty="0">
                <a:solidFill>
                  <a:srgbClr val="003300"/>
                </a:solidFill>
              </a:rPr>
              <a:t>.</a:t>
            </a:r>
          </a:p>
          <a:p>
            <a:pPr algn="ctr">
              <a:defRPr/>
            </a:pPr>
            <a:r>
              <a:rPr lang="ar-EG" sz="3200" b="1" u="sng" dirty="0">
                <a:solidFill>
                  <a:srgbClr val="25088E"/>
                </a:solidFill>
              </a:rPr>
              <a:t>العدد الكتلي : </a:t>
            </a:r>
            <a:r>
              <a:rPr lang="ar-EG" sz="3200" b="1" dirty="0">
                <a:solidFill>
                  <a:srgbClr val="003300"/>
                </a:solidFill>
              </a:rPr>
              <a:t>هو مجموع أعداد البروتونات والنيترونات في نواة ذرة العنصر </a:t>
            </a:r>
            <a:r>
              <a:rPr lang="en-US" sz="3200" b="1" dirty="0" smtClean="0">
                <a:solidFill>
                  <a:srgbClr val="003300"/>
                </a:solidFill>
              </a:rPr>
              <a:t>A</a:t>
            </a:r>
            <a:r>
              <a:rPr lang="ar-EG" sz="3200" b="1" dirty="0" smtClean="0">
                <a:solidFill>
                  <a:srgbClr val="003300"/>
                </a:solidFill>
              </a:rPr>
              <a:t>.</a:t>
            </a:r>
            <a:endParaRPr lang="ar-EG" sz="3200" b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ar-EG" sz="3200" b="1" u="sng" dirty="0">
                <a:solidFill>
                  <a:srgbClr val="009900"/>
                </a:solidFill>
              </a:rPr>
              <a:t>النظائر : </a:t>
            </a:r>
            <a:r>
              <a:rPr lang="ar-EG" sz="3200" b="1" dirty="0">
                <a:solidFill>
                  <a:srgbClr val="003300"/>
                </a:solidFill>
              </a:rPr>
              <a:t>عبارة عن ذرات للعنصر نفسه تتفق في أعداد البروتونات وتختلف في أعداد النيترونات .</a:t>
            </a:r>
          </a:p>
        </p:txBody>
      </p:sp>
      <p:sp>
        <p:nvSpPr>
          <p:cNvPr id="5" name="Bevel 2"/>
          <p:cNvSpPr/>
          <p:nvPr/>
        </p:nvSpPr>
        <p:spPr>
          <a:xfrm>
            <a:off x="3857620" y="1"/>
            <a:ext cx="5143536" cy="1714488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الدرس الثاني : </a:t>
            </a:r>
            <a:r>
              <a:rPr lang="ar-SA" sz="4400" b="1" dirty="0" err="1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الإضمحلال</a:t>
            </a: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 النووي والتفاعلات النووية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428750" y="142875"/>
            <a:ext cx="6286500" cy="2357438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atin typeface="Arabic Typesetting" pitchFamily="66" charset="-78"/>
                <a:cs typeface="Arabic Typesetting" pitchFamily="66" charset="-78"/>
              </a:rPr>
              <a:t>التحلل </a:t>
            </a:r>
            <a:r>
              <a:rPr lang="ar-EG" sz="4400" b="1" dirty="0" smtClean="0">
                <a:latin typeface="Arabic Typesetting" pitchFamily="66" charset="-78"/>
                <a:cs typeface="Arabic Typesetting" pitchFamily="66" charset="-78"/>
              </a:rPr>
              <a:t>الإشعاعي ( الاضمحلال الإشعاعي )</a:t>
            </a:r>
            <a:endParaRPr lang="ar-EG" sz="4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6375" y="1785938"/>
            <a:ext cx="3786188" cy="48577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ar-EG" b="1" dirty="0">
                <a:solidFill>
                  <a:schemeClr val="tx1"/>
                </a:solidFill>
              </a:rPr>
              <a:t>إن كثير من الذرات تكون مستقرة عندما يكون عدد البروتونات مساويا لعدد النيترونات  في نواة الذرة .</a:t>
            </a:r>
          </a:p>
          <a:p>
            <a:pPr marL="342900" indent="-342900" algn="ctr">
              <a:defRPr/>
            </a:pPr>
            <a:r>
              <a:rPr lang="ar-EG" b="1" dirty="0">
                <a:solidFill>
                  <a:schemeClr val="tx1"/>
                </a:solidFill>
              </a:rPr>
              <a:t>2) ونجد أن بعض الأنوية غير مستقرة  لاحتوائها على نيترونات أقل من البروتونات أو أكثر ، وخصوصا في العناصر الثقيلة ، ومنها اليورانيوم والبلوتونيوم .</a:t>
            </a:r>
          </a:p>
          <a:p>
            <a:pPr marL="342900" indent="-342900" algn="ctr">
              <a:defRPr/>
            </a:pPr>
            <a:r>
              <a:rPr lang="ar-EG" b="1" dirty="0">
                <a:solidFill>
                  <a:schemeClr val="tx1"/>
                </a:solidFill>
              </a:rPr>
              <a:t>3) يحدث تنافر في أنوية الذرات ، فتفقد بعض الجسيمات  لكي تصل إلى حالة أكثر استقرارا . ويرافق ذلك تحرر للطاقة </a:t>
            </a:r>
            <a:r>
              <a:rPr lang="ar-EG" b="1" u="sng" dirty="0">
                <a:solidFill>
                  <a:srgbClr val="FFFF00"/>
                </a:solidFill>
              </a:rPr>
              <a:t>((( التحلل </a:t>
            </a:r>
            <a:r>
              <a:rPr lang="ar-EG" b="1" u="sng" dirty="0" smtClean="0">
                <a:solidFill>
                  <a:srgbClr val="FFFF00"/>
                </a:solidFill>
              </a:rPr>
              <a:t>” الاضمحلال ”الإشعاعي </a:t>
            </a:r>
            <a:r>
              <a:rPr lang="ar-EG" b="1" u="sng" dirty="0">
                <a:solidFill>
                  <a:srgbClr val="FFFF00"/>
                </a:solidFill>
              </a:rPr>
              <a:t>)))</a:t>
            </a:r>
          </a:p>
          <a:p>
            <a:pPr marL="342900" indent="-342900" algn="ctr">
              <a:defRPr/>
            </a:pPr>
            <a:r>
              <a:rPr lang="ar-EG" b="1" dirty="0">
                <a:solidFill>
                  <a:schemeClr val="tx1"/>
                </a:solidFill>
              </a:rPr>
              <a:t>4) ونتيجة لخروج بروتونات من النواة يتغير العدد الذري ويتحول العنصر إلى عنصر آخر </a:t>
            </a:r>
            <a:r>
              <a:rPr lang="ar-EG" b="1" u="sng" dirty="0">
                <a:solidFill>
                  <a:srgbClr val="FFFF00"/>
                </a:solidFill>
              </a:rPr>
              <a:t>((( التحول )))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38" y="1785938"/>
            <a:ext cx="3857625" cy="49291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u="sng" dirty="0">
                <a:solidFill>
                  <a:srgbClr val="FFFF00"/>
                </a:solidFill>
              </a:rPr>
              <a:t>مثال على التحول الإشعاعي : </a:t>
            </a:r>
            <a:r>
              <a:rPr lang="ar-EG" sz="2400" b="1" dirty="0"/>
              <a:t>جهاز كاشف الدخان تطبيق عملي لاستخدامات النظائر المشعة ، ومنها عنصر الأميريسيوم – 241 . النظير موجود في علبة سوداء وهو يدخل في مرحلة التحول عن طريق إطلاق الطاقة و جسيمات ألفا التي تحتوي على بروتونين ونيترونين ، وهذه الجسيمات تجعل التيار الكهربي متدفقا وبالتالي الجهاز صامتًا . أما إذا دخل الدخان إلى جهاز كشف الدخان واخترق التيار الكهربائي ، فعندئذ ينطلق جهاز الأنذار .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5750" y="2214554"/>
            <a:ext cx="8501063" cy="2071679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u="sng" dirty="0" smtClean="0">
                <a:solidFill>
                  <a:srgbClr val="FFFF00"/>
                </a:solidFill>
              </a:rPr>
              <a:t>(مثال / </a:t>
            </a:r>
            <a:r>
              <a:rPr lang="ar-EG" sz="2400" b="1" u="sng" dirty="0">
                <a:solidFill>
                  <a:srgbClr val="FFFF00"/>
                </a:solidFill>
              </a:rPr>
              <a:t>فقدان جسيمات ألفا ) </a:t>
            </a:r>
            <a:r>
              <a:rPr lang="ar-EG" sz="2400" b="1" dirty="0">
                <a:solidFill>
                  <a:schemeClr val="tx1"/>
                </a:solidFill>
              </a:rPr>
              <a:t>يفقد الأميريسيوم جسيم ألفا ، الذي يتكون من بروتونين ونيترونين ، ونتيجة لذلك يتحول عنصر الأميريسيوم إلى عنصر النبتونيوم الذي يحتوي على بروتونات أقل من الأميريسيوم ببروتونين .</a:t>
            </a:r>
          </a:p>
        </p:txBody>
      </p:sp>
      <p:pic>
        <p:nvPicPr>
          <p:cNvPr id="55298" name="Picture 2" descr="H:\الصور\صورة٠١٥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429131"/>
            <a:ext cx="3643312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H:\الصور\صورة٠١٥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328612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vel 1"/>
          <p:cNvSpPr/>
          <p:nvPr/>
        </p:nvSpPr>
        <p:spPr>
          <a:xfrm>
            <a:off x="357158" y="71414"/>
            <a:ext cx="8501063" cy="2071679"/>
          </a:xfrm>
          <a:prstGeom prst="bevel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u="sng" dirty="0" smtClean="0">
                <a:solidFill>
                  <a:srgbClr val="FF0000"/>
                </a:solidFill>
              </a:rPr>
              <a:t>ينتج الاضمحلال الإشعاعي ثلاثة أنواع من الجسيمات وهي </a:t>
            </a:r>
            <a:r>
              <a:rPr lang="ar-EG" sz="2400" b="1" dirty="0" smtClean="0">
                <a:solidFill>
                  <a:schemeClr val="bg1"/>
                </a:solidFill>
              </a:rPr>
              <a:t>جسيمات ألفا / وهي </a:t>
            </a:r>
            <a:r>
              <a:rPr lang="ar-EG" sz="2400" b="1" dirty="0" err="1" smtClean="0">
                <a:solidFill>
                  <a:schemeClr val="bg1"/>
                </a:solidFill>
              </a:rPr>
              <a:t>أنوية</a:t>
            </a:r>
            <a:r>
              <a:rPr lang="ar-EG" sz="2400" b="1" dirty="0" smtClean="0">
                <a:solidFill>
                  <a:schemeClr val="bg1"/>
                </a:solidFill>
              </a:rPr>
              <a:t> </a:t>
            </a:r>
            <a:r>
              <a:rPr lang="ar-EG" sz="2400" b="1" dirty="0" err="1" smtClean="0">
                <a:solidFill>
                  <a:schemeClr val="bg1"/>
                </a:solidFill>
              </a:rPr>
              <a:t>هيليوم</a:t>
            </a:r>
            <a:r>
              <a:rPr lang="ar-EG" sz="2400" b="1" dirty="0" smtClean="0">
                <a:solidFill>
                  <a:schemeClr val="bg1"/>
                </a:solidFill>
              </a:rPr>
              <a:t> ، جسيمات بيتا / وهي إلكترونات عالية السرعة ، وأشعة </a:t>
            </a:r>
            <a:r>
              <a:rPr lang="ar-EG" sz="2400" b="1" dirty="0" err="1" smtClean="0">
                <a:solidFill>
                  <a:schemeClr val="bg1"/>
                </a:solidFill>
              </a:rPr>
              <a:t>جاما</a:t>
            </a:r>
            <a:r>
              <a:rPr lang="ar-EG" sz="2400" b="1" dirty="0" smtClean="0">
                <a:solidFill>
                  <a:schemeClr val="bg1"/>
                </a:solidFill>
              </a:rPr>
              <a:t> / وهي أشعة مكونة من فوتونات عالية الطاقة .</a:t>
            </a:r>
            <a:endParaRPr lang="ar-EG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6195"/>
            <a:ext cx="8715436" cy="6710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71438" y="71438"/>
            <a:ext cx="8929687" cy="3429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2400" b="1" u="sng" dirty="0">
                <a:solidFill>
                  <a:srgbClr val="66FFFF"/>
                </a:solidFill>
              </a:rPr>
              <a:t>مثال آخر على التحلل الأشعاعي </a:t>
            </a:r>
            <a:r>
              <a:rPr lang="ar-EG" sz="2400" b="1" dirty="0">
                <a:solidFill>
                  <a:schemeClr val="tx1"/>
                </a:solidFill>
              </a:rPr>
              <a:t>: </a:t>
            </a:r>
            <a:r>
              <a:rPr lang="ar-EG" sz="2400" b="1" dirty="0">
                <a:solidFill>
                  <a:srgbClr val="FFFF00"/>
                </a:solidFill>
              </a:rPr>
              <a:t>( فقدان جسيمات بيتا )</a:t>
            </a:r>
            <a:r>
              <a:rPr lang="ar-EG" sz="2400" b="1" dirty="0">
                <a:solidFill>
                  <a:schemeClr val="tx1"/>
                </a:solidFill>
              </a:rPr>
              <a:t> تفقد نواة العنصر إلكترونا له طاقة عالية يسمى </a:t>
            </a:r>
            <a:r>
              <a:rPr lang="ar-EG" sz="2400" b="1" u="sng" dirty="0">
                <a:solidFill>
                  <a:srgbClr val="FFFF00"/>
                </a:solidFill>
              </a:rPr>
              <a:t>جسيم بيتا</a:t>
            </a:r>
            <a:r>
              <a:rPr lang="ar-EG" sz="24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ar-EG" sz="2400" b="1" dirty="0">
                <a:solidFill>
                  <a:schemeClr val="tx1"/>
                </a:solidFill>
              </a:rPr>
              <a:t>حيث أن النواة بها نيترون غير مستقر ، فينقسم إلى بروتون وإلكترون ، يتحرر الإلكترون (جسيم بيتا) ، مع كمية عالية من الطاقة . أما البروتون فيبقى داخل النواة .</a:t>
            </a:r>
            <a:r>
              <a:rPr lang="ar-EG" sz="2400" b="1" u="sng" dirty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50179" name="Picture 2" descr="H:\الصور\صورة٠١٦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643313"/>
            <a:ext cx="3571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 descr="H:\الصور\صورة٠١٦٤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388" y="3643313"/>
            <a:ext cx="33766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1785926"/>
            <a:ext cx="8786842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Bevel 1"/>
          <p:cNvSpPr/>
          <p:nvPr/>
        </p:nvSpPr>
        <p:spPr>
          <a:xfrm>
            <a:off x="2143108" y="71414"/>
            <a:ext cx="5286353" cy="142876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b="1" dirty="0" smtClean="0">
                <a:solidFill>
                  <a:schemeClr val="bg1"/>
                </a:solidFill>
              </a:rPr>
              <a:t>أنواع الأشعة الثلاثة</a:t>
            </a:r>
            <a:endParaRPr lang="ar-EG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42844" y="142852"/>
            <a:ext cx="8786874" cy="1143008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 smtClean="0">
                <a:solidFill>
                  <a:schemeClr val="bg1"/>
                </a:solidFill>
              </a:rPr>
              <a:t>وفي التفاعلات النووية ( لا يتغير مجموع العدد الكتلي </a:t>
            </a:r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ar-EG" sz="2400" b="1" dirty="0" smtClean="0">
                <a:solidFill>
                  <a:schemeClr val="bg1"/>
                </a:solidFill>
              </a:rPr>
              <a:t> ، ولا الشحنة الكلية </a:t>
            </a:r>
            <a:r>
              <a:rPr lang="en-US" sz="2400" b="1" dirty="0" smtClean="0">
                <a:solidFill>
                  <a:schemeClr val="bg1"/>
                </a:solidFill>
              </a:rPr>
              <a:t>Z</a:t>
            </a:r>
            <a:r>
              <a:rPr lang="ar-EG" sz="2400" b="1" dirty="0" smtClean="0">
                <a:solidFill>
                  <a:schemeClr val="bg1"/>
                </a:solidFill>
              </a:rPr>
              <a:t> )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736"/>
            <a:ext cx="8858312" cy="3329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929198"/>
            <a:ext cx="4214842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14"/>
            <a:ext cx="8429684" cy="6643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1" y="71438"/>
            <a:ext cx="8343939" cy="6572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071563" y="142875"/>
            <a:ext cx="7000875" cy="2500313"/>
          </a:xfrm>
          <a:prstGeom prst="ellipseRibbon2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96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عمر النصف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428596" y="2786058"/>
            <a:ext cx="8215370" cy="3786214"/>
          </a:xfrm>
          <a:prstGeom prst="foldedCorner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400" b="1" u="sng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ar-EG" sz="2400" b="1" u="sng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ar-EG" sz="2400" b="1" u="sng" dirty="0" smtClean="0">
                <a:solidFill>
                  <a:srgbClr val="FF0000"/>
                </a:solidFill>
              </a:rPr>
              <a:t>عمر </a:t>
            </a:r>
            <a:r>
              <a:rPr lang="ar-EG" sz="2400" b="1" u="sng" dirty="0">
                <a:solidFill>
                  <a:srgbClr val="FF0000"/>
                </a:solidFill>
              </a:rPr>
              <a:t>النصف للنظائر :</a:t>
            </a:r>
            <a:r>
              <a:rPr lang="ar-EG" sz="2400" b="1" dirty="0">
                <a:solidFill>
                  <a:srgbClr val="25088E"/>
                </a:solidFill>
              </a:rPr>
              <a:t>هو الزمن اللازم لتحلل نصف كمية </a:t>
            </a:r>
            <a:r>
              <a:rPr lang="ar-EG" sz="2400" b="1" dirty="0" smtClean="0">
                <a:solidFill>
                  <a:srgbClr val="25088E"/>
                </a:solidFill>
              </a:rPr>
              <a:t>العنصر أو ( هو الزمن اللازم لتحول نصف عدد أنويته ).</a:t>
            </a:r>
            <a:endParaRPr lang="ar-EG" sz="2400" b="1" dirty="0">
              <a:solidFill>
                <a:srgbClr val="25088E"/>
              </a:solidFill>
            </a:endParaRPr>
          </a:p>
          <a:p>
            <a:pPr algn="ctr">
              <a:defRPr/>
            </a:pPr>
            <a:r>
              <a:rPr lang="ar-EG" sz="2400" b="1" u="sng" dirty="0">
                <a:solidFill>
                  <a:srgbClr val="FF0000"/>
                </a:solidFill>
              </a:rPr>
              <a:t>حساب عمر النصف :</a:t>
            </a:r>
            <a:r>
              <a:rPr lang="ar-EG" sz="2400" b="1" dirty="0">
                <a:solidFill>
                  <a:srgbClr val="FF0000"/>
                </a:solidFill>
              </a:rPr>
              <a:t> </a:t>
            </a:r>
            <a:r>
              <a:rPr lang="ar-EG" sz="2400" b="1" dirty="0">
                <a:solidFill>
                  <a:srgbClr val="25088E"/>
                </a:solidFill>
              </a:rPr>
              <a:t>مثلا إن عمر النصف لنظير اليود-131 هو ثمانية أيام ، فإذا بدأت بعينة كتلتها 4 جرامات ، فستحصل على 2 جرام منها بعد ثمانية أيام .</a:t>
            </a:r>
          </a:p>
          <a:p>
            <a:pPr algn="ctr">
              <a:defRPr/>
            </a:pPr>
            <a:r>
              <a:rPr lang="ar-EG" sz="2400" b="1" dirty="0">
                <a:solidFill>
                  <a:srgbClr val="FF0000"/>
                </a:solidFill>
              </a:rPr>
              <a:t>***</a:t>
            </a:r>
            <a:r>
              <a:rPr lang="ar-EG" sz="2400" b="1" dirty="0">
                <a:solidFill>
                  <a:srgbClr val="25088E"/>
                </a:solidFill>
              </a:rPr>
              <a:t> ويستمر التحلل الإشعاعي للذرات غير المستقرة بمعدل ثابت ، ولا يتأثر بالظروف المحيطة ، ومنها المناخ والضغط والمغناطيسية أو المجال الكهربائي و التفاعلات الكيميائية .</a:t>
            </a:r>
          </a:p>
          <a:p>
            <a:pPr algn="ctr">
              <a:defRPr/>
            </a:pPr>
            <a:r>
              <a:rPr lang="ar-EG" sz="2400" b="1" dirty="0">
                <a:solidFill>
                  <a:srgbClr val="FF0000"/>
                </a:solidFill>
              </a:rPr>
              <a:t>***</a:t>
            </a:r>
            <a:r>
              <a:rPr lang="ar-EG" sz="2400" b="1" dirty="0">
                <a:solidFill>
                  <a:srgbClr val="25088E"/>
                </a:solidFill>
              </a:rPr>
              <a:t> ويتراوح عمر النصف للنظائر بين أجزاء من الثانية وحتى مليارات السنين ، وذلك حسب نوع العنصر .  </a:t>
            </a:r>
          </a:p>
        </p:txBody>
      </p:sp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071563" y="142875"/>
            <a:ext cx="7000875" cy="1785927"/>
          </a:xfrm>
          <a:prstGeom prst="ellipseRibbon2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تابع عمر </a:t>
            </a:r>
            <a:r>
              <a:rPr lang="ar-EG" sz="72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النصف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300286"/>
            <a:ext cx="3071834" cy="2271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024063"/>
            <a:ext cx="5072098" cy="2833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072074"/>
            <a:ext cx="6215106" cy="1643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5938" y="142875"/>
            <a:ext cx="5429250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النشاط الإشعاعي الصناعي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Folded Corner 2"/>
          <p:cNvSpPr/>
          <p:nvPr/>
        </p:nvSpPr>
        <p:spPr>
          <a:xfrm>
            <a:off x="428596" y="1643050"/>
            <a:ext cx="8215370" cy="1000132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r>
              <a:rPr lang="ar-EG" sz="2400" b="1" dirty="0" smtClean="0">
                <a:solidFill>
                  <a:srgbClr val="25088E"/>
                </a:solidFill>
              </a:rPr>
              <a:t>إن عدد </a:t>
            </a:r>
            <a:r>
              <a:rPr lang="ar-EG" sz="2400" b="1" dirty="0" err="1" smtClean="0">
                <a:solidFill>
                  <a:srgbClr val="25088E"/>
                </a:solidFill>
              </a:rPr>
              <a:t>اضمحلالات</a:t>
            </a:r>
            <a:r>
              <a:rPr lang="ar-EG" sz="2400" b="1" dirty="0" smtClean="0">
                <a:solidFill>
                  <a:srgbClr val="25088E"/>
                </a:solidFill>
              </a:rPr>
              <a:t> العينة المشعة لكل ثانية تمثل النشاطية الإشعاعية .</a:t>
            </a: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>
              <a:solidFill>
                <a:srgbClr val="25088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19440"/>
            <a:ext cx="7500990" cy="32385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5938" y="142875"/>
            <a:ext cx="5429250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تابع النشاط الإشعاعي الصناعي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54" y="1714488"/>
            <a:ext cx="3671908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14488"/>
            <a:ext cx="3143272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357422" y="142875"/>
            <a:ext cx="4357700" cy="121442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الانشطار النووي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Folded Corner 2"/>
          <p:cNvSpPr/>
          <p:nvPr/>
        </p:nvSpPr>
        <p:spPr>
          <a:xfrm>
            <a:off x="428596" y="1500174"/>
            <a:ext cx="8215370" cy="1000132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r>
              <a:rPr lang="ar-EG" sz="2400" b="1" dirty="0" smtClean="0">
                <a:solidFill>
                  <a:srgbClr val="25088E"/>
                </a:solidFill>
              </a:rPr>
              <a:t>تنقسم نواة </a:t>
            </a:r>
            <a:r>
              <a:rPr lang="ar-EG" sz="2400" b="1" dirty="0" err="1" smtClean="0">
                <a:solidFill>
                  <a:srgbClr val="25088E"/>
                </a:solidFill>
              </a:rPr>
              <a:t>اليورانيوم</a:t>
            </a:r>
            <a:r>
              <a:rPr lang="ar-EG" sz="2400" b="1" dirty="0" smtClean="0">
                <a:solidFill>
                  <a:srgbClr val="25088E"/>
                </a:solidFill>
              </a:rPr>
              <a:t> إلى نواتين أصغر وينبعث نيوترونات وطاقة</a:t>
            </a: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>
              <a:solidFill>
                <a:srgbClr val="25088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52716"/>
            <a:ext cx="8286808" cy="3990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6" y="1142984"/>
            <a:ext cx="8624922" cy="178595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ar-EG" sz="3600" b="1" u="sng" dirty="0" smtClean="0">
                <a:cs typeface="+mn-cs"/>
              </a:rPr>
              <a:t>الموجات الكهرومغناطيسية</a:t>
            </a:r>
            <a:r>
              <a:rPr lang="ar-EG" sz="3600" dirty="0" smtClean="0"/>
              <a:t>: </a:t>
            </a:r>
            <a:r>
              <a:rPr lang="ar-EG" sz="2800" b="1" dirty="0" smtClean="0">
                <a:solidFill>
                  <a:schemeClr val="bg1"/>
                </a:solidFill>
              </a:rPr>
              <a:t>مقترنة بمجالين كهربائي ومغناطيسي متغيرين ومتحركين معا في الفضاء .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4" y="214313"/>
            <a:ext cx="7643834" cy="1214437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800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ar-EG" sz="2800" b="1" u="sng" dirty="0" smtClean="0">
                <a:solidFill>
                  <a:schemeClr val="bg1"/>
                </a:solidFill>
              </a:rPr>
              <a:t>الدرس </a:t>
            </a:r>
            <a:r>
              <a:rPr lang="ar-EG" sz="2800" b="1" u="sng" dirty="0">
                <a:solidFill>
                  <a:schemeClr val="bg1"/>
                </a:solidFill>
              </a:rPr>
              <a:t>2 </a:t>
            </a:r>
            <a:r>
              <a:rPr lang="ar-EG" sz="2800" b="1" dirty="0" smtClean="0">
                <a:solidFill>
                  <a:schemeClr val="bg1"/>
                </a:solidFill>
              </a:rPr>
              <a:t>/</a:t>
            </a:r>
            <a:r>
              <a:rPr lang="ar-EG" sz="3200" dirty="0" smtClean="0">
                <a:solidFill>
                  <a:schemeClr val="bg1"/>
                </a:solidFill>
              </a:rPr>
              <a:t>المجالات الكهربائية   والمغناطيسية في الفضاء</a:t>
            </a:r>
          </a:p>
          <a:p>
            <a:pPr algn="ctr">
              <a:defRPr/>
            </a:pPr>
            <a:endParaRPr lang="ar-EG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22634"/>
            <a:ext cx="8572560" cy="3521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357422" y="142875"/>
            <a:ext cx="4357700" cy="121442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المفاعلات النووية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Folded Corner 2"/>
          <p:cNvSpPr/>
          <p:nvPr/>
        </p:nvSpPr>
        <p:spPr>
          <a:xfrm>
            <a:off x="214314" y="1500174"/>
            <a:ext cx="8643966" cy="1000132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r>
              <a:rPr lang="ar-EG" sz="2400" b="1" dirty="0" smtClean="0">
                <a:solidFill>
                  <a:srgbClr val="25088E"/>
                </a:solidFill>
              </a:rPr>
              <a:t>تستخدم المفاعلات النووية الطاقة المتحررة من </a:t>
            </a:r>
            <a:r>
              <a:rPr lang="ar-EG" sz="2400" b="1" dirty="0" err="1" smtClean="0">
                <a:solidFill>
                  <a:srgbClr val="25088E"/>
                </a:solidFill>
              </a:rPr>
              <a:t>الإنشطار</a:t>
            </a:r>
            <a:r>
              <a:rPr lang="ar-EG" sz="2400" b="1" dirty="0" smtClean="0">
                <a:solidFill>
                  <a:srgbClr val="25088E"/>
                </a:solidFill>
              </a:rPr>
              <a:t> النووي لتوليد طاقة كهربائية</a:t>
            </a: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>
              <a:solidFill>
                <a:srgbClr val="25088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52716"/>
            <a:ext cx="8286808" cy="2990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805509"/>
            <a:ext cx="3214710" cy="981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357422" y="142875"/>
            <a:ext cx="4357700" cy="121442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تابع المفاعلات النووية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4629177" cy="4643470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928802"/>
            <a:ext cx="2714644" cy="3857652"/>
          </a:xfrm>
          <a:prstGeom prst="roundRect">
            <a:avLst>
              <a:gd name="adj" fmla="val 16667"/>
            </a:avLst>
          </a:prstGeom>
          <a:ln w="76200">
            <a:solidFill>
              <a:srgbClr val="0000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357422" y="142875"/>
            <a:ext cx="4357700" cy="121442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تابع المفاعلات النووية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500174"/>
            <a:ext cx="5643602" cy="500066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86058"/>
            <a:ext cx="2928958" cy="1714512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357422" y="142875"/>
            <a:ext cx="4357700" cy="121442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الاندماج النووي</a:t>
            </a:r>
            <a:endParaRPr lang="ar-EG" sz="4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Folded Corner 2"/>
          <p:cNvSpPr/>
          <p:nvPr/>
        </p:nvSpPr>
        <p:spPr>
          <a:xfrm>
            <a:off x="928662" y="1500174"/>
            <a:ext cx="7215238" cy="1000132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>
                <a:alpha val="9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r>
              <a:rPr lang="ar-EG" sz="2400" b="1" dirty="0" smtClean="0">
                <a:solidFill>
                  <a:srgbClr val="25088E"/>
                </a:solidFill>
              </a:rPr>
              <a:t>عملية يتم فيها اندماج </a:t>
            </a:r>
            <a:r>
              <a:rPr lang="ar-EG" sz="2400" b="1" dirty="0" err="1" smtClean="0">
                <a:solidFill>
                  <a:srgbClr val="25088E"/>
                </a:solidFill>
              </a:rPr>
              <a:t>أنوية</a:t>
            </a:r>
            <a:r>
              <a:rPr lang="ar-EG" sz="2400" b="1" dirty="0" smtClean="0">
                <a:solidFill>
                  <a:srgbClr val="25088E"/>
                </a:solidFill>
              </a:rPr>
              <a:t> صغيرة لإنتاج نواة أكبر وتحرير طاقة</a:t>
            </a: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 smtClean="0">
              <a:solidFill>
                <a:srgbClr val="25088E"/>
              </a:solidFill>
            </a:endParaRPr>
          </a:p>
          <a:p>
            <a:pPr algn="ctr">
              <a:defRPr/>
            </a:pPr>
            <a:endParaRPr lang="ar-EG" sz="2400" b="1" dirty="0">
              <a:solidFill>
                <a:srgbClr val="25088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43213"/>
            <a:ext cx="5419754" cy="3586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786058"/>
            <a:ext cx="2714644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500570"/>
            <a:ext cx="2857520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8" y="428614"/>
            <a:ext cx="4572000" cy="142875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u="sng" dirty="0">
                <a:solidFill>
                  <a:schemeClr val="bg1"/>
                </a:solidFill>
              </a:rPr>
              <a:t>الدرس </a:t>
            </a:r>
            <a:r>
              <a:rPr lang="ar-EG" sz="2800" b="1" u="sng" dirty="0" smtClean="0">
                <a:solidFill>
                  <a:schemeClr val="bg1"/>
                </a:solidFill>
              </a:rPr>
              <a:t>3/وحدات بناء المادة</a:t>
            </a:r>
            <a:endParaRPr lang="ar-EG" sz="28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4282" y="142852"/>
            <a:ext cx="4000500" cy="228600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u="sng" dirty="0" smtClean="0">
                <a:solidFill>
                  <a:srgbClr val="FFFF00"/>
                </a:solidFill>
              </a:rPr>
              <a:t>المسارعات الخطية والسنكترونات تنتج جسيمات عالية الطاقة</a:t>
            </a:r>
            <a:endParaRPr lang="ar-EG" sz="3600" b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92"/>
            <a:ext cx="4714908" cy="4000518"/>
          </a:xfrm>
          <a:prstGeom prst="roundRect">
            <a:avLst>
              <a:gd name="adj" fmla="val 16667"/>
            </a:avLst>
          </a:prstGeom>
          <a:ln w="76200">
            <a:solidFill>
              <a:srgbClr val="0000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857496"/>
            <a:ext cx="3214710" cy="3714776"/>
          </a:xfrm>
          <a:prstGeom prst="roundRect">
            <a:avLst>
              <a:gd name="adj" fmla="val 16667"/>
            </a:avLst>
          </a:prstGeom>
          <a:ln w="76200">
            <a:solidFill>
              <a:srgbClr val="0000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786070" y="142875"/>
            <a:ext cx="3500442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تابع السنكترون</a:t>
            </a:r>
            <a:endParaRPr lang="ar-EG" sz="5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000240"/>
            <a:ext cx="3429024" cy="414340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000240"/>
            <a:ext cx="3000396" cy="414340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610" y="2643182"/>
            <a:ext cx="2285984" cy="257176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786070" y="142875"/>
            <a:ext cx="3500442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كواشف الجسيمات</a:t>
            </a:r>
            <a:endParaRPr lang="ar-EG" sz="5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285720" y="1571625"/>
            <a:ext cx="8501122" cy="178593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u="sng" dirty="0" smtClean="0">
                <a:solidFill>
                  <a:schemeClr val="tx1"/>
                </a:solidFill>
              </a:rPr>
              <a:t>يستخدم عداد </a:t>
            </a:r>
            <a:r>
              <a:rPr lang="ar-EG" sz="3600" b="1" u="sng" dirty="0" err="1" smtClean="0">
                <a:solidFill>
                  <a:schemeClr val="tx1"/>
                </a:solidFill>
              </a:rPr>
              <a:t>جايجر</a:t>
            </a:r>
            <a:r>
              <a:rPr lang="ar-EG" sz="3600" b="1" u="sng" dirty="0" smtClean="0">
                <a:solidFill>
                  <a:schemeClr val="tx1"/>
                </a:solidFill>
              </a:rPr>
              <a:t> – مولر ، وحجر السحابة ، وكواشف الجسيمات الأخرى ، التأين الناتج عن شحن الجسيمات عند عبورها خلال المادة .</a:t>
            </a:r>
            <a:endParaRPr lang="ar-EG" sz="3600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9"/>
            <a:ext cx="5000660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9" y="3786190"/>
            <a:ext cx="2857520" cy="242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786070" y="142875"/>
            <a:ext cx="3500442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الكاشف التصادمي</a:t>
            </a:r>
            <a:endParaRPr lang="ar-EG" sz="5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572560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00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14884"/>
            <a:ext cx="3071834" cy="200026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786070" y="142875"/>
            <a:ext cx="3500442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ضديد المادة</a:t>
            </a:r>
            <a:endParaRPr lang="ar-EG" sz="5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358246" cy="3857652"/>
          </a:xfrm>
          <a:prstGeom prst="roundRect">
            <a:avLst>
              <a:gd name="adj" fmla="val 16667"/>
            </a:avLst>
          </a:prstGeom>
          <a:ln w="76200">
            <a:solidFill>
              <a:srgbClr val="0033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643578"/>
            <a:ext cx="4500594" cy="1000132"/>
          </a:xfrm>
          <a:prstGeom prst="roundRect">
            <a:avLst>
              <a:gd name="adj" fmla="val 16667"/>
            </a:avLst>
          </a:prstGeom>
          <a:ln w="76200">
            <a:solidFill>
              <a:srgbClr val="0033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786070" y="142875"/>
            <a:ext cx="3500442" cy="1357313"/>
          </a:xfrm>
          <a:prstGeom prst="bevel">
            <a:avLst/>
          </a:prstGeom>
          <a:solidFill>
            <a:srgbClr val="FFFF00"/>
          </a:solidFill>
          <a:ln w="5715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b="1" dirty="0" smtClean="0">
                <a:solidFill>
                  <a:srgbClr val="25088E"/>
                </a:solidFill>
                <a:latin typeface="Arabic Typesetting" pitchFamily="66" charset="-78"/>
                <a:cs typeface="Arabic Typesetting" pitchFamily="66" charset="-78"/>
              </a:rPr>
              <a:t>الجسيمات</a:t>
            </a:r>
            <a:endParaRPr lang="ar-EG" sz="5400" b="1" dirty="0">
              <a:solidFill>
                <a:srgbClr val="25088E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285720" y="1571625"/>
            <a:ext cx="8501122" cy="192881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  <a:defRPr/>
            </a:pPr>
            <a:endParaRPr lang="ar-EG" sz="3600" b="1" u="sng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ar-EG" sz="3600" b="1" u="sng" dirty="0" smtClean="0">
                <a:solidFill>
                  <a:schemeClr val="tx1"/>
                </a:solidFill>
              </a:rPr>
              <a:t>تبدو كل المادة أنها من </a:t>
            </a:r>
            <a:r>
              <a:rPr lang="ar-EG" sz="3600" b="1" u="sng" dirty="0" err="1" smtClean="0">
                <a:solidFill>
                  <a:schemeClr val="tx1"/>
                </a:solidFill>
              </a:rPr>
              <a:t>الكوارات</a:t>
            </a:r>
            <a:r>
              <a:rPr lang="ar-EG" sz="3600" b="1" u="sng" dirty="0" smtClean="0">
                <a:solidFill>
                  <a:schemeClr val="tx1"/>
                </a:solidFill>
              </a:rPr>
              <a:t> واللبتونات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EG" sz="3600" b="1" u="sng" dirty="0" smtClean="0">
                <a:solidFill>
                  <a:schemeClr val="tx1"/>
                </a:solidFill>
              </a:rPr>
              <a:t> تتفاعل المادة مع مادة أخرى عن طريق جسيمات تسمى حاملات القوة</a:t>
            </a:r>
          </a:p>
          <a:p>
            <a:pPr>
              <a:defRPr/>
            </a:pPr>
            <a:endParaRPr lang="ar-EG" sz="3600" b="1" u="sng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2214578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786190"/>
            <a:ext cx="2143140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786190"/>
            <a:ext cx="2071702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4000504"/>
            <a:ext cx="160020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9072</TotalTime>
  <Words>4565</Words>
  <Application>Microsoft Office PowerPoint</Application>
  <PresentationFormat>عرض على الشاشة (3:4)‏</PresentationFormat>
  <Paragraphs>906</Paragraphs>
  <Slides>125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125</vt:i4>
      </vt:variant>
      <vt:variant>
        <vt:lpstr>عروض مخصصة</vt:lpstr>
      </vt:variant>
      <vt:variant>
        <vt:i4>3</vt:i4>
      </vt:variant>
    </vt:vector>
  </HeadingPairs>
  <TitlesOfParts>
    <vt:vector size="129" baseType="lpstr">
      <vt:lpstr>Firelight</vt:lpstr>
      <vt:lpstr>الشريحة 1</vt:lpstr>
      <vt:lpstr>((تجارب طومسون مع الإلكترون))</vt:lpstr>
      <vt:lpstr>الشريحة 3</vt:lpstr>
      <vt:lpstr>يمكن إيجاد كتلة الإلكترون بربط نتائج طومسون بقياسات مليكان لشحنة الإلكترون لذا يمكن حسابه بالأتي:                                                                                                              ** كما أنه يمكن أن يكون لذرات العنصر نفسه كتل مختلفة .</vt:lpstr>
      <vt:lpstr>الشريحة 5</vt:lpstr>
      <vt:lpstr>مطياف الكتلة</vt:lpstr>
      <vt:lpstr>مطياف الكتلة</vt:lpstr>
      <vt:lpstr>الشريحة 8</vt:lpstr>
      <vt:lpstr>الموجات الكهرومغناطيسية: مقترنة بمجالين كهربائي ومغناطيسي متغيرين ومتحركين معا في الفضاء .</vt:lpstr>
      <vt:lpstr>خصائص الموجات الكهرومغناطيسية</vt:lpstr>
      <vt:lpstr>إنتشار الموجات الكهرومغناطيسية في الفراغ **التيار الكهربائي المتغير في هوائي الإرسال يستعمل لتوليد موجات كهرومغناطيسية   </vt:lpstr>
      <vt:lpstr>تابع إنتشار الموجات الكهرومغناطيسية في الفراغ **التيار الكهربائي المتغير في هوائي الإرسال يستعمل لتوليد موجات كهرومغناطيسية   </vt:lpstr>
      <vt:lpstr>تابع إنتشار الموجات الكهرومغناطيسية في الفراغ **الإشعاع الكهرومغناطيسية ينقل الطاقة أو المعلومات خلال الأوساط المادية أو الفراغ ** الكهرباء الإجهادية خاصية للبلورات تسبب لها انحناء أو تشوها وتولد اهتزازات كهربائية عند تطبيق فولتية خلالها  ** وتتحول الهوائيات المستقبلة الموجات الكهرومغناطيسية إلى مجالات كهربائية متغيرة في الموصلات .</vt:lpstr>
      <vt:lpstr>بعض أنواع من الإشعاعات الكهرومغناطيسية وأطوالها الموجية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الشريحة 89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  <vt:lpstr>الشريحة 99</vt:lpstr>
      <vt:lpstr>الشريحة 100</vt:lpstr>
      <vt:lpstr>الشريحة 101</vt:lpstr>
      <vt:lpstr>الشريحة 102</vt:lpstr>
      <vt:lpstr>الشريحة 103</vt:lpstr>
      <vt:lpstr>الشريحة 104</vt:lpstr>
      <vt:lpstr>الشريحة 105</vt:lpstr>
      <vt:lpstr>الشريحة 106</vt:lpstr>
      <vt:lpstr>الشريحة 107</vt:lpstr>
      <vt:lpstr>الشريحة 108</vt:lpstr>
      <vt:lpstr>الشريحة 109</vt:lpstr>
      <vt:lpstr>الشريحة 110</vt:lpstr>
      <vt:lpstr>الشريحة 111</vt:lpstr>
      <vt:lpstr>الشريحة 112</vt:lpstr>
      <vt:lpstr>الشريحة 113</vt:lpstr>
      <vt:lpstr>الشريحة 114</vt:lpstr>
      <vt:lpstr>الشريحة 115</vt:lpstr>
      <vt:lpstr>الشريحة 116</vt:lpstr>
      <vt:lpstr>الشريحة 117</vt:lpstr>
      <vt:lpstr>الشريحة 118</vt:lpstr>
      <vt:lpstr>الشريحة 119</vt:lpstr>
      <vt:lpstr>الشريحة 120</vt:lpstr>
      <vt:lpstr>الشريحة 121</vt:lpstr>
      <vt:lpstr>الشريحة 122</vt:lpstr>
      <vt:lpstr>الشريحة 123</vt:lpstr>
      <vt:lpstr>الشريحة 124</vt:lpstr>
      <vt:lpstr>الشريحة 125</vt:lpstr>
      <vt:lpstr>Custom Show 1</vt:lpstr>
      <vt:lpstr>Custom Show 2</vt:lpstr>
      <vt:lpstr>Custom Show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</dc:creator>
  <cp:lastModifiedBy>Toshiba</cp:lastModifiedBy>
  <cp:revision>713</cp:revision>
  <dcterms:created xsi:type="dcterms:W3CDTF">2011-06-04T20:56:11Z</dcterms:created>
  <dcterms:modified xsi:type="dcterms:W3CDTF">2014-10-18T21:55:26Z</dcterms:modified>
</cp:coreProperties>
</file>