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2523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2947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857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7122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8567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911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49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1124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9003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170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3648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D777-C4DD-4C8A-85CC-35AFEFF6C4BF}" type="datetimeFigureOut">
              <a:rPr lang="ar-SA" smtClean="0"/>
              <a:pPr/>
              <a:t>01/07/1436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E7C7-27EC-40BB-A1E0-FDC59A8285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5206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048679" y="1556792"/>
            <a:ext cx="7344815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dirty="0" smtClean="0">
                <a:solidFill>
                  <a:srgbClr val="FFC000"/>
                </a:solidFill>
                <a:latin typeface="Algerian" pitchFamily="82" charset="0"/>
              </a:rPr>
              <a:t>MODULE 5</a:t>
            </a:r>
            <a:r>
              <a:rPr lang="en-US" sz="8000" dirty="0" smtClean="0">
                <a:latin typeface="Algerian" pitchFamily="82" charset="0"/>
              </a:rPr>
              <a:t> </a:t>
            </a:r>
          </a:p>
          <a:p>
            <a:pPr algn="ctr"/>
            <a:r>
              <a:rPr lang="en-US" sz="8000" dirty="0" smtClean="0">
                <a:solidFill>
                  <a:srgbClr val="00B050"/>
                </a:solidFill>
                <a:latin typeface="Algerian" pitchFamily="82" charset="0"/>
              </a:rPr>
              <a:t>N</a:t>
            </a:r>
            <a:r>
              <a:rPr lang="en-US" sz="8000" dirty="0" smtClean="0">
                <a:solidFill>
                  <a:srgbClr val="0070C0"/>
                </a:solidFill>
                <a:latin typeface="Algerian" pitchFamily="82" charset="0"/>
              </a:rPr>
              <a:t>A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T</a:t>
            </a:r>
            <a:r>
              <a:rPr lang="en-US" sz="8000" dirty="0" smtClean="0">
                <a:solidFill>
                  <a:srgbClr val="0070C0"/>
                </a:solidFill>
                <a:latin typeface="Algerian" pitchFamily="82" charset="0"/>
              </a:rPr>
              <a:t>U</a:t>
            </a: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R</a:t>
            </a:r>
            <a:r>
              <a:rPr lang="en-US" sz="8000" dirty="0" smtClean="0">
                <a:solidFill>
                  <a:srgbClr val="00B050"/>
                </a:solidFill>
                <a:latin typeface="Algerian" pitchFamily="82" charset="0"/>
              </a:rPr>
              <a:t>E</a:t>
            </a:r>
            <a:r>
              <a:rPr lang="en-US" sz="8000" dirty="0" smtClean="0">
                <a:latin typeface="Algerian" pitchFamily="82" charset="0"/>
              </a:rPr>
              <a:t>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9900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29253" y="332656"/>
            <a:ext cx="8712968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4. GUSSING THE MEANING OF UN KNOWN WORDS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A. Look at the following words from the text and choose the suitable </a:t>
            </a:r>
            <a:endParaRPr lang="ar-SA" sz="2400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meaning a , b , c , or d .</a:t>
            </a:r>
          </a:p>
          <a:p>
            <a:pPr algn="l"/>
            <a:endParaRPr lang="en-US" sz="2400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1. Chocked with ( line 12 )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full of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suitable for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dependent on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safe from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2. vintage ( </a:t>
            </a:r>
            <a:r>
              <a:rPr lang="en-US" sz="240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line </a:t>
            </a:r>
            <a:r>
              <a:rPr lang="en-US" sz="240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34 </a:t>
            </a:r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)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useful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harmful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classic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modern  </a:t>
            </a:r>
          </a:p>
          <a:p>
            <a:pPr algn="l"/>
            <a:endParaRPr lang="ar-SA" sz="24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152400" y="21336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152400" y="50292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684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51520" y="219998"/>
            <a:ext cx="8352928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B. Match the highlighted phrasal verbs in the brackets with their meanings .</a:t>
            </a:r>
          </a:p>
          <a:p>
            <a:pPr algn="l"/>
            <a:endParaRPr lang="en-US" sz="2400" dirty="0" smtClean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1.clean up</a:t>
            </a: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2.pick up</a:t>
            </a: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3.came across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4.closed down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5. break down 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find by chance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separate into parts 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remove dirt or pollution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stop work and activities forever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e.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lift</a:t>
            </a:r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  </a:t>
            </a:r>
            <a:endParaRPr lang="ar-SA" sz="2400" dirty="0">
              <a:solidFill>
                <a:srgbClr val="00B0F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819400" y="13716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c</a:t>
            </a:r>
            <a:endParaRPr lang="ar-SA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743200" y="20574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e</a:t>
            </a:r>
            <a:endParaRPr lang="ar-SA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743200" y="28194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</a:t>
            </a:r>
            <a:endParaRPr lang="ar-SA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743200" y="35814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</a:t>
            </a:r>
            <a:endParaRPr lang="ar-SA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743200" y="4191000"/>
            <a:ext cx="68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</a:t>
            </a:r>
            <a:endParaRPr lang="ar-SA" sz="2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733800" y="4724400"/>
            <a:ext cx="5181600" cy="2133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4266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نتيجة بحث الصور عن ‪powerpoint background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18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07705" y="606213"/>
            <a:ext cx="496855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H.W.</a:t>
            </a:r>
          </a:p>
          <a:p>
            <a:pPr algn="ctr"/>
            <a:r>
              <a:rPr lang="en-US" sz="4800" dirty="0" smtClean="0">
                <a:latin typeface="Algerian" pitchFamily="82" charset="0"/>
              </a:rPr>
              <a:t>W.B.P. 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52</a:t>
            </a:r>
          </a:p>
          <a:p>
            <a:pPr algn="ctr"/>
            <a:r>
              <a:rPr lang="en-US" sz="4800" dirty="0" smtClean="0">
                <a:latin typeface="Algerian" pitchFamily="82" charset="0"/>
              </a:rPr>
              <a:t>Ex.</a:t>
            </a:r>
            <a:r>
              <a:rPr lang="en-US" sz="48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Algerian" pitchFamily="82" charset="0"/>
              </a:rPr>
              <a:t>A,b</a:t>
            </a:r>
            <a:endParaRPr lang="en-US" sz="48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/>
            <a:endParaRPr lang="ar-SA" sz="4800" dirty="0">
              <a:latin typeface="Algerian" pitchFamily="82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4092" y="4293096"/>
            <a:ext cx="750023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Lucida Calligraphy" pitchFamily="66" charset="0"/>
                <a:cs typeface="Arabic Typesetting" pitchFamily="66" charset="-78"/>
              </a:rPr>
              <a:t>TR.</a:t>
            </a:r>
            <a:r>
              <a:rPr lang="en-US" sz="3600" dirty="0" smtClean="0">
                <a:solidFill>
                  <a:srgbClr val="0070C0"/>
                </a:solidFill>
                <a:latin typeface="Lucida Calligraphy" pitchFamily="66" charset="0"/>
                <a:cs typeface="Arabic Typesetting" pitchFamily="66" charset="-78"/>
              </a:rPr>
              <a:t> HUDA AL-SHAREEF </a:t>
            </a:r>
            <a:endParaRPr lang="ar-SA" sz="3600" dirty="0">
              <a:solidFill>
                <a:srgbClr val="0070C0"/>
              </a:solidFill>
              <a:latin typeface="Lucida Calligraphy" pitchFamily="66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5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‪powerpoint background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134" y="1"/>
            <a:ext cx="91557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51520" y="40466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dirty="0" smtClean="0">
                <a:solidFill>
                  <a:srgbClr val="002060"/>
                </a:solidFill>
              </a:rPr>
              <a:t>Discussion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How important is it for you to be close to nature?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 your opinion , what are the most serious environmental problem our world faces ?</a:t>
            </a:r>
          </a:p>
          <a:p>
            <a:pPr algn="l"/>
            <a:r>
              <a:rPr lang="en-US" sz="2800" b="1" i="1" dirty="0" smtClean="0">
                <a:solidFill>
                  <a:srgbClr val="002060"/>
                </a:solidFill>
              </a:rPr>
              <a:t>Flick through the module and find ….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 short article  about food miles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 letter to an editor of a newspaper about a ban on hunting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 brochure about the Columbus Zoo and Aquarium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 radio interview about Hurricane Katrina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two stories about cleaning up polluted rivers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 short article about eco-tourism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3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نتيجة بحث الصور عن ‪powerpoint background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134" y="1"/>
            <a:ext cx="91557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98893" y="476672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2060"/>
                </a:solidFill>
              </a:rPr>
              <a:t>In this module you will ….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talk about environmental issues , animals and natural disasters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emphasise an action rather than the doer of the passive voice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expand your vocabulary by learning prepositional phrases , words easily confused and compound  nouns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write an e-mail giving information and making suggestions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compare two different situations and express your opinion and feelings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express contrast using clauses of concession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write a letter expressing your opinion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acquire skills and strategies that will help you in exams   </a:t>
            </a:r>
          </a:p>
        </p:txBody>
      </p:sp>
    </p:spTree>
    <p:extLst>
      <p:ext uri="{BB962C8B-B14F-4D97-AF65-F5344CB8AC3E}">
        <p14:creationId xmlns:p14="http://schemas.microsoft.com/office/powerpoint/2010/main" xmlns="" val="5978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‪powerpoint background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823"/>
            <a:ext cx="9144001" cy="684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309466" y="1412776"/>
            <a:ext cx="6358877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5a</a:t>
            </a:r>
            <a:r>
              <a:rPr lang="en-US" sz="8800" b="1" dirty="0" smtClean="0">
                <a:solidFill>
                  <a:srgbClr val="FF0000"/>
                </a:solidFill>
              </a:rPr>
              <a:t> READING</a:t>
            </a:r>
          </a:p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P.78,79 </a:t>
            </a:r>
            <a:endParaRPr lang="ar-SA" sz="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3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cleaning up the environment</a:t>
            </a:r>
            <a:endParaRPr lang="ar-SA" sz="7200" dirty="0"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Curlz MT" pitchFamily="82" charset="0"/>
                <a:cs typeface="Aldhabi" pitchFamily="2" charset="-78"/>
              </a:rPr>
              <a:t>hard work and creativity</a:t>
            </a:r>
            <a:endParaRPr lang="ar-SA" sz="6600" dirty="0">
              <a:solidFill>
                <a:srgbClr val="00B0F0"/>
              </a:solidFill>
              <a:latin typeface="Curlz MT" pitchFamily="82" charset="0"/>
              <a:cs typeface="Aldhabi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79512" y="225514"/>
            <a:ext cx="8784976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READING 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1. PRE-READING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DISCUSS 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  <a:sym typeface="Wingdings"/>
              </a:rPr>
              <a:t>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Is the area you live polluted ? If yes , what kind of pollution are a problem ?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  <a:sym typeface="Wingdings"/>
              </a:rPr>
              <a:t>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What can people do to help keep the environment clean ?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  <a:sym typeface="Wingdings"/>
              </a:rPr>
              <a:t>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How can we make people more aware of environmental issues ?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2. READING FOR GIST </a:t>
            </a:r>
          </a:p>
          <a:p>
            <a:pPr algn="l"/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Read the article on page 79 quickly and answer the following questions 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What is the main idea of  the article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People shouldn’t throw rubbish in the river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Coal mines pollute the water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People can keep their communities clean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With time , polluted water will turn into clean water .  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179512" y="508518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3736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79512" y="205514"/>
            <a:ext cx="856895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3.  READING FOR DETAILS 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Read the article again and answer the questions 1-5 . Choose a,b,c,or d .</a:t>
            </a: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1.What did Sandra Crawford do to help clean up the river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She got together some volunteers to pick up rubbish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She pulled an old mattress out of the river .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She talked to her fellow citizens .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She wrote a letter to the newspaper about the river . </a:t>
            </a: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2.What is a key feature of the annual </a:t>
            </a:r>
            <a:r>
              <a:rPr lang="en-US" sz="2400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Pathway</a:t>
            </a:r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and </a:t>
            </a:r>
            <a:r>
              <a:rPr lang="en-US" sz="2400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River Cleanup </a:t>
            </a:r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a sports completion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unusual prizes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group work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participation of politicians   </a:t>
            </a:r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168085" y="2702273"/>
            <a:ext cx="504056" cy="41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38627" y="4221088"/>
            <a:ext cx="504056" cy="41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5231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8823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585" y="332656"/>
            <a:ext cx="8496944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3. The author mentions Black lick Creek as an example of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an unpleasant place to swim in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a polluted place that affected thousands of people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a polluted area which can’t be cleaned up without help from professionals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water pollution which is too dirty to clean up .</a:t>
            </a: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4. Julie Bargmann believes that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nobody should see the damage to the environment caused by the coal mine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people should be able to visit the coal mine and remember its history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sycamore trees help clean up polluted water .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the owners of the coal mine should take away their old machinery . </a:t>
            </a:r>
          </a:p>
          <a:p>
            <a:pPr algn="l"/>
            <a:endParaRPr lang="ar-SA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-59073" y="1412776"/>
            <a:ext cx="504056" cy="41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-83943" y="4005064"/>
            <a:ext cx="504056" cy="41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4238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نتيجة بحث الصور عن ‪powerpoint background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7647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467545" y="652046"/>
            <a:ext cx="813690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5. Once the process of cleaning up in Black lick Creek is over , what will the colours in the landscape be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a. orange and red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b. yellow and red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c. blue and blue-green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d. blue-green and red </a:t>
            </a:r>
          </a:p>
          <a:p>
            <a:pPr algn="l"/>
            <a:endParaRPr lang="ar-SA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420113" y="2132856"/>
            <a:ext cx="504056" cy="4166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0737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739</Words>
  <Application>Microsoft Office PowerPoint</Application>
  <PresentationFormat>عرض على الشاشة (3:4)‏</PresentationFormat>
  <Paragraphs>107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الشريحة 1</vt:lpstr>
      <vt:lpstr>الشريحة 2</vt:lpstr>
      <vt:lpstr>الشريحة 3</vt:lpstr>
      <vt:lpstr>الشريحة 4</vt:lpstr>
      <vt:lpstr>cleaning up the environment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comnet</dc:creator>
  <cp:lastModifiedBy>DELLL</cp:lastModifiedBy>
  <cp:revision>15</cp:revision>
  <dcterms:created xsi:type="dcterms:W3CDTF">2015-04-18T18:48:57Z</dcterms:created>
  <dcterms:modified xsi:type="dcterms:W3CDTF">2015-04-19T07:25:48Z</dcterms:modified>
</cp:coreProperties>
</file>