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4380"/>
    <p:restoredTop sz="94660"/>
  </p:normalViewPr>
  <p:slideViewPr>
    <p:cSldViewPr>
      <p:cViewPr>
        <p:scale>
          <a:sx n="100" d="100"/>
          <a:sy n="100" d="100"/>
        </p:scale>
        <p:origin x="-202" y="3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med" advClick="0" advTm="3000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3717-5EAD-4511-AFDB-9660EE932BB9}" type="datetimeFigureOut">
              <a:rPr lang="ar-SA" smtClean="0"/>
              <a:pPr/>
              <a:t>11/06/36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1E588-19DF-4F6B-A4C8-3B097B88953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3000">
    <p:dissolve/>
    <p:sndAc>
      <p:stSnd>
        <p:snd r:embed="rId13" name="chimes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sz="8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الفصل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sz="73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الصوت</a:t>
            </a:r>
            <a:endParaRPr lang="ar-SA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الرنين في الأوتار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>
                <a:solidFill>
                  <a:srgbClr val="0070C0"/>
                </a:solidFill>
              </a:rPr>
              <a:t>تختلف اشكال الموجة في الأوتار المهتزة اعتمادا على طريقة توليدها                               </a:t>
            </a:r>
            <a:r>
              <a:rPr lang="ar-SA" sz="4400" dirty="0" smtClean="0">
                <a:solidFill>
                  <a:srgbClr val="FF0000"/>
                </a:solidFill>
              </a:rPr>
              <a:t>جودة الصوت: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تولد الشوكة الرنانة صوتا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معتدلاغير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مرغوب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فية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لأن اطرافها تهتز بحركة توافقية بسيطة وتنتج موجة جيبيه بسيطة اما الاصوات البشرية فهي اكثر تعقيدا وقد يكون لكلتا الموجتين التردد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نفسة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او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الحدة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نفسها ولكن الصوتين مختلفان جدا 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إعادة إنتاج الصوت والضجيج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>
                <a:solidFill>
                  <a:srgbClr val="00B050"/>
                </a:solidFill>
              </a:rPr>
              <a:t>ولإعادة إنتاج الصوت بإتقان يجب ان يلائم النظام جميع </a:t>
            </a:r>
            <a:r>
              <a:rPr lang="ar-SA" dirty="0" err="1" smtClean="0">
                <a:solidFill>
                  <a:srgbClr val="00B050"/>
                </a:solidFill>
              </a:rPr>
              <a:t>التردادت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 err="1" smtClean="0">
                <a:solidFill>
                  <a:srgbClr val="00B050"/>
                </a:solidFill>
              </a:rPr>
              <a:t>بالتساوي </a:t>
            </a:r>
            <a:r>
              <a:rPr lang="ar-SA" dirty="0" smtClean="0">
                <a:solidFill>
                  <a:srgbClr val="00B050"/>
                </a:solidFill>
              </a:rPr>
              <a:t>، فالنظام </a:t>
            </a:r>
            <a:r>
              <a:rPr lang="ar-SA" dirty="0" err="1" smtClean="0">
                <a:solidFill>
                  <a:srgbClr val="00B050"/>
                </a:solidFill>
              </a:rPr>
              <a:t>الصوتي </a:t>
            </a:r>
            <a:r>
              <a:rPr lang="ar-SA" dirty="0" smtClean="0">
                <a:solidFill>
                  <a:srgbClr val="00B050"/>
                </a:solidFill>
              </a:rPr>
              <a:t>(</a:t>
            </a:r>
            <a:r>
              <a:rPr lang="ar-SA" dirty="0" err="1" smtClean="0">
                <a:solidFill>
                  <a:srgbClr val="00B050"/>
                </a:solidFill>
              </a:rPr>
              <a:t>الاستريو</a:t>
            </a:r>
            <a:r>
              <a:rPr lang="ar-SA" dirty="0" smtClean="0">
                <a:solidFill>
                  <a:srgbClr val="00B050"/>
                </a:solidFill>
              </a:rPr>
              <a:t>) الجيد يحافظ على السعات لكل </a:t>
            </a:r>
            <a:r>
              <a:rPr lang="ar-SA" dirty="0" err="1" smtClean="0">
                <a:solidFill>
                  <a:srgbClr val="00B050"/>
                </a:solidFill>
              </a:rPr>
              <a:t>التردادت</a:t>
            </a:r>
            <a:r>
              <a:rPr lang="ar-SA" dirty="0" smtClean="0">
                <a:solidFill>
                  <a:srgbClr val="00B050"/>
                </a:solidFill>
              </a:rPr>
              <a:t> بين </a:t>
            </a:r>
            <a:r>
              <a:rPr lang="en-US" dirty="0" smtClean="0">
                <a:solidFill>
                  <a:srgbClr val="00B050"/>
                </a:solidFill>
              </a:rPr>
              <a:t>20</a:t>
            </a:r>
            <a:r>
              <a:rPr lang="ar-SA" dirty="0" smtClean="0">
                <a:solidFill>
                  <a:srgbClr val="00B050"/>
                </a:solidFill>
              </a:rPr>
              <a:t>و</a:t>
            </a:r>
            <a:r>
              <a:rPr lang="en-US" dirty="0" smtClean="0">
                <a:solidFill>
                  <a:srgbClr val="00B050"/>
                </a:solidFill>
              </a:rPr>
              <a:t>20000Hz</a:t>
            </a:r>
            <a:r>
              <a:rPr lang="ar-SA" dirty="0" smtClean="0">
                <a:solidFill>
                  <a:srgbClr val="00B050"/>
                </a:solidFill>
              </a:rPr>
              <a:t>ضمن</a:t>
            </a:r>
            <a:r>
              <a:rPr lang="en-US" dirty="0" smtClean="0">
                <a:solidFill>
                  <a:srgbClr val="00B050"/>
                </a:solidFill>
              </a:rPr>
              <a:t>3dB</a:t>
            </a:r>
            <a:r>
              <a:rPr lang="ar-SA" dirty="0" err="1" smtClean="0">
                <a:solidFill>
                  <a:srgbClr val="00B050"/>
                </a:solidFill>
              </a:rPr>
              <a:t>.</a:t>
            </a:r>
            <a:endParaRPr lang="ar-SA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إعداد </a:t>
            </a:r>
            <a:r>
              <a:rPr lang="ar-SA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الطالبين :</a:t>
            </a:r>
            <a:r>
              <a:rPr lang="ar-S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عبدالعزيز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متعب الوسمي </a:t>
            </a:r>
            <a:b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نايف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نواف المطيري </a:t>
            </a: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إشراف الأستاذ: </a:t>
            </a:r>
            <a:br>
              <a:rPr lang="ar-S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فهد البلادي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ransition spd="med" advClick="0" advTm="3000">
    <p:dissolv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الموجات الصوتية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وصف الصوت: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يسمى انتقال تغيرات الضغط خلال مادة موجة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صوتية.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تعتمد سرعة الصوت في الهواء على درجة الحرارة </a:t>
            </a:r>
            <a:endParaRPr lang="ar-S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الكشف عن موجات الضغط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الأذن البشرية: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تعد الاذن البشرية،كاشفا يستقبل موجات الضغط ويحولها الى نبضات كهربائية، حيث تدخل الموجات الصوتيه القناه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السمعيه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،وتسبب اهتزازات لغشاء طبلة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الاذن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، ثم تنقل ثلاثة عظام دقيقة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هذة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الاهتزازات الى سائل في القوقعة وتلتقط شعيرات دقيقة تبطن القوقعة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الحلزونيه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تردادت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معينة في السائل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المتذبذب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،فتنشط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مذة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الشعيرات الخلايا العصبية والتى ترسلها بدورها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نبضات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_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سيالات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 عصبية_الى </a:t>
            </a:r>
            <a:r>
              <a:rPr lang="ar-SA" dirty="0" err="1" smtClean="0">
                <a:solidFill>
                  <a:schemeClr val="accent4">
                    <a:lumMod val="50000"/>
                  </a:schemeClr>
                </a:solidFill>
              </a:rPr>
              <a:t>الدماغ </a:t>
            </a:r>
            <a:r>
              <a:rPr lang="ar-SA" dirty="0" smtClean="0">
                <a:solidFill>
                  <a:schemeClr val="accent4">
                    <a:lumMod val="50000"/>
                  </a:schemeClr>
                </a:solidFill>
              </a:rPr>
              <a:t>، وتولد الاحساس بالصوت </a:t>
            </a:r>
            <a:endParaRPr lang="ar-S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err="1" smtClean="0"/>
              <a:t>إدراك </a:t>
            </a:r>
            <a:r>
              <a:rPr lang="ar-SA" dirty="0" smtClean="0"/>
              <a:t>(تميز) الصوت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err="1" smtClean="0">
                <a:solidFill>
                  <a:srgbClr val="C00000"/>
                </a:solidFill>
              </a:rPr>
              <a:t>حدة</a:t>
            </a:r>
            <a:r>
              <a:rPr lang="ar-SA" dirty="0" smtClean="0">
                <a:solidFill>
                  <a:srgbClr val="C00000"/>
                </a:solidFill>
              </a:rPr>
              <a:t> الصوت:</a:t>
            </a:r>
            <a:r>
              <a:rPr lang="ar-SA" dirty="0" err="1" smtClean="0">
                <a:solidFill>
                  <a:schemeClr val="accent1">
                    <a:lumMod val="75000"/>
                  </a:schemeClr>
                </a:solidFill>
              </a:rPr>
              <a:t>حدة</a:t>
            </a:r>
            <a:r>
              <a:rPr lang="ar-SA" dirty="0" smtClean="0">
                <a:solidFill>
                  <a:schemeClr val="accent1">
                    <a:lumMod val="75000"/>
                  </a:schemeClr>
                </a:solidFill>
              </a:rPr>
              <a:t> الصوت الذي نسمعه تعتمد على تردد الاهتزاز             </a:t>
            </a:r>
            <a:endParaRPr lang="ar-S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تأثير </a:t>
            </a:r>
            <a:r>
              <a:rPr lang="ar-SA" dirty="0" err="1" smtClean="0"/>
              <a:t>دوبلر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تأثير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دوبلر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لمصدر صوتي متحرك في موجات الماء داخل حوض الموجات ويحدث تأثير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دوبلر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ايضا اذا كان الكاشف متحركا والمصدر ثابتا اذ ينتج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دوبلر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في هذه الحاله عن السرعة المتجهة النسبية لموجات الصوت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والمراقب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.فمع اقتراب المراقب من المصدر الثابت تصبح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السرعه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المتجة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النسبيه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اكبر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،</a:t>
            </a:r>
            <a:r>
              <a:rPr lang="ar-SA" dirty="0" err="1" smtClean="0">
                <a:solidFill>
                  <a:schemeClr val="accent1">
                    <a:lumMod val="50000"/>
                  </a:schemeClr>
                </a:solidFill>
              </a:rPr>
              <a:t>ممايودي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 الى زيادة في قمم الموجات التي تصل اليه في كل ثانية                                                   </a:t>
            </a:r>
            <a:r>
              <a:rPr lang="ar-SA" sz="4800" dirty="0" err="1" smtClean="0">
                <a:solidFill>
                  <a:srgbClr val="00B050"/>
                </a:solidFill>
              </a:rPr>
              <a:t>تأثيردويلر</a:t>
            </a:r>
            <a:r>
              <a:rPr lang="ar-SA" sz="4800" dirty="0" smtClean="0">
                <a:solidFill>
                  <a:srgbClr val="00B050"/>
                </a:solidFill>
              </a:rPr>
              <a:t> </a:t>
            </a:r>
            <a:r>
              <a:rPr lang="ar-SA" sz="4800" dirty="0" err="1" smtClean="0">
                <a:solidFill>
                  <a:srgbClr val="00B050"/>
                </a:solidFill>
              </a:rPr>
              <a:t>(</a:t>
            </a:r>
            <a:r>
              <a:rPr lang="en-US" sz="4800" dirty="0" err="1" smtClean="0">
                <a:solidFill>
                  <a:srgbClr val="00B050"/>
                </a:solidFill>
              </a:rPr>
              <a:t>v_vd</a:t>
            </a:r>
            <a:r>
              <a:rPr lang="ar-SA" sz="4800" dirty="0" err="1" smtClean="0">
                <a:solidFill>
                  <a:srgbClr val="00B050"/>
                </a:solidFill>
              </a:rPr>
              <a:t>)</a:t>
            </a:r>
            <a:r>
              <a:rPr lang="ar-SA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fs</a:t>
            </a:r>
            <a:r>
              <a:rPr lang="ar-SA" sz="4800" dirty="0" smtClean="0">
                <a:solidFill>
                  <a:srgbClr val="00B050"/>
                </a:solidFill>
              </a:rPr>
              <a:t> </a:t>
            </a:r>
            <a:r>
              <a:rPr lang="ar-SA" sz="4800" dirty="0" err="1" smtClean="0">
                <a:solidFill>
                  <a:srgbClr val="00B050"/>
                </a:solidFill>
              </a:rPr>
              <a:t>=</a:t>
            </a:r>
            <a:r>
              <a:rPr lang="ar-SA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fd</a:t>
            </a:r>
            <a:endParaRPr lang="ar-SA" sz="4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sz="4800" dirty="0" smtClean="0">
                <a:solidFill>
                  <a:schemeClr val="tx2">
                    <a:lumMod val="50000"/>
                  </a:schemeClr>
                </a:solidFill>
              </a:rPr>
              <a:t>علو الصوت:</a:t>
            </a:r>
            <a:r>
              <a:rPr lang="ar-SA" sz="4300" dirty="0" smtClean="0">
                <a:solidFill>
                  <a:schemeClr val="accent2">
                    <a:lumMod val="75000"/>
                  </a:schemeClr>
                </a:solidFill>
              </a:rPr>
              <a:t>يعتمد علو الصوت عند </a:t>
            </a:r>
            <a:r>
              <a:rPr lang="ar-SA" sz="4300" dirty="0" err="1" smtClean="0">
                <a:solidFill>
                  <a:schemeClr val="accent2">
                    <a:lumMod val="75000"/>
                  </a:schemeClr>
                </a:solidFill>
              </a:rPr>
              <a:t>ادراكة</a:t>
            </a:r>
            <a:r>
              <a:rPr lang="ar-SA" sz="4300" dirty="0" smtClean="0">
                <a:solidFill>
                  <a:schemeClr val="accent2">
                    <a:lumMod val="75000"/>
                  </a:schemeClr>
                </a:solidFill>
              </a:rPr>
              <a:t> بحاسة </a:t>
            </a:r>
            <a:r>
              <a:rPr lang="ar-SA" sz="4300" dirty="0" err="1" smtClean="0">
                <a:solidFill>
                  <a:schemeClr val="accent2">
                    <a:lumMod val="75000"/>
                  </a:schemeClr>
                </a:solidFill>
              </a:rPr>
              <a:t>السمع </a:t>
            </a:r>
            <a:r>
              <a:rPr lang="ar-SA" sz="4300" dirty="0">
                <a:solidFill>
                  <a:schemeClr val="accent2">
                    <a:lumMod val="75000"/>
                  </a:schemeClr>
                </a:solidFill>
              </a:rPr>
              <a:t>_</a:t>
            </a:r>
            <a:r>
              <a:rPr lang="ar-SA" sz="4300" dirty="0" smtClean="0">
                <a:solidFill>
                  <a:schemeClr val="accent2">
                    <a:lumMod val="75000"/>
                  </a:schemeClr>
                </a:solidFill>
              </a:rPr>
              <a:t>على سعة موجة الضغط في المقام الاول</a:t>
            </a:r>
            <a:endParaRPr lang="ar-SA" sz="43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الرنين في الاعمدة الهوائية والأوتار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 smtClean="0"/>
              <a:t>مصادر الصوت:</a:t>
            </a:r>
            <a:r>
              <a:rPr lang="ar-SA" dirty="0" smtClean="0">
                <a:solidFill>
                  <a:schemeClr val="accent5">
                    <a:lumMod val="50000"/>
                  </a:schemeClr>
                </a:solidFill>
              </a:rPr>
              <a:t>ينتج الصوت عن اهتزاز الاجسام،اذا تودي اهتزازات الجسم الى تحريك الجزئيات التي تسبب في احدى تذبذب في ضغط الهواء </a:t>
            </a:r>
            <a:endParaRPr lang="ar-S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bg2">
                    <a:lumMod val="10000"/>
                  </a:schemeClr>
                </a:solidFill>
              </a:rPr>
              <a:t>الرنين في </a:t>
            </a:r>
            <a:r>
              <a:rPr lang="ar-SA" dirty="0" err="1" smtClean="0">
                <a:solidFill>
                  <a:schemeClr val="bg2">
                    <a:lumMod val="10000"/>
                  </a:schemeClr>
                </a:solidFill>
              </a:rPr>
              <a:t>الأعمدة </a:t>
            </a:r>
            <a:r>
              <a:rPr lang="ar-SA" dirty="0" smtClean="0">
                <a:solidFill>
                  <a:schemeClr val="bg2">
                    <a:lumMod val="10000"/>
                  </a:schemeClr>
                </a:solidFill>
              </a:rPr>
              <a:t>(الأنابيب)الهوائية </a:t>
            </a:r>
            <a:endParaRPr lang="ar-SA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6">
                    <a:lumMod val="75000"/>
                  </a:schemeClr>
                </a:solidFill>
              </a:rPr>
              <a:t>ان الرنين يزيد من سعة الاهتزاز من خلال تكرار تطبيق قوة خارجية صغيرة بالتردد الطبيعي نفسه</a:t>
            </a:r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موجة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الضغط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(الطولية) 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الموقوفة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(المستقرة</a:t>
            </a:r>
            <a:r>
              <a:rPr lang="ar-SA" dirty="0" err="1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7030A0"/>
                </a:solidFill>
              </a:rPr>
              <a:t>موجات </a:t>
            </a:r>
            <a:r>
              <a:rPr lang="ar-SA" dirty="0" err="1" smtClean="0">
                <a:solidFill>
                  <a:srgbClr val="7030A0"/>
                </a:solidFill>
              </a:rPr>
              <a:t>صوتية </a:t>
            </a:r>
            <a:r>
              <a:rPr lang="ar-SA" dirty="0" smtClean="0">
                <a:solidFill>
                  <a:srgbClr val="7030A0"/>
                </a:solidFill>
              </a:rPr>
              <a:t>،تتكون من تذبذبات مرتفعة ومنخفضة </a:t>
            </a:r>
            <a:r>
              <a:rPr lang="ar-SA" dirty="0" err="1" smtClean="0">
                <a:solidFill>
                  <a:srgbClr val="7030A0"/>
                </a:solidFill>
              </a:rPr>
              <a:t>الضغط </a:t>
            </a:r>
            <a:r>
              <a:rPr lang="ar-SA" dirty="0" smtClean="0">
                <a:solidFill>
                  <a:srgbClr val="7030A0"/>
                </a:solidFill>
              </a:rPr>
              <a:t>، وتتحرك </a:t>
            </a:r>
            <a:r>
              <a:rPr lang="ar-SA" dirty="0" err="1" smtClean="0">
                <a:solidFill>
                  <a:srgbClr val="7030A0"/>
                </a:solidFill>
              </a:rPr>
              <a:t>هذة</a:t>
            </a:r>
            <a:r>
              <a:rPr lang="ar-SA" dirty="0" smtClean="0">
                <a:solidFill>
                  <a:srgbClr val="7030A0"/>
                </a:solidFill>
              </a:rPr>
              <a:t> الموجات الى اسفل عمود الهواء </a:t>
            </a:r>
            <a:endParaRPr lang="ar-SA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 advClick="0" advTm="3000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347</Words>
  <Application>Microsoft Office PowerPoint</Application>
  <PresentationFormat>عرض على الشاشة (3:4)‏</PresentationFormat>
  <Paragraphs>22</Paragraphs>
  <Slides>12</Slides>
  <Notes>0</Notes>
  <HiddenSlides>1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الفصل  8</vt:lpstr>
      <vt:lpstr>الموجات الصوتية</vt:lpstr>
      <vt:lpstr>الكشف عن موجات الضغط </vt:lpstr>
      <vt:lpstr>إدراك (تميز) الصوت </vt:lpstr>
      <vt:lpstr>تأثير دوبلر </vt:lpstr>
      <vt:lpstr>الشريحة 6</vt:lpstr>
      <vt:lpstr>الرنين في الاعمدة الهوائية والأوتار</vt:lpstr>
      <vt:lpstr>الرنين في الأعمدة (الأنابيب)الهوائية </vt:lpstr>
      <vt:lpstr>موجة الضغط (الطولية) الموقوفة (المستقرة)</vt:lpstr>
      <vt:lpstr>الرنين في الأوتار </vt:lpstr>
      <vt:lpstr>إعادة إنتاج الصوت والضجيج </vt:lpstr>
      <vt:lpstr>      إعداد الطالبين : عبدالعزيز متعب الوسمي  نايف نواف المطيري  إشراف الأستاذ:  فهد البلادي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 8</dc:title>
  <dc:creator>Acer</dc:creator>
  <cp:lastModifiedBy>Acer</cp:lastModifiedBy>
  <cp:revision>21</cp:revision>
  <dcterms:created xsi:type="dcterms:W3CDTF">2015-03-31T18:13:13Z</dcterms:created>
  <dcterms:modified xsi:type="dcterms:W3CDTF">2015-03-31T20:49:35Z</dcterms:modified>
</cp:coreProperties>
</file>