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نمط داكن 1 - تميي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3A4E-C0A1-44F8-9B15-D58AE4DE4ABF}" type="datetimeFigureOut">
              <a:rPr lang="ar-SA" smtClean="0"/>
              <a:pPr/>
              <a:t>26/04/1434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714E-9BB9-4834-B11C-C87E45992E0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38" y="-24"/>
            <a:ext cx="7310438" cy="1357322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571612"/>
            <a:ext cx="6715139" cy="1357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مربع نص 5"/>
          <p:cNvSpPr txBox="1"/>
          <p:nvPr/>
        </p:nvSpPr>
        <p:spPr>
          <a:xfrm>
            <a:off x="6858016" y="2000240"/>
            <a:ext cx="221454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أقسام جهاز المناعة </a:t>
            </a:r>
            <a:endParaRPr lang="ar-SA" sz="2400" b="1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214686"/>
            <a:ext cx="3357586" cy="642942"/>
          </a:xfrm>
          <a:prstGeom prst="rect">
            <a:avLst/>
          </a:prstGeom>
          <a:ln w="38100" cap="sq">
            <a:solidFill>
              <a:srgbClr val="FF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مربع نص 7"/>
          <p:cNvSpPr txBox="1"/>
          <p:nvPr/>
        </p:nvSpPr>
        <p:spPr>
          <a:xfrm>
            <a:off x="7500958" y="3272853"/>
            <a:ext cx="71438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i="1" dirty="0" smtClean="0"/>
              <a:t>أولا </a:t>
            </a:r>
            <a:endParaRPr lang="ar-SA" sz="3200" b="1" i="1" dirty="0"/>
          </a:p>
        </p:txBody>
      </p:sp>
      <p:sp>
        <p:nvSpPr>
          <p:cNvPr id="10" name="مستطيل 9"/>
          <p:cNvSpPr/>
          <p:nvPr/>
        </p:nvSpPr>
        <p:spPr>
          <a:xfrm>
            <a:off x="285720" y="4169639"/>
            <a:ext cx="8643966" cy="83099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b="1" i="1" dirty="0" smtClean="0"/>
              <a:t>هو جهاز مناعي لا تستهدف نوعا محددا من مسببات الأمراض,فهي تحمي الجسم من مسببات الإمراض مثل الفيروسات  –  البكتيريا  –  الجراثيم.</a:t>
            </a:r>
            <a:endParaRPr lang="ar-SA" sz="2400" b="1" i="1" dirty="0"/>
          </a:p>
        </p:txBody>
      </p:sp>
      <p:sp>
        <p:nvSpPr>
          <p:cNvPr id="11" name="مستطيل 10"/>
          <p:cNvSpPr/>
          <p:nvPr/>
        </p:nvSpPr>
        <p:spPr>
          <a:xfrm>
            <a:off x="2571736" y="5371943"/>
            <a:ext cx="4572000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sz="2400" b="1" i="1" u="sng" dirty="0" smtClean="0">
                <a:solidFill>
                  <a:srgbClr val="FFFF00"/>
                </a:solidFill>
              </a:rPr>
              <a:t>أهمية جهاز المناعة :</a:t>
            </a:r>
          </a:p>
          <a:p>
            <a:pPr algn="ctr"/>
            <a:r>
              <a:rPr lang="ar-SA" sz="2400" b="1" i="1" dirty="0" smtClean="0">
                <a:solidFill>
                  <a:schemeClr val="tx1"/>
                </a:solidFill>
              </a:rPr>
              <a:t>1- يمنع حدوث الإمراض .</a:t>
            </a:r>
          </a:p>
          <a:p>
            <a:pPr algn="ctr"/>
            <a:r>
              <a:rPr lang="ar-SA" sz="2400" b="1" i="1" dirty="0" smtClean="0">
                <a:solidFill>
                  <a:schemeClr val="tx1"/>
                </a:solidFill>
              </a:rPr>
              <a:t>2- يساعد على إبطاء تقدم المرض . </a:t>
            </a:r>
            <a:endParaRPr lang="ar-SA" sz="2400" b="1" i="1" dirty="0">
              <a:solidFill>
                <a:schemeClr val="tx1"/>
              </a:solidFill>
            </a:endParaRPr>
          </a:p>
        </p:txBody>
      </p:sp>
      <p:cxnSp>
        <p:nvCxnSpPr>
          <p:cNvPr id="12" name="رابط مستقيم 11"/>
          <p:cNvCxnSpPr/>
          <p:nvPr/>
        </p:nvCxnSpPr>
        <p:spPr>
          <a:xfrm rot="10800000">
            <a:off x="285720" y="2571744"/>
            <a:ext cx="53578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4286248" y="2857496"/>
            <a:ext cx="235745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785918" y="71414"/>
            <a:ext cx="5357850" cy="46166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العوامل التي تساعد جهاز المناعة في إتمام عملة  </a:t>
            </a:r>
            <a:endParaRPr lang="ar-SA" sz="2400" b="1" i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44" y="642918"/>
            <a:ext cx="8786874" cy="6001643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u="sng" dirty="0" smtClean="0">
                <a:solidFill>
                  <a:srgbClr val="C00000"/>
                </a:solidFill>
              </a:rPr>
              <a:t>العامل الأول / الحواجـز</a:t>
            </a:r>
          </a:p>
          <a:p>
            <a:r>
              <a:rPr lang="ar-SA" sz="2400" b="1" i="1" dirty="0" smtClean="0"/>
              <a:t>وهي نوعين  أ - حاجز الجلد                    ب</a:t>
            </a:r>
            <a:r>
              <a:rPr lang="ar-SA" sz="2400" b="1" i="1" dirty="0"/>
              <a:t> </a:t>
            </a:r>
            <a:r>
              <a:rPr lang="ar-SA" sz="2400" b="1" i="1" dirty="0" smtClean="0"/>
              <a:t>– الحواجز الكيميائية </a:t>
            </a:r>
            <a:endParaRPr lang="ar-SA" sz="2400" b="1" i="1" dirty="0"/>
          </a:p>
          <a:p>
            <a:r>
              <a:rPr lang="ar-SA" sz="2400" b="1" i="1" u="sng" dirty="0" smtClean="0">
                <a:solidFill>
                  <a:srgbClr val="C00000"/>
                </a:solidFill>
              </a:rPr>
              <a:t>أولا /  حاجز الجلد</a:t>
            </a:r>
            <a:endParaRPr lang="ar-SA" sz="2400" b="1" i="1" u="sng" dirty="0">
              <a:solidFill>
                <a:srgbClr val="C00000"/>
              </a:solidFill>
            </a:endParaRPr>
          </a:p>
          <a:p>
            <a:r>
              <a:rPr lang="ar-SA" sz="2400" b="1" i="1" dirty="0" smtClean="0"/>
              <a:t>يعتبر خط الدفاع الأول والرئيسي وذلك من خلال 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i="1" dirty="0" smtClean="0"/>
              <a:t>وجود بكتيريا تعيش على سطح الجلد تعمل على هضم الزيوت الجلدية لتنتج الأحماض</a:t>
            </a:r>
          </a:p>
          <a:p>
            <a:pPr marL="342900" indent="-342900"/>
            <a:r>
              <a:rPr lang="ar-SA" sz="2400" b="1" i="1" dirty="0" smtClean="0"/>
              <a:t>التي تثبط العديد من مسببات الإمراض      </a:t>
            </a:r>
          </a:p>
          <a:p>
            <a:pPr marL="342900" indent="-342900"/>
            <a:r>
              <a:rPr lang="ar-SA" sz="2400" b="1" i="1" dirty="0" smtClean="0"/>
              <a:t>2. يعمل الجلد على منع دخول المخلوقات الغريبة للجسم .</a:t>
            </a:r>
          </a:p>
          <a:p>
            <a:pPr marL="342900" indent="-342900"/>
            <a:r>
              <a:rPr lang="ar-SA" sz="2400" b="1" i="1" dirty="0" smtClean="0"/>
              <a:t>3. الخلايا الجلدية الميتة تساعد في الحماية من المخلوقات الحية الدقيقة .</a:t>
            </a:r>
            <a:endParaRPr lang="ar-SA" sz="2400" b="1" i="1" dirty="0"/>
          </a:p>
          <a:p>
            <a:pPr marL="342900" indent="-342900"/>
            <a:r>
              <a:rPr lang="ar-SA" sz="2400" b="1" i="1" u="sng" dirty="0" smtClean="0">
                <a:solidFill>
                  <a:srgbClr val="C00000"/>
                </a:solidFill>
              </a:rPr>
              <a:t>ثانيا / الحواجز الكيميائية </a:t>
            </a:r>
            <a:endParaRPr lang="ar-SA" sz="2400" b="1" i="1" u="sng" dirty="0">
              <a:solidFill>
                <a:srgbClr val="C00000"/>
              </a:solidFill>
            </a:endParaRPr>
          </a:p>
          <a:p>
            <a:pPr marL="342900" indent="-342900"/>
            <a:r>
              <a:rPr lang="ar-SA" sz="2400" b="1" i="1" dirty="0" smtClean="0"/>
              <a:t>يحتوي اللعاب والدموع والإفرازات الأنفية على إنزيم محلل لجدار الخلية البكتيرية فتسبب</a:t>
            </a:r>
          </a:p>
          <a:p>
            <a:pPr marL="342900" indent="-342900"/>
            <a:r>
              <a:rPr lang="ar-SA" sz="2400" b="1" i="1" dirty="0" smtClean="0"/>
              <a:t>موته . </a:t>
            </a:r>
            <a:endParaRPr lang="ar-SA" sz="2400" b="1" i="1" dirty="0"/>
          </a:p>
          <a:p>
            <a:pPr marL="342900" indent="-342900"/>
            <a:r>
              <a:rPr lang="ar-SA" sz="2400" b="1" i="1" u="sng" dirty="0" smtClean="0">
                <a:solidFill>
                  <a:srgbClr val="FF0000"/>
                </a:solidFill>
              </a:rPr>
              <a:t>من الحواجز الكيميائية /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i="1" dirty="0" smtClean="0"/>
              <a:t>المخاط 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i="1" dirty="0" smtClean="0"/>
              <a:t>الأهداب التي تغطي سطوح الممرات التنفسية 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i="1" dirty="0" smtClean="0"/>
              <a:t>حمض الهيدروكلوريك الذي يقتل المخلوقات الحية الدقيقة التي توجد في الطعام</a:t>
            </a:r>
          </a:p>
          <a:p>
            <a:pPr marL="342900" indent="-342900"/>
            <a:r>
              <a:rPr lang="ar-SA" sz="2400" b="1" i="1" dirty="0" smtClean="0"/>
              <a:t>والشراب  </a:t>
            </a:r>
            <a:endParaRPr lang="ar-SA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7" y="95229"/>
            <a:ext cx="6143667" cy="619127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ربع نص 4"/>
          <p:cNvSpPr txBox="1"/>
          <p:nvPr/>
        </p:nvSpPr>
        <p:spPr>
          <a:xfrm>
            <a:off x="1500166" y="857232"/>
            <a:ext cx="7286676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تتم هذة الاستجابة من خلال وجود : </a:t>
            </a:r>
          </a:p>
          <a:p>
            <a:r>
              <a:rPr lang="ar-SA" sz="2400" b="1" i="1" u="sng" dirty="0" smtClean="0">
                <a:solidFill>
                  <a:srgbClr val="C00000"/>
                </a:solidFill>
              </a:rPr>
              <a:t>العامل الثاني / الدفاع الخلوي </a:t>
            </a:r>
          </a:p>
          <a:p>
            <a:endParaRPr lang="ar-SA" sz="2400" b="1" i="1" u="sng" dirty="0"/>
          </a:p>
          <a:p>
            <a:r>
              <a:rPr lang="ar-SA" sz="2400" b="1" i="1" dirty="0" smtClean="0"/>
              <a:t>إذا دخلت مخلوقات غريبة إلى الجسم فان خلايا جهاز المناعة  مثل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2"/>
            <a:ext cx="8643966" cy="3000396"/>
          </a:xfrm>
          <a:prstGeom prst="rect">
            <a:avLst/>
          </a:prstGeom>
          <a:ln w="38100" cap="sq">
            <a:solidFill>
              <a:srgbClr val="FF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مربع نص 6"/>
          <p:cNvSpPr txBox="1"/>
          <p:nvPr/>
        </p:nvSpPr>
        <p:spPr>
          <a:xfrm>
            <a:off x="1500166" y="5812713"/>
            <a:ext cx="728667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تدافع ضد المخلوقات الغريبة من خلال  </a:t>
            </a:r>
          </a:p>
          <a:p>
            <a:r>
              <a:rPr lang="ar-SA" sz="2400" b="1" i="1" dirty="0" smtClean="0"/>
              <a:t>1- البلعمة                                             2- البروتينات المتممة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71406" y="988528"/>
            <a:ext cx="9001156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u="sng" dirty="0" smtClean="0">
                <a:solidFill>
                  <a:srgbClr val="C00000"/>
                </a:solidFill>
              </a:rPr>
              <a:t>العامل الثالث / الانترفيرون</a:t>
            </a:r>
          </a:p>
          <a:p>
            <a:endParaRPr lang="ar-SA" sz="2400" b="1" i="1" u="sng" dirty="0">
              <a:solidFill>
                <a:srgbClr val="C00000"/>
              </a:solidFill>
            </a:endParaRPr>
          </a:p>
          <a:p>
            <a:r>
              <a:rPr lang="ar-SA" sz="2400" b="1" i="1" dirty="0" smtClean="0"/>
              <a:t>عندما يدخل فيروس إلى الجسم يتكون جدار حماية يمنع من انتشار الفيروس المسبب للمرض حيث تفرز الخلايا المصابة بالفيروس بروتين يسمى ( انترفيرون ) يرتبط مع الخلايا المجاورة المحيطة بالفيروس الداخل ويحفزها على إنتاج بروتينات مضادة للفيروس تمنع من تضاعف الفيروس</a:t>
            </a:r>
          </a:p>
          <a:p>
            <a:endParaRPr lang="ar-SA" sz="2400" b="1" i="1" dirty="0"/>
          </a:p>
          <a:p>
            <a:r>
              <a:rPr lang="ar-SA" sz="2400" b="1" i="1" u="sng" dirty="0" smtClean="0">
                <a:solidFill>
                  <a:srgbClr val="C00000"/>
                </a:solidFill>
              </a:rPr>
              <a:t>العامل الرابع / الاستجابة الالتهابية </a:t>
            </a:r>
          </a:p>
          <a:p>
            <a:endParaRPr lang="ar-SA" sz="2400" b="1" i="1" dirty="0">
              <a:solidFill>
                <a:srgbClr val="C00000"/>
              </a:solidFill>
            </a:endParaRPr>
          </a:p>
          <a:p>
            <a:r>
              <a:rPr lang="ar-SA" sz="2400" b="1" i="1" dirty="0" smtClean="0"/>
              <a:t>تتم من خلال إفراز إنزيمات تساعد على تراكم خلايا الدم البيضاء في منطقة الإصابة وبناء جدار حماية قوي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1" y="71414"/>
            <a:ext cx="3357586" cy="64294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ربع نص 4"/>
          <p:cNvSpPr txBox="1"/>
          <p:nvPr/>
        </p:nvSpPr>
        <p:spPr>
          <a:xfrm>
            <a:off x="7358082" y="142852"/>
            <a:ext cx="100013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i="1" dirty="0" smtClean="0"/>
              <a:t>ثانيا</a:t>
            </a:r>
            <a:endParaRPr lang="ar-SA" sz="3200" b="1" i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00034" y="1214422"/>
            <a:ext cx="821537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بعض المسببات المسببة للمرض تستطيع إن تتجاوز جهاز المناعة غير المخصصة ,ولكن يقف لها خط الدفاع الثاني ويعرف ( بالمناعة المتخصصة ).</a:t>
            </a:r>
          </a:p>
          <a:p>
            <a:r>
              <a:rPr lang="ar-SA" sz="2400" b="1" i="1" dirty="0" smtClean="0"/>
              <a:t>ويمتاز هذا النوع من الدفاع بفاعليته وقوته ولكنه يأخذ وقت حتى يسيطر على المسبب للمرض.</a:t>
            </a:r>
          </a:p>
          <a:p>
            <a:r>
              <a:rPr lang="ar-SA" sz="2400" b="1" i="1" dirty="0" smtClean="0"/>
              <a:t> ومن أمثلة المناعة المتخصصة  الأنسجة والأعضاء الموجودة في الجهاز الليمفي </a:t>
            </a:r>
            <a:endParaRPr lang="ar-SA" sz="2400" b="1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305176"/>
            <a:ext cx="1714512" cy="481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مربع نص 7"/>
          <p:cNvSpPr txBox="1"/>
          <p:nvPr/>
        </p:nvSpPr>
        <p:spPr>
          <a:xfrm>
            <a:off x="500034" y="4071942"/>
            <a:ext cx="8143932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يضم الجهاز الليمفي أعضاء وخلايا تعمل على ترشيح السائل الليمفي والدم والقضاء على المخلوقات الغريبة ,كما يمتص الجهاز الليمفي الدهون </a:t>
            </a:r>
          </a:p>
          <a:p>
            <a:endParaRPr lang="ar-SA" sz="2400" b="1" i="1" dirty="0"/>
          </a:p>
          <a:p>
            <a:pPr>
              <a:buFont typeface="Arial" pitchFamily="34" charset="0"/>
              <a:buChar char="•"/>
            </a:pPr>
            <a:r>
              <a:rPr lang="ar-SA" sz="2400" b="1" i="1" u="sng" dirty="0" smtClean="0">
                <a:solidFill>
                  <a:srgbClr val="C00000"/>
                </a:solidFill>
              </a:rPr>
              <a:t> تعريف الليمف :</a:t>
            </a:r>
          </a:p>
          <a:p>
            <a:r>
              <a:rPr lang="ar-SA" sz="2400" b="1" i="1" dirty="0" smtClean="0"/>
              <a:t>هو عبارة عن سائل يرشح من الشعيرات الدموية لغمر خلايا الجسم.</a:t>
            </a:r>
            <a:endParaRPr lang="ar-SA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286248" y="71414"/>
            <a:ext cx="4572032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i="1" u="sng" dirty="0" smtClean="0">
                <a:solidFill>
                  <a:srgbClr val="FFFF00"/>
                </a:solidFill>
              </a:rPr>
              <a:t>تظم  الأعضاء الليمفية ما يلي :</a:t>
            </a:r>
            <a:endParaRPr lang="ar-SA" sz="2400" b="1" i="1" u="sng" dirty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ar-SA" sz="2400" b="1" i="1" u="sng" dirty="0">
                <a:solidFill>
                  <a:srgbClr val="C00000"/>
                </a:solidFill>
              </a:rPr>
              <a:t> </a:t>
            </a:r>
            <a:r>
              <a:rPr lang="ar-SA" sz="2400" b="1" i="1" u="sng" dirty="0" smtClean="0">
                <a:solidFill>
                  <a:srgbClr val="C00000"/>
                </a:solidFill>
              </a:rPr>
              <a:t>العقد الليمفية وتشمل /</a:t>
            </a:r>
          </a:p>
          <a:p>
            <a:pPr marL="342900" indent="-342900"/>
            <a:r>
              <a:rPr lang="ar-SA" sz="2400" b="1" i="1" dirty="0" smtClean="0">
                <a:solidFill>
                  <a:srgbClr val="FFFF00"/>
                </a:solidFill>
              </a:rPr>
              <a:t>أ –  اللوزتان / </a:t>
            </a:r>
            <a:r>
              <a:rPr lang="ar-SA" sz="2400" b="1" i="1" dirty="0" smtClean="0">
                <a:solidFill>
                  <a:schemeClr val="tx1"/>
                </a:solidFill>
              </a:rPr>
              <a:t>وهي حلقة حماية من البكتيريا</a:t>
            </a:r>
          </a:p>
          <a:p>
            <a:pPr marL="342900" indent="-342900"/>
            <a:r>
              <a:rPr lang="ar-SA" sz="2400" b="1" i="1" dirty="0" smtClean="0">
                <a:solidFill>
                  <a:schemeClr val="tx1"/>
                </a:solidFill>
              </a:rPr>
              <a:t>والمواد الضارة للنسيج اللمفاوي بين تجويف</a:t>
            </a:r>
          </a:p>
          <a:p>
            <a:pPr marL="342900" indent="-342900"/>
            <a:r>
              <a:rPr lang="ar-SA" sz="2400" b="1" i="1" dirty="0" smtClean="0">
                <a:solidFill>
                  <a:schemeClr val="tx1"/>
                </a:solidFill>
              </a:rPr>
              <a:t>الأنف والفم.</a:t>
            </a:r>
          </a:p>
          <a:p>
            <a:pPr marL="342900" indent="-342900"/>
            <a:r>
              <a:rPr lang="ar-SA" sz="2400" b="1" i="1" dirty="0" smtClean="0">
                <a:solidFill>
                  <a:srgbClr val="FFFF00"/>
                </a:solidFill>
              </a:rPr>
              <a:t>ب – الطحال / </a:t>
            </a:r>
            <a:r>
              <a:rPr lang="ar-SA" sz="2400" b="1" i="1" dirty="0" smtClean="0">
                <a:solidFill>
                  <a:schemeClr val="tx1"/>
                </a:solidFill>
              </a:rPr>
              <a:t>يخزن الدم وتتحطم فيه كريات</a:t>
            </a:r>
          </a:p>
          <a:p>
            <a:pPr marL="342900" indent="-342900"/>
            <a:r>
              <a:rPr lang="ar-SA" sz="2400" b="1" i="1" dirty="0" smtClean="0">
                <a:solidFill>
                  <a:schemeClr val="tx1"/>
                </a:solidFill>
              </a:rPr>
              <a:t>الدم الحمراء التالفة والهرمة . </a:t>
            </a:r>
          </a:p>
          <a:p>
            <a:pPr marL="342900" indent="-342900"/>
            <a:r>
              <a:rPr lang="ar-SA" sz="2400" b="1" i="1" u="sng" dirty="0" smtClean="0">
                <a:solidFill>
                  <a:srgbClr val="C00000"/>
                </a:solidFill>
              </a:rPr>
              <a:t>2. الغدة الزعترية :</a:t>
            </a:r>
          </a:p>
          <a:p>
            <a:pPr marL="342900" indent="-342900"/>
            <a:r>
              <a:rPr lang="ar-SA" sz="2400" b="1" i="1" dirty="0" smtClean="0">
                <a:solidFill>
                  <a:schemeClr val="tx1"/>
                </a:solidFill>
              </a:rPr>
              <a:t>تلعب دورا مهما في تنشيط نوع خاص من</a:t>
            </a:r>
          </a:p>
          <a:p>
            <a:pPr marL="342900" indent="-342900"/>
            <a:r>
              <a:rPr lang="ar-SA" sz="2400" b="1" i="1" dirty="0" smtClean="0">
                <a:solidFill>
                  <a:schemeClr val="tx1"/>
                </a:solidFill>
              </a:rPr>
              <a:t>الخلايا الليمفية وتسمى ( الخلايا التائية 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14"/>
            <a:ext cx="3643338" cy="3786214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85720" y="4098312"/>
          <a:ext cx="8358246" cy="2560320"/>
        </p:xfrm>
        <a:graphic>
          <a:graphicData uri="http://schemas.openxmlformats.org/drawingml/2006/table">
            <a:tbl>
              <a:tblPr rtl="1" firstRow="1" bandRow="1">
                <a:tableStyleId>{AF606853-7671-496A-8E4F-DF71F8EC918B}</a:tableStyleId>
              </a:tblPr>
              <a:tblGrid>
                <a:gridCol w="4179123"/>
                <a:gridCol w="417912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i="1" dirty="0" smtClean="0">
                          <a:solidFill>
                            <a:srgbClr val="FFFF00"/>
                          </a:solidFill>
                        </a:rPr>
                        <a:t>مناعة غير متخصصة</a:t>
                      </a:r>
                      <a:endParaRPr lang="ar-SA" sz="2400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i="1" dirty="0" smtClean="0">
                          <a:solidFill>
                            <a:srgbClr val="FFFF00"/>
                          </a:solidFill>
                        </a:rPr>
                        <a:t>مناعة متخصصة</a:t>
                      </a:r>
                      <a:endParaRPr lang="ar-SA" sz="2400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i="1" dirty="0" smtClean="0">
                          <a:solidFill>
                            <a:schemeClr val="tx1"/>
                          </a:solidFill>
                        </a:rPr>
                        <a:t>تستجيب لأي مسبب للمرض</a:t>
                      </a:r>
                      <a:endParaRPr lang="ar-SA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i="1" dirty="0" smtClean="0">
                          <a:solidFill>
                            <a:schemeClr val="tx1"/>
                          </a:solidFill>
                        </a:rPr>
                        <a:t>تستجيب لأنواع خاصة من مسببات المرض</a:t>
                      </a:r>
                      <a:endParaRPr lang="ar-SA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i="1" dirty="0" smtClean="0">
                          <a:solidFill>
                            <a:schemeClr val="tx1"/>
                          </a:solidFill>
                        </a:rPr>
                        <a:t>استجابة سريعة </a:t>
                      </a:r>
                      <a:endParaRPr lang="ar-SA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i="1" dirty="0" smtClean="0">
                          <a:solidFill>
                            <a:schemeClr val="tx1"/>
                          </a:solidFill>
                        </a:rPr>
                        <a:t>استجابة بطئيه</a:t>
                      </a:r>
                      <a:endParaRPr lang="ar-SA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i="1" dirty="0" smtClean="0">
                          <a:solidFill>
                            <a:schemeClr val="tx1"/>
                          </a:solidFill>
                        </a:rPr>
                        <a:t>تشمل الجلد ,المواد الكيميائية,الخلايا البلعمية</a:t>
                      </a:r>
                      <a:endParaRPr lang="ar-SA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i="1" dirty="0" smtClean="0">
                          <a:solidFill>
                            <a:schemeClr val="tx1"/>
                          </a:solidFill>
                        </a:rPr>
                        <a:t>تشمل الخلايا الليمفية</a:t>
                      </a:r>
                      <a:endParaRPr lang="ar-SA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71414"/>
            <a:ext cx="3643338" cy="428628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ربع نص 4"/>
          <p:cNvSpPr txBox="1"/>
          <p:nvPr/>
        </p:nvSpPr>
        <p:spPr>
          <a:xfrm>
            <a:off x="214282" y="631338"/>
            <a:ext cx="8572560" cy="4154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تظم كلا من :</a:t>
            </a:r>
          </a:p>
          <a:p>
            <a:r>
              <a:rPr lang="ar-SA" sz="2400" b="1" i="1" u="sng" dirty="0" smtClean="0">
                <a:solidFill>
                  <a:srgbClr val="FF0000"/>
                </a:solidFill>
              </a:rPr>
              <a:t>1- الأجسام المضادة /</a:t>
            </a:r>
          </a:p>
          <a:p>
            <a:r>
              <a:rPr lang="ar-SA" sz="2400" b="1" i="1" dirty="0" smtClean="0"/>
              <a:t>وهي بروتينات تنتجها الخلايا الليمفاوية البائية والتي تتفاعل مع مولدات الضد الغريبة </a:t>
            </a:r>
            <a:endParaRPr lang="ar-SA" sz="2400" b="1" i="1" dirty="0"/>
          </a:p>
          <a:p>
            <a:r>
              <a:rPr lang="ar-SA" sz="2400" b="1" i="1" u="sng" dirty="0" smtClean="0">
                <a:solidFill>
                  <a:srgbClr val="FF0000"/>
                </a:solidFill>
              </a:rPr>
              <a:t>2- مولد الضد /</a:t>
            </a:r>
          </a:p>
          <a:p>
            <a:r>
              <a:rPr lang="ar-SA" sz="2400" b="1" i="1" dirty="0" smtClean="0"/>
              <a:t>وهي مادة غريبة عن الجسم تؤدي إلى الاستجابة المناعية ويمكن إن ترتبط مع الجسم المضاد في الخلية التائية .</a:t>
            </a:r>
            <a:endParaRPr lang="ar-SA" sz="2400" b="1" i="1" dirty="0"/>
          </a:p>
          <a:p>
            <a:r>
              <a:rPr lang="ar-SA" sz="2400" b="1" i="1" u="sng" dirty="0" smtClean="0">
                <a:solidFill>
                  <a:srgbClr val="FF0000"/>
                </a:solidFill>
              </a:rPr>
              <a:t>3- الخلايا البلازمية البائية /</a:t>
            </a:r>
          </a:p>
          <a:p>
            <a:r>
              <a:rPr lang="ar-SA" sz="2400" b="1" i="1" dirty="0" smtClean="0"/>
              <a:t>وتعتبر مصنع للأجسام المضادة وتوجد في كل الأنسجة اللمفاوية </a:t>
            </a:r>
          </a:p>
          <a:p>
            <a:r>
              <a:rPr lang="ar-SA" sz="2400" b="1" i="1" u="sng" dirty="0" smtClean="0">
                <a:solidFill>
                  <a:srgbClr val="FF0000"/>
                </a:solidFill>
              </a:rPr>
              <a:t>4- الخلايا التائية المساعدة /</a:t>
            </a:r>
          </a:p>
          <a:p>
            <a:r>
              <a:rPr lang="ar-SA" sz="2400" b="1" i="1" dirty="0" smtClean="0"/>
              <a:t>هذا النوع من الخلايا تنشط الخلايا البائية على إنتاج الجسم المضاد وقتل المخلوقات الحية الدقيقة</a:t>
            </a:r>
            <a:endParaRPr lang="ar-SA" sz="24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929198"/>
            <a:ext cx="3500462" cy="35719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مربع نص 5"/>
          <p:cNvSpPr txBox="1"/>
          <p:nvPr/>
        </p:nvSpPr>
        <p:spPr>
          <a:xfrm>
            <a:off x="285720" y="5526961"/>
            <a:ext cx="8572560" cy="83099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يمكن للخلية التائية المساعدة  بعد تنشيطها إن ترتبط مع مجموعة من الخلايا الليمفية تسمى </a:t>
            </a:r>
            <a:r>
              <a:rPr lang="ar-SA" sz="2400" b="1" i="1" u="sng" dirty="0" smtClean="0">
                <a:solidFill>
                  <a:srgbClr val="C00000"/>
                </a:solidFill>
              </a:rPr>
              <a:t>( الخلايا التائية القاتلة )</a:t>
            </a:r>
            <a:r>
              <a:rPr lang="ar-SA" sz="2400" b="1" i="1" dirty="0" smtClean="0">
                <a:solidFill>
                  <a:srgbClr val="C00000"/>
                </a:solidFill>
              </a:rPr>
              <a:t> </a:t>
            </a:r>
            <a:r>
              <a:rPr lang="ar-SA" sz="2400" b="1" i="1" dirty="0" smtClean="0"/>
              <a:t>وتنشيطها وهي قاتلة لمسببات المرض .</a:t>
            </a:r>
            <a:endParaRPr lang="ar-SA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71604" y="214290"/>
            <a:ext cx="6143668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i="1" u="sng" dirty="0" smtClean="0">
                <a:solidFill>
                  <a:srgbClr val="FF0000"/>
                </a:solidFill>
              </a:rPr>
              <a:t>الفرق بين المناعة السلبية والمناعة الايجابية</a:t>
            </a:r>
            <a:endParaRPr lang="ar-SA" sz="2400" b="1" i="1" u="sng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85720" y="1000108"/>
            <a:ext cx="871543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400" b="1" i="1" u="sng" dirty="0" smtClean="0">
                <a:solidFill>
                  <a:srgbClr val="C00000"/>
                </a:solidFill>
              </a:rPr>
              <a:t> المناعة السلبية :</a:t>
            </a:r>
          </a:p>
          <a:p>
            <a:r>
              <a:rPr lang="ar-SA" sz="2400" b="1" i="1" dirty="0" smtClean="0"/>
              <a:t> تعتبر مناعة مؤقتة ويكون مصدرها من خارج جسم الإنسان مثل مناعة الجنين من امة </a:t>
            </a:r>
          </a:p>
          <a:p>
            <a:endParaRPr lang="ar-SA" sz="2400" b="1" i="1" dirty="0" smtClean="0"/>
          </a:p>
          <a:p>
            <a:pPr>
              <a:buFont typeface="Arial" pitchFamily="34" charset="0"/>
              <a:buChar char="•"/>
            </a:pPr>
            <a:r>
              <a:rPr lang="ar-SA" sz="2400" b="1" i="1" u="sng" dirty="0" smtClean="0">
                <a:solidFill>
                  <a:srgbClr val="C00000"/>
                </a:solidFill>
              </a:rPr>
              <a:t> المناعة الايجابية :</a:t>
            </a:r>
          </a:p>
          <a:p>
            <a:r>
              <a:rPr lang="ar-SA" sz="2400" b="1" i="1" dirty="0" smtClean="0"/>
              <a:t> تستمر لفترات طويلة, وتنتج من الجسم نفسه مثل إصابة الجسم بمرض معدي وكذلك تطعيمه .</a:t>
            </a:r>
            <a:endParaRPr lang="ar-SA" sz="24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767141"/>
            <a:ext cx="3500461" cy="519115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مربع نص 6"/>
          <p:cNvSpPr txBox="1"/>
          <p:nvPr/>
        </p:nvSpPr>
        <p:spPr>
          <a:xfrm>
            <a:off x="214282" y="4586125"/>
            <a:ext cx="878687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400" b="1" i="1" dirty="0" smtClean="0">
                <a:solidFill>
                  <a:srgbClr val="C00000"/>
                </a:solidFill>
              </a:rPr>
              <a:t> وجود عيوب في جهاز المناعة يؤدي إلى زيادة احتمال تطور الإمراض المعدية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b="1" i="1" dirty="0" smtClean="0">
                <a:solidFill>
                  <a:srgbClr val="C00000"/>
                </a:solidFill>
              </a:rPr>
              <a:t>بعض الإمراض تؤثر في جهاز المناعة مثل مرض نقص المناعة المكتسب( الايدز ).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b="1" i="1" dirty="0" smtClean="0">
                <a:solidFill>
                  <a:srgbClr val="C00000"/>
                </a:solidFill>
              </a:rPr>
              <a:t>يصيب فيروس الايدز الخلايا التائية المساعدة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624</Words>
  <Application>Microsoft Office PowerPoint</Application>
  <PresentationFormat>عرض على الشاشة (3:4)‏</PresentationFormat>
  <Paragraphs>81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ابوعبدالعزيز</dc:creator>
  <cp:lastModifiedBy>ابوعبدالعزيز</cp:lastModifiedBy>
  <cp:revision>5</cp:revision>
  <dcterms:created xsi:type="dcterms:W3CDTF">2013-02-11T15:58:48Z</dcterms:created>
  <dcterms:modified xsi:type="dcterms:W3CDTF">2013-03-09T03:41:23Z</dcterms:modified>
</cp:coreProperties>
</file>