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66FB6AA-37B2-40BE-8316-C4BAB4D4A853}" type="datetimeFigureOut">
              <a:rPr lang="ar-SA" smtClean="0"/>
              <a:pPr/>
              <a:t>06/05/35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ar-SA"/>
          </a:p>
        </p:txBody>
      </p:sp>
      <p:sp>
        <p:nvSpPr>
          <p:cNvPr id="10" name="مستطيل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مستطيل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مستطيل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رابط مستقيم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رابط مستقيم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رابط مستقيم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مستطيل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شكل بيضاوي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شكل بيضاوي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شكل بيضاوي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شكل بيضاوي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شكل بيضاوي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06EB069-4544-43AD-90FB-F9743630963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FB6AA-37B2-40BE-8316-C4BAB4D4A853}" type="datetimeFigureOut">
              <a:rPr lang="ar-SA" smtClean="0"/>
              <a:pPr/>
              <a:t>06/05/35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B069-4544-43AD-90FB-F9743630963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FB6AA-37B2-40BE-8316-C4BAB4D4A853}" type="datetimeFigureOut">
              <a:rPr lang="ar-SA" smtClean="0"/>
              <a:pPr/>
              <a:t>06/05/35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B069-4544-43AD-90FB-F9743630963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9C9-5339-464F-8792-554AF1E31FB8}" type="datetimeFigureOut">
              <a:rPr lang="ar-SA" smtClean="0"/>
              <a:pPr/>
              <a:t>06/05/35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2962-DEAA-4C2F-9628-CB65824439B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2489434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9C9-5339-464F-8792-554AF1E31FB8}" type="datetimeFigureOut">
              <a:rPr lang="ar-SA" smtClean="0"/>
              <a:pPr/>
              <a:t>06/05/35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2962-DEAA-4C2F-9628-CB65824439B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3975977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9C9-5339-464F-8792-554AF1E31FB8}" type="datetimeFigureOut">
              <a:rPr lang="ar-SA" smtClean="0"/>
              <a:pPr/>
              <a:t>06/05/35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2962-DEAA-4C2F-9628-CB65824439B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4101097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9C9-5339-464F-8792-554AF1E31FB8}" type="datetimeFigureOut">
              <a:rPr lang="ar-SA" smtClean="0"/>
              <a:pPr/>
              <a:t>06/05/35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2962-DEAA-4C2F-9628-CB65824439B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3527058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9C9-5339-464F-8792-554AF1E31FB8}" type="datetimeFigureOut">
              <a:rPr lang="ar-SA" smtClean="0"/>
              <a:pPr/>
              <a:t>06/05/35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2962-DEAA-4C2F-9628-CB65824439B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199640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9C9-5339-464F-8792-554AF1E31FB8}" type="datetimeFigureOut">
              <a:rPr lang="ar-SA" smtClean="0"/>
              <a:pPr/>
              <a:t>06/05/35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2962-DEAA-4C2F-9628-CB65824439B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447138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9C9-5339-464F-8792-554AF1E31FB8}" type="datetimeFigureOut">
              <a:rPr lang="ar-SA" smtClean="0"/>
              <a:pPr/>
              <a:t>06/05/35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2962-DEAA-4C2F-9628-CB65824439B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3044164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9C9-5339-464F-8792-554AF1E31FB8}" type="datetimeFigureOut">
              <a:rPr lang="ar-SA" smtClean="0"/>
              <a:pPr/>
              <a:t>06/05/35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2962-DEAA-4C2F-9628-CB65824439B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2261195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66FB6AA-37B2-40BE-8316-C4BAB4D4A853}" type="datetimeFigureOut">
              <a:rPr lang="ar-SA" smtClean="0"/>
              <a:pPr/>
              <a:t>06/05/35</a:t>
            </a:fld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06EB069-4544-43AD-90FB-F9743630963E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9C9-5339-464F-8792-554AF1E31FB8}" type="datetimeFigureOut">
              <a:rPr lang="ar-SA" smtClean="0"/>
              <a:pPr/>
              <a:t>06/05/35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2962-DEAA-4C2F-9628-CB65824439B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40616427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9C9-5339-464F-8792-554AF1E31FB8}" type="datetimeFigureOut">
              <a:rPr lang="ar-SA" smtClean="0"/>
              <a:pPr/>
              <a:t>06/05/35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2962-DEAA-4C2F-9628-CB65824439B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9347748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9C9-5339-464F-8792-554AF1E31FB8}" type="datetimeFigureOut">
              <a:rPr lang="ar-SA" smtClean="0"/>
              <a:pPr/>
              <a:t>06/05/35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2962-DEAA-4C2F-9628-CB65824439B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4258410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66FB6AA-37B2-40BE-8316-C4BAB4D4A853}" type="datetimeFigureOut">
              <a:rPr lang="ar-SA" smtClean="0"/>
              <a:pPr/>
              <a:t>06/05/35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ar-SA"/>
          </a:p>
        </p:txBody>
      </p:sp>
      <p:sp>
        <p:nvSpPr>
          <p:cNvPr id="9" name="مستطيل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رابط مستقيم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رابط مستقيم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مستطيل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شكل بيضاوي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شكل بيضاوي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شكل بيضاوي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شكل بيضاوي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شكل بيضاوي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رابط مستقيم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06EB069-4544-43AD-90FB-F9743630963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FB6AA-37B2-40BE-8316-C4BAB4D4A853}" type="datetimeFigureOut">
              <a:rPr lang="ar-SA" smtClean="0"/>
              <a:pPr/>
              <a:t>06/05/35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B069-4544-43AD-90FB-F9743630963E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FB6AA-37B2-40BE-8316-C4BAB4D4A853}" type="datetimeFigureOut">
              <a:rPr lang="ar-SA" smtClean="0"/>
              <a:pPr/>
              <a:t>06/05/35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B069-4544-43AD-90FB-F9743630963E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2" name="عنصر نائب للنص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4" name="عنصر نائب للنص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66FB6AA-37B2-40BE-8316-C4BAB4D4A853}" type="datetimeFigureOut">
              <a:rPr lang="ar-SA" smtClean="0"/>
              <a:pPr/>
              <a:t>06/05/35</a:t>
            </a:fld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06EB069-4544-43AD-90FB-F9743630963E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FB6AA-37B2-40BE-8316-C4BAB4D4A853}" type="datetimeFigureOut">
              <a:rPr lang="ar-SA" smtClean="0"/>
              <a:pPr/>
              <a:t>06/05/35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B069-4544-43AD-90FB-F9743630963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شكل بيضاوي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عنصر نائب للمحتوى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1" name="عنصر نائب للتاريخ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66FB6AA-37B2-40BE-8316-C4BAB4D4A853}" type="datetimeFigureOut">
              <a:rPr lang="ar-SA" smtClean="0"/>
              <a:pPr/>
              <a:t>06/05/35</a:t>
            </a:fld>
            <a:endParaRPr lang="ar-SA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06EB069-4544-43AD-90FB-F9743630963E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3" name="عنصر نائب للتذييل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شكل بيضاوي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مستطيل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رابط مستقيم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رابط مستقيم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رابط مستقيم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عنصر نائب للتاريخ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66FB6AA-37B2-40BE-8316-C4BAB4D4A853}" type="datetimeFigureOut">
              <a:rPr lang="ar-SA" smtClean="0"/>
              <a:pPr/>
              <a:t>06/05/35</a:t>
            </a:fld>
            <a:endParaRPr lang="ar-SA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06EB069-4544-43AD-90FB-F9743630963E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1" name="عنصر نائب للتذييل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66FB6AA-37B2-40BE-8316-C4BAB4D4A853}" type="datetimeFigureOut">
              <a:rPr lang="ar-SA" smtClean="0"/>
              <a:pPr/>
              <a:t>06/05/35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مستطيل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شكل بيضاوي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06EB069-4544-43AD-90FB-F9743630963E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489C9-5339-464F-8792-554AF1E31FB8}" type="datetimeFigureOut">
              <a:rPr lang="ar-SA" smtClean="0"/>
              <a:pPr/>
              <a:t>06/05/35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82962-DEAA-4C2F-9628-CB65824439B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348394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صورة 16" descr="tumblr_mekn6vBZkI1rf089no1_50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5784" y="3524260"/>
            <a:ext cx="3333740" cy="3333740"/>
          </a:xfrm>
          <a:prstGeom prst="rect">
            <a:avLst/>
          </a:prstGeom>
        </p:spPr>
      </p:pic>
      <p:sp>
        <p:nvSpPr>
          <p:cNvPr id="2" name="مستطيل مستدير الزوايا 1"/>
          <p:cNvSpPr/>
          <p:nvPr/>
        </p:nvSpPr>
        <p:spPr>
          <a:xfrm>
            <a:off x="2571736" y="500042"/>
            <a:ext cx="4000528" cy="785818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63500">
              <a:srgbClr val="D60029">
                <a:alpha val="40000"/>
              </a:srgb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tIns="144000" rtlCol="1" anchor="ctr"/>
          <a:lstStyle/>
          <a:p>
            <a:pPr lvl="0" algn="ctr"/>
            <a:r>
              <a:rPr lang="ar-SA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حلقات التكرار</a:t>
            </a:r>
            <a:endParaRPr lang="ar-SA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14348" y="1643050"/>
            <a:ext cx="77444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SA" sz="3200" b="1" dirty="0" smtClean="0">
                <a:solidFill>
                  <a:schemeClr val="bg1"/>
                </a:solidFill>
                <a:cs typeface="AGA Aladdin Regular" pitchFamily="2" charset="-78"/>
              </a:rPr>
              <a:t>من أهم أوامر البرمجة </a:t>
            </a:r>
            <a:r>
              <a:rPr lang="ar-SA" sz="3200" b="1" dirty="0">
                <a:solidFill>
                  <a:schemeClr val="bg1"/>
                </a:solidFill>
                <a:cs typeface="AGA Aladdin Regular" pitchFamily="2" charset="-78"/>
              </a:rPr>
              <a:t>التي </a:t>
            </a:r>
            <a:r>
              <a:rPr lang="ar-SA" sz="3200" b="1" dirty="0" smtClean="0">
                <a:solidFill>
                  <a:schemeClr val="bg1"/>
                </a:solidFill>
                <a:cs typeface="AGA Aladdin Regular" pitchFamily="2" charset="-78"/>
              </a:rPr>
              <a:t>تساعدنا على تكرار مجموعة من الأوامر الأخرى عدة مرات، ويوجد في لغة فيجول بيسك ستوديو عدة أوامر للتكرار من أهمها :</a:t>
            </a:r>
            <a:endParaRPr lang="ar-SA" sz="3200" b="1" dirty="0">
              <a:solidFill>
                <a:schemeClr val="bg1"/>
              </a:solidFill>
              <a:cs typeface="AGA Aladdin Regular" pitchFamily="2" charset="-78"/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7460462" y="3929066"/>
            <a:ext cx="648000" cy="684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lumMod val="95000"/>
                <a:alpha val="6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tIns="72000" rIns="144000" rtlCol="1" anchor="ctr"/>
          <a:lstStyle/>
          <a:p>
            <a:pPr algn="ctr"/>
            <a:r>
              <a:rPr lang="ar-SA" sz="4000" b="1" dirty="0" smtClean="0">
                <a:solidFill>
                  <a:srgbClr val="D60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3286116" y="3932480"/>
            <a:ext cx="3998814" cy="684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lumMod val="95000"/>
                <a:alpha val="6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tIns="108000" rtlCol="1" anchor="ctr"/>
          <a:lstStyle/>
          <a:p>
            <a:pPr lvl="0" algn="ctr"/>
            <a:r>
              <a:rPr lang="ar-SA" sz="3600" b="1" dirty="0" smtClean="0">
                <a:solidFill>
                  <a:srgbClr val="D60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الأمـــــر</a:t>
            </a:r>
            <a:r>
              <a:rPr lang="ar-SA" sz="3600" b="1" dirty="0" smtClean="0">
                <a:solidFill>
                  <a:srgbClr val="D60029"/>
                </a:solidFill>
                <a:cs typeface="Akhbar MT" pitchFamily="2" charset="-78"/>
              </a:rPr>
              <a:t>  </a:t>
            </a:r>
            <a:r>
              <a:rPr lang="en-US" sz="3600" b="1" dirty="0" smtClean="0">
                <a:solidFill>
                  <a:srgbClr val="D60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sz="3600" b="1" dirty="0" smtClean="0">
                <a:solidFill>
                  <a:srgbClr val="D60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 </a:t>
            </a:r>
            <a:r>
              <a:rPr lang="en-US" sz="3600" b="1" dirty="0">
                <a:solidFill>
                  <a:srgbClr val="D60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.. </a:t>
            </a:r>
            <a:r>
              <a:rPr lang="en-US" sz="3600" b="1" dirty="0">
                <a:solidFill>
                  <a:srgbClr val="D60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Next</a:t>
            </a:r>
            <a:endParaRPr lang="ar-SA" sz="3600" b="1" dirty="0">
              <a:solidFill>
                <a:srgbClr val="D600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6429388" y="5099040"/>
            <a:ext cx="648000" cy="684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lumMod val="95000"/>
                <a:alpha val="6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72000" rIns="144000" rtlCol="1" anchor="ctr"/>
          <a:lstStyle/>
          <a:p>
            <a:pPr algn="ctr"/>
            <a:r>
              <a:rPr lang="ar-SA" sz="4000" b="1" dirty="0" smtClean="0">
                <a:solidFill>
                  <a:srgbClr val="D60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2245984" y="5102454"/>
            <a:ext cx="3998814" cy="684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lumMod val="95000"/>
                <a:alpha val="6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108000" rtlCol="1" anchor="ctr"/>
          <a:lstStyle/>
          <a:p>
            <a:pPr lvl="0" algn="ctr"/>
            <a:r>
              <a:rPr lang="ar-SA" sz="3600" b="1" dirty="0" smtClean="0">
                <a:solidFill>
                  <a:srgbClr val="D60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الأمـــــر</a:t>
            </a:r>
            <a:r>
              <a:rPr lang="ar-SA" sz="3600" b="1" dirty="0" smtClean="0">
                <a:solidFill>
                  <a:srgbClr val="D60029"/>
                </a:solidFill>
                <a:cs typeface="Akhbar MT" pitchFamily="2" charset="-78"/>
              </a:rPr>
              <a:t>  </a:t>
            </a:r>
            <a:r>
              <a:rPr lang="en-US" sz="3600" b="1" dirty="0">
                <a:solidFill>
                  <a:srgbClr val="D60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en-US" sz="3600" b="1" dirty="0">
                <a:solidFill>
                  <a:srgbClr val="D60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 </a:t>
            </a:r>
            <a:r>
              <a:rPr lang="en-US" sz="3600" b="1" dirty="0" smtClean="0">
                <a:solidFill>
                  <a:srgbClr val="D60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WHILE</a:t>
            </a:r>
            <a:r>
              <a:rPr lang="ar-SA" sz="3600" b="1" dirty="0" smtClean="0">
                <a:solidFill>
                  <a:srgbClr val="D6002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ar-SA" sz="3600" b="1" dirty="0">
              <a:solidFill>
                <a:srgbClr val="D6002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54200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57158" y="1954325"/>
            <a:ext cx="8429684" cy="455201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95000"/>
                </a:schemeClr>
              </a:gs>
              <a:gs pos="50000">
                <a:schemeClr val="accent4">
                  <a:lumMod val="60000"/>
                  <a:lumOff val="40000"/>
                  <a:alpha val="90000"/>
                </a:schemeClr>
              </a:gs>
              <a:gs pos="100000">
                <a:srgbClr val="FF6699">
                  <a:alpha val="77000"/>
                </a:srgbClr>
              </a:gs>
              <a:gs pos="0">
                <a:schemeClr val="bg2">
                  <a:lumMod val="50000"/>
                </a:schemeClr>
              </a:gs>
              <a:gs pos="0">
                <a:srgbClr val="FFFF66">
                  <a:alpha val="78000"/>
                </a:srgbClr>
              </a:gs>
            </a:gsLst>
            <a:lin ang="5400000" scaled="0"/>
          </a:gra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ar-SA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GA Aladdin Regular" pitchFamily="2" charset="-78"/>
              </a:rPr>
              <a:t>المصفوفة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  <a:cs typeface="AGA Aladdin Regular" pitchFamily="2" charset="-78"/>
              </a:rPr>
              <a:t>Array</a:t>
            </a:r>
            <a:r>
              <a:rPr lang="ar-SA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GA Aladdin Regular" pitchFamily="2" charset="-78"/>
              </a:rPr>
              <a:t>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GA Aladdin Regular" pitchFamily="2" charset="-78"/>
              </a:rPr>
              <a:t>: </a:t>
            </a:r>
            <a:r>
              <a:rPr lang="ar-SA" sz="3200" b="1" dirty="0" smtClean="0">
                <a:solidFill>
                  <a:srgbClr val="E200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هي مجموعة من المتغيرات لها نفس الاسم ونفس نوع البيانات ويتم تعريفها في جملة واحدة وصيغتها:</a:t>
            </a:r>
            <a:endParaRPr lang="ar-SA" sz="2800" b="1" dirty="0" smtClean="0">
              <a:solidFill>
                <a:srgbClr val="E200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ohanad Bold" pitchFamily="2" charset="-78"/>
            </a:endParaRPr>
          </a:p>
          <a:p>
            <a:pPr algn="ctr" rtl="0">
              <a:spcBef>
                <a:spcPts val="600"/>
              </a:spcBef>
            </a:pP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  <a:cs typeface="AGA Aladdin Regular" pitchFamily="2" charset="-78"/>
              </a:rPr>
              <a:t>DIM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  <a:cs typeface="AGA Aladdin Regular" pitchFamily="2" charset="-78"/>
              </a:rPr>
              <a:t> Var1(n)</a:t>
            </a:r>
            <a:r>
              <a:rPr lang="en-US" sz="3600" b="1" dirty="0" smtClean="0">
                <a:latin typeface="Segoe UI Semibold" pitchFamily="34" charset="0"/>
                <a:cs typeface="AGA Aladdin Regular" pitchFamily="2" charset="-78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  <a:cs typeface="AGA Aladdin Regular" pitchFamily="2" charset="-78"/>
              </a:rPr>
              <a:t>As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  <a:cs typeface="AGA Aladdin Regular" pitchFamily="2" charset="-78"/>
              </a:rPr>
              <a:t> Type</a:t>
            </a:r>
          </a:p>
          <a:p>
            <a:pPr algn="just"/>
            <a:r>
              <a:rPr lang="ar-SA" sz="2800" b="1" dirty="0" smtClean="0">
                <a:cs typeface="AL-Mohanad Bold" pitchFamily="2" charset="-78"/>
              </a:rPr>
              <a:t>حيث إن : </a:t>
            </a:r>
          </a:p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  <a:cs typeface="AL-Mohanad Bold" pitchFamily="2" charset="-78"/>
              </a:rPr>
              <a:t>Var1</a:t>
            </a:r>
            <a:r>
              <a:rPr lang="ar-S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</a:t>
            </a:r>
            <a:r>
              <a:rPr lang="ar-SA" sz="2800" b="1" dirty="0" smtClean="0">
                <a:cs typeface="AL-Mohanad Bold" pitchFamily="2" charset="-78"/>
              </a:rPr>
              <a:t>: اسم المصفوفة.</a:t>
            </a:r>
          </a:p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  <a:cs typeface="AL-Mohanad Bold" pitchFamily="2" charset="-78"/>
              </a:rPr>
              <a:t>N</a:t>
            </a:r>
            <a:r>
              <a:rPr lang="ar-S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</a:t>
            </a:r>
            <a:r>
              <a:rPr lang="ar-SA" sz="2800" b="1" dirty="0" smtClean="0">
                <a:cs typeface="AL-Mohanad Bold" pitchFamily="2" charset="-78"/>
              </a:rPr>
              <a:t>: عدد عناصر المصفوفة – 1</a:t>
            </a:r>
          </a:p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  <a:cs typeface="AL-Mohanad Bold" pitchFamily="2" charset="-78"/>
              </a:rPr>
              <a:t>Type</a:t>
            </a:r>
            <a:r>
              <a:rPr lang="ar-S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</a:t>
            </a:r>
            <a:r>
              <a:rPr lang="ar-SA" sz="2800" b="1" dirty="0" smtClean="0">
                <a:cs typeface="AL-Mohanad Bold" pitchFamily="2" charset="-78"/>
              </a:rPr>
              <a:t>: نوع البيانات المخزنة في المصفوفة.</a:t>
            </a:r>
          </a:p>
        </p:txBody>
      </p:sp>
      <p:pic>
        <p:nvPicPr>
          <p:cNvPr id="5" name="صورة 4" descr="animated-gifs-orbit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008" y="-95258"/>
            <a:ext cx="2095498" cy="2095498"/>
          </a:xfrm>
          <a:prstGeom prst="rect">
            <a:avLst/>
          </a:prstGeom>
        </p:spPr>
      </p:pic>
      <p:sp>
        <p:nvSpPr>
          <p:cNvPr id="11" name="مخطط انسيابي: تخزين داخلي 10"/>
          <p:cNvSpPr/>
          <p:nvPr/>
        </p:nvSpPr>
        <p:spPr>
          <a:xfrm>
            <a:off x="857224" y="428604"/>
            <a:ext cx="4572032" cy="1143008"/>
          </a:xfrm>
          <a:prstGeom prst="flowChartInternalStorage">
            <a:avLst/>
          </a:prstGeom>
          <a:gradFill>
            <a:gsLst>
              <a:gs pos="0">
                <a:schemeClr val="tx1"/>
              </a:gs>
              <a:gs pos="98000">
                <a:schemeClr val="accent1">
                  <a:lumMod val="75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dirty="0" smtClean="0">
                <a:solidFill>
                  <a:srgbClr val="FFFF00"/>
                </a:solidFill>
                <a:cs typeface="Mudir MT" pitchFamily="2" charset="-78"/>
              </a:rPr>
              <a:t>المصفوفات</a:t>
            </a:r>
            <a:endParaRPr lang="ar-SA" sz="6600" dirty="0">
              <a:solidFill>
                <a:srgbClr val="FFFF00"/>
              </a:solidFill>
              <a:cs typeface="Mudir M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593256" y="500042"/>
            <a:ext cx="1908000" cy="61299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مثال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785786" y="1428736"/>
            <a:ext cx="665964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ar-SA" sz="2800" b="1" dirty="0" smtClean="0">
                <a:solidFill>
                  <a:srgbClr val="9933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عرف مصفوفة لتخزين درجات 100 طالب ؟</a:t>
            </a:r>
          </a:p>
          <a:p>
            <a:pPr algn="ctr" rtl="0">
              <a:lnSpc>
                <a:spcPct val="150000"/>
              </a:lnSpc>
            </a:pP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  <a:ea typeface="Monotype Koufi" pitchFamily="2" charset="-78"/>
                <a:cs typeface="Monotype Koufi" pitchFamily="2" charset="-78"/>
              </a:rPr>
              <a:t>DIM Grades(99) as single</a:t>
            </a:r>
          </a:p>
          <a:p>
            <a:pPr algn="just">
              <a:lnSpc>
                <a:spcPct val="150000"/>
              </a:lnSpc>
            </a:pPr>
            <a:endParaRPr lang="ar-SA" sz="2800" b="1" dirty="0" smtClean="0"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928926" y="1714488"/>
            <a:ext cx="3357586" cy="78581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فوائد المصفوفات</a:t>
            </a:r>
            <a:endParaRPr lang="ar-SA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698433" y="2714620"/>
            <a:ext cx="66596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ar-SA" sz="40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1 ) توفير الوقت والجهد.</a:t>
            </a:r>
          </a:p>
          <a:p>
            <a:pPr algn="just">
              <a:lnSpc>
                <a:spcPct val="150000"/>
              </a:lnSpc>
            </a:pPr>
            <a:r>
              <a:rPr lang="ar-SA" sz="40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2 ) تؤدي إلى صغر حجم البرنامج.</a:t>
            </a:r>
            <a:endParaRPr lang="ar-SA" sz="4000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127061" y="2857496"/>
            <a:ext cx="665964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أليس هذا أفضل من تعريف 100 متغير ؟</a:t>
            </a:r>
          </a:p>
        </p:txBody>
      </p:sp>
      <p:pic>
        <p:nvPicPr>
          <p:cNvPr id="10" name="صورة 9" descr="5pssw4y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4500570"/>
            <a:ext cx="2143140" cy="21431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599497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37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 animBg="1"/>
      <p:bldP spid="7" grpId="0"/>
      <p:bldP spid="7" grpId="1"/>
      <p:bldP spid="7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4616078" y="357166"/>
            <a:ext cx="4170764" cy="738924"/>
          </a:xfrm>
          <a:prstGeom prst="roundRect">
            <a:avLst/>
          </a:prstGeom>
          <a:solidFill>
            <a:srgbClr val="79FFBC"/>
          </a:solidFill>
          <a:ln>
            <a:noFill/>
          </a:ln>
          <a:effectLst>
            <a:glow rad="228600">
              <a:srgbClr val="79FFBC">
                <a:alpha val="40000"/>
              </a:srgb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0" rIns="0" rtlCol="1" anchor="ctr"/>
          <a:lstStyle/>
          <a:p>
            <a:pPr lvl="0" algn="ctr"/>
            <a:r>
              <a:rPr lang="ar-SA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التعامل مع المصفوفات</a:t>
            </a:r>
            <a:endParaRPr lang="ar-SA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98433" y="1357298"/>
            <a:ext cx="7659781" cy="203132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glow rad="228600">
              <a:schemeClr val="tx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ar-SA" sz="2800" b="1" dirty="0">
                <a:solidFill>
                  <a:schemeClr val="bg1"/>
                </a:solidFill>
                <a:cs typeface="AL-Mohanad Bold" pitchFamily="2" charset="-78"/>
              </a:rPr>
              <a:t>لو </a:t>
            </a:r>
            <a:r>
              <a:rPr lang="ar-SA" sz="2800" b="1" dirty="0" smtClean="0">
                <a:solidFill>
                  <a:schemeClr val="bg1"/>
                </a:solidFill>
                <a:cs typeface="AL-Mohanad Bold" pitchFamily="2" charset="-78"/>
              </a:rPr>
              <a:t>عرفنا مصفوفة فيها 10 أعداد كالتالي :</a:t>
            </a:r>
          </a:p>
          <a:p>
            <a:pPr algn="just" rtl="0">
              <a:lnSpc>
                <a:spcPct val="150000"/>
              </a:lnSpc>
            </a:pPr>
            <a:r>
              <a:rPr lang="en-US" sz="2800" b="1" dirty="0" smtClean="0">
                <a:solidFill>
                  <a:srgbClr val="00B0F0"/>
                </a:solidFill>
                <a:cs typeface="AL-Mohanad Bold" pitchFamily="2" charset="-78"/>
              </a:rPr>
              <a:t>DIM A(9) AS Integer</a:t>
            </a:r>
          </a:p>
          <a:p>
            <a:pPr algn="just">
              <a:lnSpc>
                <a:spcPct val="150000"/>
              </a:lnSpc>
            </a:pPr>
            <a:r>
              <a:rPr lang="ar-SA" sz="2800" b="1" dirty="0" smtClean="0">
                <a:solidFill>
                  <a:schemeClr val="bg1"/>
                </a:solidFill>
                <a:cs typeface="AL-Mohanad Bold" pitchFamily="2" charset="-78"/>
              </a:rPr>
              <a:t>وخزنا </a:t>
            </a:r>
            <a:r>
              <a:rPr lang="ar-SA" sz="2800" b="1" dirty="0">
                <a:solidFill>
                  <a:schemeClr val="bg1"/>
                </a:solidFill>
                <a:cs typeface="AL-Mohanad Bold" pitchFamily="2" charset="-78"/>
              </a:rPr>
              <a:t>فيها </a:t>
            </a:r>
            <a:r>
              <a:rPr lang="ar-SA" sz="2800" b="1" dirty="0" smtClean="0">
                <a:solidFill>
                  <a:schemeClr val="bg1"/>
                </a:solidFill>
                <a:cs typeface="AL-Mohanad Bold" pitchFamily="2" charset="-78"/>
              </a:rPr>
              <a:t>مجموعة من الأرقام ، سيكون شكل المصفوفة كالتالي :</a:t>
            </a:r>
            <a:endParaRPr lang="ar-SA" sz="2800" b="1" dirty="0">
              <a:solidFill>
                <a:schemeClr val="bg1"/>
              </a:solidFill>
              <a:cs typeface="AL-Mohanad Bold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521"/>
          <a:stretch>
            <a:fillRect/>
          </a:stretch>
        </p:blipFill>
        <p:spPr bwMode="auto">
          <a:xfrm>
            <a:off x="785786" y="3500438"/>
            <a:ext cx="7572428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1357290" y="5618165"/>
            <a:ext cx="6516773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just"/>
            <a:r>
              <a:rPr lang="ar-SA" sz="32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لو </a:t>
            </a:r>
            <a:r>
              <a:rPr lang="ar-SA" sz="3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أردنا تغيير قيمة العنصر الخامس لكتبنا :</a:t>
            </a:r>
          </a:p>
          <a:p>
            <a:pPr algn="just" rtl="0"/>
            <a:r>
              <a:rPr lang="en-US" sz="2800" b="1" dirty="0" smtClean="0">
                <a:solidFill>
                  <a:srgbClr val="00EA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A(4) = 10</a:t>
            </a:r>
          </a:p>
        </p:txBody>
      </p:sp>
      <p:pic>
        <p:nvPicPr>
          <p:cNvPr id="7" name="صورة 6" descr="paulo-ceric-gif-44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90A0F"/>
              </a:clrFrom>
              <a:clrTo>
                <a:srgbClr val="090A0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2071670" cy="20716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875803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65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65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نجمة مكونة من 7 نقاط 3"/>
          <p:cNvSpPr/>
          <p:nvPr/>
        </p:nvSpPr>
        <p:spPr>
          <a:xfrm>
            <a:off x="7504423" y="954315"/>
            <a:ext cx="1496733" cy="1260239"/>
          </a:xfrm>
          <a:prstGeom prst="star7">
            <a:avLst/>
          </a:prstGeom>
          <a:solidFill>
            <a:srgbClr val="FF8585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0" tIns="144000" rIns="72000" rtlCol="1" anchor="ctr"/>
          <a:lstStyle/>
          <a:p>
            <a:pPr algn="ctr"/>
            <a:r>
              <a:rPr lang="ar-SA" sz="3200" b="1" dirty="0" smtClean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مثال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285720" y="357166"/>
            <a:ext cx="7268912" cy="1754326"/>
          </a:xfrm>
          <a:prstGeom prst="rect">
            <a:avLst/>
          </a:prstGeom>
          <a:solidFill>
            <a:srgbClr val="FF8585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ar-SA" sz="2400" b="1" dirty="0" smtClean="0"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أكتب برنامج يقوم بإدخال درجات 100 طالب في مصفوفة ، ثم يقوم بحساب متوسط درجات الطلاب ، ثم يقوم بإيجاد أعلى درجة من درجات الطلاب.</a:t>
            </a:r>
            <a:endParaRPr lang="ar-SA" sz="2400" b="1" dirty="0"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60" t="9721" r="46713" b="11421"/>
          <a:stretch>
            <a:fillRect/>
          </a:stretch>
        </p:blipFill>
        <p:spPr>
          <a:xfrm>
            <a:off x="357158" y="2285992"/>
            <a:ext cx="5715040" cy="4286280"/>
          </a:xfrm>
          <a:prstGeom prst="rect">
            <a:avLst/>
          </a:prstGeom>
          <a:effectLst>
            <a:glow rad="228600">
              <a:srgbClr val="FFFF00">
                <a:alpha val="40000"/>
              </a:srgbClr>
            </a:glow>
          </a:effectLst>
        </p:spPr>
      </p:pic>
      <p:pic>
        <p:nvPicPr>
          <p:cNvPr id="7" name="صورة 6" descr="ani-Butterfly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3786190"/>
            <a:ext cx="2786082" cy="27860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55618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5848326" y="242380"/>
            <a:ext cx="581062" cy="540000"/>
          </a:xfrm>
          <a:prstGeom prst="roundRect">
            <a:avLst/>
          </a:prstGeom>
          <a:gradFill flip="none" rotWithShape="1">
            <a:gsLst>
              <a:gs pos="63000">
                <a:schemeClr val="accent1">
                  <a:tint val="66000"/>
                  <a:satMod val="160000"/>
                  <a:alpha val="39000"/>
                </a:schemeClr>
              </a:gs>
              <a:gs pos="0">
                <a:schemeClr val="bg1">
                  <a:alpha val="13000"/>
                </a:schemeClr>
              </a:gs>
            </a:gsLst>
            <a:lin ang="2700000" scaled="1"/>
            <a:tileRect/>
          </a:gra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tIns="108000" rtlCol="1" anchor="ctr"/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1</a:t>
            </a: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2714612" y="245794"/>
            <a:ext cx="3029620" cy="540000"/>
          </a:xfrm>
          <a:prstGeom prst="roundRect">
            <a:avLst/>
          </a:prstGeom>
          <a:gradFill flip="none" rotWithShape="1">
            <a:gsLst>
              <a:gs pos="63000">
                <a:schemeClr val="accent1">
                  <a:tint val="66000"/>
                  <a:satMod val="160000"/>
                  <a:alpha val="39000"/>
                </a:schemeClr>
              </a:gs>
              <a:gs pos="0">
                <a:schemeClr val="bg1">
                  <a:alpha val="13000"/>
                </a:schemeClr>
              </a:gs>
            </a:gsLst>
            <a:lin ang="2700000" scaled="1"/>
            <a:tileRect/>
          </a:gra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tIns="108000" rtlCol="1" anchor="ctr"/>
          <a:lstStyle/>
          <a:p>
            <a:pPr lvl="0" algn="ctr"/>
            <a:r>
              <a:rPr lang="ar-S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الأمــر 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onotype Koufi" pitchFamily="2" charset="-78"/>
                <a:cs typeface="Monotype Koufi" pitchFamily="2" charset="-78"/>
              </a:rPr>
              <a:t>For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onotype Koufi" pitchFamily="2" charset="-78"/>
                <a:cs typeface="Monotype Koufi" pitchFamily="2" charset="-78"/>
              </a:rPr>
              <a:t>.. Next</a:t>
            </a:r>
            <a:endParaRPr lang="ar-S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85720" y="1000108"/>
            <a:ext cx="8143932" cy="2346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ar-SA" sz="2300" b="1" dirty="0" smtClean="0">
                <a:solidFill>
                  <a:srgbClr val="580011"/>
                </a:solidFill>
                <a:cs typeface="AL-Mohanad Bold" pitchFamily="2" charset="-78"/>
              </a:rPr>
              <a:t>يكرر هذا </a:t>
            </a:r>
            <a:r>
              <a:rPr lang="ar-SA" sz="2300" b="1" dirty="0">
                <a:solidFill>
                  <a:srgbClr val="580011"/>
                </a:solidFill>
                <a:cs typeface="AL-Mohanad Bold" pitchFamily="2" charset="-78"/>
              </a:rPr>
              <a:t>الأمر </a:t>
            </a:r>
            <a:r>
              <a:rPr lang="ar-SA" sz="2300" b="1" dirty="0" smtClean="0">
                <a:solidFill>
                  <a:srgbClr val="580011"/>
                </a:solidFill>
                <a:cs typeface="AL-Mohanad Bold" pitchFamily="2" charset="-78"/>
              </a:rPr>
              <a:t>مجموعة من الأوامر بعدد من المرات محدد ومعروف مسبقاً. وصيغته هي  :</a:t>
            </a:r>
          </a:p>
          <a:p>
            <a:pPr algn="l" rtl="0">
              <a:lnSpc>
                <a:spcPct val="130000"/>
              </a:lnSpc>
            </a:pPr>
            <a:r>
              <a:rPr lang="en-U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FOR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counter = start  </a:t>
            </a:r>
            <a:r>
              <a:rPr lang="en-U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TO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end [STEP step]</a:t>
            </a:r>
          </a:p>
          <a:p>
            <a:pPr algn="l" rtl="0"/>
            <a:r>
              <a:rPr lang="ar-SA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……..</a:t>
            </a:r>
          </a:p>
          <a:p>
            <a:pPr algn="l" rtl="0"/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statements</a:t>
            </a:r>
          </a:p>
          <a:p>
            <a:pPr algn="l" rtl="0"/>
            <a:r>
              <a:rPr lang="ar-SA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…….</a:t>
            </a:r>
          </a:p>
          <a:p>
            <a:pPr algn="l" rtl="0"/>
            <a:r>
              <a:rPr lang="en-U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NEXT</a:t>
            </a:r>
            <a:endParaRPr lang="ar-SA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14282" y="3214686"/>
            <a:ext cx="8643998" cy="352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sz="2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Counter</a:t>
            </a:r>
            <a:r>
              <a:rPr lang="ar-SA" sz="2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</a:t>
            </a:r>
            <a:r>
              <a:rPr lang="ar-SA" sz="2300" b="1" dirty="0" smtClean="0">
                <a:cs typeface="AL-Mohanad Bold" pitchFamily="2" charset="-78"/>
              </a:rPr>
              <a:t>: متغير يخزن فيه عدد مرات التكرار ويبدأ من قيمة أولية ويتغير إلى أن يصل إلى القيمة النهائية المحددة له ، ويسمى بالعداد .</a:t>
            </a:r>
          </a:p>
          <a:p>
            <a:pPr algn="just">
              <a:lnSpc>
                <a:spcPct val="140000"/>
              </a:lnSpc>
            </a:pPr>
            <a:r>
              <a:rPr lang="en-US" sz="2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Start</a:t>
            </a:r>
            <a:r>
              <a:rPr lang="ar-SA" sz="2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</a:t>
            </a:r>
            <a:r>
              <a:rPr lang="ar-SA" sz="2300" b="1" dirty="0" smtClean="0">
                <a:cs typeface="AL-Mohanad Bold" pitchFamily="2" charset="-78"/>
              </a:rPr>
              <a:t>: القيمة الأولية للعداد.</a:t>
            </a:r>
          </a:p>
          <a:p>
            <a:pPr algn="just">
              <a:lnSpc>
                <a:spcPct val="140000"/>
              </a:lnSpc>
            </a:pPr>
            <a:r>
              <a:rPr lang="en-US" sz="2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End</a:t>
            </a:r>
            <a:r>
              <a:rPr lang="ar-SA" sz="2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</a:t>
            </a:r>
            <a:r>
              <a:rPr lang="ar-SA" sz="2300" b="1" dirty="0" smtClean="0">
                <a:cs typeface="AL-Mohanad Bold" pitchFamily="2" charset="-78"/>
              </a:rPr>
              <a:t>: القيمة النهائية للعداد.</a:t>
            </a:r>
          </a:p>
          <a:p>
            <a:pPr algn="just">
              <a:lnSpc>
                <a:spcPct val="140000"/>
              </a:lnSpc>
            </a:pPr>
            <a:r>
              <a:rPr lang="en-US" sz="2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Step</a:t>
            </a:r>
            <a:r>
              <a:rPr lang="ar-SA" sz="2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</a:t>
            </a:r>
            <a:r>
              <a:rPr lang="ar-SA" sz="2300" b="1" dirty="0" smtClean="0">
                <a:cs typeface="AL-Mohanad Bold" pitchFamily="2" charset="-78"/>
              </a:rPr>
              <a:t>: القيمة التي يتم بها زيادة العداد وهي اختيارية ، فإن لم نذكرها فإن الزيادة تكون بـ 1</a:t>
            </a:r>
          </a:p>
          <a:p>
            <a:pPr algn="just">
              <a:lnSpc>
                <a:spcPct val="140000"/>
              </a:lnSpc>
            </a:pPr>
            <a:r>
              <a:rPr lang="en-US" sz="2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Statements</a:t>
            </a:r>
            <a:r>
              <a:rPr lang="ar-SA" sz="2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</a:t>
            </a:r>
            <a:r>
              <a:rPr lang="ar-SA" sz="2300" b="1" dirty="0" smtClean="0">
                <a:cs typeface="AL-Mohanad Bold" pitchFamily="2" charset="-78"/>
              </a:rPr>
              <a:t>: مجموعة الأوامر التي سيتم تكرراها.</a:t>
            </a:r>
          </a:p>
          <a:p>
            <a:pPr algn="just">
              <a:lnSpc>
                <a:spcPct val="140000"/>
              </a:lnSpc>
            </a:pPr>
            <a:r>
              <a:rPr lang="en-US" sz="2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Next</a:t>
            </a:r>
            <a:r>
              <a:rPr lang="ar-SA" sz="2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</a:t>
            </a:r>
            <a:r>
              <a:rPr lang="ar-SA" sz="2300" b="1" dirty="0" smtClean="0">
                <a:cs typeface="AL-Mohanad Bold" pitchFamily="2" charset="-78"/>
              </a:rPr>
              <a:t>: نهاية جملة التكرار.</a:t>
            </a:r>
            <a:endParaRPr lang="ar-SA" sz="2300" b="1" dirty="0">
              <a:cs typeface="AL-Mohanad Bold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28028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928662" y="1285860"/>
            <a:ext cx="72866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أكتب </a:t>
            </a:r>
            <a:r>
              <a:rPr lang="ar-SA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برنامج </a:t>
            </a:r>
            <a:r>
              <a:rPr lang="ar-SA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لجمع الأعداد من 1 - 10</a:t>
            </a:r>
            <a:endParaRPr lang="ar-SA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5" name="نجمة مكونة من 7 نقاط 4"/>
          <p:cNvSpPr/>
          <p:nvPr/>
        </p:nvSpPr>
        <p:spPr>
          <a:xfrm>
            <a:off x="4000496" y="214290"/>
            <a:ext cx="1357322" cy="1143008"/>
          </a:xfrm>
          <a:prstGeom prst="star7">
            <a:avLst/>
          </a:prstGeom>
          <a:ln w="34925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GA Aladdin Regular" pitchFamily="2" charset="-78"/>
              </a:rPr>
              <a:t>مثال</a:t>
            </a: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31" t="17168" r="62888" b="17808"/>
          <a:stretch>
            <a:fillRect/>
          </a:stretch>
        </p:blipFill>
        <p:spPr>
          <a:xfrm>
            <a:off x="1044062" y="2500306"/>
            <a:ext cx="7028400" cy="307183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14129002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5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5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جمة مكونة من 7 نقاط 1"/>
          <p:cNvSpPr/>
          <p:nvPr/>
        </p:nvSpPr>
        <p:spPr>
          <a:xfrm>
            <a:off x="4143372" y="214290"/>
            <a:ext cx="1357322" cy="1143008"/>
          </a:xfrm>
          <a:prstGeom prst="star7">
            <a:avLst/>
          </a:prstGeom>
          <a:ln w="34925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GA Aladdin Regular" pitchFamily="2" charset="-78"/>
              </a:rPr>
              <a:t>مثال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642910" y="1434100"/>
            <a:ext cx="7556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3600" b="1" dirty="0" smtClean="0">
                <a:solidFill>
                  <a:srgbClr val="5800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أكتب برنامج لجمع الأعداد  الفردية من 1 - 11</a:t>
            </a:r>
            <a:endParaRPr lang="ar-SA" sz="3600" b="1" dirty="0">
              <a:solidFill>
                <a:srgbClr val="5800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27" t="17510" r="62355" b="18653"/>
          <a:stretch>
            <a:fillRect/>
          </a:stretch>
        </p:blipFill>
        <p:spPr>
          <a:xfrm>
            <a:off x="642910" y="2357430"/>
            <a:ext cx="7664276" cy="328614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6448259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8239848" y="357166"/>
            <a:ext cx="618432" cy="54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tIns="108000" rtlCol="1" anchor="ctr"/>
          <a:lstStyle/>
          <a:p>
            <a:pPr algn="ctr"/>
            <a:r>
              <a:rPr lang="ar-SA" sz="2800" b="1" dirty="0" smtClean="0"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2</a:t>
            </a: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4857752" y="360580"/>
            <a:ext cx="3278002" cy="54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الأمـــر</a:t>
            </a:r>
            <a:r>
              <a:rPr lang="ar-SA" sz="2800" b="1" dirty="0" smtClean="0"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  </a:t>
            </a:r>
            <a:r>
              <a:rPr lang="en-US" sz="2800" dirty="0">
                <a:solidFill>
                  <a:srgbClr val="C00000"/>
                </a:solidFill>
                <a:latin typeface="Berlin Sans FB Demi" pitchFamily="34" charset="0"/>
                <a:ea typeface="Monotype Koufi" pitchFamily="2" charset="-78"/>
                <a:cs typeface="Times New Roman" pitchFamily="18" charset="0"/>
              </a:rPr>
              <a:t>DO </a:t>
            </a:r>
            <a:r>
              <a:rPr lang="en-US" sz="2800" dirty="0" smtClean="0">
                <a:solidFill>
                  <a:srgbClr val="C00000"/>
                </a:solidFill>
                <a:latin typeface="Berlin Sans FB Demi" pitchFamily="34" charset="0"/>
                <a:ea typeface="Monotype Koufi" pitchFamily="2" charset="-78"/>
                <a:cs typeface="Times New Roman" pitchFamily="18" charset="0"/>
              </a:rPr>
              <a:t>WHILE</a:t>
            </a:r>
            <a:r>
              <a:rPr lang="ar-SA" sz="2800" dirty="0" smtClean="0">
                <a:solidFill>
                  <a:srgbClr val="C00000"/>
                </a:solidFill>
                <a:latin typeface="Berlin Sans FB Demi" pitchFamily="34" charset="0"/>
                <a:ea typeface="Monotype Koufi" pitchFamily="2" charset="-78"/>
                <a:cs typeface="Times New Roman" pitchFamily="18" charset="0"/>
              </a:rPr>
              <a:t> </a:t>
            </a:r>
            <a:endParaRPr lang="ar-SA" sz="2800" dirty="0">
              <a:solidFill>
                <a:srgbClr val="C00000"/>
              </a:solidFill>
              <a:latin typeface="Berlin Sans FB Demi" pitchFamily="34" charset="0"/>
              <a:ea typeface="Monotype Koufi" pitchFamily="2" charset="-78"/>
              <a:cs typeface="Times New Roman" pitchFamily="18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428596" y="1176583"/>
            <a:ext cx="8286808" cy="34224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ar-SA" sz="2400" b="1" dirty="0"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نستخدم هذا الأمر إذا كان عدد </a:t>
            </a:r>
            <a:r>
              <a:rPr lang="ar-SA" sz="2400" b="1" dirty="0" smtClean="0"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مرات التكرار </a:t>
            </a:r>
            <a:r>
              <a:rPr lang="ar-SA" sz="2400" b="1" dirty="0"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غير محدد </a:t>
            </a:r>
            <a:r>
              <a:rPr lang="ar-SA" sz="2400" b="1" dirty="0"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ولكن لدينا شرط </a:t>
            </a:r>
            <a:r>
              <a:rPr lang="ar-SA" sz="2400" b="1" dirty="0" smtClean="0"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هو الذي </a:t>
            </a:r>
            <a:r>
              <a:rPr lang="ar-SA" sz="2400" b="1" dirty="0"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يحدد متى ينتهي </a:t>
            </a:r>
            <a:r>
              <a:rPr lang="ar-SA" sz="2400" b="1" dirty="0" smtClean="0"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التكرار </a:t>
            </a:r>
            <a:r>
              <a:rPr lang="ar-SA" sz="2400" b="1" dirty="0"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أي </a:t>
            </a:r>
            <a:r>
              <a:rPr lang="ar-SA" sz="2400" b="1" dirty="0" smtClean="0"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أنه متى </a:t>
            </a:r>
            <a:r>
              <a:rPr lang="ar-SA" sz="2400" b="1" dirty="0"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ما كان الشرط صحيحاً نفذنا </a:t>
            </a:r>
            <a:r>
              <a:rPr lang="ar-SA" sz="2400" b="1" dirty="0" smtClean="0"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الأوامر واستمر </a:t>
            </a:r>
            <a:r>
              <a:rPr lang="ar-SA" sz="2400" b="1" dirty="0"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التكرار ومتى ما صار الشرط </a:t>
            </a:r>
            <a:r>
              <a:rPr lang="ar-SA" sz="2400" b="1" dirty="0" smtClean="0"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غير صحيح </a:t>
            </a:r>
            <a:r>
              <a:rPr lang="ar-SA" sz="2400" b="1" dirty="0"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توقف التكرار</a:t>
            </a:r>
            <a:r>
              <a:rPr lang="ar-SA" sz="2400" b="1" dirty="0" smtClean="0"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.</a:t>
            </a:r>
          </a:p>
          <a:p>
            <a:pPr algn="l" rtl="0"/>
            <a:r>
              <a:rPr 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onotype Koufi" pitchFamily="2" charset="-78"/>
                <a:cs typeface="Monotype Koufi" pitchFamily="2" charset="-78"/>
              </a:rPr>
              <a:t>Do While 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onotype Koufi" pitchFamily="2" charset="-78"/>
                <a:cs typeface="Monotype Koufi" pitchFamily="2" charset="-78"/>
              </a:rPr>
              <a:t>condition</a:t>
            </a:r>
          </a:p>
          <a:p>
            <a:pPr algn="l" rtl="0"/>
            <a:r>
              <a:rPr lang="ar-SA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onotype Koufi" pitchFamily="2" charset="-78"/>
                <a:cs typeface="Times New Roman" pitchFamily="18" charset="0"/>
              </a:rPr>
              <a:t>………..</a:t>
            </a:r>
          </a:p>
          <a:p>
            <a:pPr algn="l" rtl="0"/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onotype Koufi" pitchFamily="2" charset="-78"/>
                <a:cs typeface="Monotype Koufi" pitchFamily="2" charset="-78"/>
              </a:rPr>
              <a:t>statements</a:t>
            </a:r>
          </a:p>
          <a:p>
            <a:pPr algn="l" rtl="0"/>
            <a:r>
              <a:rPr lang="ar-SA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onotype Koufi" pitchFamily="2" charset="-78"/>
                <a:cs typeface="Times New Roman" pitchFamily="18" charset="0"/>
              </a:rPr>
              <a:t>………..</a:t>
            </a:r>
          </a:p>
          <a:p>
            <a:pPr algn="l" rtl="0"/>
            <a:r>
              <a:rPr lang="en-US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onotype Koufi" pitchFamily="2" charset="-78"/>
                <a:cs typeface="Monotype Koufi" pitchFamily="2" charset="-78"/>
              </a:rPr>
              <a:t>Loop</a:t>
            </a:r>
            <a:endParaRPr lang="ar-SA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28596" y="4797051"/>
            <a:ext cx="8286808" cy="186512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glow rad="228600">
              <a:schemeClr val="accent3">
                <a:lumMod val="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ar-SA" sz="2400" b="1" dirty="0" smtClean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حيث</a:t>
            </a:r>
            <a:r>
              <a:rPr lang="ar-SA" sz="2400" b="1" dirty="0" smtClean="0"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 </a:t>
            </a:r>
            <a:r>
              <a:rPr lang="ar-SA" sz="2400" b="1" dirty="0" smtClean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إن</a:t>
            </a:r>
            <a:r>
              <a:rPr lang="ar-SA" sz="2400" b="1" dirty="0" smtClean="0"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 </a:t>
            </a:r>
            <a:r>
              <a:rPr lang="ar-SA" sz="2400" b="1" dirty="0" smtClean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:</a:t>
            </a:r>
          </a:p>
          <a:p>
            <a:pPr algn="just">
              <a:lnSpc>
                <a:spcPct val="120000"/>
              </a:lnSpc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onotype Koufi" pitchFamily="2" charset="-78"/>
                <a:cs typeface="Monotype Koufi" pitchFamily="2" charset="-78"/>
              </a:rPr>
              <a:t>Condition</a:t>
            </a:r>
            <a:r>
              <a:rPr lang="ar-S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 </a:t>
            </a:r>
            <a:r>
              <a:rPr lang="ar-SA" sz="2400" b="1" dirty="0" smtClean="0"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: الشرط الذي يتم التحقق منه ، ثم تنفيذ التكرار إذا كان صحيحاً والتوقف إذا كان خاطئاً.</a:t>
            </a:r>
          </a:p>
          <a:p>
            <a:pPr algn="just">
              <a:lnSpc>
                <a:spcPct val="120000"/>
              </a:lnSpc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onotype Koufi" pitchFamily="2" charset="-78"/>
                <a:cs typeface="Monotype Koufi" pitchFamily="2" charset="-78"/>
              </a:rPr>
              <a:t>Statements</a:t>
            </a:r>
            <a:r>
              <a:rPr lang="ar-S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 </a:t>
            </a:r>
            <a:r>
              <a:rPr lang="ar-SA" sz="2400" b="1" dirty="0" smtClean="0"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: مجموعة الأوامر التي تنفذ داخل التكرار.</a:t>
            </a:r>
            <a:endParaRPr lang="ar-SA" sz="2400" b="1" dirty="0"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5279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نجمة مكونة من 7 نقاط 3"/>
          <p:cNvSpPr/>
          <p:nvPr/>
        </p:nvSpPr>
        <p:spPr>
          <a:xfrm>
            <a:off x="7358082" y="1857364"/>
            <a:ext cx="1353857" cy="1188801"/>
          </a:xfrm>
          <a:prstGeom prst="star7">
            <a:avLst/>
          </a:prstGeom>
          <a:solidFill>
            <a:srgbClr val="FFCC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180000" rIns="36000" rtlCol="1" anchor="ctr"/>
          <a:lstStyle/>
          <a:p>
            <a:pPr algn="ctr"/>
            <a:r>
              <a:rPr lang="ar-SA" sz="3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مثال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659058" y="285728"/>
            <a:ext cx="7556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GA Aladdin Regular" pitchFamily="2" charset="-78"/>
              </a:rPr>
              <a:t>أكتب </a:t>
            </a:r>
            <a:r>
              <a:rPr lang="ar-SA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GA Aladdin Regular" pitchFamily="2" charset="-78"/>
              </a:rPr>
              <a:t>برنامج </a:t>
            </a:r>
            <a:r>
              <a:rPr lang="ar-SA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GA Aladdin Regular" pitchFamily="2" charset="-78"/>
              </a:rPr>
              <a:t>لجمع الأعداد  من 1 - 10</a:t>
            </a:r>
            <a:endParaRPr lang="ar-SA" sz="4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GA Aladdin Regular" pitchFamily="2" charset="-78"/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29" t="16604" r="65228" b="13845"/>
          <a:stretch>
            <a:fillRect/>
          </a:stretch>
        </p:blipFill>
        <p:spPr>
          <a:xfrm>
            <a:off x="214282" y="1571612"/>
            <a:ext cx="5143536" cy="3643338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2914701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نجمة مكونة من 7 نقاط 3"/>
          <p:cNvSpPr/>
          <p:nvPr/>
        </p:nvSpPr>
        <p:spPr>
          <a:xfrm>
            <a:off x="7715272" y="1454380"/>
            <a:ext cx="1214446" cy="1045926"/>
          </a:xfrm>
          <a:prstGeom prst="star7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108000" rIns="0" rtlCol="1" anchor="ctr"/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مثال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429119" y="500042"/>
            <a:ext cx="8286285" cy="82675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0" tIns="72000" bIns="0">
            <a:spAutoFit/>
          </a:bodyPr>
          <a:lstStyle/>
          <a:p>
            <a:pPr algn="just"/>
            <a:r>
              <a:rPr lang="ar-SA" sz="4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أكتب </a:t>
            </a:r>
            <a:r>
              <a:rPr lang="ar-SA" sz="4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برنامج </a:t>
            </a:r>
            <a:r>
              <a:rPr lang="ar-SA" sz="4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لجمع الأعداد الزوجية من 0 - 10</a:t>
            </a:r>
            <a:endParaRPr lang="ar-SA" sz="4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87" t="14319" r="64063" b="15384"/>
          <a:stretch>
            <a:fillRect/>
          </a:stretch>
        </p:blipFill>
        <p:spPr>
          <a:xfrm>
            <a:off x="714348" y="2071678"/>
            <a:ext cx="6715172" cy="4071966"/>
          </a:xfrm>
          <a:prstGeom prst="rect">
            <a:avLst/>
          </a:prstGeom>
          <a:ln w="38100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="" xmlns:p14="http://schemas.microsoft.com/office/powerpoint/2010/main" val="1947617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photo.jpggiff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 rot="19625918">
            <a:off x="311795" y="2775220"/>
            <a:ext cx="2790689" cy="9740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bg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5400" b="1" dirty="0" smtClean="0">
                <a:solidFill>
                  <a:srgbClr val="002060"/>
                </a:solidFill>
                <a:cs typeface="PT Bold Heading" pitchFamily="2" charset="-78"/>
              </a:rPr>
              <a:t>المصفوفات</a:t>
            </a:r>
            <a:endParaRPr lang="ar-SA" sz="5400" b="1" dirty="0">
              <a:solidFill>
                <a:srgbClr val="002060"/>
              </a:solidFill>
              <a:cs typeface="PT Bold Heading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428992" y="477734"/>
            <a:ext cx="5357850" cy="6001643"/>
          </a:xfrm>
          <a:prstGeom prst="rect">
            <a:avLst/>
          </a:prstGeom>
          <a:solidFill>
            <a:srgbClr val="00153E">
              <a:alpha val="77647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ar-SA" sz="3200" b="1" dirty="0">
                <a:solidFill>
                  <a:schemeClr val="bg1"/>
                </a:solidFill>
                <a:cs typeface="AL-Mohanad Bold" pitchFamily="2" charset="-78"/>
              </a:rPr>
              <a:t>لو كان لديك درجات 100 طالب تريد عمل بعض الاحصاءات عليها كمعرفة المتوسط لها وأعلى </a:t>
            </a:r>
            <a:r>
              <a:rPr lang="ar-SA" sz="3200" b="1" dirty="0" smtClean="0">
                <a:solidFill>
                  <a:schemeClr val="bg1"/>
                </a:solidFill>
                <a:cs typeface="AL-Mohanad Bold" pitchFamily="2" charset="-78"/>
              </a:rPr>
              <a:t>درجة وأقل </a:t>
            </a:r>
            <a:r>
              <a:rPr lang="ar-SA" sz="3200" b="1" dirty="0">
                <a:solidFill>
                  <a:schemeClr val="bg1"/>
                </a:solidFill>
                <a:cs typeface="AL-Mohanad Bold" pitchFamily="2" charset="-78"/>
              </a:rPr>
              <a:t>درجة. فأين سوف تخزن هذه الدرجات؟</a:t>
            </a:r>
            <a:r>
              <a:rPr lang="ar-SA" sz="1100" b="1" dirty="0">
                <a:solidFill>
                  <a:schemeClr val="bg1"/>
                </a:solidFill>
                <a:cs typeface="AL-Mohanad Bold" pitchFamily="2" charset="-78"/>
              </a:rPr>
              <a:t> </a:t>
            </a:r>
            <a:r>
              <a:rPr lang="ar-SA" sz="3200" b="1" dirty="0">
                <a:solidFill>
                  <a:schemeClr val="bg1"/>
                </a:solidFill>
                <a:cs typeface="AL-Mohanad Bold" pitchFamily="2" charset="-78"/>
              </a:rPr>
              <a:t>هل سوف تعرف 100 متغير لتخزينها؟ يبدو هذا غير </a:t>
            </a:r>
            <a:r>
              <a:rPr lang="ar-SA" sz="3200" b="1" dirty="0" smtClean="0">
                <a:solidFill>
                  <a:schemeClr val="bg1"/>
                </a:solidFill>
                <a:cs typeface="AL-Mohanad Bold" pitchFamily="2" charset="-78"/>
              </a:rPr>
              <a:t>منطقي أليس </a:t>
            </a:r>
            <a:r>
              <a:rPr lang="ar-SA" sz="3200" b="1" dirty="0">
                <a:solidFill>
                  <a:schemeClr val="bg1"/>
                </a:solidFill>
                <a:cs typeface="AL-Mohanad Bold" pitchFamily="2" charset="-78"/>
              </a:rPr>
              <a:t>كذلك؟</a:t>
            </a:r>
          </a:p>
          <a:p>
            <a:pPr algn="just">
              <a:lnSpc>
                <a:spcPct val="120000"/>
              </a:lnSpc>
            </a:pPr>
            <a:r>
              <a:rPr lang="ar-SA" sz="3200" b="1" dirty="0">
                <a:solidFill>
                  <a:schemeClr val="bg1"/>
                </a:solidFill>
                <a:cs typeface="AL-Mohanad Bold" pitchFamily="2" charset="-78"/>
              </a:rPr>
              <a:t>يوجد في لغة الفيجول بيسك </a:t>
            </a:r>
            <a:r>
              <a:rPr lang="ar-SA" sz="3200" b="1" dirty="0" smtClean="0">
                <a:solidFill>
                  <a:schemeClr val="bg1"/>
                </a:solidFill>
                <a:cs typeface="AL-Mohanad Bold" pitchFamily="2" charset="-78"/>
              </a:rPr>
              <a:t>ما </a:t>
            </a:r>
            <a:r>
              <a:rPr lang="ar-SA" sz="3200" b="1" dirty="0">
                <a:solidFill>
                  <a:schemeClr val="bg1"/>
                </a:solidFill>
                <a:cs typeface="AL-Mohanad Bold" pitchFamily="2" charset="-78"/>
              </a:rPr>
              <a:t>يسهل علينا عملية تعريف عدد كبير </a:t>
            </a:r>
            <a:r>
              <a:rPr lang="ar-SA" sz="3200" b="1" dirty="0" smtClean="0">
                <a:solidFill>
                  <a:schemeClr val="bg1"/>
                </a:solidFill>
                <a:cs typeface="AL-Mohanad Bold" pitchFamily="2" charset="-78"/>
              </a:rPr>
              <a:t>من المتغيرات </a:t>
            </a:r>
            <a:r>
              <a:rPr lang="ar-SA" sz="3200" b="1" dirty="0">
                <a:solidFill>
                  <a:schemeClr val="bg1"/>
                </a:solidFill>
                <a:cs typeface="AL-Mohanad Bold" pitchFamily="2" charset="-78"/>
              </a:rPr>
              <a:t>تشترك في كونها تمثل نفس نوع البيانات وهي المصفوفات</a:t>
            </a:r>
            <a:r>
              <a:rPr lang="ar-SA" sz="3200" b="1" dirty="0" smtClean="0">
                <a:solidFill>
                  <a:schemeClr val="bg1"/>
                </a:solidFill>
                <a:cs typeface="AL-Mohanad Bold" pitchFamily="2" charset="-78"/>
              </a:rPr>
              <a:t>.</a:t>
            </a:r>
            <a:endParaRPr lang="ar-SA" sz="3200" b="1" dirty="0">
              <a:solidFill>
                <a:schemeClr val="bg1"/>
              </a:solidFill>
              <a:cs typeface="AL-Mohanad Bold" pitchFamily="2" charset="-78"/>
            </a:endParaRPr>
          </a:p>
        </p:txBody>
      </p:sp>
      <p:pic>
        <p:nvPicPr>
          <p:cNvPr id="13" name="صورة 12" descr="url888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57222" y="3071810"/>
            <a:ext cx="1188176" cy="1188176"/>
          </a:xfrm>
          <a:prstGeom prst="rect">
            <a:avLst/>
          </a:prstGeom>
        </p:spPr>
      </p:pic>
      <p:pic>
        <p:nvPicPr>
          <p:cNvPr id="14" name="صورة 13" descr="url999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4346" y="0"/>
            <a:ext cx="2190739" cy="16430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23106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8 0.00971 C -0.00087 -0.00878 0.02031 -0.04693 0.05469 -0.07584 L 0.19948 -0.19722 C 0.23437 -0.22636 0.26927 -0.23537 0.27778 -0.21688 L 0.31354 -0.14104 C 0.32274 -0.12277 0.30191 -0.083 0.26736 -0.0541 L 0.12291 0.06752 C 0.08819 0.09665 0.0526 0.10428 0.04357 0.08532 Z " pathEditMode="relative" rAng="-1929029" ptsTypes="fFfFfFff">
                                      <p:cBhvr>
                                        <p:cTn id="27" dur="1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" y="-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شربية">
  <a:themeElements>
    <a:clrScheme name="مشربية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مشربية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شربية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478</Words>
  <Application>Microsoft Office PowerPoint</Application>
  <PresentationFormat>عرض على الشاشة (3:4)‏</PresentationFormat>
  <Paragraphs>64</Paragraphs>
  <Slides>13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2</vt:i4>
      </vt:variant>
      <vt:variant>
        <vt:lpstr>عناوين الشرائح</vt:lpstr>
      </vt:variant>
      <vt:variant>
        <vt:i4>13</vt:i4>
      </vt:variant>
    </vt:vector>
  </HeadingPairs>
  <TitlesOfParts>
    <vt:vector size="15" baseType="lpstr">
      <vt:lpstr>مشربية</vt:lpstr>
      <vt:lpstr>نسق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User</dc:creator>
  <cp:lastModifiedBy>User</cp:lastModifiedBy>
  <cp:revision>1</cp:revision>
  <dcterms:created xsi:type="dcterms:W3CDTF">2014-03-07T09:41:46Z</dcterms:created>
  <dcterms:modified xsi:type="dcterms:W3CDTF">2014-03-07T09:42:57Z</dcterms:modified>
</cp:coreProperties>
</file>