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3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A12B"/>
    <a:srgbClr val="EA0000"/>
    <a:srgbClr val="F58FCC"/>
    <a:srgbClr val="BB158C"/>
    <a:srgbClr val="FD2FC2"/>
    <a:srgbClr val="FC0C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1B46920-D33B-4564-911C-F806806D8209}" type="datetimeFigureOut">
              <a:rPr lang="ar-SA" smtClean="0"/>
              <a:t>17/1/1437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90CEC3C-E4A4-4C4C-9C94-31F6250C8D0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78910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CEC3C-E4A4-4C4C-9C94-31F6250C8D0F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712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9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0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679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3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30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25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7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046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82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45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2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4" y="-78602"/>
            <a:ext cx="12223374" cy="693660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926031" y="4733483"/>
            <a:ext cx="7766936" cy="1646302"/>
          </a:xfrm>
        </p:spPr>
        <p:txBody>
          <a:bodyPr/>
          <a:lstStyle/>
          <a:p>
            <a:r>
              <a:rPr lang="ar-SA" sz="7200" dirty="0" smtClean="0">
                <a:solidFill>
                  <a:srgbClr val="92D050"/>
                </a:solidFill>
                <a:latin typeface="Andalus" panose="02020603050405020304" pitchFamily="18" charset="-78"/>
                <a:cs typeface="DecoType Naskh Swashes" panose="02010400000000000000" pitchFamily="2" charset="-78"/>
              </a:rPr>
              <a:t>الاتـصـال  الإلـكــتروني</a:t>
            </a:r>
            <a:endParaRPr lang="ar-SA" sz="7200" dirty="0">
              <a:solidFill>
                <a:srgbClr val="92D050"/>
              </a:solidFill>
              <a:latin typeface="Andalus" panose="02020603050405020304" pitchFamily="18" charset="-78"/>
              <a:cs typeface="DecoType Naskh Swashe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45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76" y="14075"/>
            <a:ext cx="3882362" cy="6843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9738" y="14075"/>
            <a:ext cx="8152262" cy="1325563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r-SA" sz="4800" dirty="0" smtClean="0">
                <a:solidFill>
                  <a:schemeClr val="accent5">
                    <a:lumMod val="75000"/>
                  </a:schemeClr>
                </a:solidFill>
                <a:cs typeface="DecoType Naskh Swashes" panose="02010400000000000000" pitchFamily="2" charset="-78"/>
              </a:rPr>
              <a:t>أخلاقيات استخدام مواقع التواصل الإلكتروني </a:t>
            </a:r>
            <a:endParaRPr lang="ar-SA" sz="4800" dirty="0">
              <a:solidFill>
                <a:schemeClr val="accent5">
                  <a:lumMod val="75000"/>
                </a:schemeClr>
              </a:solidFill>
              <a:cs typeface="DecoType Naskh Swashes" panose="0201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9738" y="1421526"/>
            <a:ext cx="8152262" cy="538870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التواصل مع من نثق بدينه الإسلامي وفكره </a:t>
            </a:r>
            <a:r>
              <a:rPr lang="ar-SA" sz="3200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واخلاقة</a:t>
            </a: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.</a:t>
            </a:r>
          </a:p>
          <a:p>
            <a:pPr marL="514350" indent="-514350">
              <a:buFont typeface="+mj-lt"/>
              <a:buAutoNum type="arabicPeriod"/>
            </a:pPr>
            <a:endParaRPr lang="ar-SA" sz="1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تحديد الأهداف وترتيب الأولويات .</a:t>
            </a:r>
          </a:p>
          <a:p>
            <a:pPr marL="514350" indent="-514350">
              <a:buFont typeface="+mj-lt"/>
              <a:buAutoNum type="arabicPeriod"/>
            </a:pPr>
            <a:endParaRPr lang="ar-SA" sz="1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320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</a:t>
            </a: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قتطاع وقت محدد, يحميك من الوقوع ضحية إدمان الإنترنت .</a:t>
            </a:r>
          </a:p>
          <a:p>
            <a:pPr marL="514350" indent="-514350">
              <a:buFont typeface="+mj-lt"/>
              <a:buAutoNum type="arabicPeriod"/>
            </a:pPr>
            <a:endParaRPr lang="ar-SA" sz="1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استخدام التقنية في كل ما يسهم في تطوير القدرات وتنمية المواهب وتحقيق التواصل البناء مع الآخرين.</a:t>
            </a:r>
          </a:p>
          <a:p>
            <a:pPr marL="514350" indent="-514350">
              <a:buFont typeface="+mj-lt"/>
              <a:buAutoNum type="arabicPeriod"/>
            </a:pPr>
            <a:endParaRPr lang="ar-SA" sz="1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الحفاظ على خصوصية المعلومات.</a:t>
            </a:r>
          </a:p>
          <a:p>
            <a:pPr marL="514350" indent="-514350">
              <a:buFont typeface="+mj-lt"/>
              <a:buAutoNum type="arabicPeriod"/>
            </a:pPr>
            <a:endParaRPr lang="ar-SA" sz="100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ar-SA" sz="32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الحذر من الاتصال بالعناوين الغريبة , فقد تقودك إلى موضوعات أو أفكار أو اتجاهات سلبية .</a:t>
            </a:r>
          </a:p>
        </p:txBody>
      </p:sp>
    </p:spTree>
    <p:extLst>
      <p:ext uri="{BB962C8B-B14F-4D97-AF65-F5344CB8AC3E}">
        <p14:creationId xmlns:p14="http://schemas.microsoft.com/office/powerpoint/2010/main" val="851091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6"/>
            <a:ext cx="12192000" cy="676246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type="title"/>
          </p:nvPr>
        </p:nvSpPr>
        <p:spPr>
          <a:xfrm>
            <a:off x="286603" y="354840"/>
            <a:ext cx="4038601" cy="1325563"/>
          </a:xfrm>
        </p:spPr>
        <p:txBody>
          <a:bodyPr>
            <a:noAutofit/>
          </a:bodyPr>
          <a:lstStyle/>
          <a:p>
            <a:pPr algn="ctr"/>
            <a:r>
              <a:rPr lang="ar-SA" sz="44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DecoType Naskh Swashes" panose="02010400000000000000" pitchFamily="2" charset="-78"/>
              </a:rPr>
              <a:t>نفتح الكتاب المدرسي               </a:t>
            </a:r>
            <a:br>
              <a:rPr lang="ar-SA" sz="44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DecoType Naskh Swashes" panose="02010400000000000000" pitchFamily="2" charset="-78"/>
              </a:rPr>
            </a:br>
            <a:r>
              <a:rPr lang="ar-SA" sz="4400" dirty="0" smtClean="0">
                <a:ln w="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cs typeface="DecoType Naskh Swashes" panose="02010400000000000000" pitchFamily="2" charset="-78"/>
              </a:rPr>
              <a:t>صـ ( 106)</a:t>
            </a:r>
            <a:endParaRPr lang="ar-SA" sz="4400" dirty="0">
              <a:ln w="0">
                <a:solidFill>
                  <a:schemeClr val="bg1"/>
                </a:solidFill>
              </a:ln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cs typeface="DecoType Naskh Swashes" panose="0201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243248" y="4899547"/>
            <a:ext cx="3779291" cy="171961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4400" dirty="0" smtClean="0">
                <a:ln w="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cs typeface="DecoType Naskh Swashes" panose="02010400000000000000" pitchFamily="2" charset="-78"/>
              </a:rPr>
              <a:t>الواجب المنزلي           :        صـ ( 107) رقم (1)</a:t>
            </a:r>
            <a:endParaRPr lang="ar-SA" sz="4400" dirty="0">
              <a:ln w="0">
                <a:solidFill>
                  <a:schemeClr val="bg1"/>
                </a:solidFill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cs typeface="DecoType Naskh Swashe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1567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50711" y="-1796"/>
            <a:ext cx="11353800" cy="685979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ar-SA" sz="4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06019" cy="6857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18530" y="1690688"/>
            <a:ext cx="4476466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إعداد</a:t>
            </a:r>
            <a:r>
              <a:rPr lang="ar-SA" sz="3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algn="r"/>
            <a:r>
              <a:rPr lang="ar-SA" sz="3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تسنيم طنطاوي  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083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734" y="500062"/>
            <a:ext cx="10515600" cy="1325563"/>
          </a:xfrm>
        </p:spPr>
        <p:txBody>
          <a:bodyPr/>
          <a:lstStyle/>
          <a:p>
            <a:pPr algn="r"/>
            <a:r>
              <a:rPr lang="ar-SA" dirty="0" smtClean="0">
                <a:solidFill>
                  <a:schemeClr val="accent1">
                    <a:lumMod val="75000"/>
                  </a:schemeClr>
                </a:solidFill>
              </a:rPr>
              <a:t>مفهوم الاتصال الإلكتروني </a:t>
            </a:r>
            <a:endParaRPr lang="ar-S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solidFill>
                  <a:schemeClr val="accent1"/>
                </a:solidFill>
              </a:rPr>
              <a:t>هو الاتصال المرتبط بوجود أداة تكنولوجية تتوسط العلاقة بين طرفي العملية الاتصالية فلا تجعلها تقوم على قاعدة الاتصال الشخصي المباشر ولا تأخذ سمة اتصال الجماهيري .ومن أبز أنواع الاتصالات </a:t>
            </a:r>
            <a:r>
              <a:rPr lang="ar-SA" dirty="0" err="1" smtClean="0">
                <a:solidFill>
                  <a:schemeClr val="accent1"/>
                </a:solidFill>
              </a:rPr>
              <a:t>الإكترونية</a:t>
            </a:r>
            <a:r>
              <a:rPr lang="ar-SA" dirty="0" smtClean="0">
                <a:solidFill>
                  <a:schemeClr val="accent1"/>
                </a:solidFill>
              </a:rPr>
              <a:t> الإنترنت , والهاتف المحمول </a:t>
            </a:r>
            <a:endParaRPr lang="ar-SA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13" y="3357349"/>
            <a:ext cx="5404512" cy="332323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2809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" y="3411937"/>
            <a:ext cx="6964907" cy="3282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665" y="149692"/>
            <a:ext cx="10515600" cy="1325563"/>
          </a:xfrm>
        </p:spPr>
        <p:txBody>
          <a:bodyPr/>
          <a:lstStyle/>
          <a:p>
            <a:r>
              <a:rPr lang="ar-SA" sz="4800" dirty="0" smtClean="0">
                <a:solidFill>
                  <a:schemeClr val="accent6">
                    <a:lumMod val="75000"/>
                  </a:schemeClr>
                </a:solidFill>
              </a:rPr>
              <a:t>الإنترنت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0376" y="1123440"/>
            <a:ext cx="11394743" cy="22671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SA" sz="4000" dirty="0" smtClean="0">
                <a:solidFill>
                  <a:srgbClr val="92D050"/>
                </a:solidFill>
              </a:rPr>
              <a:t>هو جزء من ثورة الاتصالات ويعرفه البعض بشبكة الشبكات , أو شبكة طرق المواصلات السريعة إذ أنها تتكون من تشبيك الملايين من أجهزة الكمبيوتر والشبكات الواسعة . </a:t>
            </a:r>
            <a:endParaRPr lang="ar-SA" sz="4000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35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74103"/>
            <a:ext cx="10515600" cy="1325563"/>
          </a:xfrm>
        </p:spPr>
        <p:txBody>
          <a:bodyPr/>
          <a:lstStyle/>
          <a:p>
            <a:r>
              <a:rPr lang="ar-SA" dirty="0" smtClean="0">
                <a:solidFill>
                  <a:srgbClr val="7030A0"/>
                </a:solidFill>
              </a:rPr>
              <a:t>بعض الخدمات التي يقدمها الانترنت </a:t>
            </a:r>
            <a:endParaRPr lang="ar-SA" dirty="0">
              <a:solidFill>
                <a:srgbClr val="7030A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62" y="1281302"/>
            <a:ext cx="11117239" cy="5205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46384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54590"/>
            <a:ext cx="10515600" cy="766005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فوائد الاتصال </a:t>
            </a:r>
            <a:r>
              <a:rPr lang="ar-SA" b="1" dirty="0" err="1" smtClean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اللإكتروني</a:t>
            </a:r>
            <a:r>
              <a:rPr lang="ar-SA" b="1" dirty="0" smtClean="0">
                <a:ln/>
                <a:solidFill>
                  <a:schemeClr val="tx2">
                    <a:lumMod val="40000"/>
                    <a:lumOff val="60000"/>
                  </a:schemeClr>
                </a:solidFill>
              </a:rPr>
              <a:t> ( الإنترنت )</a:t>
            </a:r>
            <a:endParaRPr lang="ar-SA" b="1" dirty="0">
              <a:ln/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859" y="711415"/>
            <a:ext cx="10515600" cy="535438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أنه مصدر للمعرفة والمعلومات ( الطبية ,والدينية , والسياسية ................).</a:t>
            </a:r>
            <a:endParaRPr lang="ar-SA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83859" y="1381790"/>
            <a:ext cx="10515600" cy="535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أداة تعليمية للتعلم عن بعد سواء الحصول على دورات أو دراسات جماعية.......الخ </a:t>
            </a:r>
            <a:r>
              <a:rPr lang="ar-SA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ar-SA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1083859" y="2052165"/>
            <a:ext cx="10515600" cy="535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أنه مصدر للتسلية من خلال الألعاب على الانترنت والشبكات الاجتماعية .</a:t>
            </a:r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083859" y="2722540"/>
            <a:ext cx="10515600" cy="5354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2">
                    <a:lumMod val="50000"/>
                  </a:schemeClr>
                </a:solidFill>
              </a:rPr>
              <a:t>مصدر لتبادل البيانات والصور و....الخ بين الأشخاص في أي وقت وبلا حدود جغرافية .</a:t>
            </a:r>
            <a:endParaRPr lang="ar-SA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1083859" y="3392915"/>
            <a:ext cx="10515600" cy="84156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4">
                    <a:lumMod val="50000"/>
                  </a:schemeClr>
                </a:solidFill>
              </a:rPr>
              <a:t>وسيلة اتصال للأشخاص ذوي الاحتياجات الخاصة , حيث يمكن أن يحصل الصم على المعلومات من الانترنت , ويتلقون بأصدقائهم ويتحدثوا بلغة </a:t>
            </a:r>
            <a:r>
              <a:rPr lang="ar-SA" dirty="0">
                <a:solidFill>
                  <a:schemeClr val="accent4">
                    <a:lumMod val="50000"/>
                  </a:schemeClr>
                </a:solidFill>
              </a:rPr>
              <a:t>الإشارة</a:t>
            </a:r>
            <a:endParaRPr lang="ar-SA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1083859" y="4369421"/>
            <a:ext cx="10515600" cy="53543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>
                <a:solidFill>
                  <a:schemeClr val="bg2">
                    <a:lumMod val="25000"/>
                  </a:schemeClr>
                </a:solidFill>
              </a:rPr>
              <a:t>يساعد على التفاعل وحرية التعبير عن الرأي .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083859" y="5039796"/>
            <a:ext cx="10515600" cy="53543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5">
                    <a:lumMod val="50000"/>
                  </a:schemeClr>
                </a:solidFill>
              </a:rPr>
              <a:t>طريقة لتغير مفهوم الزمان والمكان اللذان يعتبران أساس لعلاقات الاجتماعية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ar-SA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1083859" y="5705236"/>
            <a:ext cx="10515600" cy="5354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يساعد على تقوية واستمرارية العلاقات بين الافراد .</a:t>
            </a:r>
            <a:endParaRPr lang="ar-SA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1083859" y="6322562"/>
            <a:ext cx="10515600" cy="535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 smtClean="0">
                <a:solidFill>
                  <a:schemeClr val="accent6">
                    <a:lumMod val="50000"/>
                  </a:schemeClr>
                </a:solidFill>
              </a:rPr>
              <a:t>ذو تكلفة منخفضة .</a:t>
            </a:r>
            <a:endParaRPr lang="ar-SA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361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5" grpId="0" animBg="1"/>
      <p:bldP spid="26" grpId="0" animBg="1"/>
      <p:bldP spid="27" grpId="0" animBg="1"/>
      <p:bldP spid="28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9242"/>
            <a:ext cx="12141390" cy="549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596" y="135022"/>
            <a:ext cx="10515600" cy="1325563"/>
          </a:xfrm>
        </p:spPr>
        <p:txBody>
          <a:bodyPr>
            <a:noAutofit/>
          </a:bodyPr>
          <a:lstStyle/>
          <a:p>
            <a:r>
              <a:rPr lang="ar-SA" sz="48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DecoType Naskh Swashes" panose="02010400000000000000" pitchFamily="2" charset="-78"/>
              </a:rPr>
              <a:t>الآثار السلبية لاستخدام الاتصال الإلكتروني              ( الإنترنت </a:t>
            </a:r>
            <a:r>
              <a:rPr lang="ar-SA" sz="48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cs typeface="DecoType Naskh Swashes" panose="02010400000000000000" pitchFamily="2" charset="-78"/>
              </a:rPr>
              <a:t>)</a:t>
            </a:r>
            <a:endParaRPr lang="ar-SA" sz="4800" dirty="0">
              <a:ln w="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cs typeface="DecoType Naskh Swashes" panose="0201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0179" y="1269242"/>
            <a:ext cx="6249537" cy="767449"/>
          </a:xfrm>
        </p:spPr>
        <p:txBody>
          <a:bodyPr>
            <a:noAutofit/>
          </a:bodyPr>
          <a:lstStyle/>
          <a:p>
            <a:r>
              <a:rPr lang="ar-SA" sz="4400" dirty="0" smtClean="0">
                <a:ln w="0">
                  <a:solidFill>
                    <a:schemeClr val="bg1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DecoType Naskh Swashes" panose="02010400000000000000" pitchFamily="2" charset="-78"/>
              </a:rPr>
              <a:t>نفتح الكتاب المدرسي               صـ ( 102)</a:t>
            </a:r>
            <a:endParaRPr lang="ar-SA" sz="4400" dirty="0">
              <a:ln w="0">
                <a:solidFill>
                  <a:schemeClr val="bg1"/>
                </a:solidFill>
              </a:ln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cs typeface="DecoType Naskh Swashes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2127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73357"/>
            <a:ext cx="4080681" cy="32276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40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</a:rPr>
              <a:t>ورقة عمل               </a:t>
            </a:r>
            <a:r>
              <a:rPr lang="ar-SA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الاتصال </a:t>
            </a:r>
            <a:r>
              <a:rPr lang="ar-SA" sz="4800" b="1" dirty="0" err="1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الاكتروني</a:t>
            </a:r>
            <a:r>
              <a:rPr lang="ar-SA" sz="4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</a:effectLst>
              </a:rPr>
              <a:t> </a:t>
            </a:r>
            <a:endParaRPr lang="ar-SA" sz="48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accent1"/>
              </a:soli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754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ar-SA" sz="3900" dirty="0" smtClean="0">
                <a:solidFill>
                  <a:srgbClr val="F58FCC"/>
                </a:solidFill>
              </a:rPr>
              <a:t>كفتاة استخدمت وسائل الاتصال الحديثة بمختلف أجهزتها , ومنها الانترنت , الذي أصبح ركيزة أساسية في معظم مناشط الحياة .</a:t>
            </a:r>
          </a:p>
          <a:p>
            <a:pPr marL="0" indent="0">
              <a:buNone/>
            </a:pPr>
            <a:endParaRPr lang="ar-SA" sz="35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سـ / ماهي النصائح التي تقدمها لمستخدمي الانترنت ؟؟!</a:t>
            </a:r>
          </a:p>
          <a:p>
            <a:pPr marL="514350" indent="-514350">
              <a:buFont typeface="+mj-lt"/>
              <a:buAutoNum type="arabicParenR"/>
            </a:pPr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</a:t>
            </a:r>
          </a:p>
          <a:p>
            <a:pPr marL="514350" indent="-514350">
              <a:buFont typeface="+mj-lt"/>
              <a:buAutoNum type="arabicParenR"/>
            </a:pPr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</a:t>
            </a:r>
          </a:p>
          <a:p>
            <a:pPr marL="514350" indent="-514350">
              <a:buFont typeface="+mj-lt"/>
              <a:buAutoNum type="arabicParenR"/>
            </a:pPr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</a:t>
            </a:r>
          </a:p>
          <a:p>
            <a:pPr marL="514350" indent="-514350">
              <a:buFont typeface="+mj-lt"/>
              <a:buAutoNum type="arabicParenR"/>
            </a:pPr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</a:t>
            </a:r>
          </a:p>
          <a:p>
            <a:pPr marL="514350" indent="-514350">
              <a:buFont typeface="+mj-lt"/>
              <a:buAutoNum type="arabicParenR"/>
            </a:pPr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</a:t>
            </a:r>
            <a:endParaRPr lang="ar-SA" sz="35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SA" sz="35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............................</a:t>
            </a:r>
          </a:p>
          <a:p>
            <a:pPr marL="514350" indent="-514350">
              <a:buFont typeface="+mj-lt"/>
              <a:buAutoNum type="arabicParenR"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68705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9647" y="77027"/>
            <a:ext cx="10515600" cy="1325563"/>
          </a:xfrm>
        </p:spPr>
        <p:txBody>
          <a:bodyPr/>
          <a:lstStyle/>
          <a:p>
            <a:r>
              <a:rPr lang="ar-SA" dirty="0" smtClean="0">
                <a:solidFill>
                  <a:srgbClr val="EA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الفرق بين الموقع والبرنامج الإلكتروني </a:t>
            </a:r>
            <a:endParaRPr lang="ar-SA" dirty="0">
              <a:solidFill>
                <a:srgbClr val="EA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0112" y="1561499"/>
            <a:ext cx="7355007" cy="2266697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/>
                </a:solidFill>
                <a:cs typeface="DecoType Naskh Swashes" panose="02010400000000000000" pitchFamily="2" charset="-78"/>
              </a:rPr>
              <a:t>الموقـع  الإلـكـتروني               :                                                                       </a:t>
            </a:r>
            <a:r>
              <a:rPr lang="ar-S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هو مجموعة صفحات ويب مرتبطة ببعضها البعض ومخزنة على الشبكة العنكبوتية ويمكن زياتها خلال برنامج الحاسوبي يدعى المتصفح .</a:t>
            </a:r>
            <a:endParaRPr lang="ar-S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79647" y="4060213"/>
            <a:ext cx="10515600" cy="302980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3600" dirty="0" smtClean="0">
                <a:solidFill>
                  <a:schemeClr val="accent1"/>
                </a:solidFill>
                <a:cs typeface="DecoType Naskh Swashes" panose="02010400000000000000" pitchFamily="2" charset="-78"/>
              </a:rPr>
              <a:t>البرنامـج  الإلـكـتروني               :</a:t>
            </a:r>
          </a:p>
          <a:p>
            <a:pPr marL="0" indent="0">
              <a:buNone/>
            </a:pPr>
            <a:r>
              <a:rPr lang="ar-S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مجموعة من التعليمات مكتوبة بلغة يفهمها الحاسب </a:t>
            </a:r>
          </a:p>
          <a:p>
            <a:pPr marL="0" indent="0">
              <a:buNone/>
            </a:pPr>
            <a:r>
              <a:rPr lang="ar-S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تمكنه من معالجة المعلومات وتكون البرامج مخزنة </a:t>
            </a:r>
          </a:p>
          <a:p>
            <a:pPr marL="0" indent="0">
              <a:buNone/>
            </a:pPr>
            <a:r>
              <a:rPr lang="ar-S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في ذاكرة الحاسوب </a:t>
            </a:r>
            <a:r>
              <a:rPr lang="ar-SA" sz="3200" dirty="0" smtClean="0">
                <a:solidFill>
                  <a:srgbClr val="F58FCC"/>
                </a:solidFill>
              </a:rPr>
              <a:t>.</a:t>
            </a:r>
            <a:endParaRPr lang="ar-SA" sz="3200" dirty="0" smtClean="0">
              <a:solidFill>
                <a:srgbClr val="F58FCC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995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6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4974" y="218365"/>
            <a:ext cx="6618027" cy="1463723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0000" endA="300" endPos="55500" dist="50800" dir="5400000" sy="-100000" algn="bl" rotWithShape="0"/>
          </a:effectLst>
          <a:scene3d>
            <a:camera prst="perspectiveRelaxedModerately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نفتح الكتاب المدرسي صـ ( 104)</a:t>
            </a:r>
            <a:endParaRPr lang="ar-S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71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</TotalTime>
  <Words>381</Words>
  <Application>Microsoft Office PowerPoint</Application>
  <PresentationFormat>Widescreen</PresentationFormat>
  <Paragraphs>52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Andalus</vt:lpstr>
      <vt:lpstr>Arial</vt:lpstr>
      <vt:lpstr>Calibri</vt:lpstr>
      <vt:lpstr>Calibri Light</vt:lpstr>
      <vt:lpstr>Courier New</vt:lpstr>
      <vt:lpstr>DecoType Naskh Swashes</vt:lpstr>
      <vt:lpstr>Times New Roman</vt:lpstr>
      <vt:lpstr>Office Theme</vt:lpstr>
      <vt:lpstr>الاتـصـال  الإلـكــتروني</vt:lpstr>
      <vt:lpstr>مفهوم الاتصال الإلكتروني </vt:lpstr>
      <vt:lpstr>الإنترنت </vt:lpstr>
      <vt:lpstr>بعض الخدمات التي يقدمها الانترنت </vt:lpstr>
      <vt:lpstr>فوائد الاتصال اللإكتروني ( الإنترنت )</vt:lpstr>
      <vt:lpstr>الآثار السلبية لاستخدام الاتصال الإلكتروني              ( الإنترنت )</vt:lpstr>
      <vt:lpstr>ورقة عمل               الاتصال الاكتروني </vt:lpstr>
      <vt:lpstr>الفرق بين الموقع والبرنامج الإلكتروني </vt:lpstr>
      <vt:lpstr>نفتح الكتاب المدرسي صـ ( 104)</vt:lpstr>
      <vt:lpstr>أخلاقيات استخدام مواقع التواصل الإلكتروني </vt:lpstr>
      <vt:lpstr>نفتح الكتاب المدرسي                صـ ( 106)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الاتصال الاكتروني</dc:title>
  <dc:creator>Maarif</dc:creator>
  <cp:lastModifiedBy>Maarif</cp:lastModifiedBy>
  <cp:revision>27</cp:revision>
  <dcterms:created xsi:type="dcterms:W3CDTF">2015-10-30T08:15:26Z</dcterms:created>
  <dcterms:modified xsi:type="dcterms:W3CDTF">2015-10-30T15:57:49Z</dcterms:modified>
</cp:coreProperties>
</file>