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7" r:id="rId1"/>
  </p:sldMasterIdLst>
  <p:sldIdLst>
    <p:sldId id="257" r:id="rId2"/>
    <p:sldId id="270" r:id="rId3"/>
    <p:sldId id="287" r:id="rId4"/>
    <p:sldId id="280" r:id="rId5"/>
    <p:sldId id="288" r:id="rId6"/>
    <p:sldId id="289" r:id="rId7"/>
    <p:sldId id="290" r:id="rId8"/>
    <p:sldId id="256" r:id="rId9"/>
    <p:sldId id="266" r:id="rId10"/>
    <p:sldId id="267" r:id="rId11"/>
    <p:sldId id="268" r:id="rId12"/>
    <p:sldId id="292" r:id="rId13"/>
    <p:sldId id="260" r:id="rId14"/>
    <p:sldId id="259" r:id="rId15"/>
    <p:sldId id="277" r:id="rId16"/>
    <p:sldId id="274" r:id="rId17"/>
    <p:sldId id="284" r:id="rId18"/>
    <p:sldId id="262" r:id="rId19"/>
    <p:sldId id="263" r:id="rId20"/>
    <p:sldId id="26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C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CF5EB-8AF2-410F-8163-AD3649D3A0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5" descr="عرض التفاصي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214563"/>
            <a:ext cx="4214812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مربع نص 44"/>
          <p:cNvSpPr txBox="1">
            <a:spLocks noChangeArrowheads="1"/>
          </p:cNvSpPr>
          <p:nvPr/>
        </p:nvSpPr>
        <p:spPr bwMode="auto">
          <a:xfrm>
            <a:off x="1071563" y="928688"/>
            <a:ext cx="64309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5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بسم الله الرحمن الرحيم</a:t>
            </a:r>
          </a:p>
        </p:txBody>
      </p:sp>
      <p:sp>
        <p:nvSpPr>
          <p:cNvPr id="46" name="مربع نص 45"/>
          <p:cNvSpPr txBox="1"/>
          <p:nvPr/>
        </p:nvSpPr>
        <p:spPr>
          <a:xfrm>
            <a:off x="857250" y="2500313"/>
            <a:ext cx="3697288" cy="43088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ar-SA" sz="3600" b="1" dirty="0">
                <a:cs typeface="DecoType Thuluth" pitchFamily="2" charset="-78"/>
              </a:rPr>
              <a:t>اليوم </a:t>
            </a:r>
            <a:r>
              <a:rPr lang="ar-SA" sz="3600" b="1" dirty="0" smtClean="0">
                <a:cs typeface="DecoType Thuluth" pitchFamily="2" charset="-78"/>
              </a:rPr>
              <a:t>سيكون درسنا   النص الأول   من  الوحدة السابعة</a:t>
            </a:r>
            <a:endParaRPr lang="ar-SA" sz="3600" b="1" dirty="0">
              <a:cs typeface="DecoType Thuluth" pitchFamily="2" charset="-78"/>
            </a:endParaRPr>
          </a:p>
          <a:p>
            <a:pPr>
              <a:defRPr/>
            </a:pPr>
            <a:r>
              <a:rPr lang="ar-SA" dirty="0"/>
              <a:t>         </a:t>
            </a:r>
            <a:r>
              <a:rPr lang="ar-SA" sz="5400" dirty="0">
                <a:cs typeface="PT Simple Bold Ruled" pitchFamily="2" charset="-78"/>
              </a:rPr>
              <a:t>دعونا نبدأ </a:t>
            </a:r>
            <a:endParaRPr lang="ar-SA" dirty="0">
              <a:cs typeface="PT Simple Bold Ruled" pitchFamily="2" charset="-78"/>
            </a:endParaRPr>
          </a:p>
          <a:p>
            <a:pPr>
              <a:defRPr/>
            </a:pPr>
            <a:r>
              <a:rPr lang="ar-SA" sz="4800" b="1" dirty="0">
                <a:solidFill>
                  <a:schemeClr val="accent3"/>
                </a:solidFill>
                <a:cs typeface="DecoType Naskh" pitchFamily="2" charset="-78"/>
              </a:rPr>
              <a:t> </a:t>
            </a:r>
            <a:r>
              <a:rPr lang="ar-SA" sz="4800" b="1" dirty="0" smtClean="0">
                <a:solidFill>
                  <a:schemeClr val="accent3"/>
                </a:solidFill>
                <a:cs typeface="DecoType Naskh" pitchFamily="2" charset="-78"/>
              </a:rPr>
              <a:t>    </a:t>
            </a:r>
            <a:r>
              <a:rPr lang="ar-SA" sz="4800" b="1" dirty="0">
                <a:solidFill>
                  <a:schemeClr val="accent3"/>
                </a:solidFill>
                <a:cs typeface="DecoType Naskh" pitchFamily="2" charset="-78"/>
              </a:rPr>
              <a:t>على بركة </a:t>
            </a:r>
            <a:r>
              <a:rPr lang="ar-SA" sz="4800" b="1" dirty="0" smtClean="0">
                <a:solidFill>
                  <a:schemeClr val="accent3"/>
                </a:solidFill>
                <a:cs typeface="DecoType Naskh" pitchFamily="2" charset="-78"/>
              </a:rPr>
              <a:t>الله</a:t>
            </a:r>
          </a:p>
          <a:p>
            <a:pPr>
              <a:defRPr/>
            </a:pPr>
            <a:r>
              <a:rPr lang="ar-SA" sz="3200" b="1" dirty="0" smtClean="0">
                <a:solidFill>
                  <a:schemeClr val="accent3"/>
                </a:solidFill>
                <a:cs typeface="DecoType Naskh" pitchFamily="2" charset="-78"/>
              </a:rPr>
              <a:t>إعداد المعلمة : نورة الرشيد المدرسة 194 ب</a:t>
            </a:r>
            <a:endParaRPr lang="ar-SA" sz="3200" b="1" dirty="0">
              <a:solidFill>
                <a:schemeClr val="accent3"/>
              </a:solidFill>
              <a:cs typeface="DecoType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51920" y="260648"/>
            <a:ext cx="4608512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9600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قَالَ الْأَرْنَبُ: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9600" dirty="0" smtClean="0">
                <a:latin typeface="Arabic Typesetting" pitchFamily="66" charset="-78"/>
                <a:cs typeface="Arabic Typesetting" pitchFamily="66" charset="-78"/>
              </a:rPr>
              <a:t>سَأنَامُ قَلِيلًا ثُمَّ أَلْحَقُ بِالسُّلَحْفَاةِ لأَنَّنِي الْأَسْرَعُ. </a:t>
            </a:r>
            <a:r>
              <a:rPr kumimoji="0" lang="ar-SA" sz="9600" i="0" u="none" strike="noStrike" cap="none" normalizeH="0" dirty="0" smtClean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endParaRPr kumimoji="0" lang="ar-SA" sz="9600" i="0" u="none" strike="noStrike" cap="none" normalizeH="0" baseline="0" dirty="0" smtClean="0">
              <a:ln>
                <a:noFill/>
              </a:ln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098" name="Picture 2" descr="C:\Users\AL-JAN~1\AppData\Local\Temp\Rar$DI55.272\A0-01-T2K1_صفحة_141.jpg"/>
          <p:cNvPicPr>
            <a:picLocks noChangeAspect="1" noChangeArrowheads="1"/>
          </p:cNvPicPr>
          <p:nvPr/>
        </p:nvPicPr>
        <p:blipFill>
          <a:blip r:embed="rId4" cstate="print"/>
          <a:srcRect l="18355" t="11151" r="40770" b="58400"/>
          <a:stretch>
            <a:fillRect/>
          </a:stretch>
        </p:blipFill>
        <p:spPr bwMode="auto">
          <a:xfrm>
            <a:off x="0" y="692696"/>
            <a:ext cx="3563888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43808" y="1124744"/>
            <a:ext cx="5976664" cy="5016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اسْتَيْقَظَ الْأَرْنَبُ مَذْعُورًا وَرَاحَ يَرْكُضُ لَكِنَّهُ</a:t>
            </a:r>
            <a:r>
              <a:rPr kumimoji="0" lang="ar-SA" sz="8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 لَمْ يَلْحَقْ بِالسُّلَحْفَاةِ التي فَازَتْ </a:t>
            </a:r>
            <a:r>
              <a:rPr kumimoji="0" lang="ar-SA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بِالسِّبَاقِ</a:t>
            </a:r>
            <a:r>
              <a:rPr kumimoji="0" lang="ar-SA" sz="8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 ،وَخَسِرَ</a:t>
            </a:r>
            <a:r>
              <a:rPr lang="ar-SA" sz="8000" dirty="0" smtClean="0">
                <a:latin typeface="Arabic Typesetting" pitchFamily="66" charset="-78"/>
                <a:cs typeface="Arabic Typesetting" pitchFamily="66" charset="-78"/>
              </a:rPr>
              <a:t> الْأَرْنَبُ.</a:t>
            </a:r>
            <a:endParaRPr kumimoji="0" lang="ar-SA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5122" name="Picture 2" descr="C:\Users\AL-JAN~1\AppData\Local\Temp\Rar$DI55.272\A0-01-T2K1_صفحة_141.jpg"/>
          <p:cNvPicPr>
            <a:picLocks noChangeAspect="1" noChangeArrowheads="1"/>
          </p:cNvPicPr>
          <p:nvPr/>
        </p:nvPicPr>
        <p:blipFill>
          <a:blip r:embed="rId3" cstate="print"/>
          <a:srcRect l="39452" t="55250" r="10444" b="14300"/>
          <a:stretch>
            <a:fillRect/>
          </a:stretch>
        </p:blipFill>
        <p:spPr bwMode="auto">
          <a:xfrm>
            <a:off x="251520" y="260648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0" y="0"/>
            <a:ext cx="8964488" cy="16561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khbar MT" pitchFamily="2" charset="-78"/>
              </a:rPr>
              <a:t>سَخِرَ </a:t>
            </a:r>
            <a:r>
              <a:rPr lang="ar-SA" sz="5400" dirty="0" smtClean="0">
                <a:solidFill>
                  <a:schemeClr val="tx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الْأَرْنَبُ</a:t>
            </a:r>
            <a:r>
              <a:rPr lang="ar-SA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khbar MT" pitchFamily="2" charset="-78"/>
              </a:rPr>
              <a:t> مِنَ السُّلَحْفَاةِ وَقَالَ :مَا رَأْيُكِ أَيَّتُهَا الْبَطِيئَةُ أَنْ نَتَسَابَقَ إِلَى طَرْفِ الْغَابَةِ ؟ </a:t>
            </a:r>
            <a:endParaRPr lang="ar-SA" sz="5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khbar MT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79512" y="1628800"/>
            <a:ext cx="856895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6600" dirty="0" smtClean="0">
                <a:latin typeface="Algerian" pitchFamily="82" charset="0"/>
                <a:cs typeface="Arabic Typesetting" pitchFamily="66" charset="-78"/>
              </a:rPr>
              <a:t>سَارَتْ السُّلَحْفَاةِ بِبُطءٍ وَصَبْرٍ دُونَ أَن تَتَوَقَّفَ . 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2763215"/>
            <a:ext cx="8676456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6600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قَالَ الْأَرْنَبُ: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6600" dirty="0" smtClean="0">
                <a:latin typeface="Arabic Typesetting" pitchFamily="66" charset="-78"/>
                <a:cs typeface="Arabic Typesetting" pitchFamily="66" charset="-78"/>
              </a:rPr>
              <a:t>سَأنَامُ قَلِيلًا ثُمَّ أَلْحَقُ بِالسُّلَحْفَاةِ لأَنَّنِي الْأَسْرَعُ. </a:t>
            </a:r>
            <a:r>
              <a:rPr kumimoji="0" lang="ar-SA" sz="6600" i="0" u="none" strike="noStrike" cap="none" normalizeH="0" dirty="0" smtClean="0">
                <a:ln>
                  <a:noFill/>
                </a:ln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endParaRPr kumimoji="0" lang="ar-SA" sz="6600" i="0" u="none" strike="noStrike" cap="none" normalizeH="0" baseline="0" dirty="0" smtClean="0">
              <a:ln>
                <a:noFill/>
              </a:ln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4919008"/>
            <a:ext cx="8820472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اسْتَيْقَظَ الْأَرْنَبُ مَذْعُورًا وَرَاحَ يَرْكُضُ لَكِنَّهُ</a:t>
            </a: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 لَمْ يَلْحَقْ بِالسُّلَحْفَاةِ التي فَازَتْ </a:t>
            </a:r>
            <a:r>
              <a:rPr kumimoji="0" lang="ar-SA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بِالسِّبَاقِ</a:t>
            </a: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 ،وَخَسِرَ</a:t>
            </a:r>
            <a:r>
              <a:rPr lang="ar-SA" sz="6000" dirty="0" smtClean="0">
                <a:latin typeface="Arabic Typesetting" pitchFamily="66" charset="-78"/>
                <a:cs typeface="Arabic Typesetting" pitchFamily="66" charset="-78"/>
              </a:rPr>
              <a:t> الْأَرْنَبُ.</a:t>
            </a:r>
            <a:endParaRPr kumimoji="0" lang="ar-S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203848" y="1916832"/>
            <a:ext cx="3218656" cy="17784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أَفْهَمُ النَّصَّ</a:t>
            </a:r>
            <a:endParaRPr lang="ar-SA" sz="66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628801"/>
            <a:ext cx="12961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L-JAN~1\AppData\Local\Temp\Rar$DI32.1716\A0-01-T2K1_صفحة_106.jpg"/>
          <p:cNvPicPr>
            <a:picLocks noChangeAspect="1" noChangeArrowheads="1"/>
          </p:cNvPicPr>
          <p:nvPr/>
        </p:nvPicPr>
        <p:blipFill>
          <a:blip r:embed="rId3" cstate="print"/>
          <a:srcRect l="8063" t="26088" r="16051" b="64861"/>
          <a:stretch>
            <a:fillRect/>
          </a:stretch>
        </p:blipFill>
        <p:spPr bwMode="auto">
          <a:xfrm>
            <a:off x="4139952" y="260648"/>
            <a:ext cx="4752528" cy="1080120"/>
          </a:xfrm>
          <a:prstGeom prst="rect">
            <a:avLst/>
          </a:prstGeom>
          <a:noFill/>
        </p:spPr>
      </p:pic>
      <p:pic>
        <p:nvPicPr>
          <p:cNvPr id="6146" name="Picture 2" descr="C:\Users\AL-JAN~1\AppData\Local\Temp\Rar$DI20.6327\A0-01-T2K1_صفحة_142.jpg"/>
          <p:cNvPicPr>
            <a:picLocks noChangeAspect="1" noChangeArrowheads="1"/>
          </p:cNvPicPr>
          <p:nvPr/>
        </p:nvPicPr>
        <p:blipFill>
          <a:blip r:embed="rId4" cstate="print"/>
          <a:srcRect l="21006" t="53150" r="13098" b="37400"/>
          <a:stretch>
            <a:fillRect/>
          </a:stretch>
        </p:blipFill>
        <p:spPr bwMode="auto">
          <a:xfrm>
            <a:off x="395536" y="3933056"/>
            <a:ext cx="6984776" cy="1512168"/>
          </a:xfrm>
          <a:prstGeom prst="rect">
            <a:avLst/>
          </a:prstGeom>
          <a:noFill/>
        </p:spPr>
      </p:pic>
      <p:pic>
        <p:nvPicPr>
          <p:cNvPr id="11" name="Picture 2" descr="C:\Users\AL-JAN~1\AppData\Local\Temp\Rar$DI20.6327\A0-01-T2K1_صفحة_142.jpg"/>
          <p:cNvPicPr>
            <a:picLocks noChangeAspect="1" noChangeArrowheads="1"/>
          </p:cNvPicPr>
          <p:nvPr/>
        </p:nvPicPr>
        <p:blipFill>
          <a:blip r:embed="rId4" cstate="print"/>
          <a:srcRect l="34185" t="44750" r="13098" b="45800"/>
          <a:stretch>
            <a:fillRect/>
          </a:stretch>
        </p:blipFill>
        <p:spPr bwMode="auto">
          <a:xfrm>
            <a:off x="323528" y="2564904"/>
            <a:ext cx="7128792" cy="1296144"/>
          </a:xfrm>
          <a:prstGeom prst="rect">
            <a:avLst/>
          </a:prstGeom>
          <a:noFill/>
        </p:spPr>
      </p:pic>
      <p:pic>
        <p:nvPicPr>
          <p:cNvPr id="13" name="Picture 2" descr="C:\Users\AL-JAN~1\AppData\Local\Temp\Rar$DI20.6327\A0-01-T2K1_صفحة_142.jpg"/>
          <p:cNvPicPr>
            <a:picLocks noChangeAspect="1" noChangeArrowheads="1"/>
          </p:cNvPicPr>
          <p:nvPr/>
        </p:nvPicPr>
        <p:blipFill>
          <a:blip r:embed="rId4" cstate="print"/>
          <a:srcRect l="34546" t="35300" r="13098" b="53150"/>
          <a:stretch>
            <a:fillRect/>
          </a:stretch>
        </p:blipFill>
        <p:spPr bwMode="auto">
          <a:xfrm>
            <a:off x="611560" y="1052736"/>
            <a:ext cx="655272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-JAN~1\AppData\Local\Temp\Rar$DI13.98080\A0-01-T2K1_صفحة_113.jpg"/>
          <p:cNvPicPr>
            <a:picLocks noChangeAspect="1" noChangeArrowheads="1"/>
          </p:cNvPicPr>
          <p:nvPr/>
        </p:nvPicPr>
        <p:blipFill>
          <a:blip r:embed="rId4" cstate="print"/>
          <a:srcRect l="50551" t="11151" r="10444" b="77299"/>
          <a:stretch>
            <a:fillRect/>
          </a:stretch>
        </p:blipFill>
        <p:spPr bwMode="auto">
          <a:xfrm>
            <a:off x="5580112" y="332656"/>
            <a:ext cx="2952328" cy="1008112"/>
          </a:xfrm>
          <a:prstGeom prst="rect">
            <a:avLst/>
          </a:prstGeom>
          <a:noFill/>
        </p:spPr>
      </p:pic>
      <p:pic>
        <p:nvPicPr>
          <p:cNvPr id="7170" name="Picture 2" descr="C:\Users\AL-JAN~1\AppData\Local\Temp\Rar$DI23.5866\A0-01-T2K1_صفحة_143.jpg"/>
          <p:cNvPicPr>
            <a:picLocks noChangeAspect="1" noChangeArrowheads="1"/>
          </p:cNvPicPr>
          <p:nvPr/>
        </p:nvPicPr>
        <p:blipFill>
          <a:blip r:embed="rId5" cstate="print"/>
          <a:srcRect l="18355" t="29399" r="11763" b="20600"/>
          <a:stretch>
            <a:fillRect/>
          </a:stretch>
        </p:blipFill>
        <p:spPr bwMode="auto">
          <a:xfrm>
            <a:off x="1259632" y="1268760"/>
            <a:ext cx="6912768" cy="5589240"/>
          </a:xfrm>
          <a:prstGeom prst="rect">
            <a:avLst/>
          </a:prstGeom>
          <a:noFill/>
        </p:spPr>
      </p:pic>
      <p:pic>
        <p:nvPicPr>
          <p:cNvPr id="7171" name="Picture 3" descr="C:\Users\AL-JAN~1\AppData\Local\Temp\Rar$DI23.5866\A0-01-T2K1_صفحة_143.jpg"/>
          <p:cNvPicPr>
            <a:picLocks noChangeAspect="1" noChangeArrowheads="1"/>
          </p:cNvPicPr>
          <p:nvPr/>
        </p:nvPicPr>
        <p:blipFill>
          <a:blip r:embed="rId5" cstate="print"/>
          <a:srcRect l="51319" t="21650" r="11763" b="72050"/>
          <a:stretch>
            <a:fillRect/>
          </a:stretch>
        </p:blipFill>
        <p:spPr bwMode="auto">
          <a:xfrm>
            <a:off x="1979712" y="188640"/>
            <a:ext cx="3240360" cy="1008112"/>
          </a:xfrm>
          <a:prstGeom prst="rect">
            <a:avLst/>
          </a:prstGeom>
          <a:noFill/>
        </p:spPr>
      </p:pic>
      <p:cxnSp>
        <p:nvCxnSpPr>
          <p:cNvPr id="12" name="رابط كسهم مستقيم 11"/>
          <p:cNvCxnSpPr/>
          <p:nvPr/>
        </p:nvCxnSpPr>
        <p:spPr>
          <a:xfrm rot="10800000">
            <a:off x="3347864" y="4005064"/>
            <a:ext cx="2376264" cy="1938536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0800000">
            <a:off x="2627784" y="2204864"/>
            <a:ext cx="3312368" cy="216024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5400000">
            <a:off x="2447764" y="2528900"/>
            <a:ext cx="3384376" cy="288032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691680" y="1124744"/>
            <a:ext cx="4658816" cy="15624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بِبُط</a:t>
            </a:r>
            <a:r>
              <a:rPr lang="ar-SA" sz="7200" dirty="0" smtClean="0">
                <a:solidFill>
                  <a:srgbClr val="C00000"/>
                </a:solidFill>
              </a:rPr>
              <a:t>ءٍ</a:t>
            </a:r>
            <a:r>
              <a:rPr lang="ar-SA" sz="7200" dirty="0" smtClean="0"/>
              <a:t> وَصَبْ</a:t>
            </a:r>
            <a:r>
              <a:rPr lang="ar-SA" sz="7200" dirty="0" smtClean="0">
                <a:solidFill>
                  <a:srgbClr val="C00000"/>
                </a:solidFill>
              </a:rPr>
              <a:t>رٍ</a:t>
            </a:r>
            <a:endParaRPr lang="ar-SA" sz="7200" dirty="0">
              <a:solidFill>
                <a:srgbClr val="C0000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043608" y="2852936"/>
            <a:ext cx="7056784" cy="13681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8000" dirty="0" smtClean="0">
                <a:solidFill>
                  <a:schemeClr val="accent3">
                    <a:lumMod val="50000"/>
                  </a:schemeClr>
                </a:solidFill>
              </a:rPr>
              <a:t>أَيَّتُهَا السُّلَحْفَاةُ الْبَطِيئةُ</a:t>
            </a:r>
            <a:endParaRPr lang="ar-SA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23528" y="4509120"/>
            <a:ext cx="8496944" cy="1850504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8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اسْتَيْقَظَ الْأَرْنَبُ مَذْعُورًا وَرَاحَ يَرْكُضُ </a:t>
            </a:r>
            <a:endParaRPr lang="ar-SA" sz="8000" dirty="0"/>
          </a:p>
        </p:txBody>
      </p:sp>
      <p:pic>
        <p:nvPicPr>
          <p:cNvPr id="10" name="Picture 2" descr="C:\Users\AL-JAN~1\AppData\Local\Temp\Rar$DI41.4774\A0-01-T2K1_صفحة_108.jpg"/>
          <p:cNvPicPr>
            <a:picLocks noChangeAspect="1" noChangeArrowheads="1"/>
          </p:cNvPicPr>
          <p:nvPr/>
        </p:nvPicPr>
        <p:blipFill>
          <a:blip r:embed="rId3" cstate="print"/>
          <a:srcRect l="40767" t="10771" r="20535" b="81060"/>
          <a:stretch>
            <a:fillRect/>
          </a:stretch>
        </p:blipFill>
        <p:spPr bwMode="auto">
          <a:xfrm>
            <a:off x="3275856" y="188640"/>
            <a:ext cx="5544616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L-JAN~1\AppData\Local\Temp\Rar$DI31.4155\A0-01-T2K1_صفحة_14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1566" t="10929" r="16053" b="27016"/>
          <a:stretch>
            <a:fillRect/>
          </a:stretch>
        </p:blipFill>
        <p:spPr bwMode="auto">
          <a:xfrm>
            <a:off x="323528" y="404664"/>
            <a:ext cx="8064896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-JAN~1\AppData\Local\Temp\Rar$DI14.28622\A0-01-T2K1_صفحة_11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l="11577" t="10929" r="8641" b="78816"/>
          <a:stretch>
            <a:fillRect/>
          </a:stretch>
        </p:blipFill>
        <p:spPr bwMode="auto">
          <a:xfrm>
            <a:off x="611560" y="332656"/>
            <a:ext cx="7920880" cy="1368152"/>
          </a:xfrm>
          <a:prstGeom prst="rect">
            <a:avLst/>
          </a:prstGeom>
          <a:noFill/>
        </p:spPr>
      </p:pic>
      <p:pic>
        <p:nvPicPr>
          <p:cNvPr id="9218" name="Picture 2" descr="C:\Users\AL-JAN~1\AppData\Local\Temp\Rar$DI31.1344\A0-01-T2K1_صفحة_145.jpg"/>
          <p:cNvPicPr>
            <a:picLocks noChangeAspect="1" noChangeArrowheads="1"/>
          </p:cNvPicPr>
          <p:nvPr/>
        </p:nvPicPr>
        <p:blipFill>
          <a:blip r:embed="rId4" cstate="print"/>
          <a:srcRect l="22311" t="34225" r="6489" b="56299"/>
          <a:stretch>
            <a:fillRect/>
          </a:stretch>
        </p:blipFill>
        <p:spPr bwMode="auto">
          <a:xfrm>
            <a:off x="971600" y="2780928"/>
            <a:ext cx="705678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L-JAN~1\AppData\Local\Temp\Rar$DI31.1344\A0-01-T2K1_صفحة_14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7143" t="41957" r="10497" b="15196"/>
          <a:stretch>
            <a:fillRect/>
          </a:stretch>
        </p:blipFill>
        <p:spPr bwMode="auto">
          <a:xfrm>
            <a:off x="971600" y="548680"/>
            <a:ext cx="7128792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5436096" y="4653136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sz="20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م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123728" y="548680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ح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380312" y="476672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أ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355976" y="1988840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ز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364088" y="476672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ت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275856" y="1988840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س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043608" y="3284984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ق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2123728" y="3284984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sz="1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ف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7452320" y="1916832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sz="20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د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444208" y="4725144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sz="1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ل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6372200" y="476672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sz="1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ب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6516216" y="3356992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ط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4355976" y="4653136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sz="20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ن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5364088" y="1988840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sz="20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ر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971600" y="1988840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sz="20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ص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2123728" y="4653136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و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3203848" y="548680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ج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2123728" y="1988840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ش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7524328" y="3356992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ض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355976" y="3356992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Traditional Arabic" pitchFamily="18" charset="-78"/>
              </a:rPr>
              <a:t>ع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524328" y="4797152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+mn-cs"/>
              </a:rPr>
              <a:t>ك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971600" y="548680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ar-SA" sz="6600" dirty="0" smtClean="0">
                <a:solidFill>
                  <a:srgbClr val="800000"/>
                </a:solidFill>
                <a:latin typeface="Calibri" pitchFamily="34" charset="0"/>
                <a:cs typeface="+mn-cs"/>
              </a:rPr>
              <a:t>خ</a:t>
            </a:r>
            <a:endParaRPr lang="en-US" sz="6600" dirty="0">
              <a:solidFill>
                <a:srgbClr val="80000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1043608" y="4581128"/>
            <a:ext cx="914400" cy="1066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ar-SA" sz="6600" b="1" dirty="0" smtClean="0">
                <a:solidFill>
                  <a:srgbClr val="800000"/>
                </a:solidFill>
                <a:latin typeface="Calibri" pitchFamily="34" charset="0"/>
                <a:cs typeface="+mn-cs"/>
              </a:rPr>
              <a:t>ي</a:t>
            </a:r>
            <a:endParaRPr lang="en-US" sz="6600" b="1" dirty="0">
              <a:solidFill>
                <a:srgbClr val="80000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6444208" y="1988840"/>
            <a:ext cx="914400" cy="995362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cs typeface="Akhbar MT" pitchFamily="2" charset="-78"/>
              </a:rPr>
              <a:t>ذ</a:t>
            </a:r>
            <a:endParaRPr lang="en-US" sz="6600" b="1" dirty="0">
              <a:solidFill>
                <a:srgbClr val="800000"/>
              </a:solidFill>
              <a:cs typeface="Akhbar MT" pitchFamily="2" charset="-78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3275856" y="4653136"/>
            <a:ext cx="914400" cy="995362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cs typeface="Akhbar MT" pitchFamily="2" charset="-78"/>
              </a:rPr>
              <a:t>هـ</a:t>
            </a:r>
            <a:endParaRPr lang="en-US" sz="6600" b="1" dirty="0">
              <a:solidFill>
                <a:srgbClr val="800000"/>
              </a:solidFill>
              <a:cs typeface="Akhbar MT" pitchFamily="2" charset="-78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4283968" y="548680"/>
            <a:ext cx="914400" cy="995362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cs typeface="Akhbar MT" pitchFamily="2" charset="-78"/>
              </a:rPr>
              <a:t>ث</a:t>
            </a:r>
            <a:endParaRPr lang="en-US" sz="6600" b="1" dirty="0">
              <a:solidFill>
                <a:srgbClr val="800000"/>
              </a:solidFill>
              <a:cs typeface="Akhbar MT" pitchFamily="2" charset="-78"/>
            </a:endParaRPr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3275856" y="3356992"/>
            <a:ext cx="914400" cy="995363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cs typeface="Akhbar MT" pitchFamily="2" charset="-78"/>
              </a:rPr>
              <a:t>غ</a:t>
            </a:r>
            <a:endParaRPr lang="en-US" sz="6600" b="1" dirty="0">
              <a:solidFill>
                <a:srgbClr val="800000"/>
              </a:solidFill>
              <a:cs typeface="Akhbar MT" pitchFamily="2" charset="-78"/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5364088" y="3356992"/>
            <a:ext cx="914400" cy="1139379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CC"/>
              </a:gs>
              <a:gs pos="100000">
                <a:srgbClr val="FFFFF5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6600" b="1" dirty="0" smtClean="0">
                <a:solidFill>
                  <a:srgbClr val="800000"/>
                </a:solidFill>
                <a:cs typeface="Akhbar MT" pitchFamily="2" charset="-78"/>
              </a:rPr>
              <a:t>ظ</a:t>
            </a:r>
            <a:endParaRPr lang="en-US" sz="6600" b="1" dirty="0">
              <a:solidFill>
                <a:srgbClr val="800000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nimBg="1" autoUpdateAnimBg="0"/>
      <p:bldP spid="10244" grpId="0" animBg="1" autoUpdateAnimBg="0"/>
      <p:bldP spid="10245" grpId="0" animBg="1" autoUpdateAnimBg="0"/>
      <p:bldP spid="10246" grpId="0" animBg="1" autoUpdateAnimBg="0"/>
      <p:bldP spid="10247" grpId="0" animBg="1" autoUpdateAnimBg="0"/>
      <p:bldP spid="10248" grpId="0" animBg="1" autoUpdateAnimBg="0"/>
      <p:bldP spid="10249" grpId="0" animBg="1" autoUpdateAnimBg="0"/>
      <p:bldP spid="10250" grpId="0" animBg="1" autoUpdateAnimBg="0"/>
      <p:bldP spid="10251" grpId="0" animBg="1" autoUpdateAnimBg="0"/>
      <p:bldP spid="10252" grpId="0" animBg="1" autoUpdateAnimBg="0"/>
      <p:bldP spid="10253" grpId="0" animBg="1" autoUpdateAnimBg="0"/>
      <p:bldP spid="10254" grpId="0" animBg="1" autoUpdateAnimBg="0"/>
      <p:bldP spid="10255" grpId="0" animBg="1" autoUpdateAnimBg="0"/>
      <p:bldP spid="1025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5" grpId="0" animBg="1" autoUpdateAnimBg="0"/>
      <p:bldP spid="23" grpId="0" animBg="1" autoUpdateAnimBg="0"/>
      <p:bldP spid="24" grpId="0" animBg="1" autoUpdateAnimBg="0"/>
      <p:bldP spid="26" grpId="0" animBg="1" autoUpdateAnimBg="0"/>
      <p:bldP spid="27" grpId="0" animBg="1" autoUpdateAnimBg="0"/>
      <p:bldP spid="28" grpId="0" animBg="1" autoUpdateAnimBg="0"/>
      <p:bldP spid="29" grpId="0" animBg="1" autoUpdateAnimBg="0"/>
      <p:bldP spid="30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6000" dirty="0" smtClean="0">
                <a:solidFill>
                  <a:srgbClr val="C00000"/>
                </a:solidFill>
              </a:rPr>
              <a:t>الواجب :</a:t>
            </a:r>
          </a:p>
          <a:p>
            <a:pPr>
              <a:buNone/>
            </a:pPr>
            <a:r>
              <a:rPr lang="ar-SA" sz="6000" dirty="0" smtClean="0"/>
              <a:t> قراءة الدرس عدة مرات </a:t>
            </a:r>
          </a:p>
          <a:p>
            <a:pPr>
              <a:buNone/>
            </a:pPr>
            <a:r>
              <a:rPr lang="ar-SA" sz="6000" dirty="0" smtClean="0"/>
              <a:t>           كتابة الدرس </a:t>
            </a:r>
            <a:endParaRPr lang="ar-S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323528" y="5517232"/>
            <a:ext cx="8605464" cy="13407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85000" lnSpcReduction="10000"/>
          </a:bodyPr>
          <a:lstStyle/>
          <a:p>
            <a:pPr lvl="1">
              <a:buNone/>
            </a:pPr>
            <a:r>
              <a:rPr lang="ar-SA" sz="5700" dirty="0" smtClean="0">
                <a:solidFill>
                  <a:srgbClr val="C00000"/>
                </a:solidFill>
              </a:rPr>
              <a:t>صَالِحٌ :</a:t>
            </a:r>
            <a:r>
              <a:rPr lang="ar-SA" sz="5700" dirty="0" smtClean="0">
                <a:solidFill>
                  <a:srgbClr val="003300"/>
                </a:solidFill>
              </a:rPr>
              <a:t>أَتَمَنَّى لَكَ الشِّفَاءُ الْعَاجِلَ بِإِذْنِ اللهِ</a:t>
            </a:r>
            <a:endParaRPr lang="ar-SA" sz="5700" dirty="0">
              <a:solidFill>
                <a:srgbClr val="0033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11560" y="4797152"/>
            <a:ext cx="8064896" cy="698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C00000"/>
                </a:solidFill>
              </a:rPr>
              <a:t>مُحَمَّد</a:t>
            </a:r>
            <a:r>
              <a:rPr lang="ar-S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ٌ : شُكْرًا لَكَ يَا صَدِيقِي . </a:t>
            </a:r>
            <a:endParaRPr lang="ar-SA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60" y="3284984"/>
            <a:ext cx="8064896" cy="1446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الطَّبِيبُ</a:t>
            </a:r>
            <a:r>
              <a:rPr kumimoji="0" lang="ar-SA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: خُذْ الْعَسَلَ يَا مُحَمَّد وَلَا تَتَرَدَّدْ فَالْعَسَلُ دَوَاءٌ لَأَلَمِ الْبَطْنِ .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915816" y="2348880"/>
            <a:ext cx="568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khbar MT" pitchFamily="2" charset="-78"/>
              </a:rPr>
              <a:t>مُحَمَّدٌ</a:t>
            </a:r>
            <a:r>
              <a:rPr kumimoji="0" lang="ar-SA" sz="5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khbar MT" pitchFamily="2" charset="-78"/>
              </a:rPr>
              <a:t>:هَذَا عَسَلٌ،وَ لَيْسَ دَواءً ! </a:t>
            </a:r>
            <a:endParaRPr kumimoji="0" lang="ar-SA" sz="5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khbar MT" pitchFamily="2" charset="-78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1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normAutofit fontScale="90000"/>
          </a:bodyPr>
          <a:lstStyle/>
          <a:p>
            <a:pPr algn="ctr"/>
            <a:r>
              <a:rPr lang="ar-SA" sz="4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SA" sz="4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4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صَالِحٌ</a:t>
            </a:r>
            <a:r>
              <a:rPr lang="ar-SA" sz="4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49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:الْحَمْدُ للهِ عَلَى سَلَامَتِكَ يَا مُحَمَّدٌ .</a:t>
            </a:r>
          </a:p>
          <a:p>
            <a:pPr algn="ctr"/>
            <a:r>
              <a:rPr lang="ar-SA" sz="4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مُحَمَّدٌ </a:t>
            </a:r>
            <a:r>
              <a:rPr lang="ar-SA" sz="4900" dirty="0" smtClean="0">
                <a:latin typeface="Arial" pitchFamily="34" charset="0"/>
                <a:cs typeface="Arial" pitchFamily="34" charset="0"/>
              </a:rPr>
              <a:t>: سَلَّمَكَ اللهُ يَا صَدِيقِي .</a:t>
            </a:r>
          </a:p>
          <a:p>
            <a:pPr algn="ctr"/>
            <a:endParaRPr lang="ar-SA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851920" y="1412776"/>
            <a:ext cx="482453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5400" dirty="0" smtClean="0">
                <a:solidFill>
                  <a:srgbClr val="C00000"/>
                </a:solidFill>
                <a:latin typeface="Arial" pitchFamily="34" charset="0"/>
                <a:cs typeface="Akhbar MT" pitchFamily="2" charset="-78"/>
              </a:rPr>
              <a:t>صَالِحٌ </a:t>
            </a:r>
            <a:r>
              <a:rPr lang="ar-SA" sz="5400" dirty="0" smtClean="0">
                <a:latin typeface="Arial" pitchFamily="34" charset="0"/>
                <a:cs typeface="Akhbar MT" pitchFamily="2" charset="-78"/>
              </a:rPr>
              <a:t>: خُذْ هَذَا الدَّوَاء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r"/>
            <a:r>
              <a:rPr lang="ar-SA" sz="5400" dirty="0" smtClean="0">
                <a:solidFill>
                  <a:schemeClr val="tx1"/>
                </a:solidFill>
              </a:rPr>
              <a:t>أصِلُ</a:t>
            </a:r>
            <a:r>
              <a:rPr lang="ar-SA" sz="5400" dirty="0" smtClean="0">
                <a:solidFill>
                  <a:schemeClr val="tx1"/>
                </a:solidFill>
              </a:rPr>
              <a:t> </a:t>
            </a:r>
            <a:r>
              <a:rPr lang="ar-SA" sz="5400" dirty="0" smtClean="0">
                <a:solidFill>
                  <a:schemeClr val="tx1"/>
                </a:solidFill>
              </a:rPr>
              <a:t>الكلمة حسب نوع (المد )</a:t>
            </a:r>
            <a:endParaRPr lang="ar-SA" sz="5400" dirty="0">
              <a:solidFill>
                <a:schemeClr val="tx1"/>
              </a:solidFill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5877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SA" sz="4800" b="1" dirty="0" smtClean="0">
                <a:latin typeface="Arial" pitchFamily="34" charset="0"/>
                <a:cs typeface="Arial" pitchFamily="34" charset="0"/>
              </a:rPr>
              <a:t>الطَّبِيبُ</a:t>
            </a:r>
          </a:p>
          <a:p>
            <a:pPr>
              <a:lnSpc>
                <a:spcPct val="150000"/>
              </a:lnSpc>
            </a:pPr>
            <a:r>
              <a:rPr lang="ar-SA" sz="4800" b="1" dirty="0" smtClean="0">
                <a:latin typeface="Arial" pitchFamily="34" charset="0"/>
                <a:cs typeface="Arial" pitchFamily="34" charset="0"/>
              </a:rPr>
              <a:t>صَالِحٌ  </a:t>
            </a:r>
          </a:p>
          <a:p>
            <a:pPr>
              <a:lnSpc>
                <a:spcPct val="150000"/>
              </a:lnSpc>
            </a:pPr>
            <a:r>
              <a:rPr lang="ar-SA" sz="4800" b="1" dirty="0" smtClean="0">
                <a:latin typeface="Arial" pitchFamily="34" charset="0"/>
                <a:cs typeface="Arial" pitchFamily="34" charset="0"/>
              </a:rPr>
              <a:t>الشِّفَاءُ </a:t>
            </a:r>
          </a:p>
          <a:p>
            <a:pPr>
              <a:lnSpc>
                <a:spcPct val="150000"/>
              </a:lnSpc>
            </a:pPr>
            <a:r>
              <a:rPr lang="ar-SA" sz="4800" b="1" dirty="0" smtClean="0">
                <a:latin typeface="Arial" pitchFamily="34" charset="0"/>
                <a:cs typeface="Arial" pitchFamily="34" charset="0"/>
              </a:rPr>
              <a:t>الْعَاجِلِ</a:t>
            </a:r>
          </a:p>
          <a:p>
            <a:pPr>
              <a:lnSpc>
                <a:spcPct val="150000"/>
              </a:lnSpc>
            </a:pPr>
            <a:r>
              <a:rPr lang="ar-SA" sz="4800" b="1" dirty="0" smtClean="0">
                <a:latin typeface="Arial" pitchFamily="34" charset="0"/>
                <a:cs typeface="Arial" pitchFamily="34" charset="0"/>
              </a:rPr>
              <a:t> نَعُودُ</a:t>
            </a:r>
          </a:p>
          <a:p>
            <a:pPr>
              <a:lnSpc>
                <a:spcPct val="150000"/>
              </a:lnSpc>
            </a:pPr>
            <a:endParaRPr lang="ar-SA" sz="5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 rot="10800000">
            <a:off x="3203848" y="4077072"/>
            <a:ext cx="3312368" cy="2160240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>
            <a:off x="3563888" y="2420888"/>
            <a:ext cx="2880320" cy="259228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>
            <a:off x="3635896" y="2204864"/>
            <a:ext cx="2520280" cy="1800200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5400000">
            <a:off x="3419872" y="2060848"/>
            <a:ext cx="3096344" cy="295232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ستطيل مستدير الزوايا 12"/>
          <p:cNvSpPr/>
          <p:nvPr/>
        </p:nvSpPr>
        <p:spPr>
          <a:xfrm>
            <a:off x="683568" y="1484784"/>
            <a:ext cx="288032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المد بالألف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83568" y="5157192"/>
            <a:ext cx="2880320" cy="914400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المد بالياء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611560" y="3212976"/>
            <a:ext cx="288032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المد بالواو</a:t>
            </a:r>
            <a:endParaRPr lang="ar-SA" sz="4800" dirty="0">
              <a:solidFill>
                <a:srgbClr val="C00000"/>
              </a:solidFill>
            </a:endParaRPr>
          </a:p>
        </p:txBody>
      </p:sp>
      <p:cxnSp>
        <p:nvCxnSpPr>
          <p:cNvPr id="24" name="رابط كسهم مستقيم 23"/>
          <p:cNvCxnSpPr/>
          <p:nvPr/>
        </p:nvCxnSpPr>
        <p:spPr>
          <a:xfrm rot="10800000">
            <a:off x="3635896" y="1988840"/>
            <a:ext cx="2808312" cy="1080120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13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755576" y="1556792"/>
            <a:ext cx="2376264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خُذْ</a:t>
            </a:r>
            <a:endParaRPr lang="ar-SA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563888" y="1556792"/>
            <a:ext cx="252028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C00000"/>
                </a:solidFill>
              </a:rPr>
              <a:t>الدَّوَاء</a:t>
            </a:r>
            <a:endParaRPr lang="ar-SA" sz="6000" dirty="0">
              <a:solidFill>
                <a:srgbClr val="C0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6372200" y="1556792"/>
            <a:ext cx="2448272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هَذَا</a:t>
            </a:r>
            <a:r>
              <a:rPr lang="ar-SA" sz="4800" dirty="0" smtClean="0"/>
              <a:t> 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012160" y="4077072"/>
            <a:ext cx="2376264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خُذْ</a:t>
            </a:r>
            <a:endParaRPr lang="ar-S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187624" y="4077072"/>
            <a:ext cx="252028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C00000"/>
                </a:solidFill>
              </a:rPr>
              <a:t>الدَّوَاء</a:t>
            </a:r>
            <a:endParaRPr lang="ar-SA" sz="6000" dirty="0">
              <a:solidFill>
                <a:srgbClr val="C0000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635896" y="4077072"/>
            <a:ext cx="2448272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هَذَا</a:t>
            </a:r>
            <a:r>
              <a:rPr lang="ar-SA" sz="4800" dirty="0" smtClean="0"/>
              <a:t> 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16824" cy="11430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sz="5400" dirty="0" smtClean="0">
                <a:solidFill>
                  <a:schemeClr val="tx1"/>
                </a:solidFill>
              </a:rPr>
              <a:t>رَتِّبِي الْكَلِمَاتِ الْتَّالِية لِتَكْوِين جُمْلَةٌ </a:t>
            </a:r>
            <a:r>
              <a:rPr lang="ar-SA" dirty="0" smtClean="0"/>
              <a:t>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6300192" y="1556792"/>
            <a:ext cx="244827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فِيهِ</a:t>
            </a:r>
            <a:r>
              <a:rPr lang="ar-SA" sz="4800" dirty="0" smtClean="0"/>
              <a:t> 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491880" y="1556792"/>
            <a:ext cx="244827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شِفَاءٌ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83568" y="1556792"/>
            <a:ext cx="244827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الْعَسَلُ</a:t>
            </a:r>
            <a:r>
              <a:rPr lang="ar-SA" sz="4800" dirty="0" smtClean="0"/>
              <a:t> 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156176" y="4293096"/>
            <a:ext cx="244827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الْعَسَلُ</a:t>
            </a:r>
            <a:r>
              <a:rPr lang="ar-SA" sz="4800" dirty="0" smtClean="0"/>
              <a:t> 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259632" y="4293096"/>
            <a:ext cx="244827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شِفَاءٌ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707904" y="4293096"/>
            <a:ext cx="244827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فِيهِ</a:t>
            </a:r>
            <a:r>
              <a:rPr lang="ar-SA" sz="4800" dirty="0" smtClean="0"/>
              <a:t> 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10" name="عنوان 7"/>
          <p:cNvSpPr txBox="1">
            <a:spLocks/>
          </p:cNvSpPr>
          <p:nvPr/>
        </p:nvSpPr>
        <p:spPr>
          <a:xfrm>
            <a:off x="971600" y="274638"/>
            <a:ext cx="7416824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75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0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رَتِّبِي الْكَلِمَاتِ الْتَّالِية لِتَكْوِين جُمْلَةٌ </a:t>
            </a:r>
            <a:r>
              <a:rPr kumimoji="0" lang="ar-SA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ar-SA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أرنب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492896"/>
            <a:ext cx="2808312" cy="1944216"/>
          </a:xfrm>
          <a:prstGeom prst="rect">
            <a:avLst/>
          </a:prstGeom>
        </p:spPr>
      </p:pic>
      <p:pic>
        <p:nvPicPr>
          <p:cNvPr id="5" name="صورة 4" descr="سلحفاة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564904"/>
            <a:ext cx="2880320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مستدير الزوايا 8"/>
          <p:cNvSpPr/>
          <p:nvPr/>
        </p:nvSpPr>
        <p:spPr>
          <a:xfrm>
            <a:off x="1403648" y="188640"/>
            <a:ext cx="720080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C00000"/>
                </a:solidFill>
              </a:rPr>
              <a:t>النَّصُ الْأول</a:t>
            </a:r>
            <a:r>
              <a:rPr lang="ar-SA" sz="4800" dirty="0" smtClean="0"/>
              <a:t>:الْأَرْنَبُ الْمَغْرُور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3131840" y="1340768"/>
            <a:ext cx="5472608" cy="50851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6600" dirty="0" smtClean="0">
                <a:latin typeface="Arial" pitchFamily="34" charset="0"/>
                <a:cs typeface="Akhbar MT" pitchFamily="2" charset="-78"/>
              </a:rPr>
              <a:t>سَخِرَ </a:t>
            </a:r>
            <a:r>
              <a:rPr lang="ar-SA" sz="7200" dirty="0" smtClean="0">
                <a:latin typeface="Arabic Typesetting" pitchFamily="66" charset="-78"/>
                <a:cs typeface="Arabic Typesetting" pitchFamily="66" charset="-78"/>
              </a:rPr>
              <a:t>الْأَرْنَبُ</a:t>
            </a:r>
            <a:r>
              <a:rPr lang="ar-SA" sz="6600" dirty="0" smtClean="0">
                <a:latin typeface="Arial" pitchFamily="34" charset="0"/>
                <a:cs typeface="Akhbar MT" pitchFamily="2" charset="-78"/>
              </a:rPr>
              <a:t> مِنَ السُّلَحْفَاةِ وَقَالَ :</a:t>
            </a:r>
          </a:p>
          <a:p>
            <a:r>
              <a:rPr lang="ar-SA" sz="6600" dirty="0" smtClean="0">
                <a:latin typeface="Arial" pitchFamily="34" charset="0"/>
                <a:cs typeface="Akhbar MT" pitchFamily="2" charset="-78"/>
              </a:rPr>
              <a:t> مَا رَأْيُكِ أَيَّتُهَا الْبَطِيئَةُ أَنْ نَتَسَابَقَ إِلَى طَرْفِ الْغَابَةِ ؟ </a:t>
            </a:r>
            <a:endParaRPr lang="ar-SA" sz="6600" dirty="0">
              <a:latin typeface="Arial" pitchFamily="34" charset="0"/>
              <a:cs typeface="Akhbar MT" pitchFamily="2" charset="-78"/>
            </a:endParaRPr>
          </a:p>
        </p:txBody>
      </p:sp>
      <p:pic>
        <p:nvPicPr>
          <p:cNvPr id="2" name="Picture 2" descr="C:\Users\AL-JAN~1\AppData\Local\Temp\Rar$DI02.087\A0-01-T2K1_صفحة_140.jpg"/>
          <p:cNvPicPr>
            <a:picLocks noChangeAspect="1" noChangeArrowheads="1"/>
          </p:cNvPicPr>
          <p:nvPr/>
        </p:nvPicPr>
        <p:blipFill>
          <a:blip r:embed="rId5" cstate="print"/>
          <a:srcRect l="9144" t="23750" r="47364" b="43700"/>
          <a:stretch>
            <a:fillRect/>
          </a:stretch>
        </p:blipFill>
        <p:spPr bwMode="auto">
          <a:xfrm>
            <a:off x="323528" y="1340768"/>
            <a:ext cx="273630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3563888" y="1772816"/>
            <a:ext cx="5184576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9600" dirty="0" smtClean="0">
                <a:latin typeface="Algerian" pitchFamily="82" charset="0"/>
                <a:cs typeface="Arabic Typesetting" pitchFamily="66" charset="-78"/>
              </a:rPr>
              <a:t>سَارَتْ السُّلَحْفَاةِ بِبُطءٍ وَصَبْرٍ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9600" dirty="0" smtClean="0">
                <a:latin typeface="Algerian" pitchFamily="82" charset="0"/>
                <a:cs typeface="Arabic Typesetting" pitchFamily="66" charset="-78"/>
              </a:rPr>
              <a:t> دُونَ أَن تَتَوَقَّفَ .  </a:t>
            </a:r>
          </a:p>
        </p:txBody>
      </p:sp>
      <p:pic>
        <p:nvPicPr>
          <p:cNvPr id="3074" name="Picture 2" descr="C:\Users\AL-JAN~1\AppData\Local\Temp\Rar$DI02.087\A0-01-T2K1_صفحة_14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 l="36538" t="57534" r="13738" b="15195"/>
          <a:stretch>
            <a:fillRect/>
          </a:stretch>
        </p:blipFill>
        <p:spPr bwMode="auto">
          <a:xfrm>
            <a:off x="323528" y="764704"/>
            <a:ext cx="2952328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741</TotalTime>
  <Words>265</Words>
  <Application>Microsoft Office PowerPoint</Application>
  <PresentationFormat>عرض على الشاشة (3:4)‏</PresentationFormat>
  <Paragraphs>92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مشربية</vt:lpstr>
      <vt:lpstr>الشريحة 1</vt:lpstr>
      <vt:lpstr>الشريحة 2</vt:lpstr>
      <vt:lpstr> صَالِحٌ :الْحَمْدُ للهِ عَلَى سَلَامَتِكَ يَا مُحَمَّدٌ . مُحَمَّدٌ : سَلَّمَكَ اللهُ يَا صَدِيقِي . </vt:lpstr>
      <vt:lpstr>أصِلُ الكلمة حسب نوع (المد )</vt:lpstr>
      <vt:lpstr>رَتِّبِي الْكَلِمَاتِ الْتَّالِية لِتَكْوِين جُمْلَةٌ :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AL-janoob</dc:creator>
  <cp:lastModifiedBy>AL-janoob</cp:lastModifiedBy>
  <cp:revision>88</cp:revision>
  <dcterms:created xsi:type="dcterms:W3CDTF">2011-01-16T20:36:08Z</dcterms:created>
  <dcterms:modified xsi:type="dcterms:W3CDTF">2011-01-29T21:20:11Z</dcterms:modified>
</cp:coreProperties>
</file>