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6"/>
  </p:notesMasterIdLst>
  <p:sldIdLst>
    <p:sldId id="280" r:id="rId2"/>
    <p:sldId id="322" r:id="rId3"/>
    <p:sldId id="281" r:id="rId4"/>
    <p:sldId id="289" r:id="rId5"/>
    <p:sldId id="323" r:id="rId6"/>
    <p:sldId id="327" r:id="rId7"/>
    <p:sldId id="324" r:id="rId8"/>
    <p:sldId id="325" r:id="rId9"/>
    <p:sldId id="326" r:id="rId10"/>
    <p:sldId id="328" r:id="rId11"/>
    <p:sldId id="329" r:id="rId12"/>
    <p:sldId id="286" r:id="rId13"/>
    <p:sldId id="318" r:id="rId14"/>
    <p:sldId id="288" r:id="rId1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A510"/>
    <a:srgbClr val="69A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aximized" horzBarState="maximized">
    <p:restoredLeft sz="84380"/>
    <p:restoredTop sz="94660"/>
  </p:normalViewPr>
  <p:slideViewPr>
    <p:cSldViewPr>
      <p:cViewPr>
        <p:scale>
          <a:sx n="66" d="100"/>
          <a:sy n="66" d="100"/>
        </p:scale>
        <p:origin x="-1746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-78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EB5C651-701F-4B02-966B-3287360EFF72}" type="datetimeFigureOut">
              <a:rPr lang="ar-SA" smtClean="0"/>
              <a:pPr/>
              <a:t>03/05/36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7DA5867-1E0D-49FC-8506-1DC6486EF969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059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03/05/36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4817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03/05/36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589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03/05/36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1537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03/05/36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3916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03/05/36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315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03/05/36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9446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03/05/36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5606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03/05/36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5776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03/05/36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688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03/05/36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91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03/05/36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7372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67C6-5BBD-4614-8F41-964A53F8B870}" type="datetimeFigureOut">
              <a:rPr lang="ar-SA" smtClean="0"/>
              <a:pPr/>
              <a:t>03/05/36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18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www.0zz0.com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النجـــــــوم والمجــــرات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8715436" cy="57864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ما المجرات ؟ </a:t>
            </a:r>
            <a:endParaRPr kumimoji="0" lang="ar-SA" sz="40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899592" y="1124744"/>
            <a:ext cx="67678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مجموعة كبيرة جدا من النجوم التي ترتبط معا </a:t>
            </a:r>
            <a:r>
              <a:rPr lang="ar-SA" sz="2800" b="1" dirty="0" smtClean="0"/>
              <a:t>بالجاذبية . </a:t>
            </a:r>
            <a:endParaRPr lang="ar-SA" sz="2800" b="1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75" y="1772816"/>
            <a:ext cx="3887363" cy="271714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899592" y="4653136"/>
            <a:ext cx="74888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تتحرك النجوم حول مركز المجرة .</a:t>
            </a:r>
            <a:endParaRPr lang="ar-SA" sz="28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467545" y="5176356"/>
            <a:ext cx="792088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يقدر العلماء عدد النجوم في مجرتنا بنحو 200 مليار نجم .</a:t>
            </a:r>
            <a:endParaRPr lang="ar-SA" sz="2800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475656" y="5699576"/>
            <a:ext cx="691276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وأن في الكون 100 مليار مجرة .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87428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أنـــواع المجــــرات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21" y="857232"/>
            <a:ext cx="5366399" cy="57864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3563888" y="2348880"/>
            <a:ext cx="1944216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 smtClean="0"/>
              <a:t>غير المنتظمة </a:t>
            </a:r>
            <a:endParaRPr lang="ar-SA" b="1" dirty="0"/>
          </a:p>
        </p:txBody>
      </p:sp>
      <p:sp>
        <p:nvSpPr>
          <p:cNvPr id="4" name="مستطيل 3"/>
          <p:cNvSpPr/>
          <p:nvPr/>
        </p:nvSpPr>
        <p:spPr>
          <a:xfrm>
            <a:off x="3707904" y="4293096"/>
            <a:ext cx="1800200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 smtClean="0"/>
              <a:t>اللوبية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3707904" y="6237312"/>
            <a:ext cx="1800200" cy="2880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 smtClean="0"/>
              <a:t>الإهليجية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5652120" y="857232"/>
            <a:ext cx="331236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2">
                    <a:lumMod val="75000"/>
                  </a:schemeClr>
                </a:solidFill>
              </a:rPr>
              <a:t>ليس لها شكل محدد وتشبه الغيمة .</a:t>
            </a:r>
          </a:p>
          <a:p>
            <a:r>
              <a:rPr lang="ar-SA" sz="2400" b="1" dirty="0" smtClean="0">
                <a:solidFill>
                  <a:schemeClr val="accent2">
                    <a:lumMod val="75000"/>
                  </a:schemeClr>
                </a:solidFill>
              </a:rPr>
              <a:t>معظمها من الغبار والغاز . </a:t>
            </a:r>
            <a:endParaRPr lang="ar-S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5508104" y="2871230"/>
            <a:ext cx="363589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3">
                    <a:lumMod val="50000"/>
                  </a:schemeClr>
                </a:solidFill>
              </a:rPr>
              <a:t>تبدو كالدوامة و أذرعها ملتفة حول مركز المجرة .</a:t>
            </a:r>
          </a:p>
          <a:p>
            <a:r>
              <a:rPr lang="ar-SA" sz="2400" b="1" dirty="0" smtClean="0">
                <a:solidFill>
                  <a:schemeClr val="accent3">
                    <a:lumMod val="50000"/>
                  </a:schemeClr>
                </a:solidFill>
              </a:rPr>
              <a:t>وهي غالبا تحوي كمية من الغبار . </a:t>
            </a:r>
            <a:endParaRPr lang="ar-SA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796136" y="5085184"/>
            <a:ext cx="316835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ذات شكل بيضي . وليس لها أذرع لولبية </a:t>
            </a:r>
          </a:p>
          <a:p>
            <a:r>
              <a:rPr lang="ar-SA" sz="2400" b="1" dirty="0" smtClean="0"/>
              <a:t>وتكاد تخلو من الغبار . 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269249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مجـــرة درب </a:t>
            </a:r>
            <a:r>
              <a:rPr kumimoji="0" lang="ar-S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التبانة ( مجرتنا الأم )</a:t>
            </a:r>
            <a:endParaRPr kumimoji="0" lang="ar-SA" sz="36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348880"/>
            <a:ext cx="5256583" cy="2880319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395536" y="1124744"/>
            <a:ext cx="835292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لولبية الشكل تدور النجوم فيها حول مركزها  وتخرج من المركز أذرع لولبية تلتف حوله </a:t>
            </a:r>
            <a:r>
              <a:rPr lang="ar-SA" sz="2800" b="1" dirty="0" smtClean="0"/>
              <a:t>.</a:t>
            </a:r>
            <a:endParaRPr lang="ar-SA" sz="2800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2267744" y="5373216"/>
            <a:ext cx="60486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يقع نظامنا الشمسي في أحد هذه الأذرع اللولبية . </a:t>
            </a:r>
            <a:endParaRPr lang="ar-S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642910" y="142852"/>
            <a:ext cx="7858180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ما</a:t>
            </a:r>
            <a:r>
              <a:rPr kumimoji="0" lang="ar-S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S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الانفجــــار العظيـــــم</a:t>
            </a:r>
          </a:p>
        </p:txBody>
      </p:sp>
      <p:pic>
        <p:nvPicPr>
          <p:cNvPr id="50178" name="Picture 2" descr="http://www.55a.net/firas/photo/80164gezegen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3128770"/>
            <a:ext cx="6878568" cy="35747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" name="مربع نص 1"/>
          <p:cNvSpPr txBox="1"/>
          <p:nvPr/>
        </p:nvSpPr>
        <p:spPr>
          <a:xfrm>
            <a:off x="251520" y="857232"/>
            <a:ext cx="8784976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يعتقد العلماء أن المجرات كانت قريبة من بعضها  في بداية نشأة الكون , وكان الكون صغيرا وكثيفاً ودرجة حرارته عالية , وقد بدأ في التوسع فجأة حيث انتشرت مواد الكون في كل الاتجاهات وقلت كثافته و درجة حرارته وتشكلت منها كميات ضخمة من الغازات والغبار تسمى </a:t>
            </a:r>
            <a:r>
              <a:rPr lang="ar-SA" sz="2800" b="1" dirty="0" smtClean="0">
                <a:solidFill>
                  <a:srgbClr val="FF0000"/>
                </a:solidFill>
              </a:rPr>
              <a:t>السديم </a:t>
            </a:r>
            <a:r>
              <a:rPr lang="ar-SA" sz="2800" b="1" dirty="0" smtClean="0"/>
              <a:t>وفي أثناء انتشارها تجمعت على شكل نجوم ومجرات .</a:t>
            </a:r>
            <a:endParaRPr lang="ar-S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214414" y="142852"/>
            <a:ext cx="657229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كيف تكون نظامنا الشمسي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9294" b="19936"/>
          <a:stretch/>
        </p:blipFill>
        <p:spPr bwMode="auto">
          <a:xfrm>
            <a:off x="44458" y="1226564"/>
            <a:ext cx="4311519" cy="39306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" name="مربع نص 1"/>
          <p:cNvSpPr txBox="1"/>
          <p:nvPr/>
        </p:nvSpPr>
        <p:spPr>
          <a:xfrm>
            <a:off x="611560" y="857232"/>
            <a:ext cx="77768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3" name="مربع نص 2"/>
          <p:cNvSpPr txBox="1"/>
          <p:nvPr/>
        </p:nvSpPr>
        <p:spPr>
          <a:xfrm>
            <a:off x="4355977" y="857232"/>
            <a:ext cx="465791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FF0000"/>
                </a:solidFill>
              </a:rPr>
              <a:t>بدأت في السديم نفسه الذي كون الشمس حيث انجذبت أجزاء من السديم نحو بعضها وتشكلت الأرض الأولية التي كانت منصهرة والتي جذبت إليها المزيد من الأجرام الصغيرة </a:t>
            </a:r>
            <a:r>
              <a:rPr lang="ar-SA" sz="2800" dirty="0" smtClean="0">
                <a:solidFill>
                  <a:srgbClr val="FF0000"/>
                </a:solidFill>
              </a:rPr>
              <a:t>.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531281" y="3212976"/>
            <a:ext cx="4505866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chemeClr val="accent6">
                    <a:lumMod val="50000"/>
                  </a:schemeClr>
                </a:solidFill>
              </a:rPr>
              <a:t>وفي النهاية كان للأرض ما يكفي من الكتلة والجاذبية لتكوين غلاف جوي بدائي مكون من غازي الهيدروجين والهيليوم .</a:t>
            </a:r>
            <a:endParaRPr lang="ar-S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217643" y="5303728"/>
            <a:ext cx="8784976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ثم فقدت الأرض  هذه الغازات نتيجة حرارتها وتصادم الأجرام الفضائية معها وما تبقى من الغلاف الجوي كان النيتروجين وبخار الماء والكبريت والكربون و أما الأكسجين ظهر لاحقاً .</a:t>
            </a:r>
            <a:endParaRPr lang="ar-SA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b="1" dirty="0" smtClean="0">
                <a:solidFill>
                  <a:srgbClr val="00B050"/>
                </a:solidFill>
              </a:rPr>
              <a:t>ما النجم ؟ وما المجموعة النجمية ؟</a:t>
            </a:r>
            <a:endParaRPr lang="ar-SA" b="1" dirty="0">
              <a:solidFill>
                <a:srgbClr val="00B05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475656" y="2420888"/>
            <a:ext cx="7272808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800" b="1" dirty="0"/>
              <a:t>كرة ضخمة من الغازات الملتهبة المترابطة بفعل الجاذبية تطلق الضوء والحرارة من ذاتها </a:t>
            </a:r>
            <a:r>
              <a:rPr lang="ar-SA" sz="2800" b="1" dirty="0" smtClean="0"/>
              <a:t>.</a:t>
            </a:r>
            <a:endParaRPr lang="ar-SA" sz="28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4211960" y="1556792"/>
            <a:ext cx="144016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</a:rPr>
              <a:t>النجم 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915816" y="3645024"/>
            <a:ext cx="381642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FF0000"/>
                </a:solidFill>
              </a:rPr>
              <a:t>المجموعة النجمية </a:t>
            </a:r>
            <a:endParaRPr lang="ar-SA" sz="40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763688" y="4614520"/>
            <a:ext cx="684076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800" b="1" dirty="0"/>
              <a:t>تجمع من النجوم يأخذ شكلا معينا في السماء </a:t>
            </a:r>
            <a:r>
              <a:rPr lang="ar-SA" sz="2800" b="1" dirty="0" smtClean="0"/>
              <a:t>.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376634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303844" y="129227"/>
            <a:ext cx="732201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النجوم</a:t>
            </a:r>
            <a:r>
              <a:rPr kumimoji="0" lang="ar-SA" sz="5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و </a:t>
            </a: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المجموعات</a:t>
            </a:r>
            <a:r>
              <a:rPr kumimoji="0" lang="ar-SA" sz="5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SA" sz="5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النجمية</a:t>
            </a:r>
            <a:endParaRPr kumimoji="0" lang="ar-SA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4790" r="15630" b="-10773"/>
          <a:stretch/>
        </p:blipFill>
        <p:spPr bwMode="auto">
          <a:xfrm>
            <a:off x="1951061" y="2465512"/>
            <a:ext cx="6027582" cy="43924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" name="مربع نص 1"/>
          <p:cNvSpPr txBox="1"/>
          <p:nvPr/>
        </p:nvSpPr>
        <p:spPr>
          <a:xfrm>
            <a:off x="323528" y="857232"/>
            <a:ext cx="8280920" cy="8002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FF0000"/>
                </a:solidFill>
              </a:rPr>
              <a:t>بعض المجموعات النجمية  لها : </a:t>
            </a:r>
            <a:r>
              <a:rPr lang="ar-SA" sz="2800" b="1" dirty="0" smtClean="0"/>
              <a:t>أسماء حيوانات  , أدوات مألوفة .</a:t>
            </a:r>
          </a:p>
          <a:p>
            <a:endParaRPr lang="ar-SA" dirty="0"/>
          </a:p>
        </p:txBody>
      </p:sp>
      <p:sp>
        <p:nvSpPr>
          <p:cNvPr id="3" name="مربع نص 2"/>
          <p:cNvSpPr txBox="1"/>
          <p:nvPr/>
        </p:nvSpPr>
        <p:spPr>
          <a:xfrm>
            <a:off x="1187624" y="1257341"/>
            <a:ext cx="727280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وقد يرتبط </a:t>
            </a:r>
            <a:r>
              <a:rPr lang="ar-SA" sz="2800" b="1" dirty="0" smtClean="0">
                <a:solidFill>
                  <a:srgbClr val="FF0000"/>
                </a:solidFill>
              </a:rPr>
              <a:t>اسم النجم </a:t>
            </a:r>
            <a:r>
              <a:rPr lang="ar-SA" sz="2800" b="1" dirty="0" smtClean="0"/>
              <a:t>مع موقعه في المجموعة النجمية مثل رجل الجبار .</a:t>
            </a:r>
            <a:r>
              <a:rPr lang="ar-SA" dirty="0" smtClean="0"/>
              <a:t> 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المسافات</a:t>
            </a:r>
            <a:r>
              <a:rPr kumimoji="0" lang="ar-SA" sz="5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بين النجوم </a:t>
            </a:r>
            <a:endParaRPr kumimoji="0" lang="ar-SA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4139952" y="4365104"/>
            <a:ext cx="460851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FFC000"/>
                </a:solidFill>
              </a:rPr>
              <a:t>الشمس أقرب النجوم إلينا .</a:t>
            </a:r>
            <a:endParaRPr lang="ar-SA" sz="3600" b="1" dirty="0">
              <a:solidFill>
                <a:srgbClr val="FFC000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115616" y="5517232"/>
            <a:ext cx="7629333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يليها  (</a:t>
            </a:r>
            <a:r>
              <a:rPr lang="ar-SA" sz="2800" b="1" dirty="0" err="1" smtClean="0"/>
              <a:t>قنطورس</a:t>
            </a:r>
            <a:r>
              <a:rPr lang="ar-SA" sz="2800" b="1" dirty="0" smtClean="0"/>
              <a:t> القريب ) يبعد عن الأرض 4,2 سنة ضوئية .</a:t>
            </a:r>
            <a:endParaRPr lang="ar-SA" sz="28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79512" y="980728"/>
            <a:ext cx="8784976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تبعد النجوم عنا وبعضها عن بعض مسافات كبيرة جدا يصعب التعبير عنها باستخدام وحدات القياس التي نستعملها لقياس المسافات على الأرض .</a:t>
            </a:r>
            <a:endParaRPr lang="ar-SA" sz="2800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3203847" y="2177803"/>
            <a:ext cx="5370649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chemeClr val="accent1">
                    <a:lumMod val="75000"/>
                  </a:schemeClr>
                </a:solidFill>
              </a:rPr>
              <a:t>استعمل العلماء وحدة </a:t>
            </a:r>
            <a:r>
              <a:rPr lang="ar-SA" sz="3200" b="1" dirty="0" smtClean="0">
                <a:solidFill>
                  <a:schemeClr val="accent6">
                    <a:lumMod val="75000"/>
                  </a:schemeClr>
                </a:solidFill>
              </a:rPr>
              <a:t>السنة الضوئية </a:t>
            </a:r>
            <a:r>
              <a:rPr lang="ar-SA" sz="32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ar-SA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89756" y="2996952"/>
            <a:ext cx="8964488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chemeClr val="accent6">
                    <a:lumMod val="75000"/>
                  </a:schemeClr>
                </a:solidFill>
              </a:rPr>
              <a:t>السنة الضوئية :</a:t>
            </a:r>
          </a:p>
          <a:p>
            <a:r>
              <a:rPr lang="ar-SA" sz="2800" b="1" dirty="0" smtClean="0"/>
              <a:t> تمثل المسافة التي يقطعها الضوء في سنة وتساوي </a:t>
            </a:r>
            <a:r>
              <a:rPr lang="ar-SA" sz="2800" b="1" dirty="0" smtClean="0">
                <a:solidFill>
                  <a:schemeClr val="accent6">
                    <a:lumMod val="75000"/>
                  </a:schemeClr>
                </a:solidFill>
              </a:rPr>
              <a:t>9,5 تريليون </a:t>
            </a:r>
            <a:r>
              <a:rPr lang="ar-SA" sz="2800" b="1" dirty="0" smtClean="0"/>
              <a:t>كم تقريبا . </a:t>
            </a:r>
            <a:endParaRPr lang="ar-SA" sz="2800" b="1" dirty="0"/>
          </a:p>
        </p:txBody>
      </p:sp>
      <p:sp>
        <p:nvSpPr>
          <p:cNvPr id="8" name="مربع نص 7"/>
          <p:cNvSpPr txBox="1"/>
          <p:nvPr/>
        </p:nvSpPr>
        <p:spPr>
          <a:xfrm>
            <a:off x="179512" y="6165304"/>
            <a:ext cx="878497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وهذا يعني أن الضوء الذي نشاهده من هذا النجم اليوم كان قد صدر عنه قبل 4,2 سنة .</a:t>
            </a:r>
            <a:endParaRPr lang="ar-SA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81384" y="-195501"/>
            <a:ext cx="8229600" cy="1143000"/>
          </a:xfrm>
        </p:spPr>
        <p:txBody>
          <a:bodyPr>
            <a:normAutofit/>
          </a:bodyPr>
          <a:lstStyle/>
          <a:p>
            <a:r>
              <a:rPr lang="ar-SA" sz="3600" b="1" dirty="0" smtClean="0">
                <a:solidFill>
                  <a:srgbClr val="00B050"/>
                </a:solidFill>
              </a:rPr>
              <a:t>ما بعض خصائص النجوم ؟ </a:t>
            </a:r>
            <a:endParaRPr lang="ar-SA" sz="3600" b="1" dirty="0">
              <a:solidFill>
                <a:srgbClr val="00B05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294072" y="692696"/>
            <a:ext cx="288032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FF0000"/>
                </a:solidFill>
              </a:rPr>
              <a:t>1-  السطوع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4014152" y="1988840"/>
            <a:ext cx="216024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FF0000"/>
                </a:solidFill>
              </a:rPr>
              <a:t>2- اللون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4675891" y="4869160"/>
            <a:ext cx="151216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FF0000"/>
                </a:solidFill>
              </a:rPr>
              <a:t>3- الحجم</a:t>
            </a:r>
            <a:r>
              <a:rPr lang="ar-SA" sz="2800" dirty="0" smtClean="0">
                <a:solidFill>
                  <a:srgbClr val="FF0000"/>
                </a:solidFill>
              </a:rPr>
              <a:t> </a:t>
            </a:r>
            <a:endParaRPr lang="ar-SA" sz="2800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712954" y="1286612"/>
            <a:ext cx="68194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كلما أقترب النجم من الأرض كان أكثر سطوعاً والعكس .</a:t>
            </a:r>
            <a:endParaRPr lang="ar-SA" sz="2800" b="1" dirty="0"/>
          </a:p>
        </p:txBody>
      </p:sp>
      <p:sp>
        <p:nvSpPr>
          <p:cNvPr id="9" name="مربع نص 8"/>
          <p:cNvSpPr txBox="1"/>
          <p:nvPr/>
        </p:nvSpPr>
        <p:spPr>
          <a:xfrm>
            <a:off x="1838270" y="2512060"/>
            <a:ext cx="669674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لون النجم يدل على درجة حرارة سطحه . </a:t>
            </a:r>
            <a:endParaRPr lang="ar-SA" sz="2800" b="1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1060511" y="3035280"/>
            <a:ext cx="76328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الألوان</a:t>
            </a:r>
            <a:r>
              <a:rPr lang="ar-SA" sz="2800" b="1" dirty="0" smtClean="0">
                <a:solidFill>
                  <a:srgbClr val="FF0000"/>
                </a:solidFill>
              </a:rPr>
              <a:t> الحمراء </a:t>
            </a:r>
            <a:r>
              <a:rPr lang="ar-SA" sz="2800" b="1" dirty="0" smtClean="0"/>
              <a:t>و</a:t>
            </a:r>
            <a:r>
              <a:rPr lang="ar-SA" sz="2800" b="1" dirty="0" smtClean="0">
                <a:solidFill>
                  <a:srgbClr val="F0A510"/>
                </a:solidFill>
              </a:rPr>
              <a:t>البرتقالية </a:t>
            </a:r>
            <a:r>
              <a:rPr lang="ar-SA" sz="2800" b="1" dirty="0" smtClean="0"/>
              <a:t>تدل على النجوم الأقل حرارة .</a:t>
            </a:r>
            <a:endParaRPr lang="ar-SA" sz="2800" b="1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845371" y="3558500"/>
            <a:ext cx="777772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اللون </a:t>
            </a:r>
            <a:r>
              <a:rPr lang="ar-SA" sz="2800" b="1" dirty="0" smtClean="0">
                <a:solidFill>
                  <a:srgbClr val="FFC000"/>
                </a:solidFill>
              </a:rPr>
              <a:t>الأصفر</a:t>
            </a:r>
            <a:r>
              <a:rPr lang="ar-SA" sz="2800" b="1" dirty="0" smtClean="0"/>
              <a:t> يدل على نجوم أسخن . </a:t>
            </a:r>
            <a:endParaRPr lang="ar-SA" sz="2800" b="1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1890022" y="4081720"/>
            <a:ext cx="66971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اللون </a:t>
            </a:r>
            <a:r>
              <a:rPr lang="ar-SA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الأبيض المزرق </a:t>
            </a:r>
            <a:r>
              <a:rPr lang="ar-SA" sz="2800" b="1" dirty="0" smtClean="0"/>
              <a:t>يدل على النجوم الأكثر سخونة . </a:t>
            </a:r>
            <a:endParaRPr lang="ar-SA" sz="2800" b="1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447318" y="5392380"/>
            <a:ext cx="8263666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تختلف النجوم من حيث الحجم .فالشمس نجم متوسط الحجم , وهناك نجوم أكبر حجماً مثل : النجوم العملاقة الحمراء </a:t>
            </a:r>
          </a:p>
          <a:p>
            <a:r>
              <a:rPr lang="ar-SA" sz="2800" b="1" dirty="0" smtClean="0"/>
              <a:t>والأقزام البيضاء نجوم أصغر حجماً من الأرض . 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91624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/>
      <p:bldP spid="9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تنوع </a:t>
            </a:r>
            <a:r>
              <a:rPr kumimoji="0" lang="ar-SA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حجوم</a:t>
            </a:r>
            <a:r>
              <a:rPr kumimoji="0" lang="ar-SA" sz="5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النجوم</a:t>
            </a:r>
            <a:endParaRPr kumimoji="0" lang="ar-SA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8729684" cy="564357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475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4.0zz0.com/2011/02/22/16/66450205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1000108"/>
            <a:ext cx="8741130" cy="564360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أحجـــام </a:t>
            </a:r>
            <a:r>
              <a:rPr kumimoji="0" lang="ar-SA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النج</a:t>
            </a:r>
            <a:r>
              <a:rPr lang="ar-SA" sz="5400" b="1" dirty="0" err="1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ـــوم</a:t>
            </a:r>
            <a:endParaRPr kumimoji="0" lang="ar-SA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8524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مقارنة النجوم بشمسنا</a:t>
            </a:r>
          </a:p>
        </p:txBody>
      </p:sp>
      <p:pic>
        <p:nvPicPr>
          <p:cNvPr id="9218" name="Picture 2" descr="http://www6.0zz0.com/2011/02/22/16/896604872.gif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928670"/>
            <a:ext cx="8572560" cy="5724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05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الشمـــس</a:t>
            </a:r>
            <a:endParaRPr kumimoji="0" lang="ar-SA" sz="40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59632" y="2420888"/>
            <a:ext cx="6624736" cy="42227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" name="مربع نص 1"/>
          <p:cNvSpPr txBox="1"/>
          <p:nvPr/>
        </p:nvSpPr>
        <p:spPr>
          <a:xfrm>
            <a:off x="611560" y="764704"/>
            <a:ext cx="770485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الشمس نجم متوسط الحجم وهي تشع طاقتها منذ 5 بلايين سنة .</a:t>
            </a:r>
          </a:p>
          <a:p>
            <a:r>
              <a:rPr lang="ar-SA" sz="2400" b="1" dirty="0" smtClean="0"/>
              <a:t>تمثل كتلة الشمس 99,9 % من كتلة النظام الشمسي .</a:t>
            </a:r>
          </a:p>
          <a:p>
            <a:r>
              <a:rPr lang="ar-SA" sz="2400" b="1" dirty="0" smtClean="0"/>
              <a:t>يشكل الهيدروجين حوالي 92 % من مكوناتها . </a:t>
            </a:r>
          </a:p>
          <a:p>
            <a:r>
              <a:rPr lang="ar-SA" sz="2400" b="1" dirty="0" smtClean="0"/>
              <a:t>يحظر النظر مباشرة إلى أشعة الشمس لأن سطوعها يسبب ضرراً للعينين . 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20188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</TotalTime>
  <Words>532</Words>
  <Application>Microsoft Office PowerPoint</Application>
  <PresentationFormat>عرض على الشاشة (3:4)‏</PresentationFormat>
  <Paragraphs>60</Paragraphs>
  <Slides>14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5" baseType="lpstr">
      <vt:lpstr>نسق Office</vt:lpstr>
      <vt:lpstr>عرض تقديمي في PowerPoint</vt:lpstr>
      <vt:lpstr>ما النجم ؟ وما المجموعة النجمية ؟</vt:lpstr>
      <vt:lpstr>عرض تقديمي في PowerPoint</vt:lpstr>
      <vt:lpstr>عرض تقديمي في PowerPoint</vt:lpstr>
      <vt:lpstr>ما بعض خصائص النجوم ؟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اليعسوب</dc:title>
  <dc:creator>sony</dc:creator>
  <cp:lastModifiedBy>Win 7</cp:lastModifiedBy>
  <cp:revision>104</cp:revision>
  <dcterms:created xsi:type="dcterms:W3CDTF">2010-09-26T15:29:41Z</dcterms:created>
  <dcterms:modified xsi:type="dcterms:W3CDTF">2015-02-21T20:53:26Z</dcterms:modified>
</cp:coreProperties>
</file>