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9"/>
  </p:notesMasterIdLst>
  <p:sldIdLst>
    <p:sldId id="280" r:id="rId2"/>
    <p:sldId id="307" r:id="rId3"/>
    <p:sldId id="306" r:id="rId4"/>
    <p:sldId id="281" r:id="rId5"/>
    <p:sldId id="308" r:id="rId6"/>
    <p:sldId id="309" r:id="rId7"/>
    <p:sldId id="297" r:id="rId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A1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aximized" horzBarState="maximized">
    <p:restoredLeft sz="84380"/>
    <p:restoredTop sz="94660"/>
  </p:normalViewPr>
  <p:slideViewPr>
    <p:cSldViewPr>
      <p:cViewPr varScale="1">
        <p:scale>
          <a:sx n="78" d="100"/>
          <a:sy n="78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EB5C651-701F-4B02-966B-3287360EFF72}" type="datetimeFigureOut">
              <a:rPr lang="ar-SA" smtClean="0"/>
              <a:pPr/>
              <a:t>27/04/36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7DA5867-1E0D-49FC-8506-1DC6486EF969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7197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67C6-5BBD-4614-8F41-964A53F8B870}" type="datetimeFigureOut">
              <a:rPr lang="ar-SA" smtClean="0"/>
              <a:pPr/>
              <a:t>27/04/36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A7E1-F4AF-4071-B9A5-4326ACB4CD0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26486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67C6-5BBD-4614-8F41-964A53F8B870}" type="datetimeFigureOut">
              <a:rPr lang="ar-SA" smtClean="0"/>
              <a:pPr/>
              <a:t>27/04/36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A7E1-F4AF-4071-B9A5-4326ACB4CD0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01942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67C6-5BBD-4614-8F41-964A53F8B870}" type="datetimeFigureOut">
              <a:rPr lang="ar-SA" smtClean="0"/>
              <a:pPr/>
              <a:t>27/04/36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A7E1-F4AF-4071-B9A5-4326ACB4CD0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75473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67C6-5BBD-4614-8F41-964A53F8B870}" type="datetimeFigureOut">
              <a:rPr lang="ar-SA" smtClean="0"/>
              <a:pPr/>
              <a:t>27/04/36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A7E1-F4AF-4071-B9A5-4326ACB4CD0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8014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67C6-5BBD-4614-8F41-964A53F8B870}" type="datetimeFigureOut">
              <a:rPr lang="ar-SA" smtClean="0"/>
              <a:pPr/>
              <a:t>27/04/36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A7E1-F4AF-4071-B9A5-4326ACB4CD0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44158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67C6-5BBD-4614-8F41-964A53F8B870}" type="datetimeFigureOut">
              <a:rPr lang="ar-SA" smtClean="0"/>
              <a:pPr/>
              <a:t>27/04/36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A7E1-F4AF-4071-B9A5-4326ACB4CD0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57172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67C6-5BBD-4614-8F41-964A53F8B870}" type="datetimeFigureOut">
              <a:rPr lang="ar-SA" smtClean="0"/>
              <a:pPr/>
              <a:t>27/04/36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A7E1-F4AF-4071-B9A5-4326ACB4CD0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304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67C6-5BBD-4614-8F41-964A53F8B870}" type="datetimeFigureOut">
              <a:rPr lang="ar-SA" smtClean="0"/>
              <a:pPr/>
              <a:t>27/04/36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A7E1-F4AF-4071-B9A5-4326ACB4CD0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79168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67C6-5BBD-4614-8F41-964A53F8B870}" type="datetimeFigureOut">
              <a:rPr lang="ar-SA" smtClean="0"/>
              <a:pPr/>
              <a:t>27/04/36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A7E1-F4AF-4071-B9A5-4326ACB4CD0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25322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67C6-5BBD-4614-8F41-964A53F8B870}" type="datetimeFigureOut">
              <a:rPr lang="ar-SA" smtClean="0"/>
              <a:pPr/>
              <a:t>27/04/36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A7E1-F4AF-4071-B9A5-4326ACB4CD0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64688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67C6-5BBD-4614-8F41-964A53F8B870}" type="datetimeFigureOut">
              <a:rPr lang="ar-SA" smtClean="0"/>
              <a:pPr/>
              <a:t>27/04/36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A7E1-F4AF-4071-B9A5-4326ACB4CD0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0162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F67C6-5BBD-4614-8F41-964A53F8B870}" type="datetimeFigureOut">
              <a:rPr lang="ar-SA" smtClean="0"/>
              <a:pPr/>
              <a:t>27/04/36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AA7E1-F4AF-4071-B9A5-4326ACB4CD0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54047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1"/>
          <p:cNvSpPr txBox="1">
            <a:spLocks/>
          </p:cNvSpPr>
          <p:nvPr/>
        </p:nvSpPr>
        <p:spPr>
          <a:xfrm>
            <a:off x="1928794" y="142852"/>
            <a:ext cx="5500726" cy="714380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5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النظـــام الشمســي</a:t>
            </a:r>
            <a:endParaRPr kumimoji="0" lang="ar-SA" sz="5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00108"/>
            <a:ext cx="8715436" cy="564360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 txBox="1">
            <a:spLocks/>
          </p:cNvSpPr>
          <p:nvPr/>
        </p:nvSpPr>
        <p:spPr>
          <a:xfrm>
            <a:off x="2571736" y="142852"/>
            <a:ext cx="4143404" cy="714380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ما النظام الشمســــــي؟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467544" y="857232"/>
            <a:ext cx="828092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/>
              <a:t>مجموعة </a:t>
            </a:r>
            <a:r>
              <a:rPr lang="ar-SA" sz="2800" b="1" dirty="0">
                <a:solidFill>
                  <a:srgbClr val="FF0000"/>
                </a:solidFill>
              </a:rPr>
              <a:t>الكواكب</a:t>
            </a:r>
            <a:r>
              <a:rPr lang="ar-SA" sz="2800" b="1" dirty="0"/>
              <a:t> و</a:t>
            </a:r>
            <a:r>
              <a:rPr lang="ar-SA" sz="2800" b="1" dirty="0">
                <a:solidFill>
                  <a:srgbClr val="FF0000"/>
                </a:solidFill>
              </a:rPr>
              <a:t>الأقمار</a:t>
            </a:r>
            <a:r>
              <a:rPr lang="ar-SA" sz="2800" b="1" dirty="0"/>
              <a:t> و</a:t>
            </a:r>
            <a:r>
              <a:rPr lang="ar-SA" sz="2800" b="1" dirty="0">
                <a:solidFill>
                  <a:srgbClr val="FF0000"/>
                </a:solidFill>
              </a:rPr>
              <a:t>الأجسام الأخرى </a:t>
            </a:r>
            <a:r>
              <a:rPr lang="ar-SA" sz="2800" b="1" dirty="0"/>
              <a:t>التي تدور حول الشمس </a:t>
            </a:r>
            <a:r>
              <a:rPr lang="ar-SA" sz="2800" b="1" dirty="0" smtClean="0"/>
              <a:t>.</a:t>
            </a:r>
            <a:endParaRPr lang="ar-SA" sz="28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7984128" cy="496855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7274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4283968" y="260648"/>
            <a:ext cx="4464496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b="1" dirty="0" smtClean="0">
                <a:solidFill>
                  <a:srgbClr val="FF0000"/>
                </a:solidFill>
              </a:rPr>
              <a:t>ما الكوكب ؟ </a:t>
            </a:r>
            <a:endParaRPr lang="ar-SA" sz="4400" b="1" dirty="0">
              <a:solidFill>
                <a:srgbClr val="FF000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3563888" y="1494491"/>
            <a:ext cx="54006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 smtClean="0"/>
              <a:t>جسم كروي كبير يدور حول نجم .</a:t>
            </a:r>
            <a:endParaRPr lang="ar-SA" sz="3600" b="1" dirty="0"/>
          </a:p>
        </p:txBody>
      </p:sp>
      <p:sp>
        <p:nvSpPr>
          <p:cNvPr id="7" name="مربع نص 6"/>
          <p:cNvSpPr txBox="1"/>
          <p:nvPr/>
        </p:nvSpPr>
        <p:spPr>
          <a:xfrm>
            <a:off x="4365848" y="3861048"/>
            <a:ext cx="460851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/>
              <a:t>جسم يدور حول </a:t>
            </a:r>
            <a:r>
              <a:rPr lang="ar-SA" sz="3600" b="1" dirty="0" smtClean="0"/>
              <a:t>الكوكب . </a:t>
            </a:r>
            <a:endParaRPr lang="ar-SA" sz="3600" b="1" dirty="0"/>
          </a:p>
        </p:txBody>
      </p:sp>
      <p:sp>
        <p:nvSpPr>
          <p:cNvPr id="8" name="مربع نص 7"/>
          <p:cNvSpPr txBox="1"/>
          <p:nvPr/>
        </p:nvSpPr>
        <p:spPr>
          <a:xfrm>
            <a:off x="5652120" y="2726448"/>
            <a:ext cx="324036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 smtClean="0">
                <a:solidFill>
                  <a:srgbClr val="FF0000"/>
                </a:solidFill>
              </a:rPr>
              <a:t>ما القمر ؟ </a:t>
            </a:r>
            <a:endParaRPr lang="ar-SA" sz="4000" b="1" dirty="0">
              <a:solidFill>
                <a:srgbClr val="FF0000"/>
              </a:solidFill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64729"/>
            <a:ext cx="3033514" cy="250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470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1"/>
          <p:cNvSpPr txBox="1">
            <a:spLocks/>
          </p:cNvSpPr>
          <p:nvPr/>
        </p:nvSpPr>
        <p:spPr>
          <a:xfrm>
            <a:off x="1928794" y="142852"/>
            <a:ext cx="5500726" cy="714380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الكواكب والمدارات</a:t>
            </a:r>
            <a:r>
              <a:rPr kumimoji="0" lang="ar-SA" sz="54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ar-SA" sz="54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1403648" y="857232"/>
            <a:ext cx="686139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/>
              <a:t>تبقى  الكواكب في مداراتها حول الشمس  بسبب : </a:t>
            </a:r>
            <a:endParaRPr lang="ar-SA" sz="2800" b="1" dirty="0"/>
          </a:p>
        </p:txBody>
      </p:sp>
      <p:sp>
        <p:nvSpPr>
          <p:cNvPr id="3" name="مربع نص 2"/>
          <p:cNvSpPr txBox="1"/>
          <p:nvPr/>
        </p:nvSpPr>
        <p:spPr>
          <a:xfrm>
            <a:off x="1928794" y="1340768"/>
            <a:ext cx="6350763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/>
              <a:t>1- الجاذبية  بين الشمس والكواكب </a:t>
            </a:r>
          </a:p>
          <a:p>
            <a:r>
              <a:rPr lang="ar-SA" sz="2800" b="1" dirty="0" smtClean="0"/>
              <a:t>2- القصور الذاتي </a:t>
            </a:r>
            <a:endParaRPr lang="ar-SA" sz="2800" b="1" dirty="0"/>
          </a:p>
        </p:txBody>
      </p:sp>
      <p:pic>
        <p:nvPicPr>
          <p:cNvPr id="8" name="Picture 2" descr="http://4.bp.blogspot.com/_QdJof8hEK_M/SpM-FfFx_FI/AAAAAAAAAIk/kfOS_IcEcTo/s400/solar-syste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920" y="2780928"/>
            <a:ext cx="5237794" cy="39622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6" name="مربع نص 5"/>
          <p:cNvSpPr txBox="1"/>
          <p:nvPr/>
        </p:nvSpPr>
        <p:spPr>
          <a:xfrm>
            <a:off x="-324544" y="2765304"/>
            <a:ext cx="3851920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tx2">
                    <a:lumMod val="75000"/>
                  </a:schemeClr>
                </a:solidFill>
              </a:rPr>
              <a:t>يسبب </a:t>
            </a:r>
            <a:r>
              <a:rPr lang="ar-SA" sz="2800" b="1" dirty="0" smtClean="0">
                <a:solidFill>
                  <a:srgbClr val="FF0000"/>
                </a:solidFill>
              </a:rPr>
              <a:t>القصور الذاتي </a:t>
            </a:r>
            <a:r>
              <a:rPr lang="ar-SA" sz="2800" b="1" dirty="0" smtClean="0">
                <a:solidFill>
                  <a:schemeClr val="tx2">
                    <a:lumMod val="75000"/>
                  </a:schemeClr>
                </a:solidFill>
              </a:rPr>
              <a:t>حركة الكواكب في خط مستقيم بينما تعمل </a:t>
            </a:r>
            <a:r>
              <a:rPr lang="ar-SA" sz="2800" b="1" dirty="0" smtClean="0">
                <a:solidFill>
                  <a:srgbClr val="FF0000"/>
                </a:solidFill>
              </a:rPr>
              <a:t>جاذبية الشمس </a:t>
            </a:r>
            <a:r>
              <a:rPr lang="ar-SA" sz="2800" b="1" dirty="0" smtClean="0">
                <a:solidFill>
                  <a:schemeClr val="tx2">
                    <a:lumMod val="75000"/>
                  </a:schemeClr>
                </a:solidFill>
              </a:rPr>
              <a:t>على سحبها في اتجاهها , فتسير الكواكب في مسار منحن على شكل مدار حول الشمس .</a:t>
            </a:r>
            <a:endParaRPr lang="ar-SA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2483768" y="415683"/>
            <a:ext cx="4104456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b="1" dirty="0" smtClean="0">
                <a:solidFill>
                  <a:srgbClr val="FF0000"/>
                </a:solidFill>
              </a:rPr>
              <a:t>كيف تصنف الكواكب </a:t>
            </a:r>
            <a:endParaRPr lang="ar-SA" sz="4400" b="1" dirty="0">
              <a:solidFill>
                <a:srgbClr val="FF0000"/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00224"/>
            <a:ext cx="8424936" cy="3541205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0" y="5445224"/>
            <a:ext cx="50040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الكواكب الداخلية :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0" y="5983833"/>
            <a:ext cx="500404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/>
              <a:t>تركيبها صخري , متقاربة في الحجم  , تدور في مدارات قريبة , تدور ببطيء في مداراتها , </a:t>
            </a:r>
            <a:r>
              <a:rPr lang="ar-SA" b="1" dirty="0"/>
              <a:t>قليل منها له أقمار </a:t>
            </a:r>
            <a:r>
              <a:rPr lang="ar-SA" b="1" dirty="0" smtClean="0"/>
              <a:t>وليس لها حلقات</a:t>
            </a:r>
            <a:endParaRPr lang="ar-SA" b="1" dirty="0"/>
          </a:p>
        </p:txBody>
      </p:sp>
      <p:sp>
        <p:nvSpPr>
          <p:cNvPr id="8" name="مربع نص 7"/>
          <p:cNvSpPr txBox="1"/>
          <p:nvPr/>
        </p:nvSpPr>
        <p:spPr>
          <a:xfrm>
            <a:off x="5364088" y="5445224"/>
            <a:ext cx="3600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chemeClr val="accent1">
                    <a:lumMod val="75000"/>
                  </a:schemeClr>
                </a:solidFill>
              </a:rPr>
              <a:t>الكواكب الخارجية :</a:t>
            </a:r>
            <a:endParaRPr lang="ar-SA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5508104" y="5845334"/>
            <a:ext cx="345638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/>
              <a:t>تركيبها غازي , متماثلة تقريبا في الحجم , تدور في مدارات أكبر ومتباعدة , تدور بسرعة , لها أقمار وحلقات .</a:t>
            </a:r>
            <a:endParaRPr lang="ar-SA" b="1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7164288" y="1185124"/>
            <a:ext cx="18002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chemeClr val="accent1">
                    <a:lumMod val="75000"/>
                  </a:schemeClr>
                </a:solidFill>
              </a:rPr>
              <a:t>الكواكب القزمة : </a:t>
            </a:r>
            <a:r>
              <a:rPr lang="ar-SA" dirty="0" smtClean="0"/>
              <a:t>بلوتو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16712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043608" y="188640"/>
            <a:ext cx="698477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 smtClean="0">
                <a:solidFill>
                  <a:srgbClr val="FF0000"/>
                </a:solidFill>
              </a:rPr>
              <a:t>هل هناك أجرام أخرى في نظامنا الشمسي ؟ </a:t>
            </a:r>
            <a:endParaRPr lang="ar-SA" sz="3600" b="1" dirty="0">
              <a:solidFill>
                <a:srgbClr val="FF0000"/>
              </a:soli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6660232" y="1068197"/>
            <a:ext cx="18002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 smtClean="0"/>
              <a:t>المذنبات </a:t>
            </a:r>
            <a:endParaRPr lang="ar-SA" sz="3600" b="1" dirty="0"/>
          </a:p>
        </p:txBody>
      </p:sp>
      <p:sp>
        <p:nvSpPr>
          <p:cNvPr id="4" name="مربع نص 3"/>
          <p:cNvSpPr txBox="1"/>
          <p:nvPr/>
        </p:nvSpPr>
        <p:spPr>
          <a:xfrm>
            <a:off x="4067944" y="1068197"/>
            <a:ext cx="18002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 smtClean="0"/>
              <a:t>الكويكبات </a:t>
            </a:r>
            <a:endParaRPr lang="ar-SA" sz="3600" b="1" dirty="0"/>
          </a:p>
        </p:txBody>
      </p:sp>
      <p:sp>
        <p:nvSpPr>
          <p:cNvPr id="5" name="مربع نص 4"/>
          <p:cNvSpPr txBox="1"/>
          <p:nvPr/>
        </p:nvSpPr>
        <p:spPr>
          <a:xfrm>
            <a:off x="251520" y="1068197"/>
            <a:ext cx="273630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 smtClean="0"/>
              <a:t>النيازك والشهب  </a:t>
            </a:r>
            <a:endParaRPr lang="ar-SA" sz="3600" b="1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14528"/>
            <a:ext cx="2664296" cy="2376264"/>
          </a:xfrm>
          <a:prstGeom prst="rect">
            <a:avLst/>
          </a:prstGeom>
        </p:spPr>
      </p:pic>
      <p:pic>
        <p:nvPicPr>
          <p:cNvPr id="7" name="Picture 4" descr="http://lmsat3.com/vb/imgcache2/17477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714528"/>
            <a:ext cx="3168352" cy="237626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up.arab-x.com/May11/Fmf02216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480" y="1714528"/>
            <a:ext cx="2483768" cy="237626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ربع نص 8"/>
          <p:cNvSpPr txBox="1"/>
          <p:nvPr/>
        </p:nvSpPr>
        <p:spPr>
          <a:xfrm>
            <a:off x="6668414" y="4381072"/>
            <a:ext cx="2376264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يدور المذنب حول الشمس وعندما يقترب منها يشتعل مكونا ذيلا ملتهبا من الغاز والغبار .</a:t>
            </a:r>
            <a:endParaRPr lang="ar-SA" sz="2000" b="1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3325192" y="5193411"/>
            <a:ext cx="316835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/>
              <a:t>معظم الكويكبات يقع بين المريخ والمشتري .</a:t>
            </a:r>
            <a:endParaRPr lang="ar-SA" sz="2400" b="1" dirty="0"/>
          </a:p>
        </p:txBody>
      </p:sp>
      <p:sp>
        <p:nvSpPr>
          <p:cNvPr id="11" name="مربع نص 10"/>
          <p:cNvSpPr txBox="1"/>
          <p:nvPr/>
        </p:nvSpPr>
        <p:spPr>
          <a:xfrm>
            <a:off x="-54260" y="4090792"/>
            <a:ext cx="334786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70C0"/>
                </a:solidFill>
              </a:rPr>
              <a:t>عندما تتصادم الكويكبات تنفصل عنها قطع أصغر تسمى شظايا .</a:t>
            </a:r>
            <a:endParaRPr lang="ar-SA" sz="2400" b="1" dirty="0">
              <a:solidFill>
                <a:srgbClr val="0070C0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0" y="5196680"/>
            <a:ext cx="334786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C00000"/>
                </a:solidFill>
              </a:rPr>
              <a:t>إذا دخلت هذه الشظايا الغلاف الجوي تحترق  مخلفة وراءها خطوط  مضيئة  وتسمى شهب .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0" y="6150788"/>
            <a:ext cx="334786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/>
              <a:t>إذا وصلت أجزاء من هذه الشهب إلى سطح الأرض فإنها تسمى نيازك .</a:t>
            </a:r>
            <a:endParaRPr lang="ar-SA" b="1" dirty="0"/>
          </a:p>
        </p:txBody>
      </p:sp>
      <p:sp>
        <p:nvSpPr>
          <p:cNvPr id="14" name="مربع نص 13"/>
          <p:cNvSpPr txBox="1"/>
          <p:nvPr/>
        </p:nvSpPr>
        <p:spPr>
          <a:xfrm>
            <a:off x="6493544" y="5704511"/>
            <a:ext cx="252028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70C0"/>
                </a:solidFill>
              </a:rPr>
              <a:t>تتكون </a:t>
            </a:r>
            <a:r>
              <a:rPr lang="ar-SA" sz="2400" b="1" dirty="0" smtClean="0">
                <a:solidFill>
                  <a:srgbClr val="0070C0"/>
                </a:solidFill>
              </a:rPr>
              <a:t>المذنبات من </a:t>
            </a:r>
            <a:r>
              <a:rPr lang="ar-SA" sz="2400" b="1" dirty="0">
                <a:solidFill>
                  <a:srgbClr val="0070C0"/>
                </a:solidFill>
              </a:rPr>
              <a:t>الصخور والجليد والغبار .</a:t>
            </a:r>
          </a:p>
        </p:txBody>
      </p:sp>
      <p:sp>
        <p:nvSpPr>
          <p:cNvPr id="15" name="مربع نص 14"/>
          <p:cNvSpPr txBox="1"/>
          <p:nvPr/>
        </p:nvSpPr>
        <p:spPr>
          <a:xfrm>
            <a:off x="3347864" y="4221088"/>
            <a:ext cx="302433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/>
            <a:r>
              <a:rPr lang="ar-SA" sz="2400" b="1" dirty="0">
                <a:solidFill>
                  <a:srgbClr val="0070C0"/>
                </a:solidFill>
              </a:rPr>
              <a:t>كتل صخرية كبيرة إلا أنها أصغر كثيرا من الكواكب .</a:t>
            </a:r>
          </a:p>
        </p:txBody>
      </p:sp>
    </p:spTree>
    <p:extLst>
      <p:ext uri="{BB962C8B-B14F-4D97-AF65-F5344CB8AC3E}">
        <p14:creationId xmlns:p14="http://schemas.microsoft.com/office/powerpoint/2010/main" val="396561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1"/>
          <p:cNvSpPr txBox="1">
            <a:spLocks/>
          </p:cNvSpPr>
          <p:nvPr/>
        </p:nvSpPr>
        <p:spPr>
          <a:xfrm>
            <a:off x="857224" y="142852"/>
            <a:ext cx="7215238" cy="714380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ارتطام نيزك بأريزونا في أمريكا</a:t>
            </a:r>
          </a:p>
        </p:txBody>
      </p:sp>
      <p:pic>
        <p:nvPicPr>
          <p:cNvPr id="1026" name="Picture 2" descr="http://www.saaa-sy.org/gallery/gal_03_arizona_lr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00108"/>
            <a:ext cx="8715436" cy="56435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387</TotalTime>
  <Words>231</Words>
  <Application>Microsoft Office PowerPoint</Application>
  <PresentationFormat>عرض على الشاشة (3:4)‏</PresentationFormat>
  <Paragraphs>30</Paragraphs>
  <Slides>7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8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اليعسوب</dc:title>
  <dc:creator>sony</dc:creator>
  <cp:lastModifiedBy>Win 7</cp:lastModifiedBy>
  <cp:revision>82</cp:revision>
  <dcterms:created xsi:type="dcterms:W3CDTF">2010-09-26T15:29:41Z</dcterms:created>
  <dcterms:modified xsi:type="dcterms:W3CDTF">2015-02-16T19:05:31Z</dcterms:modified>
</cp:coreProperties>
</file>