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fl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5" r:id="rId2"/>
    <p:sldId id="293" r:id="rId3"/>
    <p:sldId id="304" r:id="rId4"/>
    <p:sldId id="306" r:id="rId5"/>
    <p:sldId id="266" r:id="rId6"/>
    <p:sldId id="265" r:id="rId7"/>
    <p:sldId id="267" r:id="rId8"/>
    <p:sldId id="268" r:id="rId9"/>
    <p:sldId id="258" r:id="rId10"/>
    <p:sldId id="302" r:id="rId11"/>
    <p:sldId id="301" r:id="rId12"/>
    <p:sldId id="307" r:id="rId13"/>
    <p:sldId id="30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7" r:id="rId22"/>
    <p:sldId id="299" r:id="rId23"/>
    <p:sldId id="300" r:id="rId24"/>
    <p:sldId id="279" r:id="rId25"/>
    <p:sldId id="309" r:id="rId26"/>
    <p:sldId id="290" r:id="rId27"/>
    <p:sldId id="289" r:id="rId28"/>
    <p:sldId id="305" r:id="rId29"/>
    <p:sldId id="280" r:id="rId30"/>
    <p:sldId id="281" r:id="rId31"/>
    <p:sldId id="282" r:id="rId32"/>
    <p:sldId id="283" r:id="rId33"/>
    <p:sldId id="284" r:id="rId34"/>
    <p:sldId id="285" r:id="rId35"/>
    <p:sldId id="294" r:id="rId36"/>
    <p:sldId id="303" r:id="rId3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960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041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840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82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2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2041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66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285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226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449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66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927B1-154A-4A4B-B9F8-D3870B0A4A81}" type="datetimeFigureOut">
              <a:rPr lang="ar-SA" smtClean="0"/>
              <a:t>18/05/34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C7EF9-F6E2-422E-B674-8F42B05FF7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670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العصفور\Desktop\خلفيات باور\بر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 rot="616174">
            <a:off x="4569926" y="956964"/>
            <a:ext cx="3523849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C00000"/>
                </a:solidFill>
                <a:cs typeface="PT Bold Broken" pitchFamily="2" charset="-78"/>
              </a:rPr>
              <a:t>درس </a:t>
            </a:r>
          </a:p>
          <a:p>
            <a:pPr algn="ctr"/>
            <a:r>
              <a:rPr lang="ar-SA" sz="4400" dirty="0" smtClean="0">
                <a:solidFill>
                  <a:srgbClr val="002060"/>
                </a:solidFill>
                <a:cs typeface="PT Bold Broken" pitchFamily="2" charset="-78"/>
              </a:rPr>
              <a:t>للصف الثالث علوم</a:t>
            </a:r>
          </a:p>
          <a:p>
            <a:pPr algn="ctr"/>
            <a:r>
              <a:rPr lang="ar-SA" sz="4400" dirty="0" smtClean="0">
                <a:solidFill>
                  <a:srgbClr val="009900"/>
                </a:solidFill>
                <a:cs typeface="PT Bold Broken" pitchFamily="2" charset="-78"/>
              </a:rPr>
              <a:t>التغيرات الكيميائية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67544" y="4581128"/>
            <a:ext cx="201622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اسم المعلمة 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kern="0" dirty="0" smtClean="0"/>
              <a:t>نهلة </a:t>
            </a:r>
            <a:r>
              <a:rPr lang="ar-SA" sz="2000" kern="0" dirty="0" err="1" smtClean="0"/>
              <a:t>باخريبة</a:t>
            </a:r>
            <a:endParaRPr kumimoji="0" lang="ar-SA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cs typeface="PT Bold Broken" pitchFamily="2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475656" y="1273115"/>
            <a:ext cx="21256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 err="1" smtClean="0"/>
              <a:t>المدرسةالحادية</a:t>
            </a:r>
            <a:r>
              <a:rPr lang="ar-SA" sz="1600" b="1" dirty="0" smtClean="0"/>
              <a:t> والخمسون </a:t>
            </a:r>
            <a:r>
              <a:rPr lang="ar-SA" sz="1600" b="1" dirty="0" err="1" smtClean="0"/>
              <a:t>الإبتدائية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288143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5zn.com/uploads/2010/11/1/photo/gif/1101101011247tqji0pp5pvv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عنوان 1"/>
          <p:cNvSpPr txBox="1">
            <a:spLocks/>
          </p:cNvSpPr>
          <p:nvPr/>
        </p:nvSpPr>
        <p:spPr>
          <a:xfrm>
            <a:off x="3357554" y="857232"/>
            <a:ext cx="2971792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 fontScale="9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ar-S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إثارة</a:t>
            </a:r>
            <a:r>
              <a:rPr kumimoji="0" lang="ar-SA" sz="40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الاهتمام 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96367" y="2060848"/>
            <a:ext cx="7872732" cy="175432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عبقرية في المطبخ:</a:t>
            </a:r>
          </a:p>
          <a:p>
            <a:r>
              <a:rPr lang="ar-SA" dirty="0" smtClean="0"/>
              <a:t>قررت عبقرية أن تصنع لها بيتزا في المنزل لتأكلها فدخلت إلى المطبخ وأعدت الدقيق وخميرة الخبز</a:t>
            </a:r>
          </a:p>
          <a:p>
            <a:r>
              <a:rPr lang="ar-SA" dirty="0" smtClean="0"/>
              <a:t>وملعقة سكر وزيت وملح وماء وخلطت جميع المقادير وشكلت منها عجينة البيتزا وتركتها لتختمر،</a:t>
            </a:r>
          </a:p>
          <a:p>
            <a:r>
              <a:rPr lang="ar-SA" dirty="0" smtClean="0"/>
              <a:t>ثم وضعت عليها الصلصة والجبنة ، ثم وضعتها في الفرن ،وذهبت لتلعب ونسيت العجينة في الفرن</a:t>
            </a:r>
          </a:p>
          <a:p>
            <a:r>
              <a:rPr lang="ar-SA" dirty="0" smtClean="0"/>
              <a:t>عادت عبقرية إلى المطبخ وكشفت عن البيتزا فوجدتها قد احترقت فأخذت تبكي لأنها كانت تريد أن تأكلها </a:t>
            </a:r>
          </a:p>
          <a:p>
            <a:r>
              <a:rPr lang="ar-SA" dirty="0" smtClean="0"/>
              <a:t>في العشاء ، هل تستطيع عبقرية أن تأكل البيتزا ؟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01313"/>
            <a:ext cx="2016224" cy="158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1313"/>
            <a:ext cx="1876425" cy="158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69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832"/>
            <a:ext cx="259228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عنوان 4"/>
          <p:cNvSpPr txBox="1">
            <a:spLocks/>
          </p:cNvSpPr>
          <p:nvPr/>
        </p:nvSpPr>
        <p:spPr>
          <a:xfrm>
            <a:off x="642910" y="836712"/>
            <a:ext cx="4929222" cy="502118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زهرتي العالمة الصغيرة ..</a:t>
            </a: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ما رأيك أن نسلك سلوك العلماء من خلال مرحلة الاستكشاف 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8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3" y="142166"/>
            <a:ext cx="8555825" cy="665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768752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995936" y="1700808"/>
            <a:ext cx="3635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يتفاعل الخل مع مسحوق الخميرة </a:t>
            </a:r>
          </a:p>
          <a:p>
            <a:r>
              <a:rPr lang="ar-SA" sz="2000" b="1" dirty="0">
                <a:solidFill>
                  <a:srgbClr val="FF0000"/>
                </a:solidFill>
              </a:rPr>
              <a:t>أما الدقيق فلا </a:t>
            </a:r>
            <a:r>
              <a:rPr lang="ar-SA" sz="2000" b="1" dirty="0" smtClean="0">
                <a:solidFill>
                  <a:srgbClr val="FF0000"/>
                </a:solidFill>
              </a:rPr>
              <a:t>يتفاعل.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305490" y="3645024"/>
            <a:ext cx="479490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الخل سائل لونه أسود له رائحة – الخميرة والدقيق صلبة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828536" y="5987093"/>
            <a:ext cx="453521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</a:rPr>
              <a:t>عد م حدوث تغير عند سقوط الدقيق في الخل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4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3" y="142166"/>
            <a:ext cx="8555825" cy="665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332656"/>
            <a:ext cx="6048672" cy="604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786403" y="1422090"/>
            <a:ext cx="54906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نعم نتج غاز أدى إلى انتفاخ البالون عند خلط مسحوق الخميرة مع الخل.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263593" y="1988839"/>
            <a:ext cx="648126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يحدث تغير كيميائي بين الخل ومسحوق الخميرة وينتج عنه غاز يسبب انتفاخ البالون.</a:t>
            </a:r>
          </a:p>
          <a:p>
            <a:r>
              <a:rPr lang="ar-SA" b="1" dirty="0" err="1" smtClean="0">
                <a:solidFill>
                  <a:srgbClr val="FF0000"/>
                </a:solidFill>
              </a:rPr>
              <a:t>لايحدث</a:t>
            </a:r>
            <a:r>
              <a:rPr lang="ar-SA" b="1" dirty="0" smtClean="0">
                <a:solidFill>
                  <a:srgbClr val="FF0000"/>
                </a:solidFill>
              </a:rPr>
              <a:t> </a:t>
            </a:r>
            <a:r>
              <a:rPr lang="ar-SA" b="1" dirty="0" err="1" smtClean="0">
                <a:solidFill>
                  <a:srgbClr val="FF0000"/>
                </a:solidFill>
              </a:rPr>
              <a:t>تغيركيميائي</a:t>
            </a:r>
            <a:r>
              <a:rPr lang="ar-SA" b="1" dirty="0" smtClean="0">
                <a:solidFill>
                  <a:srgbClr val="FF0000"/>
                </a:solidFill>
              </a:rPr>
              <a:t> بين الدقيق والخل</a:t>
            </a:r>
            <a:r>
              <a:rPr lang="ar-SA" dirty="0" smtClean="0"/>
              <a:t>.</a:t>
            </a:r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2339752" y="3206567"/>
            <a:ext cx="396615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لا يحدث تغير كيميائي بين مسحوق الخميرة والماء.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5" name="AutoShape 5" descr="data:image/jpeg;base64,/9j/4AAQSkZJRgABAQAAAQABAAD/2wCEAAkGBgoODQ0PDQ0PDwgNEAwNCA0PDg4OCA0NExAWFBMQEhIXGycqGCUjGhIeHzssJSkpLC4sFx4xQTA2NTIrLCkBCQoKBQUFDQUFDSkYEhgpKSkpKSkpKSkpKSkpKSkpKSkpKSkpKSkpKSkpKSkpKSkpKSkpKSkpKSkpKSkpKSkpKf/AABEIAMkA+wMBIgACEQEDEQH/xAAbAAEAAwEBAQEAAAAAAAAAAAAABQYHAwQCAf/EAFMQAAEDAgEFBBMJDwUAAAAAAAABAgMEERIFBgcTMRQhQZMiMjRRU2FxcnOBgpKxsrO0wdLTFhclQkRSo8LiIyQzNUNUYmNkdIORoaLRFVWElMP/xAAUAQEAAAAAAAAAAAAAAAAAAAAA/8QAFBEBAAAAAAAAAAAAAAAAAAAAAP/aAAwDAQACEQMRAD8A4ZFzZmr6qeGFY2uZrpOTVzY8KSo2yYUX5yFhTRJlDotN38vsztowT4Squx1PnDDUQMnXRJlDglpu/l9mWfJGY6wwRMkjpXTsbZ70jRzlW6rfErL8JcQBAtzZZwxwcW31T79zUPQoOLb6pNgCCdmzF0KDi2+qQGcuj2SpjjbTNpIntkxSLh1V24VS12M399S+ADJm6JMo8MtL383sz696XKHRKbv5fZmrgDM8j6L6yGoZJK6lkhaj8bFV70W7VRORdHbapaYs1WN3kipkTnNjaieKWMAQaZsxdCg4tvqn77moehQcW31SbAFelzUhdthpltsxRMW39pS6zRRlF80r2SUrYnySPibjlbhYrlVEske9vLwGqgDKE0SZQ6LTd/L7M/F0SZQ6LTd/L7M1gAUvImYjoII2TR0j52q9XPwI9y3eqpyTmX2KSrc2WcMcHFt9UnwBCe5qHoUHFt9U/FzZi4I4OLb6pOACj5x5gPqIEZTMpIptYxyuwavkURyKl2svwoV1uiPKXDLS9/N7M1oAZR70uUOiU3fy+zPRkzRZWxVEUkjqV8LHKsjFWRyOTCqWwrHZdpp4ArkWajG7IaZE4cMbUTxTsmbMXDHBxbfVJ0AQnuah6FBxbfVOUuasTtsNMvOxRMVE/tLAAMhzq0f1UC1VXenSiR7XMjjV6SI1zmsREbgRE33c8q6UCc42fPpL5MqOrB5dhmLYksgE3owX4Squx1PnDDUjLNFWTa+Kse+pglZipX43yNwosqyRKqdXapqYAAAAAAAAAAAAAAAAAAAAAAAAAAAAAAAAAAAAABAZ9rbJlT1YPLsMubUJZDUM/IJZMmVLYmOfMuowMal3radirZOohk6ZIyp+Zz8WoGv5Ebyar+ivhQmSJyNtXrfShLAAAAAAAAAAAAAAAAAAAAAAAAAAAAAAAAAAAAAAHnr23icnW+MhHJSJziUqeUXufChya1LAeDIkrVcqIqKuFV3lRV2oTJj2iCk1WUZmrbFHSSxOVE3lVs0SLb+RsIAAAAAAAAAAAAAAAAAAAAAAAAAAAAAAAAAAAAABwrXo2NyqtkTDvrvJyyHibXx25dvfIRmkuPFkerTn7m84jMK/0pvzU/kgGkaMG/CdUv6qp84YaoZdox/GNV2Op84YaiAAAAAAAAAAAAAAAAAAAAAAAAAAAAAAAAAAAAAAV7P5t8l1KdOn8uwyltIljWc+fxbUdWDy7DMmKlkAlNFU7X5RqHNW7HwTvYu+l2unjVFt1FNXKVmRmlS0U6vhfK52oWK0jmK3DiYvA1N/kS6gAAAAAAAAAAAAAAAAAAAAAAAAAAAAAAAAAAAAAFez/dbJdSv7v5eMyZtYltps2c2TWVVHNC9XJG/VYlYqI/kZGuSyqi84pHvcUXRajv4vUAumRU5JetXwoS5E5GXfXrfShLAAAAAAAAAAAAAAAAAAAAAAAAAAAAAAAAAAAAAAHGrS8bu58KHlbAlj11XKL3PhQ5NelkApej/PXd9Q6Lc6xWp1mxa3H8aNMNsKfP8A6F+Mn0VwtblSqRqIjGw1DWIiWajUqI0RETqIawAAAAAAAAAAAAAAAAAAAAAAAAAAAAAAAAAAAAAAQ+duV9x0E9Rq9ZqtVyGLBixStby1lty19hnXvxO/29f+0nsi86RGYsk1Sc/c/nEZjSZPTnAXfRgnwlVdjqfOGGpGW6MF+EqrsdT5ww1IAAAAAAAAAAAAAAAAAAAAAAAAAAAAAAAAAAAAAAgM+kvkyp6sHl2GYNhSyGn59LbJlT1YPLsMwbMlkAl9E0NUlbI+aKRjn0r3Pc+J8bVkdJEqpvonDfeNXIbIreTVf0V8KEyAAAAAAAAAAAAAAAAAAAAAAAAAAAAAAAAAAAAAAV7P9r1yXUoxrnP+98LWtVz1+7s2IhkKRVn5vPxMv+Dd69t4nJ1vjIRiUoHXI21et9KEsRORr4l3l5VeDpoSwAAAAAAAAAAAAAAAAAAAAAAAAAAAAAAAAAAAAAByquUXufChyaxLHSrX7mvc+FDzNkW2xf5KBmGiJszcoSske5zmUkjHor3ObjbLEi2v00NeMr0Xt+E6pf1VT5xGaoAAAAAAAAAAAAAAAAAAAAAAAAAAAAAAAAAAAAAAVnSTi/0erwqqO+9rKiqjuaI+FDDdTP0WTjH/AOTd8/m3yXUp06fy8Zk7aNLbAJLNXLu4aueXVazFr4sOPBa8qOvey/N/qXVmkS/yX6f7BmcX4WXskvjqS0WwC6SaRsPyS/8AH+wSeTc7NfGx+ow4kvbWYrb9tuEzWo2Fpzc5nh636ygXeGuxfFt27+g9SOImk4CSbsA/JajDwX7ZXs489NwsjdufWax+rtrcFuRVb8qvOJmp2GfaRvwVP2f/AM3AS0GkzH8jt/Hv9Q9Hvhfsv032DPaLYe5dgF0pdIWslbHuW2LFyWvvayKuzB0idp8tY/ydu7v6DL8k81x/xPEUvtABYo5sXBbtn251jy0+w7SbAOM+UMHxL91b0FPl0oYZpYtxfg5JI8W6NuFytvbV72wsVbwmQ1XNlV+8VHlHAaLHpFv8l+n+wJNItvkn0/2ClQ7D5n2AaPkzO/Xsa/UYbq5La3FscqfNTnExBX4/i27d/QUPNjmdnVk8dS30fABLo65zknw8F+2fjNhwqNigRGcWeG4okk3PrLyNjtrcG1HLe+FfmkTBpNx/I7f8i/1Dw6ROZWdni8V5UqLYBonvhfsv032D5h0iY5WR7ktjW19fe28q7MHSKbwHzQc1Q9cviqBqVPlvH+Tt3d/QSEc+Lgt2yt0HATlMB63OseaevwfFv27eg6vI2s4QKdnPnzr0qqLc2Gz2s1uuxco9r74MHSttK8y1kPLlf8YVfZneBDuzYgH/2Q=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058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My Documents\My Pictures\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358346" cy="664371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703388"/>
            <a:ext cx="557212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51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تغير الفيزيائى والكيميائى - YouTube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2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5094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6672"/>
            <a:ext cx="3883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28" y="2135604"/>
            <a:ext cx="2593975" cy="215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20669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695493" y="5157192"/>
            <a:ext cx="622959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err="1" smtClean="0"/>
              <a:t>مانوع</a:t>
            </a:r>
            <a:r>
              <a:rPr lang="ar-SA" sz="3600" dirty="0" smtClean="0"/>
              <a:t> التغير في كلا من التفاحة والخشب؟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21591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12725"/>
            <a:ext cx="8212137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50" y="952344"/>
            <a:ext cx="29813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051720" y="1948123"/>
            <a:ext cx="420546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والآن </a:t>
            </a:r>
            <a:r>
              <a:rPr lang="ar-SA" sz="4800" b="1" dirty="0" err="1" smtClean="0"/>
              <a:t>ياصغيرتي</a:t>
            </a:r>
            <a:r>
              <a:rPr lang="ar-SA" sz="4800" b="1" dirty="0" smtClean="0"/>
              <a:t> </a:t>
            </a:r>
          </a:p>
          <a:p>
            <a:r>
              <a:rPr lang="ar-SA" sz="4800" b="1" dirty="0" smtClean="0"/>
              <a:t>هل عرفت مفهوم التغير الكيميائي</a:t>
            </a:r>
            <a:r>
              <a:rPr lang="ar-SA" dirty="0" smtClean="0"/>
              <a:t>؟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6779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6" y="212725"/>
            <a:ext cx="8212137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17" y="1052736"/>
            <a:ext cx="29813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669138" y="1772816"/>
            <a:ext cx="6324167" cy="212365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400" dirty="0" err="1" smtClean="0">
                <a:solidFill>
                  <a:srgbClr val="7030A0"/>
                </a:solidFill>
              </a:rPr>
              <a:t>التغيرالكيميائي</a:t>
            </a:r>
            <a:r>
              <a:rPr lang="ar-SA" sz="4400" dirty="0" smtClean="0">
                <a:solidFill>
                  <a:srgbClr val="7030A0"/>
                </a:solidFill>
              </a:rPr>
              <a:t>:</a:t>
            </a:r>
          </a:p>
          <a:p>
            <a:r>
              <a:rPr lang="ar-SA" sz="4400" dirty="0" smtClean="0"/>
              <a:t>تغير </a:t>
            </a:r>
            <a:r>
              <a:rPr lang="ar-SA" sz="4400" dirty="0" smtClean="0"/>
              <a:t>ينتج عنه مواد جديدة ، تختلف</a:t>
            </a:r>
          </a:p>
          <a:p>
            <a:r>
              <a:rPr lang="ar-SA" sz="4400" dirty="0" smtClean="0"/>
              <a:t> في خواصها عن المواد الأصلية.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371396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العصفور\Desktop\خلفيات باور\27946.imgcach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640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530378" y="2693714"/>
            <a:ext cx="7326044" cy="212365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400" dirty="0" smtClean="0"/>
              <a:t>لماذا يعد تبخر البنزين (وقود السيارات )</a:t>
            </a:r>
          </a:p>
          <a:p>
            <a:r>
              <a:rPr lang="ar-SA" sz="4400" dirty="0" smtClean="0"/>
              <a:t>تغيراً فيزيائياً بينما يعد احتراقه  تغيراً </a:t>
            </a:r>
          </a:p>
          <a:p>
            <a:r>
              <a:rPr lang="ar-SA" sz="4400" dirty="0" smtClean="0"/>
              <a:t>كيميائياً؟</a:t>
            </a:r>
            <a:endParaRPr lang="ar-SA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2554287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العصفور\Desktop\خلفيات باور\السلام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878497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1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2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26" y="3270025"/>
            <a:ext cx="22764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57" y="3253891"/>
            <a:ext cx="17533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رابط كسهم مستقيم 2"/>
          <p:cNvCxnSpPr/>
          <p:nvPr/>
        </p:nvCxnSpPr>
        <p:spPr>
          <a:xfrm>
            <a:off x="6706477" y="3986880"/>
            <a:ext cx="76691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16401"/>
            <a:ext cx="2020558" cy="178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6584988" y="5418619"/>
            <a:ext cx="160653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 smtClean="0"/>
              <a:t>تحليل الطعام</a:t>
            </a:r>
            <a:endParaRPr lang="ar-SA" sz="28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869100" y="2918495"/>
            <a:ext cx="208743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 smtClean="0"/>
              <a:t>التركيب الضوئي</a:t>
            </a:r>
            <a:endParaRPr lang="ar-SA" sz="28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043" y="363901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1912815" y="5680229"/>
            <a:ext cx="174759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 smtClean="0"/>
              <a:t>عمليات الطبخ</a:t>
            </a:r>
            <a:endParaRPr lang="ar-SA" sz="2800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3388579" y="331626"/>
            <a:ext cx="334258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 smtClean="0">
                <a:solidFill>
                  <a:schemeClr val="accent6">
                    <a:lumMod val="50000"/>
                  </a:schemeClr>
                </a:solidFill>
              </a:rPr>
              <a:t>أنواع التغيرات الكيميائية</a:t>
            </a:r>
            <a:endParaRPr lang="ar-SA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وسيلة شرح على شكل سحابة 7"/>
          <p:cNvSpPr/>
          <p:nvPr/>
        </p:nvSpPr>
        <p:spPr>
          <a:xfrm>
            <a:off x="6468126" y="1047961"/>
            <a:ext cx="2196718" cy="1294515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</a:rPr>
              <a:t>تغيرات مفيدة</a:t>
            </a:r>
            <a:endParaRPr lang="ar-S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1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388579" y="331626"/>
            <a:ext cx="334258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 smtClean="0">
                <a:solidFill>
                  <a:schemeClr val="accent6">
                    <a:lumMod val="50000"/>
                  </a:schemeClr>
                </a:solidFill>
              </a:rPr>
              <a:t>أنواع التغيرات الكيميائية</a:t>
            </a:r>
            <a:endParaRPr lang="ar-SA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92" y="221251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86372"/>
            <a:ext cx="23812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5640992" y="4077072"/>
            <a:ext cx="199605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dirty="0" smtClean="0"/>
              <a:t>صدأ الحديد</a:t>
            </a:r>
            <a:endParaRPr lang="ar-SA" sz="40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706833" y="4077072"/>
            <a:ext cx="185980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dirty="0" smtClean="0"/>
              <a:t>عفن الخبز</a:t>
            </a:r>
            <a:endParaRPr lang="ar-SA" sz="4000" dirty="0"/>
          </a:p>
        </p:txBody>
      </p:sp>
      <p:sp>
        <p:nvSpPr>
          <p:cNvPr id="7" name="انفجار 1 6"/>
          <p:cNvSpPr/>
          <p:nvPr/>
        </p:nvSpPr>
        <p:spPr>
          <a:xfrm>
            <a:off x="6731161" y="751786"/>
            <a:ext cx="2089311" cy="108977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6919696" y="1099592"/>
            <a:ext cx="148470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تغيرات غير مفيدة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8436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92796"/>
            <a:ext cx="5129712" cy="35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6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3" y="142166"/>
            <a:ext cx="8555825" cy="665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6672"/>
            <a:ext cx="5328592" cy="558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308888" y="2718033"/>
            <a:ext cx="467307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نصف القطعة المعدنية التي وضعت في المحلول ستكون</a:t>
            </a:r>
          </a:p>
          <a:p>
            <a:r>
              <a:rPr lang="ar-SA" sz="2000" b="1" dirty="0" smtClean="0">
                <a:solidFill>
                  <a:srgbClr val="FF0000"/>
                </a:solidFill>
              </a:rPr>
              <a:t> لامعة أكثر من النصف الآخر.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148773" y="3789040"/>
            <a:ext cx="499046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الطبقة التي تغطي القطعة المعدنية طرأ عليها تغير كيميائي </a:t>
            </a:r>
          </a:p>
          <a:p>
            <a:r>
              <a:rPr lang="ar-SA" sz="2000" b="1" dirty="0" smtClean="0">
                <a:solidFill>
                  <a:srgbClr val="FF0000"/>
                </a:solidFill>
              </a:rPr>
              <a:t>بواسطة محلول الخل والملح.</a:t>
            </a:r>
            <a:endParaRPr lang="ar-S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5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570868" y="3061979"/>
            <a:ext cx="2016225" cy="3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رة 5" descr="GE112_350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0" y="0"/>
            <a:ext cx="9144000" cy="6858000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1608418" y="1124744"/>
            <a:ext cx="6357895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 err="1" smtClean="0"/>
              <a:t>مااالأجزاء</a:t>
            </a:r>
            <a:r>
              <a:rPr lang="ar-SA" sz="2400" b="1" dirty="0" smtClean="0"/>
              <a:t> التي صنعت بوساطة تغير فيزيائي في قلم الرصاص؟</a:t>
            </a:r>
          </a:p>
          <a:p>
            <a:endParaRPr lang="ar-SA" sz="2400" b="1" dirty="0">
              <a:solidFill>
                <a:schemeClr val="bg1"/>
              </a:solidFill>
            </a:endParaRPr>
          </a:p>
          <a:p>
            <a:endParaRPr lang="ar-SA" sz="2400" b="1" dirty="0" smtClean="0">
              <a:solidFill>
                <a:schemeClr val="bg1"/>
              </a:solidFill>
            </a:endParaRPr>
          </a:p>
          <a:p>
            <a:r>
              <a:rPr lang="ar-SA" sz="2400" b="1" dirty="0" err="1" smtClean="0"/>
              <a:t>ماالأجزاء</a:t>
            </a:r>
            <a:r>
              <a:rPr lang="ar-SA" sz="2400" b="1" dirty="0" smtClean="0"/>
              <a:t> التي صنعت بوساطة تغير كيميائي في قلم الرصاص؟</a:t>
            </a:r>
            <a:endParaRPr lang="ar-SA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7608">
            <a:off x="3712531" y="3272842"/>
            <a:ext cx="1905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0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2656"/>
            <a:ext cx="28860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32" y="4005064"/>
            <a:ext cx="2428875" cy="21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287425" y="5517232"/>
            <a:ext cx="101021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dirty="0" smtClean="0"/>
              <a:t>تغير اللون</a:t>
            </a:r>
            <a:endParaRPr lang="ar-SA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25" y="1124744"/>
            <a:ext cx="26289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32" y="1123216"/>
            <a:ext cx="27051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375" y="3267869"/>
            <a:ext cx="266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79680"/>
            <a:ext cx="2667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19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7"/>
          <p:cNvSpPr txBox="1">
            <a:spLocks/>
          </p:cNvSpPr>
          <p:nvPr/>
        </p:nvSpPr>
        <p:spPr>
          <a:xfrm>
            <a:off x="2928926" y="1285860"/>
            <a:ext cx="4929222" cy="171451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>
            <a:no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 </a:t>
            </a:r>
            <a:r>
              <a:rPr kumimoji="0" lang="ar-SA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 </a:t>
            </a:r>
            <a:r>
              <a:rPr kumimoji="0" lang="ar-SA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 </a:t>
            </a:r>
            <a:r>
              <a:rPr kumimoji="0" lang="ar-SA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j-cs"/>
              </a:rPr>
              <a:t>و الآن يا صغيرتي..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ar-SA" sz="2800" b="1" dirty="0" smtClean="0">
                <a:solidFill>
                  <a:schemeClr val="tx1"/>
                </a:solidFill>
                <a:cs typeface="+mj-cs"/>
              </a:rPr>
              <a:t>   نريد أن ندون ما تعلمنا عن التغيرات الفيزيائية في جدول التعلم .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j-cs"/>
            </a:endParaRPr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743430"/>
              </p:ext>
            </p:extLst>
          </p:nvPr>
        </p:nvGraphicFramePr>
        <p:xfrm>
          <a:off x="3143240" y="3429000"/>
          <a:ext cx="4286282" cy="207170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97463"/>
                <a:gridCol w="1691320"/>
                <a:gridCol w="1297499"/>
              </a:tblGrid>
              <a:tr h="674630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solidFill>
                            <a:schemeClr val="tx1"/>
                          </a:solidFill>
                          <a:cs typeface="PT Bold Heading" pitchFamily="2" charset="-78"/>
                        </a:rPr>
                        <a:t>جدول التعلم</a:t>
                      </a:r>
                      <a:endParaRPr lang="ar-SA" sz="1600" b="1" dirty="0">
                        <a:solidFill>
                          <a:schemeClr val="tx1"/>
                        </a:solidFill>
                        <a:cs typeface="PT Bold Heading" pitchFamily="2" charset="-78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797971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u="none" dirty="0" smtClean="0">
                          <a:solidFill>
                            <a:srgbClr val="C00000"/>
                          </a:solidFill>
                          <a:cs typeface="+mj-cs"/>
                        </a:rPr>
                        <a:t>ماذا نعرف ؟</a:t>
                      </a:r>
                      <a:endParaRPr lang="ar-SA" sz="1800" b="1" u="none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u="none" dirty="0" smtClean="0">
                          <a:solidFill>
                            <a:srgbClr val="C00000"/>
                          </a:solidFill>
                          <a:cs typeface="+mj-cs"/>
                        </a:rPr>
                        <a:t>ماذا نريد أن نعرف ؟ </a:t>
                      </a:r>
                      <a:endParaRPr lang="ar-SA" sz="1800" b="1" u="none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u="none" dirty="0" smtClean="0">
                          <a:solidFill>
                            <a:srgbClr val="C00000"/>
                          </a:solidFill>
                          <a:cs typeface="PT Bold Heading" pitchFamily="2" charset="-78"/>
                        </a:rPr>
                        <a:t> ماذا تعلمنا ؟</a:t>
                      </a:r>
                      <a:endParaRPr lang="ar-SA" sz="1600" b="1" u="none" dirty="0">
                        <a:solidFill>
                          <a:srgbClr val="C00000"/>
                        </a:solidFill>
                        <a:cs typeface="PT Bold Heading" pitchFamily="2" charset="-78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9101">
                <a:tc>
                  <a:txBody>
                    <a:bodyPr/>
                    <a:lstStyle/>
                    <a:p>
                      <a:pPr rtl="1"/>
                      <a:endParaRPr lang="ar-SA" sz="12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2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2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نجمة ذات 5 نقاط 3"/>
          <p:cNvSpPr/>
          <p:nvPr/>
        </p:nvSpPr>
        <p:spPr>
          <a:xfrm>
            <a:off x="3571868" y="5000636"/>
            <a:ext cx="428628" cy="357190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71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484785"/>
            <a:ext cx="6192688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2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العصفور\Desktop\خلفيات باور\984tf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61039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10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العصفور\Desktop\خلفيات باور\برا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08721"/>
            <a:ext cx="4536504" cy="20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4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العصفور\Desktop\خلفيات باور\برا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85" y="1052736"/>
            <a:ext cx="423432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4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العصفور\Desktop\خلفيات باور\برا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67643"/>
            <a:ext cx="5040561" cy="17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64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العصفور\Desktop\خلفيات باور\برا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2737"/>
            <a:ext cx="413704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7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GB (6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53" y="4509120"/>
            <a:ext cx="3283863" cy="196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49" y="1084972"/>
            <a:ext cx="3018363" cy="185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مستدير الزوايا 8"/>
          <p:cNvSpPr/>
          <p:nvPr/>
        </p:nvSpPr>
        <p:spPr>
          <a:xfrm>
            <a:off x="5436096" y="188640"/>
            <a:ext cx="3384376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009900"/>
                </a:solidFill>
                <a:cs typeface="PT Bold Heading" pitchFamily="2" charset="-78"/>
              </a:rPr>
              <a:t>العُلومُ </a:t>
            </a:r>
            <a:endParaRPr lang="ar-SA" sz="28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846615" y="3573016"/>
            <a:ext cx="3384376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009900"/>
                </a:solidFill>
                <a:cs typeface="PT Bold Heading" pitchFamily="2" charset="-78"/>
              </a:rPr>
              <a:t>العُلومُ وَالرِّيَاضِيَّاتُ</a:t>
            </a:r>
            <a:endParaRPr lang="ar-SA" sz="28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12" name="صورة 11" descr="math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216" y="4005064"/>
            <a:ext cx="2353683" cy="1953557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621" y="761586"/>
            <a:ext cx="2066925" cy="187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68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العصفور\Desktop\خلفيات باور\لو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964487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11" y="3356992"/>
            <a:ext cx="440928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271092"/>
              </p:ext>
            </p:extLst>
          </p:nvPr>
        </p:nvGraphicFramePr>
        <p:xfrm>
          <a:off x="978535" y="2204864"/>
          <a:ext cx="7409888" cy="2849895"/>
        </p:xfrm>
        <a:graphic>
          <a:graphicData uri="http://schemas.openxmlformats.org/drawingml/2006/table">
            <a:tbl>
              <a:tblPr rtl="1" firstRow="1" firstCol="1" bandRow="1"/>
              <a:tblGrid>
                <a:gridCol w="1841670"/>
                <a:gridCol w="1670138"/>
                <a:gridCol w="1949040"/>
                <a:gridCol w="1949040"/>
              </a:tblGrid>
              <a:tr h="483234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الدور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Calibri"/>
                          <a:ea typeface="Calibri"/>
                          <a:cs typeface="Arial"/>
                        </a:rPr>
                        <a:t>الجمهور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Calibri"/>
                          <a:ea typeface="Calibri"/>
                          <a:cs typeface="Arial"/>
                        </a:rPr>
                        <a:t>الشكل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600" b="1">
                          <a:effectLst/>
                          <a:latin typeface="Calibri"/>
                          <a:ea typeface="Calibri"/>
                          <a:cs typeface="Arial"/>
                        </a:rPr>
                        <a:t>الموضوع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6030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400" b="1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التغيرات</a:t>
                      </a:r>
                      <a:r>
                        <a:rPr lang="ar-SA" sz="1400" b="1" baseline="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 الكيميائية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400" b="1">
                          <a:effectLst/>
                          <a:latin typeface="Calibri"/>
                          <a:ea typeface="Calibri"/>
                          <a:cs typeface="Arial"/>
                        </a:rPr>
                        <a:t>الإنسان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4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رسالة </a:t>
                      </a:r>
                      <a:r>
                        <a:rPr lang="ar-SA" sz="1400" b="1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عتاب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400" b="1" dirty="0" err="1" smtClean="0">
                          <a:effectLst/>
                          <a:latin typeface="Calibri"/>
                          <a:ea typeface="Calibri"/>
                          <a:cs typeface="Arial"/>
                        </a:rPr>
                        <a:t>لاتنسي</a:t>
                      </a:r>
                      <a:r>
                        <a:rPr lang="ar-SA" sz="1400" b="1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 فوائدي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353">
                <a:tc gridSpan="4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عزيزي الإنسان.. </a:t>
                      </a:r>
                      <a:endParaRPr lang="ar-SA" sz="14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صحيح أنني</a:t>
                      </a:r>
                      <a:r>
                        <a:rPr lang="ar-SA" sz="14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أساعد على فساد الأطعمة وأحول الحديد إلى صدأ وهذه أضرار قليلة بجانب فوائدي الكثيرة 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أريدك أن تعلم </a:t>
                      </a:r>
                      <a:r>
                        <a:rPr lang="ar-SA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أن</a:t>
                      </a:r>
                      <a:r>
                        <a:rPr lang="ar-SA" sz="14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ي من مقومات حياتك فلولاي لم تذق خبزا جيداً </a:t>
                      </a:r>
                      <a:r>
                        <a:rPr lang="ar-SA" sz="1400" b="1" baseline="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أوكيكة</a:t>
                      </a:r>
                      <a:r>
                        <a:rPr lang="ar-SA" sz="14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لذيذة ،وأنا أيضا أساعد جسمك على تحليل الطعام 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4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ولي دور في عملية التركيب الضوئي ولا تتم عمليات الطبخ بدوني. فأشكر الله على نعمه العظيمة.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مستطيل 4"/>
          <p:cNvSpPr/>
          <p:nvPr/>
        </p:nvSpPr>
        <p:spPr>
          <a:xfrm>
            <a:off x="2627784" y="836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dirty="0"/>
              <a:t> </a:t>
            </a:r>
            <a:r>
              <a:rPr lang="ar-SA" b="1" dirty="0" err="1"/>
              <a:t>إستراتيجية</a:t>
            </a:r>
            <a:r>
              <a:rPr lang="ar-SA" b="1" dirty="0"/>
              <a:t> الكتابة التخيلية (رافت)             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7677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العصفور\Desktop\خلفيات باور\ىى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272808" cy="604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838992" y="1124744"/>
            <a:ext cx="122341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 smtClean="0"/>
              <a:t>الأهداف</a:t>
            </a:r>
            <a:endParaRPr lang="ar-SA" sz="32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1691052" y="2420888"/>
            <a:ext cx="5977919" cy="218521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ar-SA" sz="4800" dirty="0" smtClean="0"/>
              <a:t> تصف التغيرات الكيميائية.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ar-SA" sz="4400" dirty="0" smtClean="0"/>
              <a:t>تستنتج أن التغيرات الكيميائية </a:t>
            </a:r>
          </a:p>
          <a:p>
            <a:r>
              <a:rPr lang="ar-SA" sz="4400" dirty="0" smtClean="0"/>
              <a:t>من مقومات حياتنا.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2723638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العصفور\Desktop\خلفيات باور\88227.imgcach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846263"/>
            <a:ext cx="5572125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2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61" y="3717032"/>
            <a:ext cx="16573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العصفور\Desktop\خلفيات باور\27934.imgcach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259632" y="969187"/>
            <a:ext cx="6773008" cy="230832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FF0000"/>
                </a:solidFill>
              </a:rPr>
              <a:t>المعرفة السابقة :</a:t>
            </a:r>
          </a:p>
          <a:p>
            <a:r>
              <a:rPr lang="ar-SA" sz="3600" dirty="0" smtClean="0"/>
              <a:t>ماذا يحدث لو أشعلنا عود ثقاب ؟</a:t>
            </a:r>
          </a:p>
          <a:p>
            <a:r>
              <a:rPr lang="ar-SA" sz="3600" dirty="0" smtClean="0"/>
              <a:t>هل هذا تغير فيزيائي ؟</a:t>
            </a:r>
          </a:p>
          <a:p>
            <a:r>
              <a:rPr lang="ar-SA" sz="3600" dirty="0" smtClean="0"/>
              <a:t>كيف عرفت أن هذا التغير ليس تغيراً فيزيائياً؟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417316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642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31440"/>
            <a:ext cx="856895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81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85750"/>
            <a:ext cx="8497887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89324"/>
            <a:ext cx="4680520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220072" y="1884548"/>
            <a:ext cx="3130985" cy="175432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صغيرتي :</a:t>
            </a:r>
          </a:p>
          <a:p>
            <a:r>
              <a:rPr lang="ar-SA" sz="3600" dirty="0" smtClean="0"/>
              <a:t>لنراجع معاً مفردات </a:t>
            </a:r>
          </a:p>
          <a:p>
            <a:r>
              <a:rPr lang="ar-SA" sz="3600" dirty="0" smtClean="0"/>
              <a:t>الفصل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5200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8" y="0"/>
            <a:ext cx="50174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220072" y="4725144"/>
            <a:ext cx="3584699" cy="135421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 smtClean="0"/>
              <a:t>ماذا حدث لمكونات الكعك </a:t>
            </a:r>
          </a:p>
          <a:p>
            <a:r>
              <a:rPr lang="ar-SA" sz="3200" b="1" dirty="0" smtClean="0"/>
              <a:t>حتى تغير طمها؟</a:t>
            </a:r>
          </a:p>
          <a:p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02" y="980728"/>
            <a:ext cx="30416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8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458</Words>
  <Application>Microsoft Office PowerPoint</Application>
  <PresentationFormat>عرض على الشاشة (3:4)‏</PresentationFormat>
  <Paragraphs>83</Paragraphs>
  <Slides>36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37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العصفور</dc:creator>
  <cp:lastModifiedBy>العصفور</cp:lastModifiedBy>
  <cp:revision>72</cp:revision>
  <dcterms:created xsi:type="dcterms:W3CDTF">2012-03-09T06:03:25Z</dcterms:created>
  <dcterms:modified xsi:type="dcterms:W3CDTF">2013-03-29T15:08:36Z</dcterms:modified>
</cp:coreProperties>
</file>