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20"/>
  </p:notesMasterIdLst>
  <p:sldIdLst>
    <p:sldId id="280" r:id="rId2"/>
    <p:sldId id="281" r:id="rId3"/>
    <p:sldId id="308" r:id="rId4"/>
    <p:sldId id="309" r:id="rId5"/>
    <p:sldId id="310" r:id="rId6"/>
    <p:sldId id="302" r:id="rId7"/>
    <p:sldId id="301" r:id="rId8"/>
    <p:sldId id="296" r:id="rId9"/>
    <p:sldId id="311" r:id="rId10"/>
    <p:sldId id="288" r:id="rId11"/>
    <p:sldId id="312" r:id="rId12"/>
    <p:sldId id="285" r:id="rId13"/>
    <p:sldId id="313" r:id="rId14"/>
    <p:sldId id="299" r:id="rId15"/>
    <p:sldId id="283" r:id="rId16"/>
    <p:sldId id="289" r:id="rId17"/>
    <p:sldId id="307" r:id="rId18"/>
    <p:sldId id="306" r:id="rId19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>
        <p:scale>
          <a:sx n="70" d="100"/>
          <a:sy n="70" d="100"/>
        </p:scale>
        <p:origin x="-1164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-72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BAC7586-E18A-44B0-B4E3-E4C4920FB36B}" type="datetimeFigureOut">
              <a:rPr lang="ar-SA" smtClean="0"/>
              <a:pPr/>
              <a:t>13/04/36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E351607-A237-4FBD-94E7-2BFFE8A9DAD6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02226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13/04/36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83288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13/04/36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41838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13/04/36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0775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13/04/36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00146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13/04/36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74255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13/04/36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1081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13/04/36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9202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13/04/36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66240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13/04/36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3098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13/04/36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41583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13/04/36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9258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F67C6-5BBD-4614-8F41-964A53F8B870}" type="datetimeFigureOut">
              <a:rPr lang="ar-SA" smtClean="0"/>
              <a:pPr/>
              <a:t>13/04/36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3483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3llm.net/contents/myuppic/050b51eb0959cb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2000232" y="142852"/>
            <a:ext cx="492922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العنــــــاصــــر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1"/>
            <a:ext cx="8496944" cy="56886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صورة 3" descr="اطلاق شعار وزارة التربية والتعليم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908720"/>
            <a:ext cx="309634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323528" y="142852"/>
            <a:ext cx="8280920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الجــــــزيئات: </a:t>
            </a:r>
            <a:r>
              <a:rPr kumimoji="0" lang="ar-SA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تتكون من اتحاد ذرتين أو أكثر معاً .</a:t>
            </a:r>
            <a:endParaRPr kumimoji="0" lang="ar-SA" sz="40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 descr="C:\Users\sony\Desktop\METHANOL-molecu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857232"/>
            <a:ext cx="5857916" cy="57626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1500166" y="142852"/>
            <a:ext cx="621510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جزيء </a:t>
            </a: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الأكسجين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93986"/>
            <a:ext cx="8429684" cy="56402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مربع نص 3"/>
          <p:cNvSpPr txBox="1"/>
          <p:nvPr/>
        </p:nvSpPr>
        <p:spPr>
          <a:xfrm>
            <a:off x="1186320" y="4879032"/>
            <a:ext cx="576064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sz="2800" b="1" dirty="0" smtClean="0"/>
          </a:p>
          <a:p>
            <a:endParaRPr lang="ar-SA" sz="2800" b="1" dirty="0" smtClean="0"/>
          </a:p>
          <a:p>
            <a:endParaRPr lang="ar-SA" sz="2800" b="1" dirty="0"/>
          </a:p>
        </p:txBody>
      </p:sp>
      <p:cxnSp>
        <p:nvCxnSpPr>
          <p:cNvPr id="6" name="رابط كسهم مستقيم 5"/>
          <p:cNvCxnSpPr/>
          <p:nvPr/>
        </p:nvCxnSpPr>
        <p:spPr>
          <a:xfrm flipH="1" flipV="1">
            <a:off x="4066640" y="4915230"/>
            <a:ext cx="1512167" cy="1296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flipH="1">
            <a:off x="4142985" y="5371475"/>
            <a:ext cx="143582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مربع نص 1"/>
          <p:cNvSpPr txBox="1"/>
          <p:nvPr/>
        </p:nvSpPr>
        <p:spPr>
          <a:xfrm>
            <a:off x="2483768" y="4143369"/>
            <a:ext cx="136815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600" dirty="0" smtClean="0"/>
              <a:t>o</a:t>
            </a:r>
            <a:endParaRPr lang="ar-SA" sz="9600" dirty="0"/>
          </a:p>
        </p:txBody>
      </p:sp>
      <p:sp>
        <p:nvSpPr>
          <p:cNvPr id="3" name="مربع نص 2"/>
          <p:cNvSpPr txBox="1"/>
          <p:nvPr/>
        </p:nvSpPr>
        <p:spPr>
          <a:xfrm>
            <a:off x="3525510" y="4958538"/>
            <a:ext cx="54243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 smtClean="0"/>
              <a:t>2</a:t>
            </a:r>
            <a:endParaRPr lang="ar-SA" sz="3600" b="1" dirty="0"/>
          </a:p>
        </p:txBody>
      </p:sp>
      <p:sp>
        <p:nvSpPr>
          <p:cNvPr id="16" name="مربع نص 15"/>
          <p:cNvSpPr txBox="1"/>
          <p:nvPr/>
        </p:nvSpPr>
        <p:spPr>
          <a:xfrm>
            <a:off x="5219419" y="4744575"/>
            <a:ext cx="345768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/>
              <a:t>مأخوذ من كلمة أكسجين بالإنجليزي </a:t>
            </a:r>
            <a:endParaRPr lang="ar-SA" sz="2000" b="1" dirty="0"/>
          </a:p>
        </p:txBody>
      </p:sp>
      <p:sp>
        <p:nvSpPr>
          <p:cNvPr id="17" name="مربع نص 16"/>
          <p:cNvSpPr txBox="1"/>
          <p:nvPr/>
        </p:nvSpPr>
        <p:spPr>
          <a:xfrm>
            <a:off x="5092562" y="5171420"/>
            <a:ext cx="259228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/>
              <a:t>يدل على عدد الذرات </a:t>
            </a:r>
            <a:endParaRPr lang="ar-SA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1619672" y="857232"/>
            <a:ext cx="59766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ar-SA" sz="2800" b="1" dirty="0">
                <a:solidFill>
                  <a:prstClr val="black"/>
                </a:solidFill>
              </a:rPr>
              <a:t>يعبر عن جزيء الأكسجين بالصيغة الكيميائية</a:t>
            </a:r>
          </a:p>
        </p:txBody>
      </p:sp>
    </p:spTree>
    <p:extLst>
      <p:ext uri="{BB962C8B-B14F-4D97-AF65-F5344CB8AC3E}">
        <p14:creationId xmlns:p14="http://schemas.microsoft.com/office/powerpoint/2010/main" val="363816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2000232" y="142852"/>
            <a:ext cx="492922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b="1" dirty="0" err="1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الــــذرات</a:t>
            </a:r>
            <a:r>
              <a:rPr lang="ar-SA" sz="4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والجـــزيئات</a:t>
            </a:r>
            <a:endParaRPr kumimoji="0" lang="ar-SA" sz="4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2" name="Picture 2" descr="C:\Users\sony\Desktop\n6xt_com-20e7344f7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28670"/>
            <a:ext cx="8315345" cy="5695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1619672" y="230298"/>
            <a:ext cx="62646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chemeClr val="accent4">
                    <a:lumMod val="50000"/>
                  </a:schemeClr>
                </a:solidFill>
              </a:rPr>
              <a:t>كيف تصنف العناصر ؟</a:t>
            </a:r>
            <a:endParaRPr lang="ar-SA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39552"/>
            <a:ext cx="4444087" cy="52565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599" y="1124744"/>
            <a:ext cx="4286096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85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1071538" y="142852"/>
            <a:ext cx="7000924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الجـــدول</a:t>
            </a:r>
            <a:r>
              <a:rPr kumimoji="0" lang="ar-SA" sz="4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الـــــدوري</a:t>
            </a:r>
            <a:endParaRPr kumimoji="0" lang="ar-SA" sz="4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C:\Users\sony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12776"/>
            <a:ext cx="8531251" cy="51737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4" name="رابط كسهم مستقيم 3"/>
          <p:cNvCxnSpPr/>
          <p:nvPr/>
        </p:nvCxnSpPr>
        <p:spPr>
          <a:xfrm>
            <a:off x="1071538" y="1124744"/>
            <a:ext cx="0" cy="38164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مربع نص 4"/>
          <p:cNvSpPr txBox="1"/>
          <p:nvPr/>
        </p:nvSpPr>
        <p:spPr>
          <a:xfrm>
            <a:off x="520975" y="534066"/>
            <a:ext cx="11521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>
                <a:solidFill>
                  <a:srgbClr val="C00000"/>
                </a:solidFill>
              </a:rPr>
              <a:t>أعمدة:</a:t>
            </a:r>
          </a:p>
          <a:p>
            <a:pPr algn="ctr"/>
            <a:r>
              <a:rPr lang="ar-SA" b="1" dirty="0" smtClean="0">
                <a:solidFill>
                  <a:srgbClr val="00B050"/>
                </a:solidFill>
              </a:rPr>
              <a:t>مجموعات</a:t>
            </a:r>
            <a:endParaRPr lang="ar-SA" b="1" dirty="0">
              <a:solidFill>
                <a:srgbClr val="00B05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0" y="3573016"/>
            <a:ext cx="8275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C00000"/>
                </a:solidFill>
              </a:rPr>
              <a:t>صفوف:</a:t>
            </a:r>
          </a:p>
          <a:p>
            <a:r>
              <a:rPr lang="ar-SA" b="1" dirty="0" smtClean="0">
                <a:solidFill>
                  <a:srgbClr val="00B050"/>
                </a:solidFill>
              </a:rPr>
              <a:t>دورات</a:t>
            </a:r>
            <a:endParaRPr lang="ar-SA" b="1" dirty="0">
              <a:solidFill>
                <a:srgbClr val="00B050"/>
              </a:solidFill>
            </a:endParaRPr>
          </a:p>
        </p:txBody>
      </p:sp>
      <p:cxnSp>
        <p:nvCxnSpPr>
          <p:cNvPr id="9" name="رابط كسهم مستقيم 8"/>
          <p:cNvCxnSpPr/>
          <p:nvPr/>
        </p:nvCxnSpPr>
        <p:spPr>
          <a:xfrm>
            <a:off x="755576" y="3757682"/>
            <a:ext cx="756084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1285852" y="142852"/>
            <a:ext cx="6500858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نسبة العناصر في الغلاف الجوي</a:t>
            </a:r>
          </a:p>
        </p:txBody>
      </p:sp>
      <p:pic>
        <p:nvPicPr>
          <p:cNvPr id="12290" name="Picture 2" descr="C:\Users\sony\Desktop\untitled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928670"/>
            <a:ext cx="5724544" cy="57130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1071538" y="142852"/>
            <a:ext cx="7000924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نسبة العناصر في الكتــلة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928670"/>
            <a:ext cx="8572559" cy="574835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1071538" y="142852"/>
            <a:ext cx="7000924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نسبة العناصر في القشرة</a:t>
            </a:r>
            <a:r>
              <a:rPr kumimoji="0" lang="ar-SA" sz="4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الأرضية</a:t>
            </a:r>
            <a:endParaRPr kumimoji="0" lang="ar-SA" sz="4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Users\sony\Desktop\Pie_grap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928670"/>
            <a:ext cx="6435750" cy="5634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500034" y="142852"/>
            <a:ext cx="814393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نسبة العناصر في النباتات والحيوانات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8572560" cy="564360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1285852" y="142852"/>
            <a:ext cx="6500858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المادة تتكون من وحدات بنائية تسمى العناصر </a:t>
            </a:r>
          </a:p>
        </p:txBody>
      </p:sp>
      <p:pic>
        <p:nvPicPr>
          <p:cNvPr id="1027" name="Picture 3" descr="C:\Users\sony\Desktop\50808_imgcach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790394"/>
            <a:ext cx="6167038" cy="35283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شكل بيضاوي 1"/>
          <p:cNvSpPr/>
          <p:nvPr/>
        </p:nvSpPr>
        <p:spPr>
          <a:xfrm>
            <a:off x="6516216" y="857232"/>
            <a:ext cx="1584176" cy="84357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المادة </a:t>
            </a:r>
            <a:endParaRPr lang="ar-SA" sz="2400" b="1" dirty="0"/>
          </a:p>
        </p:txBody>
      </p:sp>
      <p:cxnSp>
        <p:nvCxnSpPr>
          <p:cNvPr id="4" name="رابط كسهم مستقيم 3"/>
          <p:cNvCxnSpPr/>
          <p:nvPr/>
        </p:nvCxnSpPr>
        <p:spPr>
          <a:xfrm flipH="1">
            <a:off x="4536281" y="1279020"/>
            <a:ext cx="1835919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شكل بيضاوي 4"/>
          <p:cNvSpPr/>
          <p:nvPr/>
        </p:nvSpPr>
        <p:spPr>
          <a:xfrm>
            <a:off x="2987824" y="857232"/>
            <a:ext cx="1440160" cy="84357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عناصر</a:t>
            </a:r>
            <a:r>
              <a:rPr lang="ar-SA" dirty="0" smtClean="0"/>
              <a:t> </a:t>
            </a:r>
            <a:endParaRPr lang="ar-SA" dirty="0"/>
          </a:p>
        </p:txBody>
      </p:sp>
      <p:sp>
        <p:nvSpPr>
          <p:cNvPr id="6" name="مربع نص 5"/>
          <p:cNvSpPr txBox="1"/>
          <p:nvPr/>
        </p:nvSpPr>
        <p:spPr>
          <a:xfrm>
            <a:off x="395536" y="5445224"/>
            <a:ext cx="8208912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rgbClr val="FF0000"/>
                </a:solidFill>
              </a:rPr>
              <a:t>العنصر : </a:t>
            </a:r>
            <a:r>
              <a:rPr lang="ar-SA" sz="2400" b="1" dirty="0" smtClean="0"/>
              <a:t>مادة لا يمكن  تجزئتها إلى مواد  أصغر عن طريق التفاعلات الكيميائية </a:t>
            </a:r>
          </a:p>
          <a:p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683568" y="836712"/>
            <a:ext cx="8136904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ar-SA" sz="4400" b="1" dirty="0" smtClean="0">
                <a:solidFill>
                  <a:srgbClr val="FF0000"/>
                </a:solidFill>
              </a:rPr>
              <a:t>يعرف العلماء حتى الآن 112 عنصرا 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ar-SA" sz="4400" b="1" dirty="0" smtClean="0">
                <a:solidFill>
                  <a:srgbClr val="FF0000"/>
                </a:solidFill>
              </a:rPr>
              <a:t>كل عنصر له اسم و رمز 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ar-SA" sz="4400" b="1" dirty="0" smtClean="0">
                <a:solidFill>
                  <a:srgbClr val="FF0000"/>
                </a:solidFill>
              </a:rPr>
              <a:t>يتكون رمز العنصر من حرف أو حرفين  :  </a:t>
            </a:r>
            <a:r>
              <a:rPr lang="en-US" sz="4400" b="1" dirty="0" smtClean="0">
                <a:solidFill>
                  <a:srgbClr val="FF0000"/>
                </a:solidFill>
              </a:rPr>
              <a:t>Al </a:t>
            </a:r>
            <a:r>
              <a:rPr lang="ar-SA" sz="4400" b="1" dirty="0" smtClean="0">
                <a:solidFill>
                  <a:srgbClr val="FF0000"/>
                </a:solidFill>
              </a:rPr>
              <a:t> الألمنيوم  </a:t>
            </a:r>
            <a:r>
              <a:rPr lang="en-US" sz="4400" b="1" dirty="0" smtClean="0">
                <a:solidFill>
                  <a:srgbClr val="FF0000"/>
                </a:solidFill>
              </a:rPr>
              <a:t>N </a:t>
            </a:r>
            <a:r>
              <a:rPr lang="ar-SA" sz="4400" b="1" dirty="0" smtClean="0">
                <a:solidFill>
                  <a:srgbClr val="FF0000"/>
                </a:solidFill>
              </a:rPr>
              <a:t> النيتروجين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ar-SA" sz="4400" b="1" dirty="0" smtClean="0">
                <a:solidFill>
                  <a:srgbClr val="FF0000"/>
                </a:solidFill>
              </a:rPr>
              <a:t>رموز  بعض العناصر مأخوذة  من أسمائها باللغة الإنجليزية أو لغات أخرى قديمة .</a:t>
            </a:r>
          </a:p>
        </p:txBody>
      </p:sp>
    </p:spTree>
    <p:extLst>
      <p:ext uri="{BB962C8B-B14F-4D97-AF65-F5344CB8AC3E}">
        <p14:creationId xmlns:p14="http://schemas.microsoft.com/office/powerpoint/2010/main" val="621177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683568" y="404664"/>
            <a:ext cx="8229600" cy="4525963"/>
          </a:xfrm>
        </p:spPr>
        <p:txBody>
          <a:bodyPr>
            <a:normAutofit lnSpcReduction="10000"/>
          </a:bodyPr>
          <a:lstStyle/>
          <a:p>
            <a:pPr marL="285750" indent="-285750"/>
            <a:r>
              <a:rPr lang="ar-SA" b="1" dirty="0" smtClean="0">
                <a:solidFill>
                  <a:srgbClr val="FF0000"/>
                </a:solidFill>
              </a:rPr>
              <a:t>عند دراسة العناصر يهتم العلماء بالصفات الثلاثة التالية : </a:t>
            </a:r>
          </a:p>
          <a:p>
            <a:r>
              <a:rPr lang="ar-SA" b="1" dirty="0" smtClean="0">
                <a:solidFill>
                  <a:schemeClr val="accent5">
                    <a:lumMod val="75000"/>
                  </a:schemeClr>
                </a:solidFill>
              </a:rPr>
              <a:t>حالة العنصر عند درجة حرارة الغرفة : </a:t>
            </a:r>
            <a:r>
              <a:rPr lang="ar-SA" b="1" dirty="0" smtClean="0"/>
              <a:t>توجد معظم العناصر عند درجة حرارة الغرفة في الحالة </a:t>
            </a:r>
            <a:r>
              <a:rPr lang="ar-SA" b="1" u="sng" dirty="0" smtClean="0"/>
              <a:t>الصلبة </a:t>
            </a:r>
            <a:r>
              <a:rPr lang="ar-SA" b="1" dirty="0" smtClean="0"/>
              <a:t>وبعضها الآخر في الحالة </a:t>
            </a:r>
            <a:r>
              <a:rPr lang="ar-SA" b="1" u="sng" dirty="0" smtClean="0"/>
              <a:t>الغازية</a:t>
            </a:r>
            <a:r>
              <a:rPr lang="ar-SA" b="1" dirty="0" smtClean="0"/>
              <a:t> والقليل منها في الحالة </a:t>
            </a:r>
            <a:r>
              <a:rPr lang="ar-SA" b="1" u="sng" dirty="0" smtClean="0"/>
              <a:t>السائلة</a:t>
            </a:r>
            <a:r>
              <a:rPr lang="ar-SA" b="1" dirty="0" smtClean="0"/>
              <a:t> .</a:t>
            </a:r>
          </a:p>
          <a:p>
            <a:r>
              <a:rPr lang="ar-SA" b="1" dirty="0" smtClean="0">
                <a:solidFill>
                  <a:schemeClr val="accent5">
                    <a:lumMod val="75000"/>
                  </a:schemeClr>
                </a:solidFill>
              </a:rPr>
              <a:t>طريقة ارتباط العناصر مع بعضها : </a:t>
            </a:r>
            <a:r>
              <a:rPr lang="ar-SA" b="1" dirty="0" smtClean="0"/>
              <a:t>بعض العناصر تميل إلى الارتباط مع عناصر لتكوين مواد جديدة وهذه المواد نشيطة كيميائيا مثل </a:t>
            </a:r>
            <a:r>
              <a:rPr lang="ar-SA" b="1" dirty="0" smtClean="0">
                <a:solidFill>
                  <a:schemeClr val="accent1">
                    <a:lumMod val="50000"/>
                  </a:schemeClr>
                </a:solidFill>
              </a:rPr>
              <a:t>المغنيسيوم .</a:t>
            </a:r>
          </a:p>
          <a:p>
            <a:r>
              <a:rPr lang="ar-SA" b="1" dirty="0" smtClean="0">
                <a:solidFill>
                  <a:schemeClr val="accent1">
                    <a:lumMod val="75000"/>
                  </a:schemeClr>
                </a:solidFill>
              </a:rPr>
              <a:t>تصنيفها إلى فلزات ولا فلزات و أشباه الفلزات .</a:t>
            </a:r>
            <a:endParaRPr lang="ar-SA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" name="رابط كسهم مستقيم 4"/>
          <p:cNvCxnSpPr/>
          <p:nvPr/>
        </p:nvCxnSpPr>
        <p:spPr>
          <a:xfrm>
            <a:off x="6588224" y="4725144"/>
            <a:ext cx="1152128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>
            <a:off x="5292080" y="4725144"/>
            <a:ext cx="0" cy="8640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flipH="1">
            <a:off x="2699792" y="4725144"/>
            <a:ext cx="864096" cy="8640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مربع نص 9"/>
          <p:cNvSpPr txBox="1"/>
          <p:nvPr/>
        </p:nvSpPr>
        <p:spPr>
          <a:xfrm>
            <a:off x="6588224" y="5445224"/>
            <a:ext cx="216024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00B050"/>
                </a:solidFill>
              </a:rPr>
              <a:t>لها لمعان </a:t>
            </a:r>
          </a:p>
          <a:p>
            <a:r>
              <a:rPr lang="ar-SA" b="1" dirty="0" smtClean="0">
                <a:solidFill>
                  <a:srgbClr val="00B050"/>
                </a:solidFill>
              </a:rPr>
              <a:t>موصلة للكهرباء والحرارة</a:t>
            </a:r>
          </a:p>
          <a:p>
            <a:r>
              <a:rPr lang="ar-SA" b="1" dirty="0" smtClean="0">
                <a:solidFill>
                  <a:srgbClr val="00B050"/>
                </a:solidFill>
              </a:rPr>
              <a:t>سهلة التشكيل </a:t>
            </a:r>
            <a:endParaRPr lang="ar-SA" b="1" dirty="0">
              <a:solidFill>
                <a:srgbClr val="00B050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3419872" y="5589240"/>
            <a:ext cx="288032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00B050"/>
                </a:solidFill>
              </a:rPr>
              <a:t>ليس لها لمعان </a:t>
            </a:r>
          </a:p>
          <a:p>
            <a:r>
              <a:rPr lang="ar-SA" b="1" dirty="0" smtClean="0">
                <a:solidFill>
                  <a:srgbClr val="00B050"/>
                </a:solidFill>
              </a:rPr>
              <a:t>رديئة التوصيل للكهرباء والحرارة </a:t>
            </a:r>
          </a:p>
          <a:p>
            <a:r>
              <a:rPr lang="ar-SA" b="1" dirty="0" smtClean="0">
                <a:solidFill>
                  <a:srgbClr val="00B050"/>
                </a:solidFill>
              </a:rPr>
              <a:t>هشة </a:t>
            </a:r>
            <a:endParaRPr lang="ar-SA" b="1" dirty="0">
              <a:solidFill>
                <a:srgbClr val="00B050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1259632" y="5589240"/>
            <a:ext cx="21602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00B050"/>
                </a:solidFill>
              </a:rPr>
              <a:t>تشترك في بعض صفاتها  مع الفلزات واللافلزات </a:t>
            </a:r>
            <a:endParaRPr lang="ar-SA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104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2000232" y="142852"/>
            <a:ext cx="492922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الألعاب النارية</a:t>
            </a:r>
          </a:p>
        </p:txBody>
      </p:sp>
      <p:pic>
        <p:nvPicPr>
          <p:cNvPr id="1026" name="Picture 2" descr="C:\Users\sony\Desktop\__1_1_~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8501102" cy="5786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698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72816"/>
            <a:ext cx="8429683" cy="48245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" name="مربع نص 1"/>
          <p:cNvSpPr txBox="1"/>
          <p:nvPr/>
        </p:nvSpPr>
        <p:spPr>
          <a:xfrm>
            <a:off x="1331640" y="116632"/>
            <a:ext cx="57606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rgbClr val="FF0000"/>
                </a:solidFill>
              </a:rPr>
              <a:t>الذرة : </a:t>
            </a:r>
            <a:r>
              <a:rPr lang="ar-SA" sz="2400" b="1" dirty="0" smtClean="0"/>
              <a:t>أصغر وحدة في العنصر تحمل صفاته </a:t>
            </a:r>
            <a:endParaRPr lang="ar-SA" sz="2400" b="1" dirty="0"/>
          </a:p>
        </p:txBody>
      </p:sp>
      <p:sp>
        <p:nvSpPr>
          <p:cNvPr id="4" name="شكل بيضاوي 3"/>
          <p:cNvSpPr/>
          <p:nvPr/>
        </p:nvSpPr>
        <p:spPr>
          <a:xfrm>
            <a:off x="6660232" y="692696"/>
            <a:ext cx="1440160" cy="79208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العنصر</a:t>
            </a:r>
            <a:r>
              <a:rPr lang="ar-SA" dirty="0" smtClean="0"/>
              <a:t> </a:t>
            </a:r>
            <a:endParaRPr lang="ar-SA" dirty="0"/>
          </a:p>
        </p:txBody>
      </p:sp>
      <p:cxnSp>
        <p:nvCxnSpPr>
          <p:cNvPr id="6" name="رابط كسهم مستقيم 5"/>
          <p:cNvCxnSpPr/>
          <p:nvPr/>
        </p:nvCxnSpPr>
        <p:spPr>
          <a:xfrm flipH="1">
            <a:off x="4355976" y="1088740"/>
            <a:ext cx="208823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شكل بيضاوي 6"/>
          <p:cNvSpPr/>
          <p:nvPr/>
        </p:nvSpPr>
        <p:spPr>
          <a:xfrm>
            <a:off x="2699792" y="758112"/>
            <a:ext cx="1368152" cy="72667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ذرات</a:t>
            </a:r>
            <a:r>
              <a:rPr lang="ar-SA" dirty="0" smtClean="0"/>
              <a:t> 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713839" y="6374"/>
            <a:ext cx="8121309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نمـــــوذج </a:t>
            </a:r>
            <a:r>
              <a:rPr kumimoji="0" lang="ar-S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الــذرة : </a:t>
            </a:r>
            <a:r>
              <a:rPr kumimoji="0" lang="ar-SA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تتكون الذرات من جسيمات صغيرة جدا .</a:t>
            </a:r>
            <a:endParaRPr kumimoji="0" lang="ar-SA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604" y="914115"/>
            <a:ext cx="5796644" cy="57295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1007604" y="6143644"/>
            <a:ext cx="2421388" cy="5000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ربع نص 3"/>
          <p:cNvSpPr txBox="1"/>
          <p:nvPr/>
        </p:nvSpPr>
        <p:spPr>
          <a:xfrm>
            <a:off x="7465699" y="3209874"/>
            <a:ext cx="936104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1">
            <a:spAutoFit/>
          </a:bodyPr>
          <a:lstStyle/>
          <a:p>
            <a:r>
              <a:rPr lang="ar-SA" sz="2800" b="1" dirty="0" smtClean="0"/>
              <a:t>النواة </a:t>
            </a:r>
            <a:endParaRPr lang="ar-SA" sz="2800" b="1" dirty="0"/>
          </a:p>
        </p:txBody>
      </p:sp>
      <p:cxnSp>
        <p:nvCxnSpPr>
          <p:cNvPr id="7" name="رابط كسهم مستقيم 6"/>
          <p:cNvCxnSpPr/>
          <p:nvPr/>
        </p:nvCxnSpPr>
        <p:spPr>
          <a:xfrm flipH="1">
            <a:off x="3358906" y="2902446"/>
            <a:ext cx="2304888" cy="26161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flipH="1" flipV="1">
            <a:off x="3508801" y="3400657"/>
            <a:ext cx="2154994" cy="6398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مربع نص 11"/>
          <p:cNvSpPr txBox="1"/>
          <p:nvPr/>
        </p:nvSpPr>
        <p:spPr>
          <a:xfrm>
            <a:off x="5663794" y="2640836"/>
            <a:ext cx="1229383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بروتونات</a:t>
            </a:r>
            <a:r>
              <a:rPr lang="ar-SA" sz="2800" b="1" dirty="0" smtClean="0"/>
              <a:t> </a:t>
            </a:r>
            <a:endParaRPr lang="ar-SA" sz="2800" b="1" dirty="0"/>
          </a:p>
        </p:txBody>
      </p:sp>
      <p:sp>
        <p:nvSpPr>
          <p:cNvPr id="13" name="مربع نص 12"/>
          <p:cNvSpPr txBox="1"/>
          <p:nvPr/>
        </p:nvSpPr>
        <p:spPr>
          <a:xfrm>
            <a:off x="5663794" y="3778912"/>
            <a:ext cx="1229382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1">
            <a:spAutoFit/>
          </a:bodyPr>
          <a:lstStyle/>
          <a:p>
            <a:r>
              <a:rPr lang="ar-SA" sz="2000" b="1" dirty="0" smtClean="0"/>
              <a:t>نيوترونات </a:t>
            </a:r>
            <a:r>
              <a:rPr lang="ar-SA" sz="2800" b="1" dirty="0" smtClean="0"/>
              <a:t> </a:t>
            </a:r>
            <a:endParaRPr lang="ar-SA" sz="2800" b="1" dirty="0"/>
          </a:p>
        </p:txBody>
      </p:sp>
      <p:cxnSp>
        <p:nvCxnSpPr>
          <p:cNvPr id="14" name="رابط كسهم مستقيم 13"/>
          <p:cNvCxnSpPr/>
          <p:nvPr/>
        </p:nvCxnSpPr>
        <p:spPr>
          <a:xfrm>
            <a:off x="1356181" y="1196752"/>
            <a:ext cx="110304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مربع نص 15"/>
          <p:cNvSpPr txBox="1"/>
          <p:nvPr/>
        </p:nvSpPr>
        <p:spPr>
          <a:xfrm>
            <a:off x="71499" y="935142"/>
            <a:ext cx="1284681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الكترونات</a:t>
            </a:r>
            <a:endParaRPr lang="ar-SA" sz="2400" b="1" dirty="0"/>
          </a:p>
        </p:txBody>
      </p:sp>
      <p:sp>
        <p:nvSpPr>
          <p:cNvPr id="18" name="قوس كبير أيمن 17"/>
          <p:cNvSpPr/>
          <p:nvPr/>
        </p:nvSpPr>
        <p:spPr>
          <a:xfrm>
            <a:off x="6893177" y="2902446"/>
            <a:ext cx="559143" cy="1138077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ربع نص 18"/>
          <p:cNvSpPr txBox="1"/>
          <p:nvPr/>
        </p:nvSpPr>
        <p:spPr>
          <a:xfrm>
            <a:off x="5076056" y="5085184"/>
            <a:ext cx="1584176" cy="14773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endParaRPr lang="ar-SA" dirty="0" smtClean="0"/>
          </a:p>
          <a:p>
            <a:endParaRPr lang="ar-SA" dirty="0"/>
          </a:p>
          <a:p>
            <a:endParaRPr lang="ar-SA" dirty="0" smtClean="0"/>
          </a:p>
          <a:p>
            <a:endParaRPr lang="ar-SA" dirty="0"/>
          </a:p>
          <a:p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1259632" y="142852"/>
            <a:ext cx="566982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 P</a:t>
            </a:r>
            <a:r>
              <a:rPr lang="ar-SA" sz="36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البروتونات شحنتها موجبة </a:t>
            </a:r>
            <a:r>
              <a:rPr lang="ar-SA" sz="72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+</a:t>
            </a:r>
            <a:endParaRPr kumimoji="0" lang="ar-SA" sz="72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عنوان 1"/>
          <p:cNvSpPr txBox="1">
            <a:spLocks/>
          </p:cNvSpPr>
          <p:nvPr/>
        </p:nvSpPr>
        <p:spPr>
          <a:xfrm>
            <a:off x="1259632" y="1484784"/>
            <a:ext cx="576965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n</a:t>
            </a:r>
            <a:r>
              <a:rPr lang="ar-SA" sz="36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 النيوترونات شحنتها متعادلة </a:t>
            </a:r>
            <a:endParaRPr kumimoji="0" lang="ar-SA" sz="72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عنوان 1"/>
          <p:cNvSpPr txBox="1">
            <a:spLocks/>
          </p:cNvSpPr>
          <p:nvPr/>
        </p:nvSpPr>
        <p:spPr>
          <a:xfrm>
            <a:off x="1187624" y="2852936"/>
            <a:ext cx="6192688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  e</a:t>
            </a:r>
            <a:r>
              <a:rPr lang="ar-SA" sz="36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الإلكترونات شحنتها سالبة  </a:t>
            </a:r>
            <a:r>
              <a:rPr lang="ar-SA" sz="80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-</a:t>
            </a:r>
            <a:r>
              <a:rPr lang="ar-SA" sz="36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endParaRPr kumimoji="0" lang="ar-SA" sz="36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1403648" y="4653136"/>
            <a:ext cx="6696744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dirty="0" smtClean="0"/>
              <a:t>عدد </a:t>
            </a:r>
            <a:r>
              <a:rPr lang="en-US" sz="5400" dirty="0" smtClean="0"/>
              <a:t>n </a:t>
            </a:r>
            <a:r>
              <a:rPr lang="ar-SA" sz="5400" dirty="0" smtClean="0"/>
              <a:t> = العدد الذري</a:t>
            </a:r>
          </a:p>
          <a:p>
            <a:r>
              <a:rPr lang="ar-SA" sz="3600" b="1" dirty="0" smtClean="0"/>
              <a:t>وهو الذي يحدد نوع العنصر  </a:t>
            </a:r>
            <a:endParaRPr lang="ar-SA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255"/>
          <a:stretch/>
        </p:blipFill>
        <p:spPr>
          <a:xfrm>
            <a:off x="1763688" y="980728"/>
            <a:ext cx="4608000" cy="4364881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2555776" y="116632"/>
            <a:ext cx="381591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FF0000"/>
                </a:solidFill>
              </a:rPr>
              <a:t>نموذج ذرة الأكسجين 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6660232" y="1700808"/>
            <a:ext cx="23042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/>
              <a:t> </a:t>
            </a:r>
            <a:r>
              <a:rPr lang="en-US" sz="2000" b="1" dirty="0" smtClean="0">
                <a:solidFill>
                  <a:srgbClr val="FFC000"/>
                </a:solidFill>
              </a:rPr>
              <a:t>p</a:t>
            </a:r>
            <a:r>
              <a:rPr lang="ar-SA" sz="2000" b="1" dirty="0" smtClean="0">
                <a:solidFill>
                  <a:srgbClr val="FFC000"/>
                </a:solidFill>
              </a:rPr>
              <a:t> عدد البروتونات = </a:t>
            </a:r>
            <a:r>
              <a:rPr lang="ar-SA" sz="2400" b="1" dirty="0" smtClean="0">
                <a:solidFill>
                  <a:srgbClr val="FFC000"/>
                </a:solidFill>
              </a:rPr>
              <a:t>8</a:t>
            </a:r>
            <a:endParaRPr lang="ar-SA" sz="2400" b="1" dirty="0">
              <a:solidFill>
                <a:srgbClr val="FFC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660232" y="2348880"/>
            <a:ext cx="23042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n</a:t>
            </a:r>
            <a:r>
              <a:rPr lang="ar-SA" sz="2000" b="1" dirty="0" smtClean="0">
                <a:solidFill>
                  <a:srgbClr val="C00000"/>
                </a:solidFill>
              </a:rPr>
              <a:t>  عدد النيوترونات = </a:t>
            </a:r>
            <a:r>
              <a:rPr lang="ar-SA" sz="2400" b="1" dirty="0" smtClean="0">
                <a:solidFill>
                  <a:srgbClr val="C00000"/>
                </a:solidFill>
              </a:rPr>
              <a:t>8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660232" y="3163168"/>
            <a:ext cx="2304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ar-SA" sz="2000" b="1" dirty="0" smtClean="0">
                <a:solidFill>
                  <a:schemeClr val="accent1">
                    <a:lumMod val="50000"/>
                  </a:schemeClr>
                </a:solidFill>
              </a:rPr>
              <a:t> عدد الإلكترونات = 8</a:t>
            </a:r>
            <a:endParaRPr lang="ar-SA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4067688" y="2812286"/>
            <a:ext cx="39604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+</a:t>
            </a:r>
            <a:endParaRPr lang="ar-SA" dirty="0"/>
          </a:p>
        </p:txBody>
      </p:sp>
      <p:sp>
        <p:nvSpPr>
          <p:cNvPr id="10" name="مربع نص 9"/>
          <p:cNvSpPr txBox="1"/>
          <p:nvPr/>
        </p:nvSpPr>
        <p:spPr>
          <a:xfrm>
            <a:off x="5605192" y="3846974"/>
            <a:ext cx="43204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_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360040" y="5961784"/>
            <a:ext cx="860444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/>
              <a:t>الذرة متعادلة كهربائيا لأن عدد الإلكترونات ( - )= عدد البروتونات ( + )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233798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382</TotalTime>
  <Words>302</Words>
  <Application>Microsoft Office PowerPoint</Application>
  <PresentationFormat>عرض على الشاشة (3:4)‏</PresentationFormat>
  <Paragraphs>63</Paragraphs>
  <Slides>18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19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اليعسوب</dc:title>
  <dc:creator>sony</dc:creator>
  <cp:lastModifiedBy>Win 7</cp:lastModifiedBy>
  <cp:revision>78</cp:revision>
  <dcterms:created xsi:type="dcterms:W3CDTF">2010-09-26T15:29:41Z</dcterms:created>
  <dcterms:modified xsi:type="dcterms:W3CDTF">2015-02-02T18:24:07Z</dcterms:modified>
</cp:coreProperties>
</file>