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72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9" r:id="rId13"/>
    <p:sldId id="270" r:id="rId14"/>
    <p:sldId id="285" r:id="rId15"/>
    <p:sldId id="286" r:id="rId16"/>
    <p:sldId id="287" r:id="rId17"/>
    <p:sldId id="288" r:id="rId18"/>
    <p:sldId id="290" r:id="rId19"/>
    <p:sldId id="271" r:id="rId20"/>
    <p:sldId id="272" r:id="rId21"/>
    <p:sldId id="294" r:id="rId22"/>
    <p:sldId id="293" r:id="rId23"/>
    <p:sldId id="292" r:id="rId24"/>
    <p:sldId id="273" r:id="rId25"/>
    <p:sldId id="274" r:id="rId26"/>
    <p:sldId id="275" r:id="rId27"/>
    <p:sldId id="276" r:id="rId28"/>
    <p:sldId id="279" r:id="rId29"/>
    <p:sldId id="280" r:id="rId30"/>
    <p:sldId id="281" r:id="rId31"/>
    <p:sldId id="282" r:id="rId32"/>
    <p:sldId id="277" r:id="rId33"/>
    <p:sldId id="278" r:id="rId34"/>
    <p:sldId id="283" r:id="rId35"/>
    <p:sldId id="284" r:id="rId36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50000" saltData="SxxVuwcNaRY94hnmcTWgFg" hashData="EVZUwEOm2b0P50fIjQCMfhSaS3U" cryptProvider="" algIdExt="0" algIdExtSource="" cryptProviderTypeExt="0" cryptProviderTypeExtSource="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66"/>
    <a:srgbClr val="FFFF99"/>
    <a:srgbClr val="FFCC99"/>
    <a:srgbClr val="FFFFCC"/>
    <a:srgbClr val="FFFF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inimized">
    <p:restoredLeft sz="84380"/>
    <p:restoredTop sz="94660"/>
  </p:normalViewPr>
  <p:slideViewPr>
    <p:cSldViewPr>
      <p:cViewPr>
        <p:scale>
          <a:sx n="70" d="100"/>
          <a:sy n="70" d="100"/>
        </p:scale>
        <p:origin x="-90" y="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06/04/1436</a:t>
            </a:fld>
            <a:endParaRPr lang="ar-SA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06/04/1436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06/04/1436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06/04/1436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06/04/1436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06/04/1436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06/04/1436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06/04/1436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06/04/1436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06/04/1436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06/04/1436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pPr/>
              <a:t>06/04/1436</a:t>
            </a:fld>
            <a:endParaRPr lang="ar-SA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7620" y="0"/>
            <a:ext cx="5286380" cy="92867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ar-SA" b="1" dirty="0" smtClean="0">
                <a:solidFill>
                  <a:srgbClr val="FF0000"/>
                </a:solidFill>
              </a:rPr>
              <a:t>الفصل السابع الدرس الأول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1920" y="1124744"/>
            <a:ext cx="5061248" cy="554461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algn="r" rtl="1">
              <a:buNone/>
            </a:pPr>
            <a:r>
              <a:rPr lang="ar-SA" b="1" dirty="0" smtClean="0">
                <a:solidFill>
                  <a:srgbClr val="0070C0"/>
                </a:solidFill>
              </a:rPr>
              <a:t>1- تسبب الطاقة الحرارية من الشمس تغيرا في الضغط الجوي فيتحرك الهواء ذو الضغط الجوي المرتفع في اتجاه الضغط الجوي المنخفض ويسمي الهواء المتحرك الرياح</a:t>
            </a:r>
          </a:p>
          <a:p>
            <a:pPr algn="r" rtl="1">
              <a:buNone/>
            </a:pPr>
            <a:endParaRPr lang="ar-SA" sz="1500" dirty="0" smtClean="0"/>
          </a:p>
          <a:p>
            <a:pPr algn="r" rtl="1">
              <a:buNone/>
            </a:pPr>
            <a:r>
              <a:rPr lang="ar-SA" dirty="0" smtClean="0">
                <a:solidFill>
                  <a:srgbClr val="FF0000"/>
                </a:solidFill>
              </a:rPr>
              <a:t>2- الضغط الجوي</a:t>
            </a:r>
          </a:p>
          <a:p>
            <a:pPr algn="r" rtl="1">
              <a:buNone/>
            </a:pPr>
            <a:r>
              <a:rPr lang="ar-SA" dirty="0" smtClean="0"/>
              <a:t>3- أقارن  </a:t>
            </a:r>
          </a:p>
          <a:p>
            <a:pPr algn="r" rtl="1">
              <a:buNone/>
            </a:pPr>
            <a:endParaRPr lang="ar-SA" dirty="0" smtClean="0"/>
          </a:p>
          <a:p>
            <a:pPr lvl="2" algn="r" rtl="1">
              <a:buNone/>
            </a:pPr>
            <a:r>
              <a:rPr lang="ar-SA" sz="1600" dirty="0" smtClean="0"/>
              <a:t>الطاقة الحرارية                  الشمس تصدر            تصل الطاقة الحرارية  </a:t>
            </a:r>
          </a:p>
          <a:p>
            <a:pPr lvl="2" algn="r" rtl="1">
              <a:buNone/>
            </a:pPr>
            <a:r>
              <a:rPr lang="ar-SA" sz="1600" dirty="0" smtClean="0"/>
              <a:t>تنتشر علي مساحة               طاقة حرارية             سطح الارض مباشرة </a:t>
            </a:r>
          </a:p>
          <a:p>
            <a:pPr lvl="2" algn="r" rtl="1">
              <a:buNone/>
            </a:pPr>
            <a:r>
              <a:rPr lang="ar-SA" sz="1600" dirty="0" smtClean="0"/>
              <a:t>واسعة عند الاقطاب                                                عند المناطق الاستوائية</a:t>
            </a:r>
          </a:p>
          <a:p>
            <a:pPr algn="r" rtl="1">
              <a:buNone/>
            </a:pPr>
            <a:endParaRPr lang="ar-SA" dirty="0" smtClean="0"/>
          </a:p>
          <a:p>
            <a:pPr algn="r" rtl="1">
              <a:buNone/>
            </a:pPr>
            <a:endParaRPr lang="ar-SA" dirty="0" smtClean="0"/>
          </a:p>
          <a:p>
            <a:pPr algn="r" rtl="1">
              <a:buNone/>
            </a:pPr>
            <a:r>
              <a:rPr lang="ar-SA" b="1" dirty="0" smtClean="0">
                <a:solidFill>
                  <a:srgbClr val="FF0000"/>
                </a:solidFill>
              </a:rPr>
              <a:t>4- تسخن الشمس مناطق بالقرب من خط الاستواء أكثر من المناطق القطبية مما يؤدي للرياح علي المستوي العالمي وتغير الحرارة في مناطق محددة مما يسبب الرياح المحلية</a:t>
            </a:r>
          </a:p>
          <a:p>
            <a:pPr algn="r" rtl="1">
              <a:buNone/>
            </a:pPr>
            <a:r>
              <a:rPr lang="ar-SA" b="1" dirty="0" smtClean="0">
                <a:solidFill>
                  <a:srgbClr val="00B0F0"/>
                </a:solidFill>
              </a:rPr>
              <a:t>5- أ- تهب فوق مساحات كبيرة</a:t>
            </a:r>
          </a:p>
          <a:p>
            <a:pPr algn="r" rtl="1">
              <a:buNone/>
            </a:pPr>
            <a:r>
              <a:rPr lang="ar-SA" dirty="0" smtClean="0"/>
              <a:t>6- أ- ضغط الهواء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86389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Group 7"/>
          <p:cNvGrpSpPr/>
          <p:nvPr/>
        </p:nvGrpSpPr>
        <p:grpSpPr>
          <a:xfrm>
            <a:off x="4499992" y="2714620"/>
            <a:ext cx="3960440" cy="1794500"/>
            <a:chOff x="4499992" y="2996952"/>
            <a:chExt cx="3960440" cy="1512168"/>
          </a:xfrm>
        </p:grpSpPr>
        <p:sp>
          <p:nvSpPr>
            <p:cNvPr id="5" name="Arc 4"/>
            <p:cNvSpPr/>
            <p:nvPr/>
          </p:nvSpPr>
          <p:spPr>
            <a:xfrm>
              <a:off x="5947177" y="2996952"/>
              <a:ext cx="2513255" cy="1440160"/>
            </a:xfrm>
            <a:prstGeom prst="arc">
              <a:avLst>
                <a:gd name="adj1" fmla="val 16200000"/>
                <a:gd name="adj2" fmla="val 16078973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Arc 5"/>
            <p:cNvSpPr/>
            <p:nvPr/>
          </p:nvSpPr>
          <p:spPr>
            <a:xfrm>
              <a:off x="4499992" y="3068960"/>
              <a:ext cx="2513255" cy="1440160"/>
            </a:xfrm>
            <a:prstGeom prst="arc">
              <a:avLst>
                <a:gd name="adj1" fmla="val 16200000"/>
                <a:gd name="adj2" fmla="val 16078973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79912" y="548680"/>
            <a:ext cx="4906888" cy="5775920"/>
          </a:xfrm>
        </p:spPr>
        <p:txBody>
          <a:bodyPr/>
          <a:lstStyle/>
          <a:p>
            <a:pPr algn="r">
              <a:buNone/>
            </a:pPr>
            <a:r>
              <a:rPr lang="ar-SA" b="1" dirty="0" smtClean="0">
                <a:solidFill>
                  <a:srgbClr val="FF0000"/>
                </a:solidFill>
              </a:rPr>
              <a:t>7- عند التقاء كتل هوائية مختلفة الخصائص</a:t>
            </a:r>
          </a:p>
          <a:p>
            <a:pPr algn="r">
              <a:buNone/>
            </a:pPr>
            <a:endParaRPr lang="ar-SA" b="1" dirty="0" smtClean="0"/>
          </a:p>
          <a:p>
            <a:pPr algn="r">
              <a:buNone/>
            </a:pPr>
            <a:r>
              <a:rPr lang="ar-SA" b="1" dirty="0" smtClean="0">
                <a:solidFill>
                  <a:srgbClr val="00B050"/>
                </a:solidFill>
              </a:rPr>
              <a:t>8- </a:t>
            </a:r>
            <a:r>
              <a:rPr lang="ar-SA" b="1" dirty="0" smtClean="0"/>
              <a:t>إعصار </a:t>
            </a:r>
            <a:r>
              <a:rPr lang="ar-SA" b="1" dirty="0" err="1" smtClean="0"/>
              <a:t>حلزوني </a:t>
            </a:r>
            <a:r>
              <a:rPr lang="ar-SA" b="1" dirty="0" smtClean="0"/>
              <a:t>, حيث يظهر الإعصار علي شكل غيوم لولبية الشكل ذات تجويف </a:t>
            </a:r>
          </a:p>
          <a:p>
            <a:pPr algn="r">
              <a:buNone/>
            </a:pPr>
            <a:r>
              <a:rPr lang="ar-SA" b="1" dirty="0" smtClean="0"/>
              <a:t>في وسطها يسمي عين الإعصار</a:t>
            </a:r>
          </a:p>
          <a:p>
            <a:pPr algn="r">
              <a:buNone/>
            </a:pPr>
            <a:endParaRPr lang="ar-SA" b="1" dirty="0" smtClean="0"/>
          </a:p>
          <a:p>
            <a:pPr algn="r">
              <a:buNone/>
            </a:pPr>
            <a:endParaRPr lang="ar-SA" b="1" dirty="0" smtClean="0"/>
          </a:p>
          <a:p>
            <a:pPr algn="r">
              <a:buNone/>
            </a:pPr>
            <a:endParaRPr lang="ar-SA" b="1" dirty="0" smtClean="0"/>
          </a:p>
          <a:p>
            <a:pPr algn="r">
              <a:buNone/>
            </a:pPr>
            <a:r>
              <a:rPr lang="ar-SA" b="1" dirty="0" smtClean="0">
                <a:solidFill>
                  <a:srgbClr val="FF0000"/>
                </a:solidFill>
              </a:rPr>
              <a:t>9- العواصف الثلجية تحدث عند التقاء كتلتان مختلفتان في درجة الحرارة ونسبة الرطوبة ولها آثار سيئة مثل توقف الحياة وانقطاع الاتصالات وموجات التلفاز</a:t>
            </a:r>
          </a:p>
          <a:p>
            <a:pPr algn="r">
              <a:buNone/>
            </a:pPr>
            <a:endParaRPr lang="en-US" b="1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 l="60534" t="9450" r="11416" b="21566"/>
          <a:stretch>
            <a:fillRect/>
          </a:stretch>
        </p:blipFill>
        <p:spPr bwMode="auto">
          <a:xfrm>
            <a:off x="0" y="0"/>
            <a:ext cx="3419872" cy="5949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60032" y="188640"/>
            <a:ext cx="3960440" cy="5832648"/>
          </a:xfrm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pPr algn="r" rtl="1"/>
            <a:r>
              <a:rPr lang="ar-SA" b="1" dirty="0" smtClean="0">
                <a:solidFill>
                  <a:srgbClr val="0070C0"/>
                </a:solidFill>
              </a:rPr>
              <a:t>10- لان لها آثار مدمرة وقد تسبب فيضانات وتدمير المنشآت</a:t>
            </a:r>
          </a:p>
          <a:p>
            <a:pPr algn="r" rtl="1"/>
            <a:endParaRPr lang="ar-SA" dirty="0" smtClean="0"/>
          </a:p>
          <a:p>
            <a:pPr algn="r" rtl="1"/>
            <a:r>
              <a:rPr lang="ar-SA" b="1" dirty="0" smtClean="0"/>
              <a:t>12-  الفكرة </a:t>
            </a:r>
            <a:r>
              <a:rPr lang="ar-SA" b="1" dirty="0" err="1" smtClean="0"/>
              <a:t>العامة </a:t>
            </a:r>
            <a:r>
              <a:rPr lang="ar-SA" b="1" dirty="0" smtClean="0"/>
              <a:t>:- تتشكل العواصف بسبب تقابل الكتل الهوائية وتختلف باختلاف الضغط</a:t>
            </a:r>
          </a:p>
          <a:p>
            <a:pPr algn="r" rtl="1"/>
            <a:endParaRPr lang="ar-SA" dirty="0" smtClean="0"/>
          </a:p>
          <a:p>
            <a:pPr algn="r" rtl="1"/>
            <a:endParaRPr lang="ar-SA" dirty="0" smtClean="0"/>
          </a:p>
          <a:p>
            <a:pPr algn="r" rtl="1"/>
            <a:r>
              <a:rPr lang="ar-SA" dirty="0" smtClean="0"/>
              <a:t>اختار</a:t>
            </a:r>
          </a:p>
          <a:p>
            <a:pPr algn="r" rtl="1">
              <a:buNone/>
            </a:pPr>
            <a:r>
              <a:rPr lang="ar-SA" b="1" dirty="0" smtClean="0">
                <a:solidFill>
                  <a:srgbClr val="0070C0"/>
                </a:solidFill>
              </a:rPr>
              <a:t>(   </a:t>
            </a:r>
            <a:r>
              <a:rPr lang="ar-SA" b="1" dirty="0" err="1" smtClean="0">
                <a:solidFill>
                  <a:srgbClr val="0070C0"/>
                </a:solidFill>
              </a:rPr>
              <a:t>أ  </a:t>
            </a:r>
            <a:r>
              <a:rPr lang="ar-SA" b="1" dirty="0" smtClean="0">
                <a:solidFill>
                  <a:srgbClr val="0070C0"/>
                </a:solidFill>
              </a:rPr>
              <a:t>)   عاصفة رعدية</a:t>
            </a:r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 l="51675" t="35910" r="10526" b="53110"/>
          <a:stretch>
            <a:fillRect/>
          </a:stretch>
        </p:blipFill>
        <p:spPr bwMode="auto">
          <a:xfrm>
            <a:off x="0" y="0"/>
            <a:ext cx="4608512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51675" t="72764" r="10526" b="4556"/>
          <a:stretch>
            <a:fillRect/>
          </a:stretch>
        </p:blipFill>
        <p:spPr bwMode="auto">
          <a:xfrm>
            <a:off x="0" y="980728"/>
            <a:ext cx="4608512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 l="13285" t="23039" r="50397" b="10226"/>
          <a:stretch>
            <a:fillRect/>
          </a:stretch>
        </p:blipFill>
        <p:spPr bwMode="auto">
          <a:xfrm>
            <a:off x="395536" y="3054011"/>
            <a:ext cx="3312368" cy="3803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7944" y="0"/>
            <a:ext cx="4690864" cy="692696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algn="r" rtl="1"/>
            <a:r>
              <a:rPr lang="ar-SA" b="1" dirty="0" smtClean="0">
                <a:solidFill>
                  <a:srgbClr val="FF0000"/>
                </a:solidFill>
              </a:rPr>
              <a:t>الفصل التاسع الدرس الأول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7864" y="908720"/>
            <a:ext cx="5544616" cy="5688632"/>
          </a:xfrm>
        </p:spPr>
        <p:txBody>
          <a:bodyPr>
            <a:normAutofit fontScale="85000" lnSpcReduction="20000"/>
          </a:bodyPr>
          <a:lstStyle/>
          <a:p>
            <a:pPr algn="r">
              <a:buNone/>
            </a:pPr>
            <a:r>
              <a:rPr lang="ar-SA" b="1" dirty="0" smtClean="0">
                <a:solidFill>
                  <a:srgbClr val="0070C0"/>
                </a:solidFill>
              </a:rPr>
              <a:t>1- لا يمكن تجزئته الي مواد أصغر عن طريق التفاعلات الكيميائية</a:t>
            </a:r>
          </a:p>
          <a:p>
            <a:pPr algn="r">
              <a:buNone/>
            </a:pPr>
            <a:endParaRPr lang="ar-SA" b="1" dirty="0" smtClean="0"/>
          </a:p>
          <a:p>
            <a:pPr algn="r">
              <a:buNone/>
            </a:pPr>
            <a:r>
              <a:rPr lang="ar-SA" b="1" dirty="0" smtClean="0"/>
              <a:t>2- الذرة </a:t>
            </a:r>
          </a:p>
          <a:p>
            <a:pPr algn="r">
              <a:buNone/>
            </a:pPr>
            <a:endParaRPr lang="ar-SA" b="1" dirty="0" smtClean="0"/>
          </a:p>
          <a:p>
            <a:pPr algn="r">
              <a:buNone/>
            </a:pPr>
            <a:r>
              <a:rPr lang="ar-SA" b="1" dirty="0" err="1" smtClean="0"/>
              <a:t>3-</a:t>
            </a:r>
            <a:r>
              <a:rPr lang="ar-SA" b="1" dirty="0" smtClean="0"/>
              <a:t> </a:t>
            </a:r>
          </a:p>
          <a:p>
            <a:pPr algn="r">
              <a:buNone/>
            </a:pPr>
            <a:endParaRPr lang="ar-SA" b="1" dirty="0" smtClean="0"/>
          </a:p>
          <a:p>
            <a:pPr algn="r">
              <a:buNone/>
            </a:pPr>
            <a:endParaRPr lang="ar-SA" b="1" dirty="0" smtClean="0"/>
          </a:p>
          <a:p>
            <a:pPr algn="r">
              <a:buNone/>
            </a:pPr>
            <a:endParaRPr lang="ar-SA" b="1" dirty="0" smtClean="0"/>
          </a:p>
          <a:p>
            <a:pPr algn="r">
              <a:buNone/>
            </a:pPr>
            <a:endParaRPr lang="ar-SA" b="1" dirty="0" smtClean="0"/>
          </a:p>
          <a:p>
            <a:pPr algn="r">
              <a:buNone/>
            </a:pPr>
            <a:endParaRPr lang="ar-SA" b="1" dirty="0" smtClean="0"/>
          </a:p>
          <a:p>
            <a:pPr algn="r">
              <a:buNone/>
            </a:pPr>
            <a:r>
              <a:rPr lang="ar-SA" b="1" dirty="0" smtClean="0">
                <a:solidFill>
                  <a:srgbClr val="0070C0"/>
                </a:solidFill>
              </a:rPr>
              <a:t>4- </a:t>
            </a:r>
            <a:r>
              <a:rPr lang="ar-SA" b="1" dirty="0" err="1" smtClean="0">
                <a:solidFill>
                  <a:srgbClr val="0070C0"/>
                </a:solidFill>
              </a:rPr>
              <a:t>لا </a:t>
            </a:r>
            <a:r>
              <a:rPr lang="ar-SA" b="1" dirty="0" smtClean="0">
                <a:solidFill>
                  <a:srgbClr val="0070C0"/>
                </a:solidFill>
              </a:rPr>
              <a:t>, لأن المركبات تتكون من ارتباط العناصر المختلفة مع بعضها البعض بصفات جديدة</a:t>
            </a:r>
          </a:p>
          <a:p>
            <a:pPr algn="r">
              <a:buNone/>
            </a:pPr>
            <a:endParaRPr lang="ar-SA" b="1" dirty="0" smtClean="0"/>
          </a:p>
          <a:p>
            <a:pPr algn="r">
              <a:buNone/>
            </a:pPr>
            <a:r>
              <a:rPr lang="ar-SA" b="1" dirty="0" err="1" smtClean="0">
                <a:solidFill>
                  <a:srgbClr val="FF0000"/>
                </a:solidFill>
              </a:rPr>
              <a:t>5-   </a:t>
            </a:r>
            <a:r>
              <a:rPr lang="ar-SA" b="1" dirty="0" smtClean="0">
                <a:solidFill>
                  <a:srgbClr val="FF0000"/>
                </a:solidFill>
              </a:rPr>
              <a:t>(   </a:t>
            </a:r>
            <a:r>
              <a:rPr lang="ar-SA" b="1" dirty="0" err="1" smtClean="0">
                <a:solidFill>
                  <a:srgbClr val="FF0000"/>
                </a:solidFill>
              </a:rPr>
              <a:t>ب   </a:t>
            </a:r>
            <a:r>
              <a:rPr lang="ar-SA" b="1" dirty="0" smtClean="0">
                <a:solidFill>
                  <a:srgbClr val="FF0000"/>
                </a:solidFill>
              </a:rPr>
              <a:t>) العنصر</a:t>
            </a:r>
          </a:p>
          <a:p>
            <a:pPr algn="r">
              <a:buNone/>
            </a:pPr>
            <a:endParaRPr lang="ar-SA" b="1" dirty="0" smtClean="0"/>
          </a:p>
          <a:p>
            <a:pPr algn="r">
              <a:buNone/>
            </a:pPr>
            <a:r>
              <a:rPr lang="ar-SA" b="1" dirty="0" err="1" smtClean="0"/>
              <a:t>6-  </a:t>
            </a:r>
            <a:r>
              <a:rPr lang="ar-SA" b="1" dirty="0" smtClean="0"/>
              <a:t>(  </a:t>
            </a:r>
            <a:r>
              <a:rPr lang="ar-SA" b="1" dirty="0" err="1" smtClean="0"/>
              <a:t>أ </a:t>
            </a:r>
            <a:r>
              <a:rPr lang="ar-SA" b="1" dirty="0" smtClean="0"/>
              <a:t>) النيتروجين</a:t>
            </a:r>
            <a:endParaRPr lang="en-US" b="1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275856" cy="6821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563888" y="2276872"/>
          <a:ext cx="4248472" cy="185073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24236"/>
                <a:gridCol w="2124236"/>
              </a:tblGrid>
              <a:tr h="605325"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 smtClean="0">
                          <a:solidFill>
                            <a:srgbClr val="FF0000"/>
                          </a:solidFill>
                        </a:rPr>
                        <a:t>التفاصيل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 smtClean="0">
                          <a:solidFill>
                            <a:srgbClr val="FF0000"/>
                          </a:solidFill>
                        </a:rPr>
                        <a:t>الفكرة الرئيسية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605325"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 smtClean="0">
                          <a:solidFill>
                            <a:srgbClr val="FF0000"/>
                          </a:solidFill>
                        </a:rPr>
                        <a:t>تتحرك الالكترونات حول النواة 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1"/>
                      <a:r>
                        <a:rPr lang="ar-SA" b="1" dirty="0" smtClean="0">
                          <a:solidFill>
                            <a:srgbClr val="FF0000"/>
                          </a:solidFill>
                        </a:rPr>
                        <a:t>تتكون الذرات من نواة في مركزها تحتوي بروتونات </a:t>
                      </a:r>
                      <a:r>
                        <a:rPr lang="ar-SA" b="1" dirty="0" err="1" smtClean="0">
                          <a:solidFill>
                            <a:srgbClr val="FF0000"/>
                          </a:solidFill>
                        </a:rPr>
                        <a:t>ونيوترونات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605325"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 smtClean="0">
                          <a:solidFill>
                            <a:srgbClr val="FF0000"/>
                          </a:solidFill>
                        </a:rPr>
                        <a:t>معظم حجم الذرات فراغ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1934" y="214290"/>
            <a:ext cx="4618856" cy="620688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algn="r"/>
            <a:r>
              <a:rPr lang="ar-SA" b="1" dirty="0" smtClean="0">
                <a:solidFill>
                  <a:srgbClr val="FF0000"/>
                </a:solidFill>
              </a:rPr>
              <a:t>الفصل التاسع الدرس الثاني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79912" y="836712"/>
            <a:ext cx="5184576" cy="5760640"/>
          </a:xfrm>
        </p:spPr>
        <p:txBody>
          <a:bodyPr>
            <a:normAutofit fontScale="85000" lnSpcReduction="20000"/>
          </a:bodyPr>
          <a:lstStyle/>
          <a:p>
            <a:pPr algn="r" rtl="1">
              <a:buNone/>
            </a:pPr>
            <a:r>
              <a:rPr lang="ar-SA" b="1" dirty="0" smtClean="0">
                <a:solidFill>
                  <a:srgbClr val="00B0F0"/>
                </a:solidFill>
              </a:rPr>
              <a:t>1- الفلز قابل للطرق والسحب وجيد توصيل الكهرباء والحرارة </a:t>
            </a:r>
            <a:r>
              <a:rPr lang="ar-SA" b="1" dirty="0" err="1" smtClean="0">
                <a:solidFill>
                  <a:srgbClr val="00B0F0"/>
                </a:solidFill>
              </a:rPr>
              <a:t>واللا</a:t>
            </a:r>
            <a:r>
              <a:rPr lang="ar-SA" b="1" dirty="0" smtClean="0">
                <a:solidFill>
                  <a:srgbClr val="00B0F0"/>
                </a:solidFill>
              </a:rPr>
              <a:t> فلز ليس له هذه الخواص ولشبه الفلز خصائص تقع بين الفلزات واللافلزات</a:t>
            </a:r>
          </a:p>
          <a:p>
            <a:pPr algn="r" rtl="1">
              <a:buNone/>
            </a:pPr>
            <a:endParaRPr lang="ar-SA" b="1" dirty="0" smtClean="0"/>
          </a:p>
          <a:p>
            <a:pPr algn="r" rtl="1">
              <a:buNone/>
            </a:pPr>
            <a:r>
              <a:rPr lang="ar-SA" b="1" dirty="0" smtClean="0">
                <a:solidFill>
                  <a:srgbClr val="FF0000"/>
                </a:solidFill>
              </a:rPr>
              <a:t>2- القابلية للطرق والسحب</a:t>
            </a:r>
          </a:p>
          <a:p>
            <a:pPr algn="r" rtl="1">
              <a:buNone/>
            </a:pPr>
            <a:endParaRPr lang="ar-SA" b="1" dirty="0" smtClean="0"/>
          </a:p>
          <a:p>
            <a:pPr algn="r" rtl="1">
              <a:buNone/>
            </a:pPr>
            <a:r>
              <a:rPr lang="ar-SA" sz="2100" b="1" dirty="0" smtClean="0"/>
              <a:t>3-          بعض اللافلزات                                                  بعض الفلزات</a:t>
            </a:r>
          </a:p>
          <a:p>
            <a:pPr algn="r" rtl="1">
              <a:buNone/>
            </a:pPr>
            <a:r>
              <a:rPr lang="ar-SA" b="1" dirty="0" smtClean="0"/>
              <a:t>     تسبب صدأ الفلزات           نشطة             </a:t>
            </a:r>
            <a:r>
              <a:rPr lang="ar-SA" sz="2800" b="1" dirty="0" smtClean="0"/>
              <a:t>قابلة للتآكل</a:t>
            </a:r>
            <a:endParaRPr lang="ar-SA" b="1" dirty="0" smtClean="0"/>
          </a:p>
          <a:p>
            <a:pPr algn="r" rtl="1">
              <a:buNone/>
            </a:pPr>
            <a:r>
              <a:rPr lang="ar-SA" sz="1600" b="1" dirty="0" smtClean="0"/>
              <a:t>                                                                                 أو غير نشطة</a:t>
            </a:r>
          </a:p>
          <a:p>
            <a:pPr algn="r" rtl="1">
              <a:buNone/>
            </a:pPr>
            <a:endParaRPr lang="ar-SA" b="1" dirty="0" smtClean="0"/>
          </a:p>
          <a:p>
            <a:pPr algn="r" rtl="1">
              <a:buNone/>
            </a:pPr>
            <a:endParaRPr lang="ar-SA" b="1" dirty="0" smtClean="0"/>
          </a:p>
          <a:p>
            <a:pPr algn="r" rtl="1">
              <a:buNone/>
            </a:pPr>
            <a:r>
              <a:rPr lang="ar-SA" b="1" dirty="0" smtClean="0">
                <a:solidFill>
                  <a:srgbClr val="00B0F0"/>
                </a:solidFill>
              </a:rPr>
              <a:t>4- بتثبيت أسطوانة مملوءة </a:t>
            </a:r>
            <a:r>
              <a:rPr lang="ar-SA" b="1" dirty="0" err="1" smtClean="0">
                <a:solidFill>
                  <a:srgbClr val="00B0F0"/>
                </a:solidFill>
              </a:rPr>
              <a:t>بالزئبق</a:t>
            </a:r>
            <a:r>
              <a:rPr lang="ar-SA" b="1" dirty="0" smtClean="0">
                <a:solidFill>
                  <a:srgbClr val="00B0F0"/>
                </a:solidFill>
              </a:rPr>
              <a:t> في غطاء الصندوق الخلفي وعند رفع الغطاء يتحرك </a:t>
            </a:r>
            <a:r>
              <a:rPr lang="ar-SA" b="1" dirty="0" err="1" smtClean="0">
                <a:solidFill>
                  <a:srgbClr val="00B0F0"/>
                </a:solidFill>
              </a:rPr>
              <a:t>الزئبق</a:t>
            </a:r>
            <a:r>
              <a:rPr lang="ar-SA" b="1" dirty="0" smtClean="0">
                <a:solidFill>
                  <a:srgbClr val="00B0F0"/>
                </a:solidFill>
              </a:rPr>
              <a:t> لأسفل  ويغلق الدائرة الكهربائية فيسري التيار الكهربائي</a:t>
            </a:r>
          </a:p>
          <a:p>
            <a:pPr algn="r" rtl="1">
              <a:buNone/>
            </a:pPr>
            <a:endParaRPr lang="ar-SA" b="1" dirty="0" smtClean="0"/>
          </a:p>
          <a:p>
            <a:pPr algn="r" rtl="1">
              <a:buNone/>
            </a:pPr>
            <a:r>
              <a:rPr lang="ar-SA" b="1" dirty="0" err="1" smtClean="0">
                <a:solidFill>
                  <a:srgbClr val="FF0000"/>
                </a:solidFill>
              </a:rPr>
              <a:t>5-    </a:t>
            </a:r>
            <a:r>
              <a:rPr lang="ar-SA" b="1" dirty="0" smtClean="0">
                <a:solidFill>
                  <a:srgbClr val="FF0000"/>
                </a:solidFill>
              </a:rPr>
              <a:t>( </a:t>
            </a:r>
            <a:r>
              <a:rPr lang="ar-SA" b="1" dirty="0" err="1" smtClean="0">
                <a:solidFill>
                  <a:srgbClr val="FF0000"/>
                </a:solidFill>
              </a:rPr>
              <a:t>ج  </a:t>
            </a:r>
            <a:r>
              <a:rPr lang="ar-SA" b="1" dirty="0" smtClean="0">
                <a:solidFill>
                  <a:srgbClr val="FF0000"/>
                </a:solidFill>
              </a:rPr>
              <a:t>) </a:t>
            </a:r>
            <a:r>
              <a:rPr lang="ar-SA" b="1" dirty="0" err="1" smtClean="0">
                <a:solidFill>
                  <a:srgbClr val="FF0000"/>
                </a:solidFill>
              </a:rPr>
              <a:t>البورون</a:t>
            </a:r>
            <a:endParaRPr lang="ar-SA" b="1" dirty="0" smtClean="0">
              <a:solidFill>
                <a:srgbClr val="FF0000"/>
              </a:solidFill>
            </a:endParaRPr>
          </a:p>
          <a:p>
            <a:pPr algn="r" rtl="1">
              <a:buNone/>
            </a:pPr>
            <a:endParaRPr lang="ar-SA" b="1" dirty="0" smtClean="0"/>
          </a:p>
          <a:p>
            <a:pPr algn="r" rtl="1">
              <a:buNone/>
            </a:pPr>
            <a:r>
              <a:rPr lang="ar-SA" b="1" dirty="0" err="1" smtClean="0"/>
              <a:t>6- </a:t>
            </a:r>
            <a:r>
              <a:rPr lang="ar-SA" b="1" dirty="0" smtClean="0"/>
              <a:t>(   </a:t>
            </a:r>
            <a:r>
              <a:rPr lang="ar-SA" b="1" dirty="0" err="1" smtClean="0"/>
              <a:t>ج  </a:t>
            </a:r>
            <a:r>
              <a:rPr lang="ar-SA" b="1" dirty="0" smtClean="0"/>
              <a:t>)  الكلور</a:t>
            </a:r>
            <a:endParaRPr lang="en-US" b="1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51263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4"/>
          <p:cNvGrpSpPr/>
          <p:nvPr/>
        </p:nvGrpSpPr>
        <p:grpSpPr>
          <a:xfrm>
            <a:off x="3571868" y="2492896"/>
            <a:ext cx="5214974" cy="1584176"/>
            <a:chOff x="3902190" y="2996952"/>
            <a:chExt cx="4931868" cy="1512168"/>
          </a:xfrm>
        </p:grpSpPr>
        <p:sp>
          <p:nvSpPr>
            <p:cNvPr id="6" name="Arc 5"/>
            <p:cNvSpPr/>
            <p:nvPr/>
          </p:nvSpPr>
          <p:spPr>
            <a:xfrm>
              <a:off x="5947177" y="2996952"/>
              <a:ext cx="2886881" cy="1440160"/>
            </a:xfrm>
            <a:prstGeom prst="arc">
              <a:avLst>
                <a:gd name="adj1" fmla="val 16200000"/>
                <a:gd name="adj2" fmla="val 16078973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Arc 6"/>
            <p:cNvSpPr/>
            <p:nvPr/>
          </p:nvSpPr>
          <p:spPr>
            <a:xfrm>
              <a:off x="3902190" y="3068960"/>
              <a:ext cx="3111057" cy="1440160"/>
            </a:xfrm>
            <a:prstGeom prst="arc">
              <a:avLst>
                <a:gd name="adj1" fmla="val 16200000"/>
                <a:gd name="adj2" fmla="val 16078973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8024" y="0"/>
            <a:ext cx="3754760" cy="1143000"/>
          </a:xfrm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pPr algn="r" rtl="1"/>
            <a:r>
              <a:rPr lang="ar-SA" b="1" dirty="0" smtClean="0">
                <a:solidFill>
                  <a:srgbClr val="FF0000"/>
                </a:solidFill>
              </a:rPr>
              <a:t>مراجعة الفصل التاسع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63888" y="1340768"/>
            <a:ext cx="5122912" cy="4983832"/>
          </a:xfrm>
        </p:spPr>
        <p:txBody>
          <a:bodyPr>
            <a:noAutofit/>
          </a:bodyPr>
          <a:lstStyle/>
          <a:p>
            <a:pPr algn="r" rtl="1">
              <a:buNone/>
            </a:pPr>
            <a:r>
              <a:rPr lang="ar-SA" sz="2800" b="1" dirty="0" smtClean="0">
                <a:solidFill>
                  <a:srgbClr val="0070C0"/>
                </a:solidFill>
              </a:rPr>
              <a:t>1- القابلية للطرق والسحب</a:t>
            </a:r>
          </a:p>
          <a:p>
            <a:pPr algn="r" rtl="1">
              <a:buNone/>
            </a:pPr>
            <a:endParaRPr lang="ar-SA" sz="1800" b="1" dirty="0" smtClean="0">
              <a:solidFill>
                <a:srgbClr val="0070C0"/>
              </a:solidFill>
            </a:endParaRPr>
          </a:p>
          <a:p>
            <a:pPr algn="r" rtl="1">
              <a:buNone/>
            </a:pPr>
            <a:r>
              <a:rPr lang="ar-SA" sz="2800" b="1" dirty="0" smtClean="0">
                <a:solidFill>
                  <a:srgbClr val="0070C0"/>
                </a:solidFill>
              </a:rPr>
              <a:t>2- النواة</a:t>
            </a:r>
          </a:p>
          <a:p>
            <a:pPr algn="r" rtl="1">
              <a:buNone/>
            </a:pPr>
            <a:endParaRPr lang="ar-SA" sz="1600" b="1" dirty="0" smtClean="0">
              <a:solidFill>
                <a:srgbClr val="0070C0"/>
              </a:solidFill>
            </a:endParaRPr>
          </a:p>
          <a:p>
            <a:pPr algn="r" rtl="1">
              <a:buNone/>
            </a:pPr>
            <a:r>
              <a:rPr lang="ar-SA" sz="2800" b="1" dirty="0" smtClean="0">
                <a:solidFill>
                  <a:srgbClr val="0070C0"/>
                </a:solidFill>
              </a:rPr>
              <a:t>3- العنصر</a:t>
            </a:r>
          </a:p>
          <a:p>
            <a:pPr algn="r" rtl="1">
              <a:buNone/>
            </a:pPr>
            <a:endParaRPr lang="ar-SA" sz="2800" b="1" dirty="0" smtClean="0">
              <a:solidFill>
                <a:srgbClr val="0070C0"/>
              </a:solidFill>
            </a:endParaRPr>
          </a:p>
          <a:p>
            <a:pPr algn="r" rtl="1">
              <a:buNone/>
            </a:pPr>
            <a:r>
              <a:rPr lang="ar-SA" sz="2800" b="1" dirty="0" smtClean="0">
                <a:solidFill>
                  <a:srgbClr val="0070C0"/>
                </a:solidFill>
              </a:rPr>
              <a:t>4- الفلز</a:t>
            </a:r>
          </a:p>
          <a:p>
            <a:pPr algn="r" rtl="1">
              <a:buNone/>
            </a:pPr>
            <a:endParaRPr lang="ar-SA" sz="1200" b="1" dirty="0" smtClean="0">
              <a:solidFill>
                <a:srgbClr val="0070C0"/>
              </a:solidFill>
            </a:endParaRPr>
          </a:p>
          <a:p>
            <a:pPr algn="r" rtl="1">
              <a:buNone/>
            </a:pPr>
            <a:r>
              <a:rPr lang="ar-SA" sz="2800" b="1" dirty="0" smtClean="0">
                <a:solidFill>
                  <a:srgbClr val="0070C0"/>
                </a:solidFill>
              </a:rPr>
              <a:t>5- الذرة</a:t>
            </a:r>
          </a:p>
          <a:p>
            <a:pPr algn="r" rtl="1">
              <a:buNone/>
            </a:pPr>
            <a:endParaRPr lang="ar-SA" sz="2800" b="1" dirty="0" smtClean="0">
              <a:solidFill>
                <a:srgbClr val="0070C0"/>
              </a:solidFill>
            </a:endParaRPr>
          </a:p>
          <a:p>
            <a:pPr algn="r" rtl="1">
              <a:buNone/>
            </a:pPr>
            <a:r>
              <a:rPr lang="ar-SA" sz="2800" b="1" dirty="0" smtClean="0">
                <a:solidFill>
                  <a:srgbClr val="0070C0"/>
                </a:solidFill>
              </a:rPr>
              <a:t>6- شبه موصل</a:t>
            </a:r>
            <a:endParaRPr lang="en-US" sz="2800" b="1" dirty="0">
              <a:solidFill>
                <a:srgbClr val="0070C0"/>
              </a:solidFill>
            </a:endParaRP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 l="36028" t="18900" r="36213" b="48971"/>
          <a:stretch>
            <a:fillRect/>
          </a:stretch>
        </p:blipFill>
        <p:spPr bwMode="auto">
          <a:xfrm>
            <a:off x="0" y="116632"/>
            <a:ext cx="3085754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 cstate="print"/>
          <a:srcRect l="36028" t="17955" r="36213" b="11171"/>
          <a:stretch>
            <a:fillRect/>
          </a:stretch>
        </p:blipFill>
        <p:spPr bwMode="auto">
          <a:xfrm>
            <a:off x="-1" y="2304492"/>
            <a:ext cx="2915817" cy="465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960" y="692696"/>
            <a:ext cx="4752528" cy="5904656"/>
          </a:xfrm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pPr algn="r" rtl="1">
              <a:buNone/>
            </a:pPr>
            <a:r>
              <a:rPr lang="ar-SA" dirty="0" smtClean="0"/>
              <a:t>7- تتكون المادة من ذرات العناصر  </a:t>
            </a:r>
          </a:p>
          <a:p>
            <a:pPr algn="r" rtl="1">
              <a:buNone/>
            </a:pPr>
            <a:endParaRPr lang="ar-SA" dirty="0" smtClean="0"/>
          </a:p>
          <a:p>
            <a:pPr algn="r" rtl="1">
              <a:buNone/>
            </a:pPr>
            <a:r>
              <a:rPr lang="ar-SA" dirty="0" smtClean="0"/>
              <a:t>8- جزيء </a:t>
            </a:r>
            <a:r>
              <a:rPr lang="ar-SA" dirty="0" err="1" smtClean="0"/>
              <a:t>الأكسجين </a:t>
            </a:r>
            <a:r>
              <a:rPr lang="ar-SA" dirty="0" smtClean="0"/>
              <a:t>, ذرتان أكسجين</a:t>
            </a:r>
          </a:p>
          <a:p>
            <a:pPr algn="r" rtl="1">
              <a:buNone/>
            </a:pPr>
            <a:endParaRPr lang="ar-SA" dirty="0" smtClean="0"/>
          </a:p>
          <a:p>
            <a:pPr algn="r" rtl="1">
              <a:buNone/>
            </a:pPr>
            <a:r>
              <a:rPr lang="ar-SA" dirty="0" smtClean="0"/>
              <a:t>9-لا فلز</a:t>
            </a:r>
            <a:endParaRPr lang="en-US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 l="62605" t="9450" r="7864" b="14951"/>
          <a:stretch>
            <a:fillRect/>
          </a:stretch>
        </p:blipFill>
        <p:spPr bwMode="auto">
          <a:xfrm>
            <a:off x="-1" y="0"/>
            <a:ext cx="4168350" cy="6669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419872" y="260648"/>
            <a:ext cx="5266928" cy="6063952"/>
          </a:xfrm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pPr algn="r" rtl="1"/>
            <a:r>
              <a:rPr lang="ar-SA" b="1" dirty="0" smtClean="0"/>
              <a:t>10- </a:t>
            </a:r>
            <a:r>
              <a:rPr lang="ar-SA" b="1" dirty="0" err="1" smtClean="0"/>
              <a:t>لانه</a:t>
            </a:r>
            <a:r>
              <a:rPr lang="ar-SA" b="1" dirty="0" smtClean="0"/>
              <a:t> موصل جيد </a:t>
            </a:r>
            <a:r>
              <a:rPr lang="ar-SA" b="1" dirty="0" err="1" smtClean="0"/>
              <a:t>للكهرباء </a:t>
            </a:r>
            <a:r>
              <a:rPr lang="ar-SA" b="1" dirty="0" smtClean="0"/>
              <a:t>, فيسبب حدوث صدمة كهربائية</a:t>
            </a:r>
          </a:p>
          <a:p>
            <a:pPr algn="r" rtl="1"/>
            <a:endParaRPr lang="ar-SA" b="1" dirty="0" smtClean="0"/>
          </a:p>
          <a:p>
            <a:pPr algn="r" rtl="1"/>
            <a:r>
              <a:rPr lang="ar-SA" b="1" dirty="0" smtClean="0"/>
              <a:t>11- يعتمد علي توصيل الحرارة ووجود مقابض عازلة</a:t>
            </a:r>
          </a:p>
          <a:p>
            <a:pPr algn="r" rtl="1"/>
            <a:endParaRPr lang="ar-SA" b="1" dirty="0" smtClean="0"/>
          </a:p>
          <a:p>
            <a:pPr algn="r" rtl="1"/>
            <a:endParaRPr lang="ar-SA" b="1" dirty="0" smtClean="0"/>
          </a:p>
          <a:p>
            <a:pPr algn="r" rtl="1"/>
            <a:r>
              <a:rPr lang="ar-SA" b="1" dirty="0" err="1" smtClean="0"/>
              <a:t>12 </a:t>
            </a:r>
            <a:r>
              <a:rPr lang="ar-SA" b="1" dirty="0" smtClean="0"/>
              <a:t>– يعتمد التصنيف علي </a:t>
            </a:r>
          </a:p>
          <a:p>
            <a:pPr algn="r" rtl="1"/>
            <a:r>
              <a:rPr lang="ar-SA" b="1" dirty="0" smtClean="0"/>
              <a:t>حالة المادة واللمعان والقدرة علي توصيل الحرارة والكهرباء والمرونة</a:t>
            </a:r>
            <a:endParaRPr lang="en-US" b="1" dirty="0"/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 cstate="print"/>
          <a:srcRect l="62605" t="30240" r="9045" b="25346"/>
          <a:stretch>
            <a:fillRect/>
          </a:stretch>
        </p:blipFill>
        <p:spPr bwMode="auto">
          <a:xfrm>
            <a:off x="0" y="0"/>
            <a:ext cx="3456384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4725144"/>
            <a:ext cx="8229600" cy="1143000"/>
          </a:xfrm>
        </p:spPr>
        <p:txBody>
          <a:bodyPr/>
          <a:lstStyle/>
          <a:p>
            <a:pPr algn="r" rtl="1"/>
            <a:r>
              <a:rPr lang="ar-SA" b="1" dirty="0" smtClean="0">
                <a:solidFill>
                  <a:srgbClr val="FF0000"/>
                </a:solidFill>
              </a:rPr>
              <a:t>   (  </a:t>
            </a:r>
            <a:r>
              <a:rPr lang="ar-SA" b="1" dirty="0" err="1" smtClean="0">
                <a:solidFill>
                  <a:srgbClr val="FF0000"/>
                </a:solidFill>
              </a:rPr>
              <a:t>أ  </a:t>
            </a:r>
            <a:r>
              <a:rPr lang="ar-SA" b="1" dirty="0" smtClean="0">
                <a:solidFill>
                  <a:srgbClr val="FF0000"/>
                </a:solidFill>
              </a:rPr>
              <a:t>) القابلية للسحب والطرق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0"/>
            <a:ext cx="3672408" cy="381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23928" y="0"/>
            <a:ext cx="4762872" cy="764704"/>
          </a:xfrm>
          <a:solidFill>
            <a:srgbClr val="FFCC99"/>
          </a:solidFill>
        </p:spPr>
        <p:txBody>
          <a:bodyPr>
            <a:normAutofit fontScale="90000"/>
          </a:bodyPr>
          <a:lstStyle/>
          <a:p>
            <a:pPr algn="r"/>
            <a:r>
              <a:rPr lang="ar-SA" b="1" dirty="0" smtClean="0">
                <a:solidFill>
                  <a:schemeClr val="tx1"/>
                </a:solidFill>
              </a:rPr>
              <a:t>الفصل العاشر الدرس الاول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07904" y="908720"/>
            <a:ext cx="5184576" cy="5760640"/>
          </a:xfrm>
        </p:spPr>
        <p:txBody>
          <a:bodyPr>
            <a:normAutofit fontScale="85000" lnSpcReduction="20000"/>
          </a:bodyPr>
          <a:lstStyle/>
          <a:p>
            <a:pPr algn="r" rtl="1">
              <a:buNone/>
            </a:pPr>
            <a:r>
              <a:rPr lang="ar-SA" b="1" dirty="0" smtClean="0"/>
              <a:t>1- يتمدد الماء ويتبخر كثير منه ويغلي عند </a:t>
            </a:r>
            <a:r>
              <a:rPr lang="ar-SA" b="1" dirty="0" err="1" smtClean="0"/>
              <a:t>100 </a:t>
            </a:r>
            <a:r>
              <a:rPr lang="ar-SA" b="1" dirty="0" smtClean="0"/>
              <a:t>°س ويتحول الي الحالة الغازية ثم يتحول جميع الماء الي غاز  يستمر في التمدد </a:t>
            </a:r>
          </a:p>
          <a:p>
            <a:pPr algn="r" rtl="1">
              <a:buNone/>
            </a:pPr>
            <a:endParaRPr lang="ar-SA" sz="1500" dirty="0" smtClean="0"/>
          </a:p>
          <a:p>
            <a:pPr algn="r" rtl="1">
              <a:buNone/>
            </a:pPr>
            <a:r>
              <a:rPr lang="ar-SA" b="1" dirty="0" smtClean="0">
                <a:solidFill>
                  <a:srgbClr val="FF0000"/>
                </a:solidFill>
              </a:rPr>
              <a:t>2- درجة الانصهار</a:t>
            </a:r>
          </a:p>
          <a:p>
            <a:pPr algn="r" rtl="1">
              <a:buNone/>
            </a:pPr>
            <a:endParaRPr lang="ar-SA" dirty="0" smtClean="0"/>
          </a:p>
          <a:p>
            <a:pPr algn="r" rtl="1">
              <a:buNone/>
            </a:pPr>
            <a:r>
              <a:rPr lang="ar-SA" dirty="0" err="1" smtClean="0"/>
              <a:t>3-</a:t>
            </a:r>
            <a:r>
              <a:rPr lang="ar-SA" dirty="0" smtClean="0"/>
              <a:t> </a:t>
            </a:r>
          </a:p>
          <a:p>
            <a:pPr algn="r" rtl="1">
              <a:buNone/>
            </a:pPr>
            <a:endParaRPr lang="ar-SA" dirty="0" smtClean="0"/>
          </a:p>
          <a:p>
            <a:pPr algn="r" rtl="1">
              <a:buNone/>
            </a:pPr>
            <a:endParaRPr lang="ar-SA" dirty="0" smtClean="0"/>
          </a:p>
          <a:p>
            <a:pPr algn="r" rtl="1">
              <a:buNone/>
            </a:pPr>
            <a:endParaRPr lang="ar-SA" dirty="0" smtClean="0"/>
          </a:p>
          <a:p>
            <a:pPr algn="r" rtl="1">
              <a:buNone/>
            </a:pPr>
            <a:endParaRPr lang="ar-SA" dirty="0" smtClean="0"/>
          </a:p>
          <a:p>
            <a:pPr algn="r" rtl="1">
              <a:buNone/>
            </a:pPr>
            <a:r>
              <a:rPr lang="ar-SA" b="1" dirty="0" smtClean="0">
                <a:solidFill>
                  <a:srgbClr val="FF0000"/>
                </a:solidFill>
              </a:rPr>
              <a:t>4- لان درجة حرارة الماء تبقي ثابتة عند الغليان وازدياد الحرارة تجعله يغلي أسرع </a:t>
            </a:r>
          </a:p>
          <a:p>
            <a:pPr algn="r" rtl="1">
              <a:buNone/>
            </a:pPr>
            <a:endParaRPr lang="ar-SA" dirty="0" smtClean="0"/>
          </a:p>
          <a:p>
            <a:pPr algn="r" rtl="1">
              <a:buNone/>
            </a:pPr>
            <a:r>
              <a:rPr lang="ar-SA" dirty="0" err="1" smtClean="0"/>
              <a:t>5- </a:t>
            </a:r>
            <a:r>
              <a:rPr lang="ar-SA" dirty="0" smtClean="0"/>
              <a:t>(  </a:t>
            </a:r>
            <a:r>
              <a:rPr lang="ar-SA" dirty="0" err="1" smtClean="0"/>
              <a:t>ج  </a:t>
            </a:r>
            <a:r>
              <a:rPr lang="ar-SA" dirty="0" smtClean="0"/>
              <a:t>) غازية</a:t>
            </a:r>
          </a:p>
          <a:p>
            <a:pPr algn="r" rtl="1">
              <a:buNone/>
            </a:pPr>
            <a:endParaRPr lang="ar-SA" dirty="0" smtClean="0"/>
          </a:p>
          <a:p>
            <a:pPr algn="r" rtl="1">
              <a:buNone/>
            </a:pPr>
            <a:r>
              <a:rPr lang="ar-SA" b="1" dirty="0" err="1" smtClean="0">
                <a:solidFill>
                  <a:srgbClr val="FF0000"/>
                </a:solidFill>
              </a:rPr>
              <a:t>6- </a:t>
            </a:r>
            <a:r>
              <a:rPr lang="ar-SA" b="1" dirty="0" smtClean="0">
                <a:solidFill>
                  <a:srgbClr val="FF0000"/>
                </a:solidFill>
              </a:rPr>
              <a:t>(  </a:t>
            </a:r>
            <a:r>
              <a:rPr lang="ar-SA" b="1" dirty="0" err="1" smtClean="0">
                <a:solidFill>
                  <a:srgbClr val="FF0000"/>
                </a:solidFill>
              </a:rPr>
              <a:t>أ  </a:t>
            </a:r>
            <a:r>
              <a:rPr lang="ar-SA" b="1" dirty="0" smtClean="0">
                <a:solidFill>
                  <a:srgbClr val="FF0000"/>
                </a:solidFill>
              </a:rPr>
              <a:t>) تمدد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491880" cy="6832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707904" y="3140968"/>
          <a:ext cx="5184576" cy="1005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52328"/>
                <a:gridCol w="2232248"/>
              </a:tblGrid>
              <a:tr h="0">
                <a:tc>
                  <a:txBody>
                    <a:bodyPr/>
                    <a:lstStyle/>
                    <a:p>
                      <a:pPr algn="r" rtl="1"/>
                      <a:r>
                        <a:rPr lang="ar-SA" b="1" dirty="0" smtClean="0"/>
                        <a:t>الرأي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b="1" dirty="0" smtClean="0"/>
                        <a:t>الحقيقة </a:t>
                      </a:r>
                      <a:endParaRPr lang="en-US" b="1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r" rtl="1"/>
                      <a:r>
                        <a:rPr lang="ar-SA" b="1" dirty="0" smtClean="0"/>
                        <a:t>أن وضع زجاجة مملوءة تماما بالماء في مجمد الثلاجة فكرة سيئة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b="1" dirty="0" smtClean="0"/>
                        <a:t>يتمدد الماء في حالة التجمد يكسر الوعاء الذي يوجد فيه</a:t>
                      </a:r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7944" y="0"/>
            <a:ext cx="4618856" cy="692696"/>
          </a:xfrm>
          <a:solidFill>
            <a:srgbClr val="FFCC99"/>
          </a:solidFill>
        </p:spPr>
        <p:txBody>
          <a:bodyPr>
            <a:normAutofit fontScale="90000"/>
          </a:bodyPr>
          <a:lstStyle/>
          <a:p>
            <a:pPr algn="r"/>
            <a:r>
              <a:rPr lang="ar-SA" b="1" dirty="0" smtClean="0">
                <a:solidFill>
                  <a:srgbClr val="FF0000"/>
                </a:solidFill>
              </a:rPr>
              <a:t>الفصل العاشر الدرس الثاني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27784" y="980728"/>
            <a:ext cx="6264696" cy="5343872"/>
          </a:xfrm>
        </p:spPr>
        <p:txBody>
          <a:bodyPr>
            <a:normAutofit fontScale="92500"/>
          </a:bodyPr>
          <a:lstStyle/>
          <a:p>
            <a:pPr algn="r" rtl="1"/>
            <a:r>
              <a:rPr lang="ar-SA" b="1" dirty="0" smtClean="0"/>
              <a:t>1- ترتبط الذرات بطرائق جديدة في أثناء التفاعل الكيميائي</a:t>
            </a:r>
          </a:p>
          <a:p>
            <a:pPr algn="r" rtl="1"/>
            <a:endParaRPr lang="ar-SA" b="1" dirty="0" smtClean="0"/>
          </a:p>
          <a:p>
            <a:pPr algn="r" rtl="1"/>
            <a:r>
              <a:rPr lang="ar-SA" b="1" dirty="0" smtClean="0"/>
              <a:t>2- المواد المتفاعلة</a:t>
            </a:r>
          </a:p>
          <a:p>
            <a:pPr algn="r" rtl="1"/>
            <a:endParaRPr lang="ar-SA" b="1" dirty="0" smtClean="0"/>
          </a:p>
          <a:p>
            <a:pPr algn="r" rtl="1"/>
            <a:r>
              <a:rPr lang="ar-SA" b="1" dirty="0" smtClean="0"/>
              <a:t>3- إزالة إحدى مواد التفاعل يؤدي لتوقف التفاعل الكيميائي</a:t>
            </a:r>
          </a:p>
          <a:p>
            <a:pPr algn="r" rtl="1"/>
            <a:endParaRPr lang="ar-SA" b="1" dirty="0" smtClean="0"/>
          </a:p>
          <a:p>
            <a:pPr algn="r" rtl="1"/>
            <a:r>
              <a:rPr lang="ar-SA" b="1" dirty="0" smtClean="0"/>
              <a:t>4- تقل كتلتها وتكون </a:t>
            </a:r>
            <a:r>
              <a:rPr lang="ar-SA" b="1" dirty="0" err="1" smtClean="0"/>
              <a:t>ذراتها</a:t>
            </a:r>
            <a:r>
              <a:rPr lang="ar-SA" b="1" dirty="0" smtClean="0"/>
              <a:t> مع اكسجين الجو دخان وغاز منبعث من الاحتراق</a:t>
            </a:r>
          </a:p>
          <a:p>
            <a:pPr algn="r" rtl="1"/>
            <a:endParaRPr lang="ar-SA" b="1" dirty="0" smtClean="0"/>
          </a:p>
          <a:p>
            <a:pPr algn="r" rtl="1"/>
            <a:r>
              <a:rPr lang="ar-SA" b="1" dirty="0" err="1" smtClean="0"/>
              <a:t>5- </a:t>
            </a:r>
            <a:r>
              <a:rPr lang="ar-SA" b="1" dirty="0" smtClean="0"/>
              <a:t>(  </a:t>
            </a:r>
            <a:r>
              <a:rPr lang="ar-SA" b="1" dirty="0" err="1" smtClean="0"/>
              <a:t>ج  </a:t>
            </a:r>
            <a:r>
              <a:rPr lang="ar-SA" b="1" dirty="0" smtClean="0"/>
              <a:t>) احتراق الخشب</a:t>
            </a:r>
          </a:p>
          <a:p>
            <a:pPr algn="r" rtl="1"/>
            <a:endParaRPr lang="ar-SA" b="1" dirty="0" smtClean="0"/>
          </a:p>
          <a:p>
            <a:pPr algn="r" rtl="1"/>
            <a:r>
              <a:rPr lang="ar-SA" b="1" dirty="0" err="1" smtClean="0"/>
              <a:t>6-   </a:t>
            </a:r>
            <a:r>
              <a:rPr lang="ar-SA" b="1" dirty="0" smtClean="0"/>
              <a:t>(  </a:t>
            </a:r>
            <a:r>
              <a:rPr lang="ar-SA" b="1" dirty="0" err="1" smtClean="0"/>
              <a:t>د  </a:t>
            </a:r>
            <a:r>
              <a:rPr lang="ar-SA" b="1" dirty="0" smtClean="0"/>
              <a:t>) أكسيد الفلز </a:t>
            </a:r>
            <a:endParaRPr lang="en-US" b="1" dirty="0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 l="41343" t="7560" r="34442" b="3611"/>
          <a:stretch>
            <a:fillRect/>
          </a:stretch>
        </p:blipFill>
        <p:spPr bwMode="auto">
          <a:xfrm>
            <a:off x="0" y="0"/>
            <a:ext cx="2952328" cy="6768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43372" y="0"/>
            <a:ext cx="5000628" cy="764704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ar-SA" b="1" dirty="0" smtClean="0">
                <a:solidFill>
                  <a:srgbClr val="FF0000"/>
                </a:solidFill>
              </a:rPr>
              <a:t>الفصل 7 الدرس الثاني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07904" y="908720"/>
            <a:ext cx="5184576" cy="5760640"/>
          </a:xfrm>
        </p:spPr>
        <p:txBody>
          <a:bodyPr>
            <a:normAutofit lnSpcReduction="10000"/>
          </a:bodyPr>
          <a:lstStyle/>
          <a:p>
            <a:pPr algn="r" rtl="1"/>
            <a:r>
              <a:rPr lang="ar-SA" b="1" dirty="0" smtClean="0">
                <a:solidFill>
                  <a:srgbClr val="00B050"/>
                </a:solidFill>
              </a:rPr>
              <a:t>1- الغيوم والضباب والأمطار والبرد والمطر والثلج </a:t>
            </a:r>
          </a:p>
          <a:p>
            <a:pPr algn="r" rtl="1"/>
            <a:r>
              <a:rPr lang="ar-SA" b="1" dirty="0" smtClean="0">
                <a:solidFill>
                  <a:srgbClr val="0070C0"/>
                </a:solidFill>
              </a:rPr>
              <a:t>2- الضباب</a:t>
            </a:r>
          </a:p>
          <a:p>
            <a:pPr algn="r" rtl="1"/>
            <a:r>
              <a:rPr lang="ar-SA" b="1" dirty="0" smtClean="0">
                <a:solidFill>
                  <a:srgbClr val="00B050"/>
                </a:solidFill>
              </a:rPr>
              <a:t>3- أستخلص النتائج</a:t>
            </a:r>
          </a:p>
          <a:p>
            <a:pPr algn="r" rtl="1"/>
            <a:endParaRPr lang="ar-SA" dirty="0" smtClean="0"/>
          </a:p>
          <a:p>
            <a:pPr algn="r" rtl="1"/>
            <a:endParaRPr lang="ar-SA" dirty="0" smtClean="0"/>
          </a:p>
          <a:p>
            <a:pPr algn="r" rtl="1"/>
            <a:endParaRPr lang="ar-SA" dirty="0" smtClean="0"/>
          </a:p>
          <a:p>
            <a:pPr algn="r" rtl="1"/>
            <a:r>
              <a:rPr lang="ar-SA" b="1" dirty="0" smtClean="0">
                <a:solidFill>
                  <a:srgbClr val="0070C0"/>
                </a:solidFill>
              </a:rPr>
              <a:t>4- مقياس حرارة البارومتر </a:t>
            </a:r>
            <a:r>
              <a:rPr lang="ar-SA" b="1" dirty="0" err="1" smtClean="0">
                <a:solidFill>
                  <a:srgbClr val="0070C0"/>
                </a:solidFill>
              </a:rPr>
              <a:t>الانيمومتر</a:t>
            </a:r>
            <a:r>
              <a:rPr lang="ar-SA" b="1" dirty="0" smtClean="0">
                <a:solidFill>
                  <a:srgbClr val="0070C0"/>
                </a:solidFill>
              </a:rPr>
              <a:t> مقياس الرياح كيس الرياح مقياس المطر</a:t>
            </a:r>
          </a:p>
          <a:p>
            <a:pPr algn="r" rtl="1"/>
            <a:endParaRPr lang="ar-SA" dirty="0" smtClean="0"/>
          </a:p>
          <a:p>
            <a:pPr algn="r" rtl="1"/>
            <a:r>
              <a:rPr lang="ar-SA" b="1" dirty="0" smtClean="0">
                <a:solidFill>
                  <a:srgbClr val="00B050"/>
                </a:solidFill>
              </a:rPr>
              <a:t>5- ب- ضغط الهواء</a:t>
            </a:r>
          </a:p>
          <a:p>
            <a:pPr algn="r" rtl="1"/>
            <a:endParaRPr lang="ar-SA" dirty="0" smtClean="0"/>
          </a:p>
          <a:p>
            <a:pPr algn="r" rtl="1"/>
            <a:r>
              <a:rPr lang="ar-SA" b="1" dirty="0" smtClean="0">
                <a:solidFill>
                  <a:srgbClr val="0070C0"/>
                </a:solidFill>
              </a:rPr>
              <a:t>6-   أ- المطر</a:t>
            </a:r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373924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283968" y="2852936"/>
          <a:ext cx="3840088" cy="1112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20044"/>
                <a:gridCol w="192004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ar-SA" b="1" dirty="0" smtClean="0">
                          <a:solidFill>
                            <a:srgbClr val="00B050"/>
                          </a:solidFill>
                        </a:rPr>
                        <a:t>الاستنتاجات</a:t>
                      </a:r>
                      <a:endParaRPr lang="en-US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b="1" dirty="0" smtClean="0">
                          <a:solidFill>
                            <a:srgbClr val="00B050"/>
                          </a:solidFill>
                        </a:rPr>
                        <a:t>إرشادات النص </a:t>
                      </a:r>
                      <a:endParaRPr lang="en-US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 rtl="1"/>
                      <a:r>
                        <a:rPr lang="ar-SA" b="1" dirty="0" smtClean="0">
                          <a:solidFill>
                            <a:srgbClr val="00B050"/>
                          </a:solidFill>
                        </a:rPr>
                        <a:t>غيمة طبقية</a:t>
                      </a:r>
                      <a:endParaRPr lang="en-US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b="1" dirty="0" smtClean="0">
                          <a:solidFill>
                            <a:srgbClr val="00B050"/>
                          </a:solidFill>
                        </a:rPr>
                        <a:t>علي</a:t>
                      </a:r>
                      <a:r>
                        <a:rPr lang="ar-SA" b="1" baseline="0" dirty="0" smtClean="0">
                          <a:solidFill>
                            <a:srgbClr val="00B050"/>
                          </a:solidFill>
                        </a:rPr>
                        <a:t> شكل طبقات</a:t>
                      </a:r>
                      <a:endParaRPr lang="en-US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b="1" dirty="0" smtClean="0">
                          <a:solidFill>
                            <a:srgbClr val="00B050"/>
                          </a:solidFill>
                        </a:rPr>
                        <a:t>علي ارتفاع منخفض</a:t>
                      </a:r>
                      <a:endParaRPr lang="en-US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07904" y="0"/>
            <a:ext cx="4978896" cy="63668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r"/>
            <a:r>
              <a:rPr lang="ar-SA" sz="5400" b="1" dirty="0" smtClean="0">
                <a:solidFill>
                  <a:srgbClr val="00B050"/>
                </a:solidFill>
              </a:rPr>
              <a:t>مراجعة الفصل العاشر</a:t>
            </a:r>
            <a:endParaRPr lang="en-US" sz="5400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35896" y="980728"/>
            <a:ext cx="5256584" cy="5877272"/>
          </a:xfrm>
        </p:spPr>
        <p:txBody>
          <a:bodyPr/>
          <a:lstStyle/>
          <a:p>
            <a:pPr algn="r" rtl="1"/>
            <a:r>
              <a:rPr lang="ar-SA" b="1" dirty="0" smtClean="0">
                <a:solidFill>
                  <a:srgbClr val="FF0000"/>
                </a:solidFill>
              </a:rPr>
              <a:t>1- التسامي</a:t>
            </a:r>
          </a:p>
          <a:p>
            <a:pPr algn="r" rtl="1"/>
            <a:endParaRPr lang="ar-SA" b="1" dirty="0" smtClean="0">
              <a:solidFill>
                <a:srgbClr val="FF0000"/>
              </a:solidFill>
            </a:endParaRPr>
          </a:p>
          <a:p>
            <a:pPr algn="r" rtl="1"/>
            <a:r>
              <a:rPr lang="ar-SA" b="1" dirty="0" smtClean="0">
                <a:solidFill>
                  <a:srgbClr val="FF0000"/>
                </a:solidFill>
              </a:rPr>
              <a:t>2- مادة متفاعلة </a:t>
            </a:r>
          </a:p>
          <a:p>
            <a:pPr algn="r" rtl="1"/>
            <a:endParaRPr lang="ar-SA" b="1" dirty="0" smtClean="0">
              <a:solidFill>
                <a:srgbClr val="FF0000"/>
              </a:solidFill>
            </a:endParaRPr>
          </a:p>
          <a:p>
            <a:pPr algn="r" rtl="1"/>
            <a:r>
              <a:rPr lang="ar-SA" b="1" dirty="0" smtClean="0">
                <a:solidFill>
                  <a:srgbClr val="FF0000"/>
                </a:solidFill>
              </a:rPr>
              <a:t>3- تغيرا فيزيائيا</a:t>
            </a:r>
          </a:p>
          <a:p>
            <a:pPr algn="r" rtl="1"/>
            <a:endParaRPr lang="ar-SA" b="1" dirty="0" smtClean="0">
              <a:solidFill>
                <a:srgbClr val="FF0000"/>
              </a:solidFill>
            </a:endParaRPr>
          </a:p>
          <a:p>
            <a:pPr algn="r" rtl="1"/>
            <a:endParaRPr lang="ar-SA" b="1" dirty="0" smtClean="0">
              <a:solidFill>
                <a:srgbClr val="FF0000"/>
              </a:solidFill>
            </a:endParaRPr>
          </a:p>
          <a:p>
            <a:pPr algn="r" rtl="1"/>
            <a:r>
              <a:rPr lang="ar-SA" b="1" dirty="0" smtClean="0">
                <a:solidFill>
                  <a:srgbClr val="FF0000"/>
                </a:solidFill>
              </a:rPr>
              <a:t>4- تمدد حراري </a:t>
            </a:r>
          </a:p>
          <a:p>
            <a:pPr algn="r" rtl="1"/>
            <a:endParaRPr lang="ar-SA" b="1" dirty="0" smtClean="0">
              <a:solidFill>
                <a:srgbClr val="FF0000"/>
              </a:solidFill>
            </a:endParaRPr>
          </a:p>
          <a:p>
            <a:pPr algn="r" rtl="1"/>
            <a:r>
              <a:rPr lang="ar-SA" b="1" dirty="0" smtClean="0">
                <a:solidFill>
                  <a:srgbClr val="FF0000"/>
                </a:solidFill>
              </a:rPr>
              <a:t>5- تغيرا كيميائيا</a:t>
            </a:r>
          </a:p>
          <a:p>
            <a:pPr algn="r" rtl="1"/>
            <a:endParaRPr lang="ar-SA" b="1" dirty="0" smtClean="0">
              <a:solidFill>
                <a:srgbClr val="FF0000"/>
              </a:solidFill>
            </a:endParaRPr>
          </a:p>
          <a:p>
            <a:pPr algn="r" rtl="1"/>
            <a:r>
              <a:rPr lang="ar-SA" b="1" dirty="0" smtClean="0">
                <a:solidFill>
                  <a:srgbClr val="FF0000"/>
                </a:solidFill>
              </a:rPr>
              <a:t>6- مادة ناتجة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 l="36618" t="8505" r="35623" b="4557"/>
          <a:stretch>
            <a:fillRect/>
          </a:stretch>
        </p:blipFill>
        <p:spPr bwMode="auto">
          <a:xfrm>
            <a:off x="0" y="0"/>
            <a:ext cx="3384376" cy="6624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79912" y="0"/>
            <a:ext cx="5364088" cy="6525344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/>
          <a:p>
            <a:pPr algn="r" rtl="1"/>
            <a:r>
              <a:rPr lang="ar-SA" b="1" dirty="0" smtClean="0">
                <a:solidFill>
                  <a:srgbClr val="C00000"/>
                </a:solidFill>
              </a:rPr>
              <a:t>7- الجليد الجاف يتحول من صلب الي غاز دون ان يغير صفاته الكيميائية</a:t>
            </a:r>
          </a:p>
          <a:p>
            <a:pPr algn="r" rtl="1"/>
            <a:endParaRPr lang="ar-SA" b="1" dirty="0" smtClean="0"/>
          </a:p>
          <a:p>
            <a:pPr algn="r" rtl="1"/>
            <a:endParaRPr lang="ar-SA" b="1" dirty="0" smtClean="0"/>
          </a:p>
          <a:p>
            <a:pPr algn="r" rtl="1"/>
            <a:r>
              <a:rPr lang="ar-SA" b="1" dirty="0" smtClean="0">
                <a:solidFill>
                  <a:schemeClr val="accent1">
                    <a:lumMod val="75000"/>
                  </a:schemeClr>
                </a:solidFill>
              </a:rPr>
              <a:t>8- الفقاقيع وتغير اللون</a:t>
            </a:r>
          </a:p>
          <a:p>
            <a:pPr algn="r" rtl="1"/>
            <a:endParaRPr lang="ar-SA" b="1" dirty="0" smtClean="0"/>
          </a:p>
          <a:p>
            <a:pPr algn="r" rtl="1">
              <a:buNone/>
            </a:pPr>
            <a:r>
              <a:rPr lang="ar-SA" b="1" dirty="0" smtClean="0">
                <a:solidFill>
                  <a:srgbClr val="FF0000"/>
                </a:solidFill>
              </a:rPr>
              <a:t>9- من الممكن تغير درجة الحرارة والتجربة الضابطة مزج السكر بالماء في درجة حرارة الغرفة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 l="63787" t="14175" r="9636" b="13061"/>
          <a:stretch>
            <a:fillRect/>
          </a:stretch>
        </p:blipFill>
        <p:spPr bwMode="auto">
          <a:xfrm>
            <a:off x="-1" y="0"/>
            <a:ext cx="400792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91880" y="188640"/>
            <a:ext cx="5194920" cy="6135960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/>
          <a:p>
            <a:pPr algn="r" rtl="1"/>
            <a:r>
              <a:rPr lang="ar-SA" b="1" dirty="0" smtClean="0"/>
              <a:t>10- </a:t>
            </a:r>
            <a:r>
              <a:rPr lang="ar-SA" b="1" dirty="0" err="1" smtClean="0"/>
              <a:t>لانه</a:t>
            </a:r>
            <a:r>
              <a:rPr lang="ar-SA" b="1" dirty="0" smtClean="0"/>
              <a:t> قد تتفاعل مع الطعام عند انبعاجها</a:t>
            </a:r>
          </a:p>
          <a:p>
            <a:pPr algn="r" rtl="1"/>
            <a:endParaRPr lang="ar-SA" b="1" dirty="0" smtClean="0"/>
          </a:p>
          <a:p>
            <a:pPr algn="r" rtl="1"/>
            <a:r>
              <a:rPr lang="ar-SA" b="1" dirty="0" smtClean="0"/>
              <a:t>11- عدد ذرات العنصر دخل في التفاعل يساوي عدد ذرات العنصر التي نتجت عن التفاعل للعنصر نفسه</a:t>
            </a:r>
          </a:p>
          <a:p>
            <a:pPr algn="r" rtl="1"/>
            <a:endParaRPr lang="ar-SA" b="1" dirty="0" smtClean="0"/>
          </a:p>
          <a:p>
            <a:pPr algn="r" rtl="1"/>
            <a:r>
              <a:rPr lang="ar-SA" b="1" dirty="0" smtClean="0"/>
              <a:t>12- تتغير بفعل الحرارة ويمكن ان تتغير كيميائيا وتصبح جزء من مركب آخر</a:t>
            </a:r>
            <a:endParaRPr lang="en-US" b="1" dirty="0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 l="63196" t="22680" r="9344" b="24401"/>
          <a:stretch>
            <a:fillRect/>
          </a:stretch>
        </p:blipFill>
        <p:spPr bwMode="auto">
          <a:xfrm>
            <a:off x="0" y="0"/>
            <a:ext cx="3347864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437112"/>
            <a:ext cx="8229600" cy="1887488"/>
          </a:xfrm>
        </p:spPr>
        <p:txBody>
          <a:bodyPr>
            <a:normAutofit/>
          </a:bodyPr>
          <a:lstStyle/>
          <a:p>
            <a:pPr algn="r" rtl="1"/>
            <a:r>
              <a:rPr lang="ar-SA" sz="3200" b="1" dirty="0" smtClean="0">
                <a:solidFill>
                  <a:schemeClr val="accent1">
                    <a:lumMod val="75000"/>
                  </a:schemeClr>
                </a:solidFill>
              </a:rPr>
              <a:t>(   </a:t>
            </a:r>
            <a:r>
              <a:rPr lang="ar-SA" sz="3200" b="1" dirty="0" err="1" smtClean="0">
                <a:solidFill>
                  <a:schemeClr val="accent1">
                    <a:lumMod val="75000"/>
                  </a:schemeClr>
                </a:solidFill>
              </a:rPr>
              <a:t>ب   </a:t>
            </a:r>
            <a:r>
              <a:rPr lang="ar-SA" sz="3200" b="1" dirty="0" smtClean="0">
                <a:solidFill>
                  <a:schemeClr val="accent1">
                    <a:lumMod val="75000"/>
                  </a:schemeClr>
                </a:solidFill>
              </a:rPr>
              <a:t>) مركب</a:t>
            </a:r>
            <a:endParaRPr lang="en-US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 l="38981" t="22680" r="36804" b="19676"/>
          <a:stretch>
            <a:fillRect/>
          </a:stretch>
        </p:blipFill>
        <p:spPr bwMode="auto">
          <a:xfrm>
            <a:off x="3347864" y="0"/>
            <a:ext cx="2952328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19872" y="0"/>
            <a:ext cx="5544616" cy="764704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r"/>
            <a:r>
              <a:rPr lang="ar-SA" b="1" dirty="0" smtClean="0">
                <a:solidFill>
                  <a:srgbClr val="FF0000"/>
                </a:solidFill>
              </a:rPr>
              <a:t>الفصل الحادي عشر الدرس الأول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63888" y="836712"/>
            <a:ext cx="5328592" cy="6021288"/>
          </a:xfrm>
        </p:spPr>
        <p:txBody>
          <a:bodyPr>
            <a:normAutofit fontScale="92500" lnSpcReduction="10000"/>
          </a:bodyPr>
          <a:lstStyle/>
          <a:p>
            <a:pPr algn="r" rtl="1"/>
            <a:r>
              <a:rPr lang="ar-SA" b="1" dirty="0" smtClean="0">
                <a:solidFill>
                  <a:schemeClr val="tx2">
                    <a:lumMod val="75000"/>
                  </a:schemeClr>
                </a:solidFill>
              </a:rPr>
              <a:t>1- عند قذف الكرة لإكسابها سرعة وعند التقاطها ووقف حركتها</a:t>
            </a:r>
          </a:p>
          <a:p>
            <a:pPr algn="r" rtl="1"/>
            <a:endParaRPr lang="ar-SA" dirty="0" smtClean="0"/>
          </a:p>
          <a:p>
            <a:pPr algn="r" rtl="1"/>
            <a:r>
              <a:rPr lang="ar-SA" b="1" dirty="0" smtClean="0"/>
              <a:t>2- طاقة وضع</a:t>
            </a:r>
          </a:p>
          <a:p>
            <a:pPr algn="r" rtl="1">
              <a:buNone/>
            </a:pPr>
            <a:endParaRPr lang="ar-SA" sz="1500" dirty="0" smtClean="0"/>
          </a:p>
          <a:p>
            <a:pPr algn="r" rtl="1"/>
            <a:r>
              <a:rPr lang="ar-SA" dirty="0" err="1" smtClean="0"/>
              <a:t>3-</a:t>
            </a:r>
            <a:r>
              <a:rPr lang="ar-SA" dirty="0" smtClean="0"/>
              <a:t> </a:t>
            </a:r>
          </a:p>
          <a:p>
            <a:pPr algn="r" rtl="1"/>
            <a:endParaRPr lang="ar-SA" dirty="0" smtClean="0"/>
          </a:p>
          <a:p>
            <a:pPr algn="r" rtl="1"/>
            <a:endParaRPr lang="ar-SA" dirty="0" smtClean="0"/>
          </a:p>
          <a:p>
            <a:pPr algn="r" rtl="1"/>
            <a:endParaRPr lang="ar-SA" dirty="0" smtClean="0"/>
          </a:p>
          <a:p>
            <a:pPr algn="r" rtl="1">
              <a:buNone/>
            </a:pPr>
            <a:r>
              <a:rPr lang="ar-SA" b="1" dirty="0" smtClean="0">
                <a:solidFill>
                  <a:srgbClr val="FF0000"/>
                </a:solidFill>
              </a:rPr>
              <a:t>4- يكون له اكبر طاقة وضع عندما يكون في أعلي موقع اثناء </a:t>
            </a:r>
            <a:r>
              <a:rPr lang="ar-SA" b="1" dirty="0" err="1" smtClean="0">
                <a:solidFill>
                  <a:srgbClr val="FF0000"/>
                </a:solidFill>
              </a:rPr>
              <a:t>تأرجحه </a:t>
            </a:r>
            <a:r>
              <a:rPr lang="ar-SA" b="1" dirty="0" smtClean="0">
                <a:solidFill>
                  <a:srgbClr val="FF0000"/>
                </a:solidFill>
              </a:rPr>
              <a:t>, ويتحول معظمها إلي طاقة حركية عندما يكون البندول في أخفض موقع له</a:t>
            </a:r>
          </a:p>
          <a:p>
            <a:pPr algn="r" rtl="1"/>
            <a:endParaRPr lang="ar-SA" sz="1300" dirty="0" smtClean="0"/>
          </a:p>
          <a:p>
            <a:pPr algn="r" rtl="1"/>
            <a:r>
              <a:rPr lang="ar-SA" sz="3000" b="1" dirty="0" err="1" smtClean="0"/>
              <a:t>5-      (ب   </a:t>
            </a:r>
            <a:r>
              <a:rPr lang="ar-SA" sz="3000" b="1" dirty="0" smtClean="0"/>
              <a:t>)  حركية</a:t>
            </a:r>
          </a:p>
          <a:p>
            <a:pPr algn="r" rtl="1"/>
            <a:endParaRPr lang="ar-SA" sz="1900" dirty="0" smtClean="0"/>
          </a:p>
          <a:p>
            <a:pPr algn="r" rtl="1"/>
            <a:r>
              <a:rPr lang="ar-SA" b="1" dirty="0" err="1" smtClean="0"/>
              <a:t>6-    </a:t>
            </a:r>
            <a:r>
              <a:rPr lang="ar-SA" b="1" dirty="0" smtClean="0"/>
              <a:t>( </a:t>
            </a:r>
            <a:r>
              <a:rPr lang="ar-SA" b="1" dirty="0" err="1" smtClean="0"/>
              <a:t>ب  </a:t>
            </a:r>
            <a:r>
              <a:rPr lang="ar-SA" b="1" dirty="0" smtClean="0"/>
              <a:t>) </a:t>
            </a:r>
            <a:r>
              <a:rPr lang="ar-SA" b="1" dirty="0" err="1" smtClean="0"/>
              <a:t>الجول</a:t>
            </a:r>
            <a:endParaRPr lang="en-US" b="1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24660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419870" y="2996952"/>
          <a:ext cx="5544617" cy="1036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48206"/>
                <a:gridCol w="2616292"/>
                <a:gridCol w="1080119"/>
              </a:tblGrid>
              <a:tr h="0"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 smtClean="0"/>
                        <a:t>ماذا أستنتج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 smtClean="0"/>
                        <a:t>ماذا اعرف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 smtClean="0"/>
                        <a:t>الأدلة </a:t>
                      </a:r>
                      <a:endParaRPr lang="en-US" sz="2000" b="1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r" rtl="1"/>
                      <a:r>
                        <a:rPr lang="ar-SA" b="1" dirty="0" smtClean="0"/>
                        <a:t>تتحول الطاقة الحركية لطاقة صوتية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b="1" dirty="0" smtClean="0"/>
                        <a:t>الطاقة لا تفني ولا تستحدث من عدم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b="1" dirty="0" smtClean="0"/>
                        <a:t>أصفق</a:t>
                      </a:r>
                      <a:r>
                        <a:rPr lang="ar-SA" b="1" baseline="0" dirty="0" smtClean="0"/>
                        <a:t> </a:t>
                      </a:r>
                      <a:r>
                        <a:rPr lang="ar-SA" b="1" dirty="0" smtClean="0"/>
                        <a:t>بيدي</a:t>
                      </a:r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9912" y="0"/>
            <a:ext cx="4834880" cy="1143000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r"/>
            <a:r>
              <a:rPr lang="ar-SA" sz="4000" b="1" dirty="0" smtClean="0">
                <a:solidFill>
                  <a:srgbClr val="FF0000"/>
                </a:solidFill>
              </a:rPr>
              <a:t>الفصل الحادي عشر</a:t>
            </a:r>
            <a:br>
              <a:rPr lang="ar-SA" sz="4000" b="1" dirty="0" smtClean="0">
                <a:solidFill>
                  <a:srgbClr val="FF0000"/>
                </a:solidFill>
              </a:rPr>
            </a:br>
            <a:r>
              <a:rPr lang="ar-SA" sz="4000" b="1" dirty="0" smtClean="0">
                <a:solidFill>
                  <a:srgbClr val="FF0000"/>
                </a:solidFill>
              </a:rPr>
              <a:t>الدرس الثاني الالات البسيطة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91880" y="1124744"/>
            <a:ext cx="5472608" cy="5733256"/>
          </a:xfrm>
        </p:spPr>
        <p:txBody>
          <a:bodyPr>
            <a:normAutofit/>
          </a:bodyPr>
          <a:lstStyle/>
          <a:p>
            <a:pPr algn="r" rtl="1">
              <a:buNone/>
            </a:pPr>
            <a:r>
              <a:rPr lang="ar-SA" b="1" dirty="0" smtClean="0">
                <a:solidFill>
                  <a:schemeClr val="accent5">
                    <a:lumMod val="50000"/>
                  </a:schemeClr>
                </a:solidFill>
              </a:rPr>
              <a:t>1- باستعمال نظام بكرات وبسحب الجسم لأسفل فيرتفع لأعلي</a:t>
            </a:r>
          </a:p>
          <a:p>
            <a:pPr algn="r" rtl="1">
              <a:buNone/>
            </a:pPr>
            <a:endParaRPr lang="ar-SA" sz="105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r" rtl="1">
              <a:buNone/>
            </a:pPr>
            <a:r>
              <a:rPr lang="ar-SA" b="1" dirty="0" smtClean="0"/>
              <a:t>2- نقطة الارتكاز</a:t>
            </a:r>
          </a:p>
          <a:p>
            <a:pPr algn="r" rtl="1">
              <a:buNone/>
            </a:pPr>
            <a:r>
              <a:rPr lang="ar-SA" b="1" dirty="0" err="1" smtClean="0">
                <a:solidFill>
                  <a:schemeClr val="accent5">
                    <a:lumMod val="50000"/>
                  </a:schemeClr>
                </a:solidFill>
              </a:rPr>
              <a:t>3-</a:t>
            </a:r>
            <a:r>
              <a:rPr lang="ar-SA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  <a:p>
            <a:pPr algn="r" rtl="1">
              <a:buNone/>
            </a:pPr>
            <a:endParaRPr lang="ar-SA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r" rtl="1">
              <a:buNone/>
            </a:pPr>
            <a:endParaRPr lang="ar-SA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r" rtl="1">
              <a:buNone/>
            </a:pPr>
            <a:r>
              <a:rPr lang="ar-SA" b="1" dirty="0" smtClean="0">
                <a:solidFill>
                  <a:schemeClr val="accent5">
                    <a:lumMod val="50000"/>
                  </a:schemeClr>
                </a:solidFill>
              </a:rPr>
              <a:t>4- توفر الروافع قوة اكبر لعض الفريسة وتمزيقها</a:t>
            </a:r>
          </a:p>
          <a:p>
            <a:pPr algn="r" rtl="1">
              <a:buNone/>
            </a:pPr>
            <a:endParaRPr lang="ar-SA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r" rtl="1">
              <a:buNone/>
            </a:pPr>
            <a:r>
              <a:rPr lang="ar-SA" b="1" dirty="0" smtClean="0"/>
              <a:t>5- أ- النوع الأول من الروافع</a:t>
            </a:r>
          </a:p>
          <a:p>
            <a:pPr algn="r" rtl="1">
              <a:buNone/>
            </a:pPr>
            <a:endParaRPr lang="ar-SA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r" rtl="1">
              <a:buNone/>
            </a:pPr>
            <a:r>
              <a:rPr lang="ar-SA" b="1" dirty="0" smtClean="0">
                <a:solidFill>
                  <a:schemeClr val="accent5">
                    <a:lumMod val="50000"/>
                  </a:schemeClr>
                </a:solidFill>
              </a:rPr>
              <a:t>6-    ب- </a:t>
            </a:r>
            <a:r>
              <a:rPr lang="ar-SA" b="1" dirty="0" err="1" smtClean="0">
                <a:solidFill>
                  <a:schemeClr val="accent5">
                    <a:lumMod val="50000"/>
                  </a:schemeClr>
                </a:solidFill>
              </a:rPr>
              <a:t>البرغي</a:t>
            </a:r>
            <a:endParaRPr lang="en-US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329820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419872" y="2996952"/>
          <a:ext cx="5087888" cy="792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68915"/>
                <a:gridCol w="2018973"/>
              </a:tblGrid>
              <a:tr h="370840"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/>
                        <a:t>النوع الثالث من الروافع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/>
                        <a:t>العجلة</a:t>
                      </a:r>
                      <a:r>
                        <a:rPr lang="ar-SA" sz="2000" b="1" baseline="0" dirty="0" smtClean="0"/>
                        <a:t> والمحور</a:t>
                      </a:r>
                      <a:endParaRPr lang="en-US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/>
                        <a:t>ماسحات الزجاج للسيارة والأبواب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/>
                        <a:t>إطارات السيارة </a:t>
                      </a:r>
                      <a:endParaRPr lang="en-US" sz="2000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19872" y="0"/>
            <a:ext cx="5410944" cy="1143000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pPr algn="r"/>
            <a:r>
              <a:rPr lang="ar-SA" b="1" dirty="0" smtClean="0">
                <a:solidFill>
                  <a:schemeClr val="tx1"/>
                </a:solidFill>
              </a:rPr>
              <a:t>مراجعة الفصل الحادي عشر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07904" y="1124744"/>
            <a:ext cx="4978896" cy="5199856"/>
          </a:xfrm>
        </p:spPr>
        <p:txBody>
          <a:bodyPr>
            <a:normAutofit fontScale="85000" lnSpcReduction="20000"/>
          </a:bodyPr>
          <a:lstStyle/>
          <a:p>
            <a:pPr algn="r" rtl="1">
              <a:buNone/>
            </a:pPr>
            <a:r>
              <a:rPr lang="ar-SA" b="1" dirty="0" smtClean="0">
                <a:solidFill>
                  <a:srgbClr val="C00000"/>
                </a:solidFill>
              </a:rPr>
              <a:t>1- الآلة البسيطة</a:t>
            </a:r>
          </a:p>
          <a:p>
            <a:pPr algn="r" rtl="1">
              <a:buNone/>
            </a:pPr>
            <a:endParaRPr lang="ar-SA" b="1" dirty="0" smtClean="0">
              <a:solidFill>
                <a:srgbClr val="C00000"/>
              </a:solidFill>
            </a:endParaRPr>
          </a:p>
          <a:p>
            <a:pPr algn="r" rtl="1">
              <a:buNone/>
            </a:pPr>
            <a:r>
              <a:rPr lang="ar-SA" b="1" dirty="0" smtClean="0">
                <a:solidFill>
                  <a:srgbClr val="C00000"/>
                </a:solidFill>
              </a:rPr>
              <a:t>2- طاقة الوضع</a:t>
            </a:r>
          </a:p>
          <a:p>
            <a:pPr algn="r" rtl="1">
              <a:buNone/>
            </a:pPr>
            <a:endParaRPr lang="ar-SA" b="1" dirty="0" smtClean="0">
              <a:solidFill>
                <a:srgbClr val="C00000"/>
              </a:solidFill>
            </a:endParaRPr>
          </a:p>
          <a:p>
            <a:pPr algn="r" rtl="1">
              <a:buNone/>
            </a:pPr>
            <a:r>
              <a:rPr lang="ar-SA" b="1" dirty="0" smtClean="0">
                <a:solidFill>
                  <a:srgbClr val="C00000"/>
                </a:solidFill>
              </a:rPr>
              <a:t>3- الشغل</a:t>
            </a:r>
          </a:p>
          <a:p>
            <a:pPr algn="r" rtl="1">
              <a:buNone/>
            </a:pPr>
            <a:endParaRPr lang="ar-SA" b="1" dirty="0" smtClean="0">
              <a:solidFill>
                <a:srgbClr val="C00000"/>
              </a:solidFill>
            </a:endParaRPr>
          </a:p>
          <a:p>
            <a:pPr algn="r" rtl="1">
              <a:buNone/>
            </a:pPr>
            <a:r>
              <a:rPr lang="ar-SA" b="1" dirty="0" smtClean="0">
                <a:solidFill>
                  <a:srgbClr val="C00000"/>
                </a:solidFill>
              </a:rPr>
              <a:t>4- ذراع القوة</a:t>
            </a:r>
          </a:p>
          <a:p>
            <a:pPr algn="r" rtl="1">
              <a:buNone/>
            </a:pPr>
            <a:endParaRPr lang="ar-SA" b="1" dirty="0" smtClean="0">
              <a:solidFill>
                <a:srgbClr val="C00000"/>
              </a:solidFill>
            </a:endParaRPr>
          </a:p>
          <a:p>
            <a:pPr algn="r" rtl="1">
              <a:buNone/>
            </a:pPr>
            <a:r>
              <a:rPr lang="ar-SA" b="1" dirty="0" smtClean="0">
                <a:solidFill>
                  <a:srgbClr val="C00000"/>
                </a:solidFill>
              </a:rPr>
              <a:t>5- آلو مركبة</a:t>
            </a:r>
          </a:p>
          <a:p>
            <a:pPr algn="r" rtl="1">
              <a:buNone/>
            </a:pPr>
            <a:endParaRPr lang="ar-SA" b="1" dirty="0" smtClean="0">
              <a:solidFill>
                <a:srgbClr val="C00000"/>
              </a:solidFill>
            </a:endParaRPr>
          </a:p>
          <a:p>
            <a:pPr algn="r" rtl="1">
              <a:buNone/>
            </a:pPr>
            <a:r>
              <a:rPr lang="ar-SA" b="1" dirty="0" smtClean="0">
                <a:solidFill>
                  <a:srgbClr val="C00000"/>
                </a:solidFill>
              </a:rPr>
              <a:t>6- الفائدة الآلية</a:t>
            </a:r>
          </a:p>
          <a:p>
            <a:pPr algn="r" rtl="1">
              <a:buNone/>
            </a:pPr>
            <a:endParaRPr lang="ar-SA" b="1" dirty="0" smtClean="0">
              <a:solidFill>
                <a:srgbClr val="C00000"/>
              </a:solidFill>
            </a:endParaRPr>
          </a:p>
          <a:p>
            <a:pPr algn="r" rtl="1">
              <a:buNone/>
            </a:pPr>
            <a:r>
              <a:rPr lang="ar-SA" b="1" dirty="0" smtClean="0">
                <a:solidFill>
                  <a:srgbClr val="C00000"/>
                </a:solidFill>
              </a:rPr>
              <a:t>7- نقطة الارتكاز</a:t>
            </a:r>
          </a:p>
          <a:p>
            <a:pPr algn="r" rtl="1">
              <a:buNone/>
            </a:pPr>
            <a:endParaRPr lang="ar-SA" b="1" dirty="0" smtClean="0">
              <a:solidFill>
                <a:srgbClr val="C00000"/>
              </a:solidFill>
            </a:endParaRPr>
          </a:p>
          <a:p>
            <a:pPr algn="r" rtl="1">
              <a:buNone/>
            </a:pPr>
            <a:r>
              <a:rPr lang="ar-SA" b="1" dirty="0" smtClean="0">
                <a:solidFill>
                  <a:srgbClr val="C00000"/>
                </a:solidFill>
              </a:rPr>
              <a:t>8- قانون حفظ الكتلة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337387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5552" y="44624"/>
            <a:ext cx="5338936" cy="6813376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pPr algn="r" rtl="1">
              <a:buNone/>
            </a:pPr>
            <a:r>
              <a:rPr lang="ar-SA" b="1" dirty="0" smtClean="0">
                <a:solidFill>
                  <a:srgbClr val="C00000"/>
                </a:solidFill>
              </a:rPr>
              <a:t>9- تكون القوة عمودية في اتجاه الجسم ولا تحركه</a:t>
            </a:r>
          </a:p>
          <a:p>
            <a:pPr algn="r" rtl="1">
              <a:buNone/>
            </a:pPr>
            <a:endParaRPr lang="ar-SA" b="1" dirty="0" smtClean="0">
              <a:solidFill>
                <a:srgbClr val="C00000"/>
              </a:solidFill>
            </a:endParaRPr>
          </a:p>
          <a:p>
            <a:pPr algn="r" rtl="1">
              <a:buNone/>
            </a:pPr>
            <a:endParaRPr lang="ar-SA" b="1" dirty="0" smtClean="0">
              <a:solidFill>
                <a:srgbClr val="C00000"/>
              </a:solidFill>
            </a:endParaRPr>
          </a:p>
          <a:p>
            <a:pPr algn="r" rtl="1">
              <a:buNone/>
            </a:pPr>
            <a:endParaRPr lang="ar-SA" b="1" dirty="0" smtClean="0">
              <a:solidFill>
                <a:srgbClr val="C00000"/>
              </a:solidFill>
            </a:endParaRPr>
          </a:p>
          <a:p>
            <a:pPr algn="r" rtl="1">
              <a:buNone/>
            </a:pPr>
            <a:r>
              <a:rPr lang="ar-SA" b="1" dirty="0" smtClean="0">
                <a:solidFill>
                  <a:srgbClr val="C00000"/>
                </a:solidFill>
              </a:rPr>
              <a:t>10- طاقة وضع </a:t>
            </a:r>
          </a:p>
          <a:p>
            <a:pPr algn="r" rtl="1">
              <a:buNone/>
            </a:pPr>
            <a:endParaRPr lang="ar-SA" b="1" dirty="0" smtClean="0">
              <a:solidFill>
                <a:srgbClr val="C00000"/>
              </a:solidFill>
            </a:endParaRPr>
          </a:p>
          <a:p>
            <a:pPr algn="r" rtl="1">
              <a:buNone/>
            </a:pPr>
            <a:endParaRPr lang="ar-SA" b="1" dirty="0" smtClean="0">
              <a:solidFill>
                <a:srgbClr val="C00000"/>
              </a:solidFill>
            </a:endParaRPr>
          </a:p>
          <a:p>
            <a:pPr algn="r" rtl="1">
              <a:buNone/>
            </a:pPr>
            <a:endParaRPr lang="ar-SA" b="1" dirty="0" smtClean="0">
              <a:solidFill>
                <a:srgbClr val="C00000"/>
              </a:solidFill>
            </a:endParaRPr>
          </a:p>
          <a:p>
            <a:pPr algn="r" rtl="1">
              <a:buNone/>
            </a:pPr>
            <a:endParaRPr lang="ar-SA" b="1" dirty="0" smtClean="0">
              <a:solidFill>
                <a:srgbClr val="C00000"/>
              </a:solidFill>
            </a:endParaRPr>
          </a:p>
          <a:p>
            <a:pPr algn="r" rtl="1">
              <a:buNone/>
            </a:pPr>
            <a:endParaRPr lang="ar-SA" b="1" dirty="0" smtClean="0">
              <a:solidFill>
                <a:srgbClr val="C00000"/>
              </a:solidFill>
            </a:endParaRPr>
          </a:p>
          <a:p>
            <a:pPr algn="r" rtl="1">
              <a:buNone/>
            </a:pPr>
            <a:r>
              <a:rPr lang="ar-SA" b="1" dirty="0" smtClean="0">
                <a:solidFill>
                  <a:srgbClr val="C00000"/>
                </a:solidFill>
              </a:rPr>
              <a:t>11-      </a:t>
            </a:r>
            <a:r>
              <a:rPr lang="ar-SA" b="1" dirty="0" err="1" smtClean="0">
                <a:solidFill>
                  <a:srgbClr val="C00000"/>
                </a:solidFill>
              </a:rPr>
              <a:t>500 </a:t>
            </a:r>
            <a:r>
              <a:rPr lang="ar-SA" b="1" dirty="0" smtClean="0">
                <a:solidFill>
                  <a:srgbClr val="C00000"/>
                </a:solidFill>
              </a:rPr>
              <a:t>×  </a:t>
            </a:r>
            <a:r>
              <a:rPr lang="ar-SA" b="1" dirty="0" err="1" smtClean="0">
                <a:solidFill>
                  <a:srgbClr val="C00000"/>
                </a:solidFill>
              </a:rPr>
              <a:t>10 </a:t>
            </a:r>
            <a:r>
              <a:rPr lang="ar-SA" b="1" dirty="0" smtClean="0">
                <a:solidFill>
                  <a:srgbClr val="C00000"/>
                </a:solidFill>
              </a:rPr>
              <a:t>= 5000 </a:t>
            </a:r>
            <a:r>
              <a:rPr lang="ar-SA" b="1" dirty="0" err="1" smtClean="0">
                <a:solidFill>
                  <a:srgbClr val="C00000"/>
                </a:solidFill>
              </a:rPr>
              <a:t>جول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356388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573016"/>
            <a:ext cx="8229600" cy="2751584"/>
          </a:xfrm>
        </p:spPr>
        <p:txBody>
          <a:bodyPr/>
          <a:lstStyle/>
          <a:p>
            <a:pPr algn="r" rtl="1"/>
            <a:r>
              <a:rPr lang="ar-SA" b="1" dirty="0" smtClean="0">
                <a:solidFill>
                  <a:srgbClr val="00B050"/>
                </a:solidFill>
              </a:rPr>
              <a:t>12- </a:t>
            </a:r>
            <a:r>
              <a:rPr lang="ar-SA" b="1" dirty="0" err="1" smtClean="0">
                <a:solidFill>
                  <a:srgbClr val="00B050"/>
                </a:solidFill>
              </a:rPr>
              <a:t>لانها</a:t>
            </a:r>
            <a:r>
              <a:rPr lang="ar-SA" b="1" dirty="0" smtClean="0">
                <a:solidFill>
                  <a:srgbClr val="00B050"/>
                </a:solidFill>
              </a:rPr>
              <a:t> تسهل الشغل أكثر من الآلة البسيطة</a:t>
            </a:r>
          </a:p>
          <a:p>
            <a:pPr algn="r" rtl="1"/>
            <a:endParaRPr lang="ar-SA" b="1" dirty="0" smtClean="0">
              <a:solidFill>
                <a:srgbClr val="C00000"/>
              </a:solidFill>
            </a:endParaRPr>
          </a:p>
          <a:p>
            <a:pPr algn="r" rtl="1"/>
            <a:r>
              <a:rPr lang="ar-SA" b="1" dirty="0" smtClean="0">
                <a:solidFill>
                  <a:srgbClr val="C00000"/>
                </a:solidFill>
              </a:rPr>
              <a:t>13- قانون حفظ </a:t>
            </a:r>
            <a:r>
              <a:rPr lang="ar-SA" b="1" dirty="0" err="1" smtClean="0">
                <a:solidFill>
                  <a:srgbClr val="C00000"/>
                </a:solidFill>
              </a:rPr>
              <a:t>الطاقة </a:t>
            </a:r>
            <a:r>
              <a:rPr lang="ar-SA" b="1" dirty="0" smtClean="0">
                <a:solidFill>
                  <a:srgbClr val="C00000"/>
                </a:solidFill>
              </a:rPr>
              <a:t>( الطاقة لا تفني ولا تستحدث ولكنها تتحول من شكل إلي شكل </a:t>
            </a:r>
            <a:r>
              <a:rPr lang="ar-SA" b="1" dirty="0" err="1" smtClean="0">
                <a:solidFill>
                  <a:srgbClr val="C00000"/>
                </a:solidFill>
              </a:rPr>
              <a:t>آخر </a:t>
            </a:r>
            <a:r>
              <a:rPr lang="ar-SA" b="1" dirty="0" smtClean="0">
                <a:solidFill>
                  <a:srgbClr val="C00000"/>
                </a:solidFill>
              </a:rPr>
              <a:t>) فيمكن تحويل طاقة وضع لطاقة حركية وطاقة البترول من طاقة كيميائية لطاقة حركة في السيارة</a:t>
            </a:r>
          </a:p>
          <a:p>
            <a:pPr algn="r" rtl="1"/>
            <a:r>
              <a:rPr lang="ar-SA" b="1" dirty="0" smtClean="0">
                <a:solidFill>
                  <a:schemeClr val="tx2">
                    <a:lumMod val="75000"/>
                  </a:schemeClr>
                </a:solidFill>
              </a:rPr>
              <a:t>14- كي ينجز الشغل لابد من </a:t>
            </a:r>
            <a:r>
              <a:rPr lang="ar-SA" b="1" dirty="0" err="1" smtClean="0">
                <a:solidFill>
                  <a:schemeClr val="tx2">
                    <a:lumMod val="75000"/>
                  </a:schemeClr>
                </a:solidFill>
              </a:rPr>
              <a:t>طاقة </a:t>
            </a:r>
            <a:r>
              <a:rPr lang="ar-SA" b="1" dirty="0" smtClean="0">
                <a:solidFill>
                  <a:schemeClr val="tx2">
                    <a:lumMod val="75000"/>
                  </a:schemeClr>
                </a:solidFill>
              </a:rPr>
              <a:t>, تتحول الطاقة من شكل إلي شكل آخر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0"/>
            <a:ext cx="3830813" cy="3501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293096"/>
            <a:ext cx="8229600" cy="2031504"/>
          </a:xfrm>
        </p:spPr>
        <p:txBody>
          <a:bodyPr>
            <a:normAutofit/>
          </a:bodyPr>
          <a:lstStyle/>
          <a:p>
            <a:pPr algn="r" rtl="1"/>
            <a:r>
              <a:rPr lang="ar-SA" sz="4000" b="1" dirty="0" smtClean="0"/>
              <a:t>   ب- آلة بسيطة</a:t>
            </a:r>
            <a:endParaRPr lang="en-US" sz="4000" b="1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C0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2915816" y="0"/>
            <a:ext cx="3384376" cy="4040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0430" y="0"/>
            <a:ext cx="5474402" cy="764704"/>
          </a:xfrm>
          <a:solidFill>
            <a:srgbClr val="FFCC66"/>
          </a:solidFill>
        </p:spPr>
        <p:txBody>
          <a:bodyPr>
            <a:normAutofit fontScale="90000"/>
          </a:bodyPr>
          <a:lstStyle/>
          <a:p>
            <a:pPr algn="ctr"/>
            <a:r>
              <a:rPr lang="ar-SA" b="1" dirty="0" smtClean="0">
                <a:solidFill>
                  <a:srgbClr val="FF0000"/>
                </a:solidFill>
              </a:rPr>
              <a:t>مراجعة الفصل السابع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91880" y="908720"/>
            <a:ext cx="5194920" cy="5415880"/>
          </a:xfrm>
        </p:spPr>
        <p:txBody>
          <a:bodyPr>
            <a:normAutofit fontScale="85000" lnSpcReduction="20000"/>
          </a:bodyPr>
          <a:lstStyle/>
          <a:p>
            <a:pPr algn="r" rtl="1"/>
            <a:r>
              <a:rPr lang="ar-SA" b="1" dirty="0" smtClean="0">
                <a:solidFill>
                  <a:srgbClr val="0070C0"/>
                </a:solidFill>
              </a:rPr>
              <a:t>1- خريطة الطقس</a:t>
            </a:r>
          </a:p>
          <a:p>
            <a:pPr algn="r" rtl="1"/>
            <a:endParaRPr lang="ar-SA" b="1" dirty="0" smtClean="0"/>
          </a:p>
          <a:p>
            <a:pPr algn="r" rtl="1"/>
            <a:r>
              <a:rPr lang="ar-SA" b="1" dirty="0" smtClean="0">
                <a:solidFill>
                  <a:srgbClr val="FF0000"/>
                </a:solidFill>
              </a:rPr>
              <a:t>2- الرطوبة </a:t>
            </a:r>
          </a:p>
          <a:p>
            <a:pPr algn="r" rtl="1"/>
            <a:endParaRPr lang="ar-SA" b="1" dirty="0" smtClean="0"/>
          </a:p>
          <a:p>
            <a:pPr algn="r" rtl="1"/>
            <a:r>
              <a:rPr lang="ar-SA" b="1" dirty="0" smtClean="0">
                <a:solidFill>
                  <a:srgbClr val="0070C0"/>
                </a:solidFill>
              </a:rPr>
              <a:t>3- الجبهة الهوائية </a:t>
            </a:r>
          </a:p>
          <a:p>
            <a:pPr algn="r" rtl="1"/>
            <a:endParaRPr lang="ar-SA" b="1" dirty="0" smtClean="0"/>
          </a:p>
          <a:p>
            <a:pPr algn="r" rtl="1"/>
            <a:r>
              <a:rPr lang="ar-SA" b="1" dirty="0" smtClean="0"/>
              <a:t>4- </a:t>
            </a:r>
            <a:r>
              <a:rPr lang="ar-SA" b="1" dirty="0" smtClean="0">
                <a:solidFill>
                  <a:srgbClr val="FF0000"/>
                </a:solidFill>
              </a:rPr>
              <a:t>الطقس</a:t>
            </a:r>
          </a:p>
          <a:p>
            <a:pPr algn="r" rtl="1"/>
            <a:endParaRPr lang="ar-SA" b="1" dirty="0" smtClean="0"/>
          </a:p>
          <a:p>
            <a:pPr algn="r" rtl="1"/>
            <a:r>
              <a:rPr lang="ar-SA" b="1" dirty="0" smtClean="0">
                <a:solidFill>
                  <a:srgbClr val="0070C0"/>
                </a:solidFill>
              </a:rPr>
              <a:t>5- الضغط الجوي</a:t>
            </a:r>
          </a:p>
          <a:p>
            <a:pPr algn="r" rtl="1"/>
            <a:endParaRPr lang="ar-SA" b="1" dirty="0" smtClean="0"/>
          </a:p>
          <a:p>
            <a:pPr algn="r" rtl="1"/>
            <a:r>
              <a:rPr lang="ar-SA" b="1" dirty="0" smtClean="0">
                <a:solidFill>
                  <a:srgbClr val="FF0000"/>
                </a:solidFill>
              </a:rPr>
              <a:t>6- الكتلة الهوائية </a:t>
            </a:r>
          </a:p>
          <a:p>
            <a:pPr algn="r" rtl="1"/>
            <a:endParaRPr lang="ar-SA" b="1" dirty="0" smtClean="0"/>
          </a:p>
          <a:p>
            <a:pPr algn="r" rtl="1"/>
            <a:r>
              <a:rPr lang="ar-SA" b="1" dirty="0" smtClean="0">
                <a:solidFill>
                  <a:srgbClr val="0070C0"/>
                </a:solidFill>
              </a:rPr>
              <a:t>7- العاصفة الرعدية</a:t>
            </a:r>
          </a:p>
          <a:p>
            <a:pPr algn="r" rtl="1"/>
            <a:endParaRPr lang="ar-SA" b="1" dirty="0" smtClean="0"/>
          </a:p>
          <a:p>
            <a:pPr algn="r" rtl="1"/>
            <a:r>
              <a:rPr lang="ar-SA" b="1" dirty="0" smtClean="0">
                <a:solidFill>
                  <a:srgbClr val="FF0000"/>
                </a:solidFill>
              </a:rPr>
              <a:t>8- البارومتر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203848" cy="6800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5896" y="0"/>
            <a:ext cx="5122912" cy="782960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r"/>
            <a:r>
              <a:rPr lang="ar-SA" b="1" dirty="0" smtClean="0">
                <a:solidFill>
                  <a:schemeClr val="tx1"/>
                </a:solidFill>
              </a:rPr>
              <a:t>الفصل الثاني عشر الدرس الاول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63888" y="836712"/>
            <a:ext cx="5580112" cy="6021288"/>
          </a:xfrm>
        </p:spPr>
        <p:txBody>
          <a:bodyPr>
            <a:normAutofit fontScale="92500" lnSpcReduction="10000"/>
          </a:bodyPr>
          <a:lstStyle/>
          <a:p>
            <a:pPr algn="r" rtl="1"/>
            <a:r>
              <a:rPr lang="ar-SA" b="1" dirty="0" smtClean="0">
                <a:solidFill>
                  <a:srgbClr val="FF0000"/>
                </a:solidFill>
              </a:rPr>
              <a:t>1- تنتقل الاهتزازات من السماعات من خلال الهواء وتصطدم </a:t>
            </a:r>
            <a:r>
              <a:rPr lang="ar-SA" b="1" dirty="0" err="1" smtClean="0">
                <a:solidFill>
                  <a:srgbClr val="FF0000"/>
                </a:solidFill>
              </a:rPr>
              <a:t>بالصحون</a:t>
            </a:r>
            <a:r>
              <a:rPr lang="ar-SA" b="1" dirty="0" smtClean="0">
                <a:solidFill>
                  <a:srgbClr val="FF0000"/>
                </a:solidFill>
              </a:rPr>
              <a:t> وتعمل الطاقة الصوتية علي قعقعة </a:t>
            </a:r>
            <a:r>
              <a:rPr lang="ar-SA" b="1" dirty="0" err="1" smtClean="0">
                <a:solidFill>
                  <a:srgbClr val="FF0000"/>
                </a:solidFill>
              </a:rPr>
              <a:t>الصحون</a:t>
            </a:r>
            <a:endParaRPr lang="ar-SA" b="1" dirty="0" smtClean="0">
              <a:solidFill>
                <a:srgbClr val="FF0000"/>
              </a:solidFill>
            </a:endParaRPr>
          </a:p>
          <a:p>
            <a:pPr algn="r" rtl="1"/>
            <a:endParaRPr lang="ar-SA" sz="1400" b="1" dirty="0" smtClean="0"/>
          </a:p>
          <a:p>
            <a:pPr algn="r" rtl="1"/>
            <a:r>
              <a:rPr lang="ar-SA" sz="3000" b="1" dirty="0" smtClean="0">
                <a:solidFill>
                  <a:srgbClr val="00B050"/>
                </a:solidFill>
              </a:rPr>
              <a:t>2- تردد</a:t>
            </a:r>
          </a:p>
          <a:p>
            <a:pPr algn="r" rtl="1"/>
            <a:endParaRPr lang="ar-SA" sz="1600" b="1" dirty="0" smtClean="0"/>
          </a:p>
          <a:p>
            <a:pPr algn="r" rtl="1"/>
            <a:r>
              <a:rPr lang="ar-SA" b="1" dirty="0" err="1" smtClean="0"/>
              <a:t>3-</a:t>
            </a:r>
            <a:r>
              <a:rPr lang="ar-SA" b="1" dirty="0" smtClean="0"/>
              <a:t> </a:t>
            </a:r>
          </a:p>
          <a:p>
            <a:pPr algn="r" rtl="1"/>
            <a:endParaRPr lang="ar-SA" b="1" dirty="0" smtClean="0"/>
          </a:p>
          <a:p>
            <a:pPr algn="r" rtl="1"/>
            <a:endParaRPr lang="ar-SA" b="1" dirty="0" smtClean="0"/>
          </a:p>
          <a:p>
            <a:pPr algn="r" rtl="1"/>
            <a:endParaRPr lang="ar-SA" b="1" dirty="0" smtClean="0">
              <a:solidFill>
                <a:srgbClr val="FF0000"/>
              </a:solidFill>
            </a:endParaRPr>
          </a:p>
          <a:p>
            <a:pPr algn="r" rtl="1"/>
            <a:r>
              <a:rPr lang="ar-SA" b="1" dirty="0" smtClean="0">
                <a:solidFill>
                  <a:srgbClr val="FF0000"/>
                </a:solidFill>
              </a:rPr>
              <a:t>4- من خلال شد وارتخاء قطعة </a:t>
            </a:r>
            <a:r>
              <a:rPr lang="ar-SA" b="1" dirty="0" err="1" smtClean="0">
                <a:solidFill>
                  <a:srgbClr val="FF0000"/>
                </a:solidFill>
              </a:rPr>
              <a:t>مطاط </a:t>
            </a:r>
            <a:r>
              <a:rPr lang="ar-SA" b="1" dirty="0" smtClean="0">
                <a:solidFill>
                  <a:srgbClr val="FF0000"/>
                </a:solidFill>
              </a:rPr>
              <a:t>, أو تغيير قوة الضرب علي القطعة  المطاطية</a:t>
            </a:r>
          </a:p>
          <a:p>
            <a:pPr algn="r" rtl="1"/>
            <a:endParaRPr lang="ar-SA" sz="1100" b="1" dirty="0" smtClean="0"/>
          </a:p>
          <a:p>
            <a:pPr algn="r" rtl="1"/>
            <a:r>
              <a:rPr lang="ar-SA" sz="3000" b="1" dirty="0" smtClean="0">
                <a:solidFill>
                  <a:srgbClr val="00B050"/>
                </a:solidFill>
              </a:rPr>
              <a:t>5-   </a:t>
            </a:r>
            <a:r>
              <a:rPr lang="ar-SA" sz="3000" b="1" dirty="0" err="1" smtClean="0">
                <a:solidFill>
                  <a:srgbClr val="00B050"/>
                </a:solidFill>
              </a:rPr>
              <a:t>د </a:t>
            </a:r>
            <a:r>
              <a:rPr lang="ar-SA" sz="3000" b="1" dirty="0" smtClean="0">
                <a:solidFill>
                  <a:srgbClr val="00B050"/>
                </a:solidFill>
              </a:rPr>
              <a:t>– الحديد</a:t>
            </a:r>
          </a:p>
          <a:p>
            <a:pPr algn="r" rtl="1">
              <a:buNone/>
            </a:pPr>
            <a:endParaRPr lang="ar-SA" sz="1800" b="1" dirty="0" smtClean="0"/>
          </a:p>
          <a:p>
            <a:pPr algn="r" rtl="1"/>
            <a:r>
              <a:rPr lang="ar-SA" b="1" dirty="0" smtClean="0">
                <a:solidFill>
                  <a:srgbClr val="FF0000"/>
                </a:solidFill>
              </a:rPr>
              <a:t>6- ج- تنعكس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39938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707904" y="3140968"/>
          <a:ext cx="4943872" cy="1010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72208"/>
                <a:gridCol w="3071664"/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dirty="0" smtClean="0"/>
                        <a:t>الرأي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dirty="0" smtClean="0"/>
                        <a:t>الحقيقة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 rtl="1"/>
                      <a:r>
                        <a:rPr lang="ar-SA" dirty="0" smtClean="0"/>
                        <a:t>استخدام سدادات الاذن</a:t>
                      </a:r>
                      <a:r>
                        <a:rPr lang="ar-SA" baseline="0" dirty="0" smtClean="0"/>
                        <a:t> غير ضروري عند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dirty="0" smtClean="0"/>
                        <a:t>لا يكون الصوت الناتج من المكنسة الكهربائية عاليا الي درجة تدمر</a:t>
                      </a:r>
                      <a:r>
                        <a:rPr lang="ar-SA" baseline="0" dirty="0" smtClean="0"/>
                        <a:t> سمعك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95936" y="0"/>
            <a:ext cx="4978896" cy="692696"/>
          </a:xfrm>
          <a:solidFill>
            <a:srgbClr val="FFFF99"/>
          </a:solidFill>
        </p:spPr>
        <p:txBody>
          <a:bodyPr>
            <a:noAutofit/>
          </a:bodyPr>
          <a:lstStyle/>
          <a:p>
            <a:pPr algn="r" rtl="1"/>
            <a:r>
              <a:rPr lang="ar-SA" sz="3600" b="1" dirty="0" smtClean="0">
                <a:solidFill>
                  <a:srgbClr val="00B050"/>
                </a:solidFill>
              </a:rPr>
              <a:t>الفصل الثاني عشر الدرس الثاني الضوء</a:t>
            </a:r>
            <a:endParaRPr lang="en-US" sz="3600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7944" y="836712"/>
            <a:ext cx="4824536" cy="6021288"/>
          </a:xfrm>
          <a:solidFill>
            <a:srgbClr val="FFFF99"/>
          </a:solidFill>
        </p:spPr>
        <p:txBody>
          <a:bodyPr>
            <a:normAutofit fontScale="92500" lnSpcReduction="20000"/>
          </a:bodyPr>
          <a:lstStyle/>
          <a:p>
            <a:pPr algn="r" rtl="1">
              <a:buNone/>
            </a:pPr>
            <a:r>
              <a:rPr lang="ar-SA" dirty="0" smtClean="0"/>
              <a:t>1- الضوء شكل من أشكال الطاقة ينتقل علي شكل امواج  ويسير في خطوط مستقيمة ويمكن ان ينعكس او ينكسر</a:t>
            </a:r>
          </a:p>
          <a:p>
            <a:pPr algn="r" rtl="1">
              <a:buNone/>
            </a:pPr>
            <a:endParaRPr lang="ar-SA" dirty="0" smtClean="0"/>
          </a:p>
          <a:p>
            <a:pPr algn="r" rtl="1">
              <a:buNone/>
            </a:pPr>
            <a:r>
              <a:rPr lang="ar-SA" dirty="0" smtClean="0"/>
              <a:t>2- الأجسام المعتمة</a:t>
            </a:r>
          </a:p>
          <a:p>
            <a:pPr algn="r" rtl="1">
              <a:buNone/>
            </a:pPr>
            <a:endParaRPr lang="ar-SA" dirty="0" smtClean="0"/>
          </a:p>
          <a:p>
            <a:pPr algn="r" rtl="1">
              <a:buNone/>
            </a:pPr>
            <a:r>
              <a:rPr lang="ar-SA" dirty="0" smtClean="0"/>
              <a:t>3- له تردد  له طول </a:t>
            </a:r>
            <a:r>
              <a:rPr lang="ar-SA" dirty="0" err="1" smtClean="0"/>
              <a:t>موجية </a:t>
            </a:r>
            <a:r>
              <a:rPr lang="ar-SA" dirty="0" smtClean="0"/>
              <a:t>- له سعة موجية </a:t>
            </a:r>
          </a:p>
          <a:p>
            <a:pPr algn="r" rtl="1">
              <a:buNone/>
            </a:pPr>
            <a:endParaRPr lang="ar-SA" sz="1400" dirty="0" smtClean="0"/>
          </a:p>
          <a:p>
            <a:pPr algn="r" rtl="1">
              <a:buNone/>
            </a:pPr>
            <a:r>
              <a:rPr lang="ar-SA" dirty="0" smtClean="0"/>
              <a:t>          الضوء يسلك سلوك الموجات</a:t>
            </a:r>
          </a:p>
          <a:p>
            <a:pPr algn="r" rtl="1">
              <a:buNone/>
            </a:pPr>
            <a:r>
              <a:rPr lang="ar-SA" dirty="0" smtClean="0"/>
              <a:t>4- كلاهما يغير الضوء اتجاهه وفي الانعكاس يسقط علي سطح وينعكس منه أما في الانكسار فإنه ينحرف عن مساره عندما ينتقل من وسط شفاف لآخر شفاف</a:t>
            </a:r>
          </a:p>
          <a:p>
            <a:pPr algn="r" rtl="1">
              <a:buNone/>
            </a:pPr>
            <a:endParaRPr lang="ar-SA" dirty="0" smtClean="0"/>
          </a:p>
          <a:p>
            <a:pPr algn="r" rtl="1">
              <a:buNone/>
            </a:pPr>
            <a:r>
              <a:rPr lang="ar-SA" dirty="0" err="1" smtClean="0"/>
              <a:t>5-   </a:t>
            </a:r>
            <a:r>
              <a:rPr lang="ar-SA" dirty="0" smtClean="0"/>
              <a:t>(  ب) معتم</a:t>
            </a:r>
          </a:p>
          <a:p>
            <a:pPr algn="r" rtl="1">
              <a:buNone/>
            </a:pPr>
            <a:endParaRPr lang="ar-SA" dirty="0" smtClean="0"/>
          </a:p>
          <a:p>
            <a:pPr algn="r" rtl="1">
              <a:buNone/>
            </a:pPr>
            <a:r>
              <a:rPr lang="ar-SA" dirty="0" err="1" smtClean="0"/>
              <a:t>6-  </a:t>
            </a:r>
            <a:r>
              <a:rPr lang="ar-SA" dirty="0" smtClean="0"/>
              <a:t>(  </a:t>
            </a:r>
            <a:r>
              <a:rPr lang="ar-SA" dirty="0" err="1" smtClean="0"/>
              <a:t>أ  </a:t>
            </a:r>
            <a:r>
              <a:rPr lang="ar-SA" dirty="0" smtClean="0"/>
              <a:t>)  الأحمر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395777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2" name="Group 21"/>
          <p:cNvGrpSpPr/>
          <p:nvPr/>
        </p:nvGrpSpPr>
        <p:grpSpPr>
          <a:xfrm>
            <a:off x="5004048" y="3140968"/>
            <a:ext cx="2952328" cy="432048"/>
            <a:chOff x="5148064" y="3861048"/>
            <a:chExt cx="2952328" cy="576064"/>
          </a:xfrm>
        </p:grpSpPr>
        <p:cxnSp>
          <p:nvCxnSpPr>
            <p:cNvPr id="7" name="Elbow Connector 6"/>
            <p:cNvCxnSpPr/>
            <p:nvPr/>
          </p:nvCxnSpPr>
          <p:spPr>
            <a:xfrm rot="16200000" flipH="1">
              <a:off x="5148064" y="3933056"/>
              <a:ext cx="504056" cy="504056"/>
            </a:xfrm>
            <a:prstGeom prst="bent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>
              <a:off x="6588224" y="3933056"/>
              <a:ext cx="0" cy="432048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4" name="Elbow Connector 13"/>
            <p:cNvCxnSpPr/>
            <p:nvPr/>
          </p:nvCxnSpPr>
          <p:spPr>
            <a:xfrm rot="5400000">
              <a:off x="7596336" y="3933056"/>
              <a:ext cx="576064" cy="432048"/>
            </a:xfrm>
            <a:prstGeom prst="bent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5896" y="0"/>
            <a:ext cx="5508104" cy="810344"/>
          </a:xfrm>
          <a:solidFill>
            <a:srgbClr val="FFFF99"/>
          </a:solidFill>
        </p:spPr>
        <p:txBody>
          <a:bodyPr>
            <a:normAutofit/>
          </a:bodyPr>
          <a:lstStyle/>
          <a:p>
            <a:pPr algn="r"/>
            <a:r>
              <a:rPr lang="ar-SA" b="1" dirty="0" smtClean="0"/>
              <a:t>مراجعة الفصل الثاني عشر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23928" y="908720"/>
            <a:ext cx="4762872" cy="5760640"/>
          </a:xfrm>
        </p:spPr>
        <p:txBody>
          <a:bodyPr>
            <a:normAutofit fontScale="92500" lnSpcReduction="20000"/>
          </a:bodyPr>
          <a:lstStyle/>
          <a:p>
            <a:pPr algn="r" rtl="1"/>
            <a:r>
              <a:rPr lang="ar-SA" b="1" dirty="0" smtClean="0">
                <a:solidFill>
                  <a:schemeClr val="accent2">
                    <a:lumMod val="50000"/>
                  </a:schemeClr>
                </a:solidFill>
              </a:rPr>
              <a:t>1- موجة الصوت</a:t>
            </a:r>
          </a:p>
          <a:p>
            <a:pPr algn="r" rtl="1"/>
            <a:endParaRPr lang="ar-SA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r" rtl="1"/>
            <a:r>
              <a:rPr lang="ar-SA" b="1" dirty="0" smtClean="0">
                <a:solidFill>
                  <a:schemeClr val="accent2">
                    <a:lumMod val="50000"/>
                  </a:schemeClr>
                </a:solidFill>
              </a:rPr>
              <a:t>2- انعكاس الضوء</a:t>
            </a:r>
          </a:p>
          <a:p>
            <a:pPr algn="r" rtl="1"/>
            <a:endParaRPr lang="ar-SA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r" rtl="1"/>
            <a:r>
              <a:rPr lang="ar-SA" b="1" dirty="0" smtClean="0">
                <a:solidFill>
                  <a:schemeClr val="accent2">
                    <a:lumMod val="50000"/>
                  </a:schemeClr>
                </a:solidFill>
              </a:rPr>
              <a:t>3- الصدي</a:t>
            </a:r>
          </a:p>
          <a:p>
            <a:pPr algn="r" rtl="1"/>
            <a:endParaRPr lang="ar-SA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r" rtl="1"/>
            <a:r>
              <a:rPr lang="ar-SA" b="1" dirty="0" smtClean="0">
                <a:solidFill>
                  <a:schemeClr val="accent2">
                    <a:lumMod val="50000"/>
                  </a:schemeClr>
                </a:solidFill>
              </a:rPr>
              <a:t>4- التردد</a:t>
            </a:r>
          </a:p>
          <a:p>
            <a:pPr algn="r" rtl="1"/>
            <a:endParaRPr lang="ar-SA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r" rtl="1"/>
            <a:r>
              <a:rPr lang="ar-SA" b="1" dirty="0" smtClean="0">
                <a:solidFill>
                  <a:schemeClr val="accent2">
                    <a:lumMod val="50000"/>
                  </a:schemeClr>
                </a:solidFill>
              </a:rPr>
              <a:t>5- أجساما شفافة</a:t>
            </a:r>
          </a:p>
          <a:p>
            <a:pPr algn="r" rtl="1"/>
            <a:endParaRPr lang="ar-SA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r" rtl="1"/>
            <a:r>
              <a:rPr lang="ar-SA" b="1" dirty="0" smtClean="0">
                <a:solidFill>
                  <a:schemeClr val="accent2">
                    <a:lumMod val="50000"/>
                  </a:schemeClr>
                </a:solidFill>
              </a:rPr>
              <a:t>6- انكسار الضوء</a:t>
            </a:r>
          </a:p>
          <a:p>
            <a:pPr algn="r" rtl="1"/>
            <a:endParaRPr lang="ar-SA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r" rtl="1"/>
            <a:r>
              <a:rPr lang="ar-SA" b="1" dirty="0" smtClean="0">
                <a:solidFill>
                  <a:schemeClr val="accent2">
                    <a:lumMod val="50000"/>
                  </a:schemeClr>
                </a:solidFill>
              </a:rPr>
              <a:t>7- الطيف المرئي</a:t>
            </a:r>
          </a:p>
          <a:p>
            <a:pPr algn="r" rtl="1"/>
            <a:endParaRPr lang="ar-SA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r" rtl="1"/>
            <a:r>
              <a:rPr lang="ar-SA" b="1" dirty="0" smtClean="0">
                <a:solidFill>
                  <a:schemeClr val="accent2">
                    <a:lumMod val="50000"/>
                  </a:schemeClr>
                </a:solidFill>
              </a:rPr>
              <a:t>8- أجساما معتمة</a:t>
            </a:r>
            <a:endParaRPr lang="en-US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364921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1920" y="476672"/>
            <a:ext cx="5040560" cy="6192688"/>
          </a:xfrm>
          <a:solidFill>
            <a:srgbClr val="FFFF99"/>
          </a:solidFill>
        </p:spPr>
        <p:txBody>
          <a:bodyPr/>
          <a:lstStyle/>
          <a:p>
            <a:pPr algn="r" rtl="1"/>
            <a:r>
              <a:rPr lang="ar-SA" b="1" dirty="0" smtClean="0"/>
              <a:t>9- </a:t>
            </a:r>
            <a:r>
              <a:rPr lang="ar-SA" b="1" dirty="0" smtClean="0">
                <a:solidFill>
                  <a:srgbClr val="FF0000"/>
                </a:solidFill>
              </a:rPr>
              <a:t>رأي لان الاصوات تزعج الناس في الشوارع والبيوت المجاورة </a:t>
            </a:r>
          </a:p>
          <a:p>
            <a:pPr algn="r" rtl="1">
              <a:buNone/>
            </a:pPr>
            <a:r>
              <a:rPr lang="ar-SA" b="1" dirty="0" err="1" smtClean="0">
                <a:solidFill>
                  <a:srgbClr val="FF0000"/>
                </a:solidFill>
              </a:rPr>
              <a:t>حقيقة </a:t>
            </a:r>
            <a:r>
              <a:rPr lang="ar-SA" b="1" dirty="0" smtClean="0">
                <a:solidFill>
                  <a:srgbClr val="FF0000"/>
                </a:solidFill>
              </a:rPr>
              <a:t>: الاصوات تسبب اهتزاز طبلة الأذن</a:t>
            </a:r>
          </a:p>
          <a:p>
            <a:pPr algn="r" rtl="1"/>
            <a:endParaRPr lang="ar-SA" b="1" dirty="0" smtClean="0"/>
          </a:p>
          <a:p>
            <a:pPr algn="r" rtl="1"/>
            <a:r>
              <a:rPr lang="ar-SA" b="1" dirty="0" smtClean="0"/>
              <a:t>10- عندما ينزل المطر تعمل قطرات المطر علي انكسار الضوء الأبيض في السماء فتتشتت ألوان الطيف التي يتكون منها الضوء الأبيض</a:t>
            </a:r>
          </a:p>
          <a:p>
            <a:pPr algn="r" rtl="1"/>
            <a:endParaRPr lang="ar-SA" b="1" dirty="0" smtClean="0"/>
          </a:p>
          <a:p>
            <a:pPr algn="r" rtl="1"/>
            <a:r>
              <a:rPr lang="ar-SA" b="1" dirty="0" smtClean="0"/>
              <a:t>11- من اماكن أخري في المنزل </a:t>
            </a:r>
          </a:p>
          <a:p>
            <a:pPr algn="r" rtl="1">
              <a:buNone/>
            </a:pPr>
            <a:r>
              <a:rPr lang="ar-SA" b="1" dirty="0" smtClean="0">
                <a:solidFill>
                  <a:srgbClr val="FF0000"/>
                </a:solidFill>
              </a:rPr>
              <a:t>أختبر الفرضية </a:t>
            </a:r>
            <a:r>
              <a:rPr lang="ar-SA" b="1" dirty="0" err="1" smtClean="0"/>
              <a:t>أطفيء</a:t>
            </a:r>
            <a:r>
              <a:rPr lang="ar-SA" b="1" dirty="0" smtClean="0"/>
              <a:t> الانوار </a:t>
            </a:r>
            <a:r>
              <a:rPr lang="ar-SA" b="1" dirty="0" err="1" smtClean="0"/>
              <a:t>الأخري</a:t>
            </a:r>
            <a:r>
              <a:rPr lang="ar-SA" b="1" dirty="0" smtClean="0"/>
              <a:t> فإذا اختفي الضوء تكون الفرضية صحيحة وإذا كان هناك ضوء آخر لم تكن الفرضية صحيحة </a:t>
            </a:r>
            <a:endParaRPr lang="en-US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92392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92080" y="0"/>
            <a:ext cx="3851920" cy="6858000"/>
          </a:xfrm>
          <a:solidFill>
            <a:srgbClr val="FFFF99"/>
          </a:solidFill>
        </p:spPr>
        <p:txBody>
          <a:bodyPr/>
          <a:lstStyle/>
          <a:p>
            <a:pPr algn="r">
              <a:buNone/>
            </a:pPr>
            <a:r>
              <a:rPr lang="ar-SA" b="1" dirty="0" smtClean="0">
                <a:solidFill>
                  <a:srgbClr val="FF0000"/>
                </a:solidFill>
              </a:rPr>
              <a:t>12- ارتداد الكرة انعكاس وتكون الزاوية التي ترتد بها مساوية للزاوية التي أرسلت بها وكذلك الضوء عند انعكاسه</a:t>
            </a:r>
          </a:p>
          <a:p>
            <a:pPr algn="r">
              <a:buNone/>
            </a:pPr>
            <a:endParaRPr lang="ar-SA" b="1" dirty="0" smtClean="0"/>
          </a:p>
          <a:p>
            <a:pPr algn="r" rtl="1">
              <a:buNone/>
            </a:pPr>
            <a:r>
              <a:rPr lang="ar-SA" b="1" dirty="0" smtClean="0">
                <a:solidFill>
                  <a:schemeClr val="accent1">
                    <a:lumMod val="75000"/>
                  </a:schemeClr>
                </a:solidFill>
              </a:rPr>
              <a:t>13- عندما ينزل المطر تعمل قطرات المطر علي انكسار الضوء الأبيض في السماء فتتشتت ألوان الطيف التي يتكون منها الضوء الأبيض </a:t>
            </a:r>
          </a:p>
          <a:p>
            <a:pPr algn="r" rtl="1">
              <a:buNone/>
            </a:pPr>
            <a:endParaRPr lang="ar-SA" b="1" dirty="0" smtClean="0"/>
          </a:p>
          <a:p>
            <a:pPr algn="r" rtl="1">
              <a:buNone/>
            </a:pPr>
            <a:r>
              <a:rPr lang="ar-SA" b="1" dirty="0" smtClean="0">
                <a:solidFill>
                  <a:srgbClr val="FF0000"/>
                </a:solidFill>
              </a:rPr>
              <a:t>14- كلاهما شكل من أشكال الطاقة وندرك الصوت بحاسة السمع وندرك الضوء بحاسة البصر والضوء والرؤية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265564" cy="4292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149080"/>
            <a:ext cx="8507288" cy="2175520"/>
          </a:xfrm>
        </p:spPr>
        <p:txBody>
          <a:bodyPr/>
          <a:lstStyle/>
          <a:p>
            <a:pPr algn="r" rtl="1"/>
            <a:r>
              <a:rPr lang="ar-SA" b="1" dirty="0" smtClean="0"/>
              <a:t> العبارة </a:t>
            </a:r>
            <a:r>
              <a:rPr lang="ar-SA" b="1" dirty="0" err="1" smtClean="0"/>
              <a:t>الخاطئة :- </a:t>
            </a:r>
            <a:r>
              <a:rPr lang="ar-SA" b="1" dirty="0" smtClean="0"/>
              <a:t>(  </a:t>
            </a:r>
            <a:r>
              <a:rPr lang="ar-SA" b="1" dirty="0" err="1" smtClean="0"/>
              <a:t>أ  </a:t>
            </a:r>
            <a:r>
              <a:rPr lang="ar-SA" b="1" dirty="0" smtClean="0"/>
              <a:t>) تعتمد النظارات الطبية علي مبدأ انعكاس الضوء</a:t>
            </a:r>
            <a:endParaRPr lang="en-US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600450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39952" y="836712"/>
            <a:ext cx="4608512" cy="5760640"/>
          </a:xfrm>
        </p:spPr>
        <p:txBody>
          <a:bodyPr/>
          <a:lstStyle/>
          <a:p>
            <a:pPr algn="r" rtl="1">
              <a:buNone/>
            </a:pPr>
            <a:r>
              <a:rPr lang="ar-SA" b="1" dirty="0" smtClean="0">
                <a:solidFill>
                  <a:srgbClr val="FF0000"/>
                </a:solidFill>
              </a:rPr>
              <a:t>9- </a:t>
            </a:r>
            <a:r>
              <a:rPr lang="ar-SA" b="1" dirty="0" err="1" smtClean="0">
                <a:solidFill>
                  <a:srgbClr val="FF0000"/>
                </a:solidFill>
              </a:rPr>
              <a:t>تدفيء</a:t>
            </a:r>
            <a:r>
              <a:rPr lang="ar-SA" b="1" dirty="0" smtClean="0">
                <a:solidFill>
                  <a:srgbClr val="FF0000"/>
                </a:solidFill>
              </a:rPr>
              <a:t> الشمس اليابسة والمياه مما ينجم عنه حدوث الرياح والتغير في درجات الحرارة والضغط الجوي</a:t>
            </a:r>
          </a:p>
          <a:p>
            <a:pPr algn="r" rtl="1">
              <a:buNone/>
            </a:pPr>
            <a:r>
              <a:rPr lang="ar-SA" b="1" dirty="0" smtClean="0">
                <a:solidFill>
                  <a:srgbClr val="00B050"/>
                </a:solidFill>
              </a:rPr>
              <a:t>10- ضغط منخفض في عكس اتجاه عقارب </a:t>
            </a:r>
            <a:r>
              <a:rPr lang="ar-SA" b="1" dirty="0" err="1" smtClean="0">
                <a:solidFill>
                  <a:srgbClr val="00B050"/>
                </a:solidFill>
              </a:rPr>
              <a:t>الساعة </a:t>
            </a:r>
            <a:r>
              <a:rPr lang="ar-SA" b="1" dirty="0" smtClean="0">
                <a:solidFill>
                  <a:srgbClr val="00B050"/>
                </a:solidFill>
              </a:rPr>
              <a:t>– ضغط مرتفع في اتجاه عقارب الساعة </a:t>
            </a:r>
          </a:p>
          <a:p>
            <a:pPr algn="r" rtl="1">
              <a:buNone/>
            </a:pPr>
            <a:r>
              <a:rPr lang="ar-SA" b="1" dirty="0" smtClean="0">
                <a:solidFill>
                  <a:srgbClr val="FF0000"/>
                </a:solidFill>
              </a:rPr>
              <a:t>11- يستخدم كيس الرياح لمعرفة اتجاه الرياح وحينما يدخل فيه الهواء يرفرف في اتجاه معاكس لاتجاه الرياح</a:t>
            </a:r>
          </a:p>
          <a:p>
            <a:pPr algn="r" rtl="1">
              <a:buNone/>
            </a:pPr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01781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573016"/>
            <a:ext cx="8229600" cy="2751584"/>
          </a:xfrm>
        </p:spPr>
        <p:txBody>
          <a:bodyPr>
            <a:normAutofit lnSpcReduction="10000"/>
          </a:bodyPr>
          <a:lstStyle/>
          <a:p>
            <a:pPr algn="r" rtl="1">
              <a:buNone/>
            </a:pPr>
            <a:r>
              <a:rPr lang="ar-SA" b="1" dirty="0" smtClean="0">
                <a:solidFill>
                  <a:srgbClr val="00B050"/>
                </a:solidFill>
              </a:rPr>
              <a:t>12- لاختيار نوعية الملابس واستخدام المظلات الواقية</a:t>
            </a:r>
          </a:p>
          <a:p>
            <a:pPr algn="r" rtl="1">
              <a:buNone/>
            </a:pPr>
            <a:endParaRPr lang="ar-SA" dirty="0" smtClean="0"/>
          </a:p>
          <a:p>
            <a:pPr algn="r" rtl="1">
              <a:buNone/>
            </a:pPr>
            <a:r>
              <a:rPr lang="ar-SA" b="1" dirty="0" smtClean="0">
                <a:solidFill>
                  <a:srgbClr val="0070C0"/>
                </a:solidFill>
              </a:rPr>
              <a:t>13- الاستعداد لقدوم العاصفة ووصف اجراءات السلامة</a:t>
            </a:r>
          </a:p>
          <a:p>
            <a:pPr algn="r" rtl="1">
              <a:buNone/>
            </a:pPr>
            <a:endParaRPr lang="ar-SA" b="1" dirty="0" smtClean="0">
              <a:solidFill>
                <a:srgbClr val="0070C0"/>
              </a:solidFill>
            </a:endParaRPr>
          </a:p>
          <a:p>
            <a:pPr algn="r" rtl="1">
              <a:buNone/>
            </a:pPr>
            <a:r>
              <a:rPr lang="ar-SA" b="1" dirty="0" smtClean="0">
                <a:solidFill>
                  <a:srgbClr val="FF0000"/>
                </a:solidFill>
              </a:rPr>
              <a:t>الفكرة </a:t>
            </a:r>
            <a:r>
              <a:rPr lang="ar-SA" b="1" dirty="0" err="1" smtClean="0">
                <a:solidFill>
                  <a:srgbClr val="FF0000"/>
                </a:solidFill>
              </a:rPr>
              <a:t>العامة  </a:t>
            </a:r>
            <a:r>
              <a:rPr lang="ar-SA" b="1" dirty="0" smtClean="0">
                <a:solidFill>
                  <a:srgbClr val="0070C0"/>
                </a:solidFill>
              </a:rPr>
              <a:t>:- </a:t>
            </a:r>
            <a:r>
              <a:rPr lang="ar-SA" b="1" dirty="0" smtClean="0">
                <a:solidFill>
                  <a:srgbClr val="7030A0"/>
                </a:solidFill>
              </a:rPr>
              <a:t>بتحليل المتغيرات كالحرارة وسرعة الرياح والضغط الجوي لتوقع  حالة الطقس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0"/>
            <a:ext cx="3210418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221088"/>
            <a:ext cx="8229600" cy="2103512"/>
          </a:xfrm>
        </p:spPr>
        <p:txBody>
          <a:bodyPr/>
          <a:lstStyle/>
          <a:p>
            <a:pPr algn="r" rtl="1"/>
            <a:r>
              <a:rPr lang="ar-SA" dirty="0" smtClean="0"/>
              <a:t>1- نسيم البر</a:t>
            </a:r>
            <a:endParaRPr 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0"/>
            <a:ext cx="3240360" cy="3958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07904" y="0"/>
            <a:ext cx="4906888" cy="764704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ar-SA" sz="4800" b="1" dirty="0" smtClean="0">
                <a:solidFill>
                  <a:srgbClr val="FF0000"/>
                </a:solidFill>
              </a:rPr>
              <a:t>الفصل الثامن الدرس الأول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19872" y="908720"/>
            <a:ext cx="5328592" cy="5688632"/>
          </a:xfrm>
        </p:spPr>
        <p:txBody>
          <a:bodyPr>
            <a:normAutofit fontScale="70000" lnSpcReduction="20000"/>
          </a:bodyPr>
          <a:lstStyle/>
          <a:p>
            <a:pPr algn="r" rtl="1">
              <a:buNone/>
            </a:pPr>
            <a:r>
              <a:rPr lang="ar-SA" sz="2900" b="1" dirty="0" smtClean="0">
                <a:solidFill>
                  <a:srgbClr val="7030A0"/>
                </a:solidFill>
              </a:rPr>
              <a:t>1- تنشأ العواصف بسبب تصادم كتلتين هوائيتين  مختلفتين في خصائصهما </a:t>
            </a:r>
          </a:p>
          <a:p>
            <a:pPr algn="r" rtl="1">
              <a:buNone/>
            </a:pPr>
            <a:endParaRPr lang="ar-SA" sz="1000" dirty="0" smtClean="0"/>
          </a:p>
          <a:p>
            <a:pPr algn="r" rtl="1">
              <a:buNone/>
            </a:pPr>
            <a:r>
              <a:rPr lang="ar-SA" sz="2900" b="1" dirty="0" smtClean="0">
                <a:solidFill>
                  <a:srgbClr val="FF0000"/>
                </a:solidFill>
              </a:rPr>
              <a:t>2- الأعاصير الدوارة </a:t>
            </a:r>
          </a:p>
          <a:p>
            <a:pPr algn="r" rtl="1">
              <a:buNone/>
            </a:pPr>
            <a:r>
              <a:rPr lang="ar-SA" dirty="0" smtClean="0">
                <a:solidFill>
                  <a:srgbClr val="002060"/>
                </a:solidFill>
              </a:rPr>
              <a:t>3- السبب والنتيجة</a:t>
            </a:r>
          </a:p>
          <a:p>
            <a:pPr algn="r" rtl="1">
              <a:buNone/>
            </a:pPr>
            <a:endParaRPr lang="ar-SA" dirty="0" smtClean="0"/>
          </a:p>
          <a:p>
            <a:pPr algn="r" rtl="1">
              <a:buNone/>
            </a:pPr>
            <a:endParaRPr lang="ar-SA" dirty="0" smtClean="0"/>
          </a:p>
          <a:p>
            <a:pPr algn="r" rtl="1">
              <a:buNone/>
            </a:pPr>
            <a:endParaRPr lang="ar-SA" dirty="0" smtClean="0"/>
          </a:p>
          <a:p>
            <a:pPr algn="r" rtl="1">
              <a:buNone/>
            </a:pPr>
            <a:endParaRPr lang="ar-SA" dirty="0" smtClean="0"/>
          </a:p>
          <a:p>
            <a:pPr algn="r" rtl="1">
              <a:buNone/>
            </a:pPr>
            <a:endParaRPr lang="ar-SA" dirty="0" smtClean="0"/>
          </a:p>
          <a:p>
            <a:pPr algn="r" rtl="1">
              <a:buNone/>
            </a:pPr>
            <a:endParaRPr lang="ar-SA" dirty="0" smtClean="0"/>
          </a:p>
          <a:p>
            <a:pPr algn="r" rtl="1">
              <a:buNone/>
            </a:pPr>
            <a:endParaRPr lang="ar-SA" dirty="0" smtClean="0"/>
          </a:p>
          <a:p>
            <a:pPr algn="r" rtl="1">
              <a:buNone/>
            </a:pPr>
            <a:endParaRPr lang="ar-SA" dirty="0" smtClean="0"/>
          </a:p>
          <a:p>
            <a:pPr algn="r" rtl="1">
              <a:buNone/>
            </a:pPr>
            <a:endParaRPr lang="ar-SA" dirty="0" smtClean="0"/>
          </a:p>
          <a:p>
            <a:pPr algn="r" rtl="1">
              <a:buNone/>
            </a:pPr>
            <a:endParaRPr lang="ar-SA" dirty="0" smtClean="0"/>
          </a:p>
          <a:p>
            <a:pPr algn="r" rtl="1">
              <a:buNone/>
            </a:pPr>
            <a:r>
              <a:rPr lang="ar-SA" dirty="0" smtClean="0"/>
              <a:t>4</a:t>
            </a:r>
            <a:r>
              <a:rPr lang="ar-SA" sz="2900" b="1" dirty="0" smtClean="0">
                <a:solidFill>
                  <a:srgbClr val="FF0000"/>
                </a:solidFill>
              </a:rPr>
              <a:t>- لعدم وجود ضغط منخفض في المركز</a:t>
            </a:r>
          </a:p>
          <a:p>
            <a:pPr algn="r" rtl="1">
              <a:buNone/>
            </a:pPr>
            <a:endParaRPr lang="ar-SA" dirty="0" smtClean="0"/>
          </a:p>
          <a:p>
            <a:pPr algn="r" rtl="1">
              <a:buNone/>
            </a:pPr>
            <a:r>
              <a:rPr lang="ar-SA" b="1" dirty="0" err="1" smtClean="0">
                <a:solidFill>
                  <a:srgbClr val="002060"/>
                </a:solidFill>
              </a:rPr>
              <a:t>5-   _ب </a:t>
            </a:r>
            <a:r>
              <a:rPr lang="ar-SA" b="1" dirty="0" smtClean="0">
                <a:solidFill>
                  <a:srgbClr val="002060"/>
                </a:solidFill>
              </a:rPr>
              <a:t>) ارتفاع الماء في المحيط</a:t>
            </a:r>
          </a:p>
          <a:p>
            <a:pPr algn="r" rtl="1">
              <a:buNone/>
            </a:pPr>
            <a:endParaRPr lang="ar-SA" dirty="0" smtClean="0"/>
          </a:p>
          <a:p>
            <a:pPr algn="r" rtl="1">
              <a:buNone/>
            </a:pPr>
            <a:r>
              <a:rPr lang="ar-SA" sz="2900" b="1" dirty="0" err="1" smtClean="0">
                <a:solidFill>
                  <a:srgbClr val="FF0000"/>
                </a:solidFill>
              </a:rPr>
              <a:t>6-    </a:t>
            </a:r>
            <a:r>
              <a:rPr lang="ar-SA" sz="2900" b="1" dirty="0" smtClean="0">
                <a:solidFill>
                  <a:srgbClr val="FF0000"/>
                </a:solidFill>
              </a:rPr>
              <a:t>(  ج) الإعصار القمعي</a:t>
            </a:r>
            <a:endParaRPr lang="en-US" sz="2900" b="1" dirty="0">
              <a:solidFill>
                <a:srgbClr val="FF0000"/>
              </a:solidFill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 l="31594" t="17010" r="48325" b="17786"/>
          <a:stretch>
            <a:fillRect/>
          </a:stretch>
        </p:blipFill>
        <p:spPr bwMode="auto">
          <a:xfrm>
            <a:off x="0" y="-1"/>
            <a:ext cx="3347864" cy="6794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419872" y="2420888"/>
          <a:ext cx="5472608" cy="1899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72608"/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ar-SA" dirty="0" smtClean="0"/>
                        <a:t>السبب                                                النتيجة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 rtl="1"/>
                      <a:r>
                        <a:rPr lang="ar-SA" sz="1600" b="1" dirty="0" smtClean="0">
                          <a:solidFill>
                            <a:srgbClr val="FF0000"/>
                          </a:solidFill>
                        </a:rPr>
                        <a:t>ارتفاع الهواء الرطب </a:t>
                      </a:r>
                      <a:r>
                        <a:rPr lang="ar-SA" sz="1600" b="1" dirty="0" err="1" smtClean="0">
                          <a:solidFill>
                            <a:srgbClr val="FF0000"/>
                          </a:solidFill>
                        </a:rPr>
                        <a:t>الدافيء</a:t>
                      </a:r>
                      <a:r>
                        <a:rPr lang="ar-SA" sz="1600" b="1" dirty="0" smtClean="0">
                          <a:solidFill>
                            <a:srgbClr val="FF0000"/>
                          </a:solidFill>
                        </a:rPr>
                        <a:t>                           </a:t>
                      </a:r>
                      <a:r>
                        <a:rPr lang="ar-SA" sz="1600" b="1" dirty="0" smtClean="0"/>
                        <a:t>تبخر المياه الدافئة</a:t>
                      </a:r>
                      <a:endParaRPr lang="en-US" sz="16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 rtl="1"/>
                      <a:r>
                        <a:rPr lang="ar-SA" sz="1600" b="1" dirty="0" smtClean="0">
                          <a:solidFill>
                            <a:srgbClr val="FF0000"/>
                          </a:solidFill>
                        </a:rPr>
                        <a:t>تدفق هواء بارد ليحل محل الهواء </a:t>
                      </a:r>
                      <a:r>
                        <a:rPr lang="ar-SA" sz="1600" b="1" dirty="0" err="1" smtClean="0">
                          <a:solidFill>
                            <a:srgbClr val="FF0000"/>
                          </a:solidFill>
                        </a:rPr>
                        <a:t>الدافيء</a:t>
                      </a:r>
                      <a:r>
                        <a:rPr lang="ar-SA" sz="1600" b="1" dirty="0" smtClean="0">
                          <a:solidFill>
                            <a:srgbClr val="FF0000"/>
                          </a:solidFill>
                        </a:rPr>
                        <a:t>         </a:t>
                      </a:r>
                      <a:r>
                        <a:rPr lang="ar-SA" sz="1600" b="1" dirty="0" smtClean="0"/>
                        <a:t>ارتفاع الهواء الرطب </a:t>
                      </a:r>
                      <a:r>
                        <a:rPr lang="ar-SA" sz="1600" b="1" dirty="0" err="1" smtClean="0"/>
                        <a:t>الدافيء</a:t>
                      </a:r>
                      <a:r>
                        <a:rPr lang="ar-SA" sz="1600" b="1" baseline="0" dirty="0" smtClean="0"/>
                        <a:t> </a:t>
                      </a:r>
                    </a:p>
                    <a:p>
                      <a:pPr algn="r" rtl="1"/>
                      <a:endParaRPr lang="en-US" sz="16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 rtl="1"/>
                      <a:r>
                        <a:rPr lang="ar-SA" sz="1600" b="1" dirty="0" smtClean="0">
                          <a:solidFill>
                            <a:srgbClr val="FF0000"/>
                          </a:solidFill>
                        </a:rPr>
                        <a:t>يبدأ الهواء في الدوران  وتكون الرياح        </a:t>
                      </a:r>
                      <a:r>
                        <a:rPr lang="ar-SA" sz="1600" b="1" dirty="0" smtClean="0"/>
                        <a:t>تزداد سرعة الرياح وتبلغ أكثر من    </a:t>
                      </a:r>
                    </a:p>
                    <a:p>
                      <a:pPr algn="r" rtl="1"/>
                      <a:r>
                        <a:rPr lang="ar-SA" sz="1600" b="1" dirty="0" smtClean="0"/>
                        <a:t>                                                              119 </a:t>
                      </a:r>
                      <a:r>
                        <a:rPr lang="ar-SA" sz="1600" b="1" dirty="0" err="1" smtClean="0"/>
                        <a:t>كم </a:t>
                      </a:r>
                      <a:r>
                        <a:rPr lang="ar-SA" sz="1600" b="1" dirty="0" smtClean="0"/>
                        <a:t>\ ساعة</a:t>
                      </a:r>
                      <a:endParaRPr lang="en-US" sz="1600" b="1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7" name="Straight Arrow Connector 6"/>
          <p:cNvCxnSpPr/>
          <p:nvPr/>
        </p:nvCxnSpPr>
        <p:spPr>
          <a:xfrm flipH="1">
            <a:off x="5796136" y="2636912"/>
            <a:ext cx="72008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5868144" y="2996952"/>
            <a:ext cx="72008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5696832" y="3339576"/>
            <a:ext cx="28803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5940152" y="3933056"/>
            <a:ext cx="28803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95936" y="0"/>
            <a:ext cx="4618856" cy="1143000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r"/>
            <a:r>
              <a:rPr lang="ar-SA" b="1" dirty="0" smtClean="0">
                <a:solidFill>
                  <a:srgbClr val="FF0000"/>
                </a:solidFill>
              </a:rPr>
              <a:t>الفصل الثامن الدرس الثاني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3848" y="1340768"/>
            <a:ext cx="5482952" cy="5184576"/>
          </a:xfrm>
        </p:spPr>
        <p:txBody>
          <a:bodyPr>
            <a:normAutofit lnSpcReduction="10000"/>
          </a:bodyPr>
          <a:lstStyle/>
          <a:p>
            <a:pPr algn="r" rtl="1">
              <a:buNone/>
            </a:pPr>
            <a:r>
              <a:rPr lang="ar-SA" b="1" dirty="0" smtClean="0">
                <a:solidFill>
                  <a:srgbClr val="0070C0"/>
                </a:solidFill>
              </a:rPr>
              <a:t>1- بالنظر الي  حالة الطقس في منطقة ما او بتحديد نوع النبات الذي ينمو في تلك المنطقة </a:t>
            </a:r>
          </a:p>
          <a:p>
            <a:pPr algn="r" rtl="1">
              <a:buNone/>
            </a:pPr>
            <a:endParaRPr lang="ar-SA" b="1" dirty="0" smtClean="0"/>
          </a:p>
          <a:p>
            <a:pPr algn="r" rtl="1">
              <a:buNone/>
            </a:pPr>
            <a:r>
              <a:rPr lang="ar-SA" b="1" dirty="0" smtClean="0">
                <a:solidFill>
                  <a:srgbClr val="FF0000"/>
                </a:solidFill>
              </a:rPr>
              <a:t>2- المناخ</a:t>
            </a:r>
          </a:p>
          <a:p>
            <a:pPr algn="r" rtl="1">
              <a:buNone/>
            </a:pPr>
            <a:endParaRPr lang="ar-SA" b="1" dirty="0" smtClean="0"/>
          </a:p>
          <a:p>
            <a:pPr algn="r" rtl="1">
              <a:buNone/>
            </a:pPr>
            <a:r>
              <a:rPr lang="ar-SA" b="1" dirty="0" smtClean="0">
                <a:solidFill>
                  <a:srgbClr val="0070C0"/>
                </a:solidFill>
              </a:rPr>
              <a:t>3- تيار بارد</a:t>
            </a:r>
          </a:p>
          <a:p>
            <a:pPr algn="r" rtl="1">
              <a:buNone/>
            </a:pPr>
            <a:endParaRPr lang="ar-SA" b="1" dirty="0" smtClean="0"/>
          </a:p>
          <a:p>
            <a:pPr algn="r" rtl="1">
              <a:buNone/>
            </a:pPr>
            <a:r>
              <a:rPr lang="ar-SA" b="1" dirty="0" smtClean="0">
                <a:solidFill>
                  <a:srgbClr val="FF0000"/>
                </a:solidFill>
              </a:rPr>
              <a:t>4- حار وجاف</a:t>
            </a:r>
          </a:p>
          <a:p>
            <a:pPr algn="r" rtl="1">
              <a:buNone/>
            </a:pPr>
            <a:endParaRPr lang="ar-SA" b="1" dirty="0" smtClean="0"/>
          </a:p>
          <a:p>
            <a:pPr algn="r" rtl="1">
              <a:buNone/>
            </a:pPr>
            <a:r>
              <a:rPr lang="ar-SA" b="1" dirty="0" err="1" smtClean="0">
                <a:solidFill>
                  <a:srgbClr val="0070C0"/>
                </a:solidFill>
              </a:rPr>
              <a:t>5- </a:t>
            </a:r>
            <a:r>
              <a:rPr lang="ar-SA" b="1" dirty="0" smtClean="0">
                <a:solidFill>
                  <a:srgbClr val="0070C0"/>
                </a:solidFill>
              </a:rPr>
              <a:t>( د) تيارا</a:t>
            </a:r>
          </a:p>
          <a:p>
            <a:pPr algn="r" rtl="1">
              <a:buNone/>
            </a:pPr>
            <a:endParaRPr lang="ar-SA" b="1" dirty="0" smtClean="0"/>
          </a:p>
          <a:p>
            <a:pPr algn="r" rtl="1">
              <a:buNone/>
            </a:pPr>
            <a:r>
              <a:rPr lang="ar-SA" b="1" dirty="0" err="1" smtClean="0">
                <a:solidFill>
                  <a:srgbClr val="FF0000"/>
                </a:solidFill>
              </a:rPr>
              <a:t>6-   </a:t>
            </a:r>
            <a:r>
              <a:rPr lang="ar-SA" b="1" dirty="0" smtClean="0">
                <a:solidFill>
                  <a:srgbClr val="FF0000"/>
                </a:solidFill>
              </a:rPr>
              <a:t>( </a:t>
            </a:r>
            <a:r>
              <a:rPr lang="ar-SA" b="1" dirty="0" err="1" smtClean="0">
                <a:solidFill>
                  <a:srgbClr val="FF0000"/>
                </a:solidFill>
              </a:rPr>
              <a:t>أ </a:t>
            </a:r>
            <a:r>
              <a:rPr lang="ar-SA" b="1" dirty="0" smtClean="0">
                <a:solidFill>
                  <a:srgbClr val="FF0000"/>
                </a:solidFill>
              </a:rPr>
              <a:t>) المنطقة المعتدلة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 l="27460" t="8505" r="47734" b="5501"/>
          <a:stretch>
            <a:fillRect/>
          </a:stretch>
        </p:blipFill>
        <p:spPr bwMode="auto">
          <a:xfrm>
            <a:off x="-1" y="0"/>
            <a:ext cx="316523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0032" y="0"/>
            <a:ext cx="3754760" cy="764704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ar-SA" b="1" dirty="0" smtClean="0">
                <a:solidFill>
                  <a:srgbClr val="FF0000"/>
                </a:solidFill>
              </a:rPr>
              <a:t>مراجعة الفصل  الثامن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385074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283968" y="1268760"/>
            <a:ext cx="432048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800" b="1" dirty="0" smtClean="0">
                <a:solidFill>
                  <a:srgbClr val="0070C0"/>
                </a:solidFill>
              </a:rPr>
              <a:t>1- المناخ</a:t>
            </a:r>
          </a:p>
          <a:p>
            <a:endParaRPr lang="ar-SA" sz="2800" b="1" dirty="0" smtClean="0"/>
          </a:p>
          <a:p>
            <a:r>
              <a:rPr lang="ar-SA" sz="2800" b="1" dirty="0" smtClean="0">
                <a:solidFill>
                  <a:srgbClr val="FF0000"/>
                </a:solidFill>
              </a:rPr>
              <a:t>2- التيار </a:t>
            </a:r>
          </a:p>
          <a:p>
            <a:endParaRPr lang="ar-SA" sz="2800" b="1" dirty="0" smtClean="0"/>
          </a:p>
          <a:p>
            <a:r>
              <a:rPr lang="ar-SA" sz="2800" b="1" dirty="0" smtClean="0">
                <a:solidFill>
                  <a:srgbClr val="0070C0"/>
                </a:solidFill>
              </a:rPr>
              <a:t>3- تغير المناخ</a:t>
            </a:r>
          </a:p>
          <a:p>
            <a:endParaRPr lang="ar-SA" sz="2800" b="1" dirty="0" smtClean="0"/>
          </a:p>
          <a:p>
            <a:r>
              <a:rPr lang="ar-SA" sz="2800" b="1" dirty="0" smtClean="0">
                <a:solidFill>
                  <a:srgbClr val="FF0000"/>
                </a:solidFill>
              </a:rPr>
              <a:t>4- العاصفة الرعدية </a:t>
            </a:r>
          </a:p>
          <a:p>
            <a:endParaRPr lang="ar-SA" sz="2800" b="1" dirty="0" smtClean="0"/>
          </a:p>
          <a:p>
            <a:r>
              <a:rPr lang="ar-SA" sz="2800" b="1" dirty="0" smtClean="0">
                <a:solidFill>
                  <a:srgbClr val="0070C0"/>
                </a:solidFill>
              </a:rPr>
              <a:t>5- الإعصار القمعي </a:t>
            </a:r>
          </a:p>
          <a:p>
            <a:endParaRPr lang="ar-SA" sz="2800" b="1" dirty="0" smtClean="0"/>
          </a:p>
          <a:p>
            <a:r>
              <a:rPr lang="ar-SA" sz="2800" b="1" dirty="0" smtClean="0">
                <a:solidFill>
                  <a:srgbClr val="FF0000"/>
                </a:solidFill>
              </a:rPr>
              <a:t>6- ظل المطر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438</TotalTime>
  <Words>1418</Words>
  <Application>Microsoft Office PowerPoint</Application>
  <PresentationFormat>عرض على الشاشة (3:4)‏</PresentationFormat>
  <Paragraphs>365</Paragraphs>
  <Slides>35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35</vt:i4>
      </vt:variant>
    </vt:vector>
  </HeadingPairs>
  <TitlesOfParts>
    <vt:vector size="36" baseType="lpstr">
      <vt:lpstr>Flow</vt:lpstr>
      <vt:lpstr>الفصل السابع الدرس الأول</vt:lpstr>
      <vt:lpstr>الفصل 7 الدرس الثاني</vt:lpstr>
      <vt:lpstr>مراجعة الفصل السابع</vt:lpstr>
      <vt:lpstr>الشريحة 4</vt:lpstr>
      <vt:lpstr>الشريحة 5</vt:lpstr>
      <vt:lpstr>الشريحة 6</vt:lpstr>
      <vt:lpstr>الفصل الثامن الدرس الأول</vt:lpstr>
      <vt:lpstr>الفصل الثامن الدرس الثاني</vt:lpstr>
      <vt:lpstr>مراجعة الفصل  الثامن</vt:lpstr>
      <vt:lpstr>الشريحة 10</vt:lpstr>
      <vt:lpstr>الشريحة 11</vt:lpstr>
      <vt:lpstr>الفصل التاسع الدرس الأول</vt:lpstr>
      <vt:lpstr>الفصل التاسع الدرس الثاني</vt:lpstr>
      <vt:lpstr>مراجعة الفصل التاسع</vt:lpstr>
      <vt:lpstr>الشريحة 15</vt:lpstr>
      <vt:lpstr>الشريحة 16</vt:lpstr>
      <vt:lpstr>   (  أ  ) القابلية للسحب والطرق</vt:lpstr>
      <vt:lpstr>الفصل العاشر الدرس الاول</vt:lpstr>
      <vt:lpstr>الفصل العاشر الدرس الثاني</vt:lpstr>
      <vt:lpstr>مراجعة الفصل العاشر</vt:lpstr>
      <vt:lpstr>الشريحة 21</vt:lpstr>
      <vt:lpstr>الشريحة 22</vt:lpstr>
      <vt:lpstr>الشريحة 23</vt:lpstr>
      <vt:lpstr>الفصل الحادي عشر الدرس الأول</vt:lpstr>
      <vt:lpstr>الفصل الحادي عشر الدرس الثاني الالات البسيطة</vt:lpstr>
      <vt:lpstr>مراجعة الفصل الحادي عشر</vt:lpstr>
      <vt:lpstr>الشريحة 27</vt:lpstr>
      <vt:lpstr>الشريحة 28</vt:lpstr>
      <vt:lpstr>الشريحة 29</vt:lpstr>
      <vt:lpstr>الفصل الثاني عشر الدرس الاول</vt:lpstr>
      <vt:lpstr>الفصل الثاني عشر الدرس الثاني الضوء</vt:lpstr>
      <vt:lpstr>مراجعة الفصل الثاني عشر</vt:lpstr>
      <vt:lpstr>الشريحة 33</vt:lpstr>
      <vt:lpstr>الشريحة 34</vt:lpstr>
      <vt:lpstr>الشريحة 35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الفصل السابع الدرس الاول</dc:title>
  <dc:creator>user</dc:creator>
  <cp:lastModifiedBy>ibraheem</cp:lastModifiedBy>
  <cp:revision>10</cp:revision>
  <dcterms:created xsi:type="dcterms:W3CDTF">2012-12-23T21:07:42Z</dcterms:created>
  <dcterms:modified xsi:type="dcterms:W3CDTF">2015-01-26T15:01:37Z</dcterms:modified>
</cp:coreProperties>
</file>