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8"/>
  </p:notesMasterIdLst>
  <p:sldIdLst>
    <p:sldId id="257" r:id="rId2"/>
    <p:sldId id="817" r:id="rId3"/>
    <p:sldId id="818" r:id="rId4"/>
    <p:sldId id="854" r:id="rId5"/>
    <p:sldId id="706" r:id="rId6"/>
    <p:sldId id="855" r:id="rId7"/>
    <p:sldId id="856" r:id="rId8"/>
    <p:sldId id="857" r:id="rId9"/>
    <p:sldId id="797" r:id="rId10"/>
    <p:sldId id="798" r:id="rId11"/>
    <p:sldId id="528" r:id="rId12"/>
    <p:sldId id="268" r:id="rId13"/>
    <p:sldId id="858" r:id="rId14"/>
    <p:sldId id="715" r:id="rId15"/>
    <p:sldId id="716" r:id="rId16"/>
    <p:sldId id="859" r:id="rId17"/>
    <p:sldId id="717" r:id="rId18"/>
    <p:sldId id="860" r:id="rId19"/>
    <p:sldId id="861" r:id="rId20"/>
    <p:sldId id="862" r:id="rId21"/>
    <p:sldId id="863" r:id="rId22"/>
    <p:sldId id="864" r:id="rId23"/>
    <p:sldId id="865" r:id="rId24"/>
    <p:sldId id="866" r:id="rId25"/>
    <p:sldId id="867" r:id="rId26"/>
    <p:sldId id="874" r:id="rId27"/>
    <p:sldId id="868" r:id="rId28"/>
    <p:sldId id="869" r:id="rId29"/>
    <p:sldId id="870" r:id="rId30"/>
    <p:sldId id="871" r:id="rId31"/>
    <p:sldId id="872" r:id="rId32"/>
    <p:sldId id="873" r:id="rId33"/>
    <p:sldId id="269" r:id="rId34"/>
    <p:sldId id="539" r:id="rId35"/>
    <p:sldId id="733" r:id="rId36"/>
    <p:sldId id="848" r:id="rId37"/>
    <p:sldId id="735" r:id="rId38"/>
    <p:sldId id="753" r:id="rId39"/>
    <p:sldId id="850" r:id="rId40"/>
    <p:sldId id="875" r:id="rId41"/>
    <p:sldId id="876" r:id="rId42"/>
    <p:sldId id="795" r:id="rId43"/>
    <p:sldId id="799" r:id="rId44"/>
    <p:sldId id="762" r:id="rId45"/>
    <p:sldId id="772" r:id="rId46"/>
    <p:sldId id="802" r:id="rId47"/>
    <p:sldId id="877" r:id="rId48"/>
    <p:sldId id="878" r:id="rId49"/>
    <p:sldId id="838" r:id="rId50"/>
    <p:sldId id="879" r:id="rId51"/>
    <p:sldId id="839" r:id="rId52"/>
    <p:sldId id="880" r:id="rId53"/>
    <p:sldId id="881" r:id="rId54"/>
    <p:sldId id="882" r:id="rId55"/>
    <p:sldId id="883" r:id="rId56"/>
    <p:sldId id="884" r:id="rId57"/>
    <p:sldId id="885" r:id="rId58"/>
    <p:sldId id="886" r:id="rId59"/>
    <p:sldId id="887" r:id="rId60"/>
    <p:sldId id="888" r:id="rId61"/>
    <p:sldId id="889" r:id="rId62"/>
    <p:sldId id="890" r:id="rId63"/>
    <p:sldId id="891" r:id="rId64"/>
    <p:sldId id="892" r:id="rId65"/>
    <p:sldId id="893" r:id="rId66"/>
    <p:sldId id="894" r:id="rId67"/>
    <p:sldId id="788" r:id="rId68"/>
    <p:sldId id="789" r:id="rId69"/>
    <p:sldId id="792" r:id="rId70"/>
    <p:sldId id="810" r:id="rId71"/>
    <p:sldId id="811" r:id="rId72"/>
    <p:sldId id="812" r:id="rId73"/>
    <p:sldId id="813" r:id="rId74"/>
    <p:sldId id="814" r:id="rId75"/>
    <p:sldId id="815" r:id="rId76"/>
    <p:sldId id="816"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08" y="-1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56397-9B0B-433F-BBB0-8BDAABFFBBB4}" type="doc">
      <dgm:prSet loTypeId="urn:microsoft.com/office/officeart/2005/8/layout/vList3" loCatId="list" qsTypeId="urn:microsoft.com/office/officeart/2005/8/quickstyle/simple1" qsCatId="simple" csTypeId="urn:microsoft.com/office/officeart/2005/8/colors/colorful2" csCatId="colorful" phldr="1"/>
      <dgm:spPr/>
      <dgm:t>
        <a:bodyPr/>
        <a:lstStyle/>
        <a:p>
          <a:pPr rtl="1"/>
          <a:endParaRPr lang="ar-EG"/>
        </a:p>
      </dgm:t>
    </dgm:pt>
    <dgm:pt modelId="{17B604DC-0962-4CB8-A96F-6C38B8F0418E}">
      <dgm:prSet phldrT="[Text]" custT="1"/>
      <dgm:spPr/>
      <dgm:t>
        <a:bodyPr/>
        <a:lstStyle/>
        <a:p>
          <a:pPr rtl="1"/>
          <a:r>
            <a:rPr lang="ar-SA" sz="8800" dirty="0" smtClean="0">
              <a:solidFill>
                <a:schemeClr val="bg1"/>
              </a:solidFill>
              <a:cs typeface="Arabic Transparent" pitchFamily="2" charset="-78"/>
            </a:rPr>
            <a:t>الدرس الثانى</a:t>
          </a:r>
          <a:endParaRPr lang="ar-EG" sz="8800" dirty="0">
            <a:solidFill>
              <a:schemeClr val="bg1"/>
            </a:solidFill>
            <a:cs typeface="Arabic Transparent" pitchFamily="2" charset="-78"/>
          </a:endParaRPr>
        </a:p>
      </dgm:t>
    </dgm:pt>
    <dgm:pt modelId="{01B8531A-DA86-478D-9ADC-34EB4BC8547E}" type="parTrans" cxnId="{211CDC38-73C3-40F1-9A7F-533684CEE341}">
      <dgm:prSet/>
      <dgm:spPr/>
      <dgm:t>
        <a:bodyPr/>
        <a:lstStyle/>
        <a:p>
          <a:pPr rtl="1"/>
          <a:endParaRPr lang="ar-EG"/>
        </a:p>
      </dgm:t>
    </dgm:pt>
    <dgm:pt modelId="{C4E90ADD-F7B2-4568-9C2E-625C41AE7B63}" type="sibTrans" cxnId="{211CDC38-73C3-40F1-9A7F-533684CEE341}">
      <dgm:prSet/>
      <dgm:spPr/>
      <dgm:t>
        <a:bodyPr/>
        <a:lstStyle/>
        <a:p>
          <a:pPr rtl="1"/>
          <a:endParaRPr lang="ar-EG"/>
        </a:p>
      </dgm:t>
    </dgm:pt>
    <dgm:pt modelId="{158CFA13-C1B6-4403-B9A2-27454CC6E561}">
      <dgm:prSet phldrT="[Text]"/>
      <dgm:spPr/>
      <dgm:t>
        <a:bodyPr/>
        <a:lstStyle/>
        <a:p>
          <a:pPr rtl="1"/>
          <a:r>
            <a:rPr lang="ar-SA" b="1" spc="50" dirty="0" smtClean="0">
              <a:ln w="11430"/>
              <a:effectLst>
                <a:outerShdw blurRad="76200" dist="50800" dir="5400000" algn="tl" rotWithShape="0">
                  <a:srgbClr val="000000">
                    <a:alpha val="65000"/>
                  </a:srgbClr>
                </a:outerShdw>
              </a:effectLst>
              <a:latin typeface="Times New Roman" pitchFamily="18" charset="0"/>
              <a:ea typeface="+mj-ea"/>
              <a:cs typeface="Times New Roman" pitchFamily="18" charset="0"/>
            </a:rPr>
            <a:t>نظام الأرض والشمس والقمر</a:t>
          </a:r>
          <a:endParaRPr lang="ar-EG" dirty="0"/>
        </a:p>
      </dgm:t>
    </dgm:pt>
    <dgm:pt modelId="{BC549E83-D969-4437-8AFB-D60ED9D60CC8}" type="parTrans" cxnId="{B8AFB67F-87E8-4E9B-A4EC-D83DDA5E3BFE}">
      <dgm:prSet/>
      <dgm:spPr/>
      <dgm:t>
        <a:bodyPr/>
        <a:lstStyle/>
        <a:p>
          <a:pPr rtl="1"/>
          <a:endParaRPr lang="ar-EG"/>
        </a:p>
      </dgm:t>
    </dgm:pt>
    <dgm:pt modelId="{E52A9A52-8837-4FC5-9C70-9EAD256EE733}" type="sibTrans" cxnId="{B8AFB67F-87E8-4E9B-A4EC-D83DDA5E3BFE}">
      <dgm:prSet/>
      <dgm:spPr/>
      <dgm:t>
        <a:bodyPr/>
        <a:lstStyle/>
        <a:p>
          <a:pPr rtl="1"/>
          <a:endParaRPr lang="ar-EG"/>
        </a:p>
      </dgm:t>
    </dgm:pt>
    <dgm:pt modelId="{E47776D0-63C3-48CF-BCBB-2FA9BEB91A2B}" type="pres">
      <dgm:prSet presAssocID="{99A56397-9B0B-433F-BBB0-8BDAABFFBBB4}" presName="linearFlow" presStyleCnt="0">
        <dgm:presLayoutVars>
          <dgm:dir/>
          <dgm:resizeHandles val="exact"/>
        </dgm:presLayoutVars>
      </dgm:prSet>
      <dgm:spPr/>
    </dgm:pt>
    <dgm:pt modelId="{6DAF03C8-3D2E-46CA-BFBA-CF033033AC9E}" type="pres">
      <dgm:prSet presAssocID="{17B604DC-0962-4CB8-A96F-6C38B8F0418E}" presName="composite" presStyleCnt="0"/>
      <dgm:spPr/>
    </dgm:pt>
    <dgm:pt modelId="{B6B00796-AA1F-4F30-B8DB-C6CCB34A729C}" type="pres">
      <dgm:prSet presAssocID="{17B604DC-0962-4CB8-A96F-6C38B8F0418E}" presName="imgShp" presStyleLbl="fgImgPlace1" presStyleIdx="0" presStyleCnt="2" custScaleX="110819" custLinFactNeighborX="-21123" custLinFactNeighborY="-1457"/>
      <dgm:spPr/>
    </dgm:pt>
    <dgm:pt modelId="{EBCE549D-515B-4B0A-BA19-C23E4C75B4B2}" type="pres">
      <dgm:prSet presAssocID="{17B604DC-0962-4CB8-A96F-6C38B8F0418E}" presName="txShp" presStyleLbl="node1" presStyleIdx="0" presStyleCnt="2" custScaleX="141419">
        <dgm:presLayoutVars>
          <dgm:bulletEnabled val="1"/>
        </dgm:presLayoutVars>
      </dgm:prSet>
      <dgm:spPr/>
    </dgm:pt>
    <dgm:pt modelId="{5696AB82-E7D1-4E9E-9480-C3C15F4826D8}" type="pres">
      <dgm:prSet presAssocID="{C4E90ADD-F7B2-4568-9C2E-625C41AE7B63}" presName="spacing" presStyleCnt="0"/>
      <dgm:spPr/>
    </dgm:pt>
    <dgm:pt modelId="{D05D1669-24EF-4B0D-B785-8457463583B3}" type="pres">
      <dgm:prSet presAssocID="{158CFA13-C1B6-4403-B9A2-27454CC6E561}" presName="composite" presStyleCnt="0"/>
      <dgm:spPr/>
    </dgm:pt>
    <dgm:pt modelId="{A36E3CBC-1A3A-4298-A382-1F1621CDC5C1}" type="pres">
      <dgm:prSet presAssocID="{158CFA13-C1B6-4403-B9A2-27454CC6E561}" presName="imgShp" presStyleLbl="fgImgPlace1" presStyleIdx="1" presStyleCnt="2"/>
      <dgm:spPr/>
    </dgm:pt>
    <dgm:pt modelId="{6CC313CE-1F5B-44B5-9CC1-C1AE6CFB18FD}" type="pres">
      <dgm:prSet presAssocID="{158CFA13-C1B6-4403-B9A2-27454CC6E561}" presName="txShp" presStyleLbl="node1" presStyleIdx="1" presStyleCnt="2" custScaleX="136378">
        <dgm:presLayoutVars>
          <dgm:bulletEnabled val="1"/>
        </dgm:presLayoutVars>
      </dgm:prSet>
      <dgm:spPr/>
      <dgm:t>
        <a:bodyPr/>
        <a:lstStyle/>
        <a:p>
          <a:pPr rtl="1"/>
          <a:endParaRPr lang="ar-EG"/>
        </a:p>
      </dgm:t>
    </dgm:pt>
  </dgm:ptLst>
  <dgm:cxnLst>
    <dgm:cxn modelId="{81940FE5-A03C-4E1D-A8C4-6F9C58B95D4B}" type="presOf" srcId="{99A56397-9B0B-433F-BBB0-8BDAABFFBBB4}" destId="{E47776D0-63C3-48CF-BCBB-2FA9BEB91A2B}" srcOrd="0" destOrd="0" presId="urn:microsoft.com/office/officeart/2005/8/layout/vList3"/>
    <dgm:cxn modelId="{0E2444E3-CE8F-4C1A-B486-84BD7A25AFE4}" type="presOf" srcId="{158CFA13-C1B6-4403-B9A2-27454CC6E561}" destId="{6CC313CE-1F5B-44B5-9CC1-C1AE6CFB18FD}" srcOrd="0" destOrd="0" presId="urn:microsoft.com/office/officeart/2005/8/layout/vList3"/>
    <dgm:cxn modelId="{CD4CADD6-4D93-4A70-AD92-5905E467F2F9}" type="presOf" srcId="{17B604DC-0962-4CB8-A96F-6C38B8F0418E}" destId="{EBCE549D-515B-4B0A-BA19-C23E4C75B4B2}" srcOrd="0" destOrd="0" presId="urn:microsoft.com/office/officeart/2005/8/layout/vList3"/>
    <dgm:cxn modelId="{B8AFB67F-87E8-4E9B-A4EC-D83DDA5E3BFE}" srcId="{99A56397-9B0B-433F-BBB0-8BDAABFFBBB4}" destId="{158CFA13-C1B6-4403-B9A2-27454CC6E561}" srcOrd="1" destOrd="0" parTransId="{BC549E83-D969-4437-8AFB-D60ED9D60CC8}" sibTransId="{E52A9A52-8837-4FC5-9C70-9EAD256EE733}"/>
    <dgm:cxn modelId="{211CDC38-73C3-40F1-9A7F-533684CEE341}" srcId="{99A56397-9B0B-433F-BBB0-8BDAABFFBBB4}" destId="{17B604DC-0962-4CB8-A96F-6C38B8F0418E}" srcOrd="0" destOrd="0" parTransId="{01B8531A-DA86-478D-9ADC-34EB4BC8547E}" sibTransId="{C4E90ADD-F7B2-4568-9C2E-625C41AE7B63}"/>
    <dgm:cxn modelId="{5A6FFDD5-C3CC-46D2-BCAA-5F2FE450E375}" type="presParOf" srcId="{E47776D0-63C3-48CF-BCBB-2FA9BEB91A2B}" destId="{6DAF03C8-3D2E-46CA-BFBA-CF033033AC9E}" srcOrd="0" destOrd="0" presId="urn:microsoft.com/office/officeart/2005/8/layout/vList3"/>
    <dgm:cxn modelId="{8B8BD168-7006-46B2-9DA3-03552EF241A8}" type="presParOf" srcId="{6DAF03C8-3D2E-46CA-BFBA-CF033033AC9E}" destId="{B6B00796-AA1F-4F30-B8DB-C6CCB34A729C}" srcOrd="0" destOrd="0" presId="urn:microsoft.com/office/officeart/2005/8/layout/vList3"/>
    <dgm:cxn modelId="{AD42EE79-BADB-4503-906F-7DCC0D5D584A}" type="presParOf" srcId="{6DAF03C8-3D2E-46CA-BFBA-CF033033AC9E}" destId="{EBCE549D-515B-4B0A-BA19-C23E4C75B4B2}" srcOrd="1" destOrd="0" presId="urn:microsoft.com/office/officeart/2005/8/layout/vList3"/>
    <dgm:cxn modelId="{859E0A50-5B62-41D2-8128-375F048CE4C3}" type="presParOf" srcId="{E47776D0-63C3-48CF-BCBB-2FA9BEB91A2B}" destId="{5696AB82-E7D1-4E9E-9480-C3C15F4826D8}" srcOrd="1" destOrd="0" presId="urn:microsoft.com/office/officeart/2005/8/layout/vList3"/>
    <dgm:cxn modelId="{4A528BB2-D885-48DC-9378-B4C5F18671EC}" type="presParOf" srcId="{E47776D0-63C3-48CF-BCBB-2FA9BEB91A2B}" destId="{D05D1669-24EF-4B0D-B785-8457463583B3}" srcOrd="2" destOrd="0" presId="urn:microsoft.com/office/officeart/2005/8/layout/vList3"/>
    <dgm:cxn modelId="{0E5BAE37-FB03-4B80-AB6D-703055CAAADE}" type="presParOf" srcId="{D05D1669-24EF-4B0D-B785-8457463583B3}" destId="{A36E3CBC-1A3A-4298-A382-1F1621CDC5C1}" srcOrd="0" destOrd="0" presId="urn:microsoft.com/office/officeart/2005/8/layout/vList3"/>
    <dgm:cxn modelId="{16F82C10-A11F-4B15-9F73-D0BE083BCEC9}" type="presParOf" srcId="{D05D1669-24EF-4B0D-B785-8457463583B3}" destId="{6CC313CE-1F5B-44B5-9CC1-C1AE6CFB18FD}"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139FEC1-DF78-4FF6-A3CE-2F8BC7679399}" type="datetimeFigureOut">
              <a:rPr lang="ar-EG" smtClean="0"/>
              <a:pPr/>
              <a:t>05/02/1433</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E96E0E3-8774-43E6-9A6B-DC4D9E446598}"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12/30/2011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newsflash/>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12/30/2011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12/30/2011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12/30/2011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12/30/2011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newsflash/>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12/30/2011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12/30/2011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newsflash/>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12/30/2011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12/30/2011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12/30/2011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12/30/2011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12/30/2011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newsflash/>
    <p:sndAc>
      <p:stSnd>
        <p:snd r:embed="rId13" name="chimes.wav" builtIn="1"/>
      </p:stSnd>
    </p:sndAc>
  </p:transition>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audio" Target="../media/audio4.wav"/><Relationship Id="rId4" Type="http://schemas.openxmlformats.org/officeDocument/2006/relationships/audio" Target="../media/audio8.wav"/></Relationships>
</file>

<file path=ppt/slides/_rels/slide1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audio" Target="../media/audio10.wav"/></Relationships>
</file>

<file path=ppt/slides/_rels/slide2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audio" Target="../media/audio5.wav"/><Relationship Id="rId4" Type="http://schemas.openxmlformats.org/officeDocument/2006/relationships/audio" Target="../media/audio8.wav"/></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3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audio" Target="../media/audio8.wav"/></Relationships>
</file>

<file path=ppt/slides/_rels/slide37.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audio" Target="../media/audio4.wav"/></Relationships>
</file>

<file path=ppt/slides/_rels/slide38.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diagramColors" Target="../diagrams/colors1.xml"/><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4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5.wav"/></Relationships>
</file>

<file path=ppt/slides/_rels/slide50.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5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5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5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62.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6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67.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audio" Target="../media/audio4.wav"/></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724400" y="228600"/>
            <a:ext cx="4038600" cy="41910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ctr"/>
            <a:r>
              <a:rPr lang="ar-SA" sz="6000" b="1" dirty="0" smtClean="0">
                <a:ln w="50800"/>
                <a:solidFill>
                  <a:schemeClr val="bg1">
                    <a:shade val="50000"/>
                  </a:schemeClr>
                </a:solidFill>
              </a:rPr>
              <a:t>الفصل </a:t>
            </a:r>
            <a:r>
              <a:rPr lang="ar-SA" sz="6000" b="1" dirty="0" smtClean="0">
                <a:ln w="50800"/>
                <a:solidFill>
                  <a:schemeClr val="bg1">
                    <a:shade val="50000"/>
                  </a:schemeClr>
                </a:solidFill>
              </a:rPr>
              <a:t>السابع</a:t>
            </a:r>
            <a:endParaRPr lang="ar-EG" sz="6000" b="1" dirty="0">
              <a:ln w="50800"/>
              <a:solidFill>
                <a:schemeClr val="bg1">
                  <a:shade val="50000"/>
                </a:schemeClr>
              </a:solidFill>
            </a:endParaRPr>
          </a:p>
        </p:txBody>
      </p:sp>
      <p:sp>
        <p:nvSpPr>
          <p:cNvPr id="6" name="Line Callout 3 (No Border) 5"/>
          <p:cNvSpPr/>
          <p:nvPr/>
        </p:nvSpPr>
        <p:spPr>
          <a:xfrm>
            <a:off x="1371600" y="5105400"/>
            <a:ext cx="6477000" cy="1371600"/>
          </a:xfrm>
          <a:prstGeom prst="callout3">
            <a:avLst>
              <a:gd name="adj1" fmla="val 18750"/>
              <a:gd name="adj2" fmla="val -8333"/>
              <a:gd name="adj3" fmla="val 18750"/>
              <a:gd name="adj4" fmla="val -16667"/>
              <a:gd name="adj5" fmla="val 100000"/>
              <a:gd name="adj6" fmla="val -16667"/>
              <a:gd name="adj7" fmla="val 120399"/>
              <a:gd name="adj8" fmla="val -17226"/>
            </a:avLst>
          </a:prstGeom>
          <a:solidFill>
            <a:srgbClr val="FFC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الشمس والأرض والقمر </a:t>
            </a:r>
            <a:endParaRPr lang="ar-EG"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push.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suctio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76400" y="762000"/>
            <a:ext cx="6096000" cy="1621536"/>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rPr>
              <a:t>المفردات</a:t>
            </a:r>
            <a:endParaRPr kumimoji="0" lang="ar-EG" sz="9600" b="1" i="0" u="none" strike="noStrike" kern="120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endParaRPr>
          </a:p>
        </p:txBody>
      </p:sp>
      <p:sp>
        <p:nvSpPr>
          <p:cNvPr id="3" name="Content Placeholder 2"/>
          <p:cNvSpPr txBox="1">
            <a:spLocks/>
          </p:cNvSpPr>
          <p:nvPr/>
        </p:nvSpPr>
        <p:spPr>
          <a:xfrm>
            <a:off x="457200" y="2971800"/>
            <a:ext cx="8382000" cy="3200400"/>
          </a:xfrm>
          <a:prstGeom prst="rect">
            <a:avLst/>
          </a:prstGeom>
        </p:spPr>
        <p:style>
          <a:lnRef idx="3">
            <a:schemeClr val="lt1"/>
          </a:lnRef>
          <a:fillRef idx="1">
            <a:schemeClr val="accent4"/>
          </a:fillRef>
          <a:effectRef idx="1">
            <a:schemeClr val="accent4"/>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1480" lvl="0" indent="-342900" algn="ctr" rtl="1">
              <a:spcBef>
                <a:spcPts val="700"/>
              </a:spcBef>
              <a:buClr>
                <a:schemeClr val="tx2"/>
              </a:buClr>
              <a:buSzPct val="95000"/>
            </a:pPr>
            <a:r>
              <a:rPr lang="ar-SA" sz="48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علم الفلك ـ الكون ـ المنظار الفلكى ـ دورة الأرض اليومية ـ منطقة التوقيت </a:t>
            </a:r>
            <a:r>
              <a:rPr lang="ar-SA" sz="48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المعيارىـ خط التاريخ الدولى ـ دورة الأرض	 السنوية </a:t>
            </a:r>
            <a:endParaRPr lang="ar-SA" sz="48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85800"/>
            <a:ext cx="8382000" cy="5638800"/>
          </a:xfrm>
          <a:prstGeom prst="rect">
            <a:avLst/>
          </a:prstGeom>
        </p:spPr>
        <p:style>
          <a:lnRef idx="3">
            <a:schemeClr val="lt1"/>
          </a:lnRef>
          <a:fillRef idx="1">
            <a:schemeClr val="accent3"/>
          </a:fillRef>
          <a:effectRef idx="1">
            <a:schemeClr val="accent3"/>
          </a:effectRef>
          <a:fontRef idx="minor">
            <a:schemeClr val="lt1"/>
          </a:fontRef>
        </p:style>
        <p:txBody>
          <a:bodyPr>
            <a:scene3d>
              <a:camera prst="isometricOffAxis2Left"/>
              <a:lightRig rig="flat" dir="tl">
                <a:rot lat="0" lon="0" rev="6600000"/>
              </a:lightRig>
            </a:scene3d>
            <a:sp3d extrusionH="25400" contourW="8890">
              <a:bevelT w="38100" h="31750"/>
              <a:contourClr>
                <a:schemeClr val="accent2">
                  <a:shade val="75000"/>
                </a:schemeClr>
              </a:contourClr>
            </a:sp3d>
          </a:bodyPr>
          <a:lstStyle/>
          <a:p>
            <a:pPr lvl="0" algn="ctr" rtl="1">
              <a:spcBef>
                <a:spcPct val="0"/>
              </a:spcBef>
              <a:defRPr/>
            </a:pPr>
            <a:r>
              <a:rPr lang="ar-SA" sz="11500" b="1" dirty="0" smtClean="0">
                <a:ln w="11430"/>
                <a:solidFill>
                  <a:srgbClr val="00B0F0"/>
                </a:solidFill>
                <a:effectLst>
                  <a:outerShdw blurRad="50800" dist="39000" dir="5460000" algn="tl">
                    <a:srgbClr val="000000">
                      <a:alpha val="38000"/>
                    </a:srgbClr>
                  </a:outerShdw>
                </a:effectLst>
              </a:rPr>
              <a:t>ما </a:t>
            </a:r>
            <a:endParaRPr lang="ar-SA" sz="11500" b="1" dirty="0" smtClean="0">
              <a:ln w="11430"/>
              <a:solidFill>
                <a:srgbClr val="00B0F0"/>
              </a:solidFill>
              <a:effectLst>
                <a:outerShdw blurRad="50800" dist="39000" dir="5460000" algn="tl">
                  <a:srgbClr val="000000">
                    <a:alpha val="38000"/>
                  </a:srgbClr>
                </a:outerShdw>
              </a:effectLst>
            </a:endParaRPr>
          </a:p>
          <a:p>
            <a:pPr lvl="0" algn="ctr" rtl="1">
              <a:spcBef>
                <a:spcPct val="0"/>
              </a:spcBef>
              <a:defRPr/>
            </a:pPr>
            <a:r>
              <a:rPr lang="ar-SA" sz="11500" b="1" dirty="0" smtClean="0">
                <a:ln w="11430"/>
                <a:solidFill>
                  <a:srgbClr val="00B0F0"/>
                </a:solidFill>
                <a:effectLst>
                  <a:outerShdw blurRad="50800" dist="39000" dir="5460000" algn="tl">
                    <a:srgbClr val="000000">
                      <a:alpha val="38000"/>
                    </a:srgbClr>
                  </a:outerShdw>
                </a:effectLst>
              </a:rPr>
              <a:t>علم </a:t>
            </a:r>
          </a:p>
          <a:p>
            <a:pPr lvl="0" algn="ctr" rtl="1">
              <a:spcBef>
                <a:spcPct val="0"/>
              </a:spcBef>
              <a:defRPr/>
            </a:pPr>
            <a:r>
              <a:rPr lang="ar-SA" sz="11500" b="1" dirty="0" smtClean="0">
                <a:ln w="11430"/>
                <a:solidFill>
                  <a:srgbClr val="00B0F0"/>
                </a:solidFill>
                <a:effectLst>
                  <a:outerShdw blurRad="50800" dist="39000" dir="5460000" algn="tl">
                    <a:srgbClr val="000000">
                      <a:alpha val="38000"/>
                    </a:srgbClr>
                  </a:outerShdw>
                </a:effectLst>
              </a:rPr>
              <a:t>الفلك</a:t>
            </a:r>
            <a:r>
              <a:rPr lang="ar-SA" sz="11500" b="1" dirty="0" smtClean="0">
                <a:ln w="11430"/>
                <a:solidFill>
                  <a:srgbClr val="00B0F0"/>
                </a:solidFill>
                <a:effectLst>
                  <a:outerShdw blurRad="50800" dist="39000" dir="5460000" algn="tl">
                    <a:srgbClr val="000000">
                      <a:alpha val="38000"/>
                    </a:srgbClr>
                  </a:outerShdw>
                </a:effectLst>
              </a:rPr>
              <a:t>؟</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62000" y="762000"/>
            <a:ext cx="7848600" cy="4876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200" b="1" dirty="0" smtClean="0">
                <a:ln w="50800"/>
                <a:solidFill>
                  <a:schemeClr val="bg1">
                    <a:shade val="50000"/>
                  </a:schemeClr>
                </a:solidFill>
                <a:cs typeface="Arabic Transparent" pitchFamily="2" charset="-78"/>
              </a:rPr>
              <a:t>      يختصُّ </a:t>
            </a:r>
            <a:r>
              <a:rPr lang="ar-SA" sz="3200" b="1" dirty="0" smtClean="0">
                <a:ln w="50800"/>
                <a:solidFill>
                  <a:schemeClr val="bg1">
                    <a:shade val="50000"/>
                  </a:schemeClr>
                </a:solidFill>
                <a:cs typeface="Arabic Transparent" pitchFamily="2" charset="-78"/>
              </a:rPr>
              <a:t>علم الفلك بدراسة الكون. والكون كلُّ ما هو موجود، ومن ذلك الأرض والكواكب والنجوم وكلُّ الفضاء. ويسمَّى الشخص الذي يدرس الكون ويحاول تفسير ما يلاحظه الفلكيُّ. يستطيع الفلكيُّ رصد مواقع الشمس والقمر وبعض النجوم والكواكب بالعين، ولكنَّه يحتاج إلى استعمال المناظير الفلكية لرؤية الأجرام السماوية بصورة أفضل. والمنظار الفلكيُّ جهاز َُ يجمِّع الضوء ويكبر الصور لتبدو الأجرام البعيدة أقرب وأكبر وأكثر لمعانا.</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srcRect/>
          <a:stretch>
            <a:fillRect/>
          </a:stretch>
        </p:blipFill>
        <p:spPr bwMode="auto">
          <a:xfrm>
            <a:off x="457200" y="381000"/>
            <a:ext cx="8275779" cy="5867400"/>
          </a:xfrm>
          <a:prstGeom prst="rect">
            <a:avLst/>
          </a:prstGeom>
          <a:solidFill>
            <a:srgbClr val="FFFFFF">
              <a:shade val="85000"/>
            </a:srgbClr>
          </a:solidFill>
          <a:ln w="190500" cap="sq">
            <a:solidFill>
              <a:srgbClr val="FFFF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219200"/>
            <a:ext cx="7772400" cy="5257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4000" b="1" dirty="0" smtClean="0">
                <a:ln w="50800"/>
                <a:solidFill>
                  <a:schemeClr val="bg1">
                    <a:shade val="50000"/>
                  </a:schemeClr>
                </a:solidFill>
                <a:cs typeface="Arabic Transparent" pitchFamily="2" charset="-78"/>
              </a:rPr>
              <a:t>   : هناك نوعان من المناظير الفلكية </a:t>
            </a:r>
            <a:r>
              <a:rPr lang="ar-SA" sz="4000" b="1" dirty="0" smtClean="0">
                <a:ln w="50800"/>
                <a:solidFill>
                  <a:schemeClr val="bg1">
                    <a:shade val="50000"/>
                  </a:schemeClr>
                </a:solidFill>
                <a:cs typeface="Arabic Transparent" pitchFamily="2" charset="-78"/>
              </a:rPr>
              <a:t>التي َ </a:t>
            </a:r>
            <a:r>
              <a:rPr lang="ar-SA" sz="4000" b="1" dirty="0" smtClean="0">
                <a:ln w="50800"/>
                <a:solidFill>
                  <a:schemeClr val="bg1">
                    <a:shade val="50000"/>
                  </a:schemeClr>
                </a:solidFill>
                <a:cs typeface="Arabic Transparent" pitchFamily="2" charset="-78"/>
              </a:rPr>
              <a:t>تستعمل الضوء المرئيَّ</a:t>
            </a:r>
            <a:r>
              <a:rPr lang="ar-SA" sz="4000" b="1" dirty="0" smtClean="0">
                <a:ln w="50800"/>
                <a:solidFill>
                  <a:schemeClr val="bg1">
                    <a:shade val="50000"/>
                  </a:schemeClr>
                </a:solidFill>
                <a:cs typeface="Arabic Transparent" pitchFamily="2" charset="-78"/>
              </a:rPr>
              <a:t>، هما: </a:t>
            </a:r>
            <a:r>
              <a:rPr lang="ar-SA" sz="4000" b="1" dirty="0" smtClean="0">
                <a:ln w="50800"/>
                <a:solidFill>
                  <a:schemeClr val="bg1">
                    <a:shade val="50000"/>
                  </a:schemeClr>
                </a:solidFill>
                <a:cs typeface="Arabic Transparent" pitchFamily="2" charset="-78"/>
              </a:rPr>
              <a:t>المِنْظار </a:t>
            </a:r>
            <a:r>
              <a:rPr lang="ar-SA" sz="4000" b="1" dirty="0" smtClean="0">
                <a:ln w="50800"/>
                <a:solidFill>
                  <a:schemeClr val="bg1">
                    <a:shade val="50000"/>
                  </a:schemeClr>
                </a:solidFill>
                <a:cs typeface="Arabic Transparent" pitchFamily="2" charset="-78"/>
              </a:rPr>
              <a:t>الفلكيُّ </a:t>
            </a:r>
            <a:r>
              <a:rPr lang="ar-SA" sz="4000" b="1" dirty="0" smtClean="0">
                <a:ln w="50800"/>
                <a:solidFill>
                  <a:schemeClr val="bg1">
                    <a:shade val="50000"/>
                  </a:schemeClr>
                </a:solidFill>
                <a:cs typeface="Arabic Transparent" pitchFamily="2" charset="-78"/>
              </a:rPr>
              <a:t>الكاسر</a:t>
            </a:r>
            <a:r>
              <a:rPr lang="ar-SA" sz="4000" b="1" dirty="0" smtClean="0">
                <a:ln w="50800"/>
                <a:solidFill>
                  <a:schemeClr val="bg1">
                    <a:shade val="50000"/>
                  </a:schemeClr>
                </a:solidFill>
                <a:cs typeface="Arabic Transparent" pitchFamily="2" charset="-78"/>
              </a:rPr>
              <a:t>، </a:t>
            </a:r>
            <a:r>
              <a:rPr lang="ar-SA" sz="4000" b="1" dirty="0" smtClean="0">
                <a:ln w="50800"/>
                <a:solidFill>
                  <a:schemeClr val="bg1">
                    <a:shade val="50000"/>
                  </a:schemeClr>
                </a:solidFill>
                <a:cs typeface="Arabic Transparent" pitchFamily="2" charset="-78"/>
              </a:rPr>
              <a:t>الذي تستعمل فيه العدسات لتجميع الضوء القادم من الجرم البعيد وتكبير صورتِه</a:t>
            </a:r>
            <a:r>
              <a:rPr lang="ar-SA" sz="4000" b="1" dirty="0" smtClean="0">
                <a:ln w="50800"/>
                <a:solidFill>
                  <a:schemeClr val="bg1">
                    <a:shade val="50000"/>
                  </a:schemeClr>
                </a:solidFill>
                <a:cs typeface="Arabic Transparent" pitchFamily="2" charset="-78"/>
              </a:rPr>
              <a:t>. وفي هذا </a:t>
            </a:r>
            <a:r>
              <a:rPr lang="ar-SA" sz="4000" b="1" dirty="0" smtClean="0">
                <a:ln w="50800"/>
                <a:solidFill>
                  <a:schemeClr val="bg1">
                    <a:shade val="50000"/>
                  </a:schemeClr>
                </a:solidFill>
                <a:cs typeface="Arabic Transparent" pitchFamily="2" charset="-78"/>
              </a:rPr>
              <a:t>النوع </a:t>
            </a:r>
            <a:r>
              <a:rPr lang="ar-SA" sz="4000" b="1" dirty="0" smtClean="0">
                <a:ln w="50800"/>
                <a:solidFill>
                  <a:schemeClr val="bg1">
                    <a:shade val="50000"/>
                  </a:schemeClr>
                </a:solidFill>
                <a:cs typeface="Arabic Transparent" pitchFamily="2" charset="-78"/>
              </a:rPr>
              <a:t>من </a:t>
            </a:r>
            <a:r>
              <a:rPr lang="ar-SA" sz="4000" b="1" dirty="0" smtClean="0">
                <a:ln w="50800"/>
                <a:solidFill>
                  <a:schemeClr val="bg1">
                    <a:shade val="50000"/>
                  </a:schemeClr>
                </a:solidFill>
                <a:cs typeface="Arabic Transparent" pitchFamily="2" charset="-78"/>
              </a:rPr>
              <a:t>المناظير الفلكية ينكسر الضوء، ويتمُّ تركيزه </a:t>
            </a:r>
            <a:r>
              <a:rPr lang="ar-SA" sz="4000" b="1" dirty="0" smtClean="0">
                <a:ln w="50800"/>
                <a:solidFill>
                  <a:schemeClr val="bg1">
                    <a:shade val="50000"/>
                  </a:schemeClr>
                </a:solidFill>
                <a:cs typeface="Arabic Transparent" pitchFamily="2" charset="-78"/>
              </a:rPr>
              <a:t>من </a:t>
            </a:r>
            <a:r>
              <a:rPr lang="ar-SA" sz="4000" b="1" dirty="0" smtClean="0">
                <a:ln w="50800"/>
                <a:solidFill>
                  <a:schemeClr val="bg1">
                    <a:shade val="50000"/>
                  </a:schemeClr>
                </a:solidFill>
                <a:cs typeface="Arabic Transparent" pitchFamily="2" charset="-78"/>
              </a:rPr>
              <a:t>خلال عدسة </a:t>
            </a:r>
            <a:r>
              <a:rPr lang="ar-SA" sz="4000" b="1" dirty="0" smtClean="0">
                <a:ln w="50800"/>
                <a:solidFill>
                  <a:schemeClr val="bg1">
                    <a:shade val="50000"/>
                  </a:schemeClr>
                </a:solidFill>
                <a:cs typeface="Arabic Transparent" pitchFamily="2" charset="-78"/>
              </a:rPr>
              <a:t>َ </a:t>
            </a:r>
            <a:r>
              <a:rPr lang="ar-SA" sz="4000" b="1" dirty="0" smtClean="0">
                <a:ln w="50800"/>
                <a:solidFill>
                  <a:schemeClr val="bg1">
                    <a:shade val="50000"/>
                  </a:schemeClr>
                </a:solidFill>
                <a:cs typeface="Arabic Transparent" pitchFamily="2" charset="-78"/>
              </a:rPr>
              <a:t>شيئية </a:t>
            </a:r>
            <a:r>
              <a:rPr lang="ar-SA" sz="4000" b="1" dirty="0" smtClean="0">
                <a:ln w="50800"/>
                <a:solidFill>
                  <a:schemeClr val="bg1">
                    <a:shade val="50000"/>
                  </a:schemeClr>
                </a:solidFill>
                <a:cs typeface="Arabic Transparent" pitchFamily="2" charset="-78"/>
              </a:rPr>
              <a:t>أولاً، </a:t>
            </a:r>
            <a:r>
              <a:rPr lang="ar-SA" sz="4000" b="1" dirty="0" smtClean="0">
                <a:ln w="50800"/>
                <a:solidFill>
                  <a:schemeClr val="bg1">
                    <a:shade val="50000"/>
                  </a:schemeClr>
                </a:solidFill>
                <a:cs typeface="Arabic Transparent" pitchFamily="2" charset="-78"/>
              </a:rPr>
              <a:t>ثم تقوم العدسات العينية بتكبير </a:t>
            </a:r>
            <a:r>
              <a:rPr lang="ar-SA" sz="4000" b="1" dirty="0" smtClean="0">
                <a:ln w="50800"/>
                <a:solidFill>
                  <a:schemeClr val="bg1">
                    <a:shade val="50000"/>
                  </a:schemeClr>
                </a:solidFill>
                <a:cs typeface="Arabic Transparent" pitchFamily="2" charset="-78"/>
              </a:rPr>
              <a:t>الصور</a:t>
            </a:r>
            <a:endParaRPr lang="ar-SA" sz="40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457200"/>
            <a:ext cx="7848600" cy="59436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lnSpc>
                <a:spcPct val="150000"/>
              </a:lnSpc>
              <a:spcBef>
                <a:spcPts val="700"/>
              </a:spcBef>
              <a:buClr>
                <a:schemeClr val="tx2"/>
              </a:buClr>
              <a:buSzPct val="95000"/>
            </a:pPr>
            <a:r>
              <a:rPr lang="ar-SA" sz="3200" b="1" dirty="0" smtClean="0">
                <a:ln w="50800"/>
                <a:solidFill>
                  <a:schemeClr val="bg1">
                    <a:shade val="50000"/>
                  </a:schemeClr>
                </a:solidFill>
                <a:cs typeface="Arabic Transparent" pitchFamily="2" charset="-78"/>
              </a:rPr>
              <a:t>    : </a:t>
            </a:r>
            <a:r>
              <a:rPr lang="ar-SA" sz="3200" b="1" dirty="0" smtClean="0">
                <a:ln w="50800"/>
                <a:solidFill>
                  <a:schemeClr val="bg1">
                    <a:shade val="50000"/>
                  </a:schemeClr>
                </a:solidFill>
                <a:cs typeface="Arabic Transparent" pitchFamily="2" charset="-78"/>
              </a:rPr>
              <a:t>أمَّا في </a:t>
            </a:r>
            <a:r>
              <a:rPr lang="ar-SA" sz="3200" b="1" dirty="0" smtClean="0">
                <a:ln w="50800"/>
                <a:solidFill>
                  <a:schemeClr val="bg1">
                    <a:shade val="50000"/>
                  </a:schemeClr>
                </a:solidFill>
                <a:cs typeface="Arabic Transparent" pitchFamily="2" charset="-78"/>
              </a:rPr>
              <a:t>المِنْظار </a:t>
            </a:r>
            <a:r>
              <a:rPr lang="ar-SA" sz="3200" b="1" dirty="0" smtClean="0">
                <a:ln w="50800"/>
                <a:solidFill>
                  <a:schemeClr val="bg1">
                    <a:shade val="50000"/>
                  </a:schemeClr>
                </a:solidFill>
                <a:cs typeface="Arabic Transparent" pitchFamily="2" charset="-78"/>
              </a:rPr>
              <a:t>الفلكيِّ </a:t>
            </a:r>
            <a:r>
              <a:rPr lang="ar-SA" sz="3200" b="1" dirty="0" smtClean="0">
                <a:ln w="50800"/>
                <a:solidFill>
                  <a:schemeClr val="bg1">
                    <a:shade val="50000"/>
                  </a:schemeClr>
                </a:solidFill>
                <a:cs typeface="Arabic Transparent" pitchFamily="2" charset="-78"/>
              </a:rPr>
              <a:t>العاكس فتستعمل مرآتان أو أكثر لتجميع الضوء القادم </a:t>
            </a:r>
            <a:r>
              <a:rPr lang="ar-SA" sz="3200" b="1" dirty="0" smtClean="0">
                <a:ln w="50800"/>
                <a:solidFill>
                  <a:schemeClr val="bg1">
                    <a:shade val="50000"/>
                  </a:schemeClr>
                </a:solidFill>
                <a:cs typeface="Arabic Transparent" pitchFamily="2" charset="-78"/>
              </a:rPr>
              <a:t>من </a:t>
            </a:r>
            <a:r>
              <a:rPr lang="ar-SA" sz="3200" b="1" dirty="0" smtClean="0">
                <a:ln w="50800"/>
                <a:solidFill>
                  <a:schemeClr val="bg1">
                    <a:shade val="50000"/>
                  </a:schemeClr>
                </a:solidFill>
                <a:cs typeface="Arabic Transparent" pitchFamily="2" charset="-78"/>
              </a:rPr>
              <a:t>الجرم البعيد</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حيث ينعكس الضوء </a:t>
            </a:r>
            <a:r>
              <a:rPr lang="ar-SA" sz="3200" b="1" dirty="0" smtClean="0">
                <a:ln w="50800"/>
                <a:solidFill>
                  <a:schemeClr val="bg1">
                    <a:shade val="50000"/>
                  </a:schemeClr>
                </a:solidFill>
                <a:cs typeface="Arabic Transparent" pitchFamily="2" charset="-78"/>
              </a:rPr>
              <a:t>عن ُ </a:t>
            </a:r>
            <a:r>
              <a:rPr lang="ar-SA" sz="3200" b="1" dirty="0" smtClean="0">
                <a:ln w="50800"/>
                <a:solidFill>
                  <a:schemeClr val="bg1">
                    <a:shade val="50000"/>
                  </a:schemeClr>
                </a:solidFill>
                <a:cs typeface="Arabic Transparent" pitchFamily="2" charset="-78"/>
              </a:rPr>
              <a:t>سطوح المرايا قبل </a:t>
            </a:r>
            <a:r>
              <a:rPr lang="ar-SA" sz="3200" b="1" dirty="0" smtClean="0">
                <a:ln w="50800"/>
                <a:solidFill>
                  <a:schemeClr val="bg1">
                    <a:shade val="50000"/>
                  </a:schemeClr>
                </a:solidFill>
                <a:cs typeface="Arabic Transparent" pitchFamily="2" charset="-78"/>
              </a:rPr>
              <a:t>وصولِه إلى </a:t>
            </a:r>
            <a:r>
              <a:rPr lang="ar-SA" sz="3200" b="1" dirty="0" smtClean="0">
                <a:ln w="50800"/>
                <a:solidFill>
                  <a:schemeClr val="bg1">
                    <a:shade val="50000"/>
                  </a:schemeClr>
                </a:solidFill>
                <a:cs typeface="Arabic Transparent" pitchFamily="2" charset="-78"/>
              </a:rPr>
              <a:t>العدسات العينية</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وتزيد قدرة المنظار </a:t>
            </a:r>
            <a:r>
              <a:rPr lang="ar-SA" sz="3200" b="1" dirty="0" smtClean="0">
                <a:ln w="50800"/>
                <a:solidFill>
                  <a:schemeClr val="bg1">
                    <a:shade val="50000"/>
                  </a:schemeClr>
                </a:solidFill>
                <a:cs typeface="Arabic Transparent" pitchFamily="2" charset="-78"/>
              </a:rPr>
              <a:t>الفلكيِّ على </a:t>
            </a:r>
            <a:r>
              <a:rPr lang="ar-SA" sz="3200" b="1" dirty="0" smtClean="0">
                <a:ln w="50800"/>
                <a:solidFill>
                  <a:schemeClr val="bg1">
                    <a:shade val="50000"/>
                  </a:schemeClr>
                </a:solidFill>
                <a:cs typeface="Arabic Transparent" pitchFamily="2" charset="-78"/>
              </a:rPr>
              <a:t>تجميع كمية أكبر من الضوء باستعمال عدسات أو مرايا أكبر</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ومعظم المناظير الفلكية الكبيرة مناظير عاكسة</a:t>
            </a:r>
            <a:r>
              <a:rPr lang="ar-SA" sz="3200" b="1" dirty="0" smtClean="0">
                <a:ln w="50800"/>
                <a:solidFill>
                  <a:schemeClr val="bg1">
                    <a:shade val="50000"/>
                  </a:schemeClr>
                </a:solidFill>
                <a:cs typeface="Arabic Transparent" pitchFamily="2" charset="-78"/>
              </a:rPr>
              <a:t>؛ لأنَّ </a:t>
            </a:r>
            <a:r>
              <a:rPr lang="ar-SA" sz="3200" b="1" dirty="0" smtClean="0">
                <a:ln w="50800"/>
                <a:solidFill>
                  <a:schemeClr val="bg1">
                    <a:shade val="50000"/>
                  </a:schemeClr>
                </a:solidFill>
                <a:cs typeface="Arabic Transparent" pitchFamily="2" charset="-78"/>
              </a:rPr>
              <a:t>بناء مرايا كبيرة أسهل كثيرا </a:t>
            </a:r>
            <a:r>
              <a:rPr lang="ar-SA" sz="3200" b="1" dirty="0" smtClean="0">
                <a:ln w="50800"/>
                <a:solidFill>
                  <a:schemeClr val="bg1">
                    <a:shade val="50000"/>
                  </a:schemeClr>
                </a:solidFill>
                <a:cs typeface="Arabic Transparent" pitchFamily="2" charset="-78"/>
              </a:rPr>
              <a:t>من </a:t>
            </a:r>
            <a:r>
              <a:rPr lang="ar-SA" sz="3200" b="1" dirty="0" smtClean="0">
                <a:ln w="50800"/>
                <a:solidFill>
                  <a:schemeClr val="bg1">
                    <a:shade val="50000"/>
                  </a:schemeClr>
                </a:solidFill>
                <a:cs typeface="Arabic Transparent" pitchFamily="2" charset="-78"/>
              </a:rPr>
              <a:t>بناء عدسات كبيرة</a:t>
            </a:r>
            <a:r>
              <a:rPr lang="ar-SA" sz="3200" b="1" dirty="0" smtClean="0">
                <a:ln w="50800"/>
                <a:solidFill>
                  <a:schemeClr val="bg1">
                    <a:shade val="50000"/>
                  </a:schemeClr>
                </a:solidFill>
                <a:cs typeface="Arabic Transparent" pitchFamily="2" charset="-78"/>
              </a:rPr>
              <a:t>.</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srcRect/>
          <a:stretch>
            <a:fillRect/>
          </a:stretch>
        </p:blipFill>
        <p:spPr bwMode="auto">
          <a:xfrm>
            <a:off x="228600" y="228600"/>
            <a:ext cx="8715375" cy="640080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533400"/>
            <a:ext cx="4876800" cy="5334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2400" b="1" spc="0" dirty="0" smtClean="0">
                <a:ln w="50800"/>
                <a:solidFill>
                  <a:schemeClr val="bg1">
                    <a:shade val="50000"/>
                  </a:schemeClr>
                </a:solidFill>
              </a:rPr>
              <a:t>كيف نثبت أن الأرض تدور ؟ </a:t>
            </a:r>
          </a:p>
        </p:txBody>
      </p:sp>
      <p:sp>
        <p:nvSpPr>
          <p:cNvPr id="5" name="Content Placeholder 2"/>
          <p:cNvSpPr txBox="1">
            <a:spLocks/>
          </p:cNvSpPr>
          <p:nvPr/>
        </p:nvSpPr>
        <p:spPr>
          <a:xfrm>
            <a:off x="838200" y="1371600"/>
            <a:ext cx="7848600" cy="2438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2800" b="1" dirty="0" smtClean="0">
                <a:ln w="50800"/>
                <a:solidFill>
                  <a:schemeClr val="bg1">
                    <a:shade val="50000"/>
                  </a:schemeClr>
                </a:solidFill>
                <a:cs typeface="Arabic Transparent" pitchFamily="2" charset="-78"/>
              </a:rPr>
              <a:t>     أتأمل الشكل </a:t>
            </a:r>
            <a:r>
              <a:rPr lang="ar-SA" sz="2800" b="1" dirty="0" smtClean="0">
                <a:ln w="50800"/>
                <a:solidFill>
                  <a:schemeClr val="bg1">
                    <a:shade val="50000"/>
                  </a:schemeClr>
                </a:solidFill>
                <a:cs typeface="Arabic Transparent" pitchFamily="2" charset="-78"/>
              </a:rPr>
              <a:t>المغزليَّ </a:t>
            </a:r>
            <a:r>
              <a:rPr lang="ar-SA" sz="2800" b="1" dirty="0" smtClean="0">
                <a:ln w="50800"/>
                <a:solidFill>
                  <a:schemeClr val="bg1">
                    <a:shade val="50000"/>
                  </a:schemeClr>
                </a:solidFill>
                <a:cs typeface="Arabic Transparent" pitchFamily="2" charset="-78"/>
              </a:rPr>
              <a:t>للجسم </a:t>
            </a:r>
            <a:r>
              <a:rPr lang="ar-SA" sz="2800" b="1" dirty="0" smtClean="0">
                <a:ln w="50800"/>
                <a:solidFill>
                  <a:schemeClr val="bg1">
                    <a:shade val="50000"/>
                  </a:schemeClr>
                </a:solidFill>
                <a:cs typeface="Arabic Transparent" pitchFamily="2" charset="-78"/>
              </a:rPr>
              <a:t>في </a:t>
            </a:r>
            <a:r>
              <a:rPr lang="ar-SA" sz="2800" b="1" dirty="0" smtClean="0">
                <a:ln w="50800"/>
                <a:solidFill>
                  <a:schemeClr val="bg1">
                    <a:shade val="50000"/>
                  </a:schemeClr>
                </a:solidFill>
                <a:cs typeface="Arabic Transparent" pitchFamily="2" charset="-78"/>
              </a:rPr>
              <a:t>الصورة المجاورة</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كيف يدور</a:t>
            </a:r>
            <a:r>
              <a:rPr lang="ar-SA" sz="2800" b="1" dirty="0" smtClean="0">
                <a:ln w="50800"/>
                <a:solidFill>
                  <a:schemeClr val="bg1">
                    <a:shade val="50000"/>
                  </a:schemeClr>
                </a:solidFill>
                <a:cs typeface="Arabic Transparent" pitchFamily="2" charset="-78"/>
              </a:rPr>
              <a:t>؟ إنَّه </a:t>
            </a:r>
            <a:r>
              <a:rPr lang="ar-SA" sz="2800" b="1" dirty="0" smtClean="0">
                <a:ln w="50800"/>
                <a:solidFill>
                  <a:schemeClr val="bg1">
                    <a:shade val="50000"/>
                  </a:schemeClr>
                </a:solidFill>
                <a:cs typeface="Arabic Transparent" pitchFamily="2" charset="-78"/>
              </a:rPr>
              <a:t>يدور حول نفسه</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تشبه حركة الأرض حركة جسم </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مغزليٍّ يدور حول نفسه.فهي تدور حول </a:t>
            </a:r>
            <a:r>
              <a:rPr lang="ar-SA" sz="2800" b="1" dirty="0" smtClean="0">
                <a:ln w="50800"/>
                <a:solidFill>
                  <a:schemeClr val="bg1">
                    <a:shade val="50000"/>
                  </a:schemeClr>
                </a:solidFill>
                <a:cs typeface="Arabic Transparent" pitchFamily="2" charset="-78"/>
              </a:rPr>
              <a:t>خطٍّ </a:t>
            </a:r>
            <a:r>
              <a:rPr lang="ar-SA" sz="2800" b="1" dirty="0" smtClean="0">
                <a:ln w="50800"/>
                <a:solidFill>
                  <a:schemeClr val="bg1">
                    <a:shade val="50000"/>
                  </a:schemeClr>
                </a:solidFill>
                <a:cs typeface="Arabic Transparent" pitchFamily="2" charset="-78"/>
              </a:rPr>
              <a:t>وهميّ يسمَّى محور الأرض</a:t>
            </a:r>
            <a:r>
              <a:rPr lang="ar-SA" sz="2800" b="1" dirty="0" smtClean="0">
                <a:ln w="50800"/>
                <a:solidFill>
                  <a:schemeClr val="bg1">
                    <a:shade val="50000"/>
                  </a:schemeClr>
                </a:solidFill>
                <a:cs typeface="Arabic Transparent" pitchFamily="2" charset="-78"/>
              </a:rPr>
              <a:t>، يمتدُّ </a:t>
            </a:r>
            <a:r>
              <a:rPr lang="ar-SA" sz="2800" b="1" dirty="0" smtClean="0">
                <a:ln w="50800"/>
                <a:solidFill>
                  <a:schemeClr val="bg1">
                    <a:shade val="50000"/>
                  </a:schemeClr>
                </a:solidFill>
                <a:cs typeface="Arabic Transparent" pitchFamily="2" charset="-78"/>
              </a:rPr>
              <a:t>من القطب </a:t>
            </a:r>
            <a:r>
              <a:rPr lang="ar-SA" sz="2800" b="1" dirty="0" smtClean="0">
                <a:ln w="50800"/>
                <a:solidFill>
                  <a:schemeClr val="bg1">
                    <a:shade val="50000"/>
                  </a:schemeClr>
                </a:solidFill>
                <a:cs typeface="Arabic Transparent" pitchFamily="2" charset="-78"/>
              </a:rPr>
              <a:t>الشماليِّ إلى </a:t>
            </a:r>
            <a:r>
              <a:rPr lang="ar-SA" sz="2800" b="1" dirty="0" smtClean="0">
                <a:ln w="50800"/>
                <a:solidFill>
                  <a:schemeClr val="bg1">
                    <a:shade val="50000"/>
                  </a:schemeClr>
                </a:solidFill>
                <a:cs typeface="Arabic Transparent" pitchFamily="2" charset="-78"/>
              </a:rPr>
              <a:t>القطب الجنوبيِّ مارا بمركز الأرض</a:t>
            </a:r>
            <a:r>
              <a:rPr lang="ar-SA" sz="2800" b="1" dirty="0" smtClean="0">
                <a:ln w="50800"/>
                <a:solidFill>
                  <a:schemeClr val="bg1">
                    <a:shade val="50000"/>
                  </a:schemeClr>
                </a:solidFill>
                <a:cs typeface="Arabic Transparent" pitchFamily="2" charset="-78"/>
              </a:rPr>
              <a:t>.</a:t>
            </a:r>
            <a:endParaRPr lang="ar-SA" sz="2800" b="1" dirty="0" smtClean="0">
              <a:ln w="50800"/>
              <a:solidFill>
                <a:schemeClr val="bg1">
                  <a:shade val="50000"/>
                </a:schemeClr>
              </a:solidFill>
              <a:cs typeface="Arabic Transparent" pitchFamily="2" charset="-78"/>
            </a:endParaRPr>
          </a:p>
        </p:txBody>
      </p:sp>
      <p:pic>
        <p:nvPicPr>
          <p:cNvPr id="9218" name="Picture 2"/>
          <p:cNvPicPr>
            <a:picLocks noChangeAspect="1" noChangeArrowheads="1"/>
          </p:cNvPicPr>
          <p:nvPr/>
        </p:nvPicPr>
        <p:blipFill>
          <a:blip r:embed="rId6"/>
          <a:srcRect/>
          <a:stretch>
            <a:fillRect/>
          </a:stretch>
        </p:blipFill>
        <p:spPr bwMode="auto">
          <a:xfrm>
            <a:off x="2362201" y="4006023"/>
            <a:ext cx="4038600" cy="2518602"/>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 to="" calcmode="lin" valueType="num">
                                      <p:cBhvr>
                                        <p:cTn id="21" dur="1" fill="hold"/>
                                        <p:tgtEl>
                                          <p:spTgt spid="9218"/>
                                        </p:tgtEl>
                                        <p:attrNameLst>
                                          <p:attrName/>
                                        </p:attrNameLst>
                                      </p:cBhvr>
                                    </p:anim>
                                  </p:childTnLst>
                                  <p:subTnLst>
                                    <p:audio>
                                      <p:cMediaNode>
                                        <p:cTn display="0" masterRel="sameClick">
                                          <p:stCondLst>
                                            <p:cond evt="begin" delay="0">
                                              <p:tn val="19"/>
                                            </p:cond>
                                          </p:stCondLst>
                                          <p:endCondLst>
                                            <p:cond evt="onStopAudio" delay="0">
                                              <p:tgtEl>
                                                <p:sldTgt/>
                                              </p:tgtEl>
                                            </p:cond>
                                          </p:endCondLst>
                                        </p:cTn>
                                        <p:tgtEl>
                                          <p:sndTgt r:embed="rId5"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90600" y="1295400"/>
            <a:ext cx="7848600" cy="3886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lnSpc>
                <a:spcPct val="150000"/>
              </a:lnSpc>
              <a:spcBef>
                <a:spcPts val="700"/>
              </a:spcBef>
              <a:buClr>
                <a:schemeClr val="tx2"/>
              </a:buClr>
              <a:buSzPct val="95000"/>
            </a:pPr>
            <a:r>
              <a:rPr lang="ar-SA" sz="3200" b="1" dirty="0" smtClean="0">
                <a:ln w="50800"/>
                <a:solidFill>
                  <a:schemeClr val="bg1">
                    <a:shade val="50000"/>
                  </a:schemeClr>
                </a:solidFill>
                <a:cs typeface="Arabic Transparent" pitchFamily="2" charset="-78"/>
              </a:rPr>
              <a:t>   : تدور </a:t>
            </a:r>
            <a:r>
              <a:rPr lang="ar-SA" sz="3200" b="1" dirty="0" smtClean="0">
                <a:ln w="50800"/>
                <a:solidFill>
                  <a:schemeClr val="bg1">
                    <a:shade val="50000"/>
                  </a:schemeClr>
                </a:solidFill>
                <a:cs typeface="Arabic Transparent" pitchFamily="2" charset="-78"/>
              </a:rPr>
              <a:t>الأرض حول محو رها دورة كاملة تسمَّى دورة الأرض اليومية، تستغرق </a:t>
            </a:r>
            <a:r>
              <a:rPr lang="ar-SA" sz="3200" b="1" dirty="0" smtClean="0">
                <a:ln w="50800"/>
                <a:solidFill>
                  <a:schemeClr val="bg1">
                    <a:shade val="50000"/>
                  </a:schemeClr>
                </a:solidFill>
                <a:cs typeface="Arabic Transparent" pitchFamily="2" charset="-78"/>
              </a:rPr>
              <a:t>حواَلي </a:t>
            </a:r>
            <a:r>
              <a:rPr lang="ar-SA" sz="3200" b="1" dirty="0" smtClean="0">
                <a:ln w="50800"/>
                <a:solidFill>
                  <a:schemeClr val="bg1">
                    <a:shade val="50000"/>
                  </a:schemeClr>
                </a:solidFill>
                <a:cs typeface="Arabic Transparent" pitchFamily="2" charset="-78"/>
              </a:rPr>
              <a:t>٢٤ ساعة، وفي كلِّ دورة تصل إلى جميع مناطق الأرض كميات محددة من ضوء الشمس، ويتعاقب الليل والنهار لفترا ت تختلف حسب أوقات السنة.</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38200" y="457200"/>
            <a:ext cx="7848600" cy="5486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 ظنَّ </a:t>
            </a:r>
            <a:r>
              <a:rPr lang="ar-SA" sz="3200" b="1" dirty="0" smtClean="0">
                <a:ln w="50800"/>
                <a:solidFill>
                  <a:schemeClr val="bg1">
                    <a:shade val="50000"/>
                  </a:schemeClr>
                </a:solidFill>
                <a:cs typeface="Arabic Transparent" pitchFamily="2" charset="-78"/>
              </a:rPr>
              <a:t>الناس </a:t>
            </a:r>
            <a:r>
              <a:rPr lang="ar-SA" sz="3200" b="1" dirty="0" smtClean="0">
                <a:ln w="50800"/>
                <a:solidFill>
                  <a:schemeClr val="bg1">
                    <a:shade val="50000"/>
                  </a:schemeClr>
                </a:solidFill>
                <a:cs typeface="Arabic Transparent" pitchFamily="2" charset="-78"/>
              </a:rPr>
              <a:t>في </a:t>
            </a:r>
            <a:r>
              <a:rPr lang="ar-SA" sz="3200" b="1" dirty="0" smtClean="0">
                <a:ln w="50800"/>
                <a:solidFill>
                  <a:schemeClr val="bg1">
                    <a:shade val="50000"/>
                  </a:schemeClr>
                </a:solidFill>
                <a:cs typeface="Arabic Transparent" pitchFamily="2" charset="-78"/>
              </a:rPr>
              <a:t>وقت </a:t>
            </a:r>
            <a:r>
              <a:rPr lang="ar-SA" sz="3200" b="1" dirty="0" smtClean="0">
                <a:ln w="50800"/>
                <a:solidFill>
                  <a:schemeClr val="bg1">
                    <a:shade val="50000"/>
                  </a:schemeClr>
                </a:solidFill>
                <a:cs typeface="Arabic Transparent" pitchFamily="2" charset="-78"/>
              </a:rPr>
              <a:t>ما أنَّ </a:t>
            </a:r>
            <a:r>
              <a:rPr lang="ar-SA" sz="3200" b="1" dirty="0" smtClean="0">
                <a:ln w="50800"/>
                <a:solidFill>
                  <a:schemeClr val="bg1">
                    <a:shade val="50000"/>
                  </a:schemeClr>
                </a:solidFill>
                <a:cs typeface="Arabic Transparent" pitchFamily="2" charset="-78"/>
              </a:rPr>
              <a:t>الشمس تدور حول الأرض كلَّ يوم</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وسبب ذلك </a:t>
            </a:r>
            <a:r>
              <a:rPr lang="ar-SA" sz="3200" b="1" dirty="0" smtClean="0">
                <a:ln w="50800"/>
                <a:solidFill>
                  <a:schemeClr val="bg1">
                    <a:shade val="50000"/>
                  </a:schemeClr>
                </a:solidFill>
                <a:cs typeface="Arabic Transparent" pitchFamily="2" charset="-78"/>
              </a:rPr>
              <a:t>أنَّنا </a:t>
            </a:r>
            <a:r>
              <a:rPr lang="ar-SA" sz="3200" b="1" dirty="0" smtClean="0">
                <a:ln w="50800"/>
                <a:solidFill>
                  <a:schemeClr val="bg1">
                    <a:shade val="50000"/>
                  </a:schemeClr>
                </a:solidFill>
                <a:cs typeface="Arabic Transparent" pitchFamily="2" charset="-78"/>
              </a:rPr>
              <a:t>ننظر </a:t>
            </a:r>
            <a:r>
              <a:rPr lang="ar-SA" sz="3200" b="1" dirty="0" smtClean="0">
                <a:ln w="50800"/>
                <a:solidFill>
                  <a:schemeClr val="bg1">
                    <a:shade val="50000"/>
                  </a:schemeClr>
                </a:solidFill>
                <a:cs typeface="Arabic Transparent" pitchFamily="2" charset="-78"/>
              </a:rPr>
              <a:t>إلى الشمس ِ </a:t>
            </a:r>
            <a:r>
              <a:rPr lang="ar-SA" sz="3200" b="1" dirty="0" smtClean="0">
                <a:ln w="50800"/>
                <a:solidFill>
                  <a:schemeClr val="bg1">
                    <a:shade val="50000"/>
                  </a:schemeClr>
                </a:solidFill>
                <a:cs typeface="Arabic Transparent" pitchFamily="2" charset="-78"/>
              </a:rPr>
              <a:t>ونحن نقف على الأرض </a:t>
            </a:r>
            <a:r>
              <a:rPr lang="ar-SA" sz="3200" b="1" dirty="0" smtClean="0">
                <a:ln w="50800"/>
                <a:solidFill>
                  <a:schemeClr val="bg1">
                    <a:shade val="50000"/>
                  </a:schemeClr>
                </a:solidFill>
                <a:cs typeface="Arabic Transparent" pitchFamily="2" charset="-78"/>
              </a:rPr>
              <a:t>التي </a:t>
            </a:r>
            <a:r>
              <a:rPr lang="ar-SA" sz="3200" b="1" dirty="0" smtClean="0">
                <a:ln w="50800"/>
                <a:solidFill>
                  <a:schemeClr val="bg1">
                    <a:shade val="50000"/>
                  </a:schemeClr>
                </a:solidFill>
                <a:cs typeface="Arabic Transparent" pitchFamily="2" charset="-78"/>
              </a:rPr>
              <a:t>تدرو فتبدو الشمس كأنَّها تتحرك</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ويظهر لنا الأمر </a:t>
            </a:r>
            <a:r>
              <a:rPr lang="ar-SA" sz="3200" b="1" dirty="0" smtClean="0">
                <a:ln w="50800"/>
                <a:solidFill>
                  <a:schemeClr val="bg1">
                    <a:shade val="50000"/>
                  </a:schemeClr>
                </a:solidFill>
                <a:cs typeface="Arabic Transparent" pitchFamily="2" charset="-78"/>
              </a:rPr>
              <a:t>أنَّ </a:t>
            </a:r>
            <a:r>
              <a:rPr lang="ar-SA" sz="3200" b="1" dirty="0" smtClean="0">
                <a:ln w="50800"/>
                <a:solidFill>
                  <a:schemeClr val="bg1">
                    <a:shade val="50000"/>
                  </a:schemeClr>
                </a:solidFill>
                <a:cs typeface="Arabic Transparent" pitchFamily="2" charset="-78"/>
              </a:rPr>
              <a:t>الشمس </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تبزغ من الشرق</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وتتحرك </a:t>
            </a:r>
            <a:r>
              <a:rPr lang="ar-SA" sz="3200" b="1" dirty="0" smtClean="0">
                <a:ln w="50800"/>
                <a:solidFill>
                  <a:schemeClr val="bg1">
                    <a:shade val="50000"/>
                  </a:schemeClr>
                </a:solidFill>
                <a:cs typeface="Arabic Transparent" pitchFamily="2" charset="-78"/>
              </a:rPr>
              <a:t>في </a:t>
            </a:r>
            <a:r>
              <a:rPr lang="ar-SA" sz="3200" b="1" dirty="0" smtClean="0">
                <a:ln w="50800"/>
                <a:solidFill>
                  <a:schemeClr val="bg1">
                    <a:shade val="50000"/>
                  </a:schemeClr>
                </a:solidFill>
                <a:cs typeface="Arabic Transparent" pitchFamily="2" charset="-78"/>
              </a:rPr>
              <a:t>السماء نحو الغرب</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وتصل </a:t>
            </a:r>
            <a:r>
              <a:rPr lang="ar-SA" sz="3200" b="1" dirty="0" smtClean="0">
                <a:ln w="50800"/>
                <a:solidFill>
                  <a:schemeClr val="bg1">
                    <a:shade val="50000"/>
                  </a:schemeClr>
                </a:solidFill>
                <a:cs typeface="Arabic Transparent" pitchFamily="2" charset="-78"/>
              </a:rPr>
              <a:t>إلى </a:t>
            </a:r>
            <a:r>
              <a:rPr lang="ar-SA" sz="3200" b="1" dirty="0" smtClean="0">
                <a:ln w="50800"/>
                <a:solidFill>
                  <a:schemeClr val="bg1">
                    <a:shade val="50000"/>
                  </a:schemeClr>
                </a:solidFill>
                <a:cs typeface="Arabic Transparent" pitchFamily="2" charset="-78"/>
              </a:rPr>
              <a:t>أعلى نقطة </a:t>
            </a:r>
            <a:r>
              <a:rPr lang="ar-SA" sz="3200" b="1" dirty="0" smtClean="0">
                <a:ln w="50800"/>
                <a:solidFill>
                  <a:schemeClr val="bg1">
                    <a:shade val="50000"/>
                  </a:schemeClr>
                </a:solidFill>
                <a:cs typeface="Arabic Transparent" pitchFamily="2" charset="-78"/>
              </a:rPr>
              <a:t>لهَا في </a:t>
            </a:r>
            <a:r>
              <a:rPr lang="ar-SA" sz="3200" b="1" dirty="0" smtClean="0">
                <a:ln w="50800"/>
                <a:solidFill>
                  <a:schemeClr val="bg1">
                    <a:shade val="50000"/>
                  </a:schemeClr>
                </a:solidFill>
                <a:cs typeface="Arabic Transparent" pitchFamily="2" charset="-78"/>
              </a:rPr>
              <a:t>السماء منتصف النهار </a:t>
            </a:r>
            <a:r>
              <a:rPr lang="ar-SA" sz="3200" b="1" dirty="0" smtClean="0">
                <a:ln w="50800"/>
                <a:solidFill>
                  <a:schemeClr val="bg1">
                    <a:shade val="50000"/>
                  </a:schemeClr>
                </a:solidFill>
                <a:cs typeface="Arabic Transparent" pitchFamily="2" charset="-78"/>
              </a:rPr>
              <a:t>. وهذا </a:t>
            </a:r>
            <a:r>
              <a:rPr lang="ar-SA" sz="3200" b="1" dirty="0" smtClean="0">
                <a:ln w="50800"/>
                <a:solidFill>
                  <a:schemeClr val="bg1">
                    <a:shade val="50000"/>
                  </a:schemeClr>
                </a:solidFill>
                <a:cs typeface="Arabic Transparent" pitchFamily="2" charset="-78"/>
              </a:rPr>
              <a:t>يمثل الحركة الظاهريَّة للشمس </a:t>
            </a:r>
            <a:r>
              <a:rPr lang="ar-SA" sz="3200" b="1" dirty="0" smtClean="0">
                <a:ln w="50800"/>
                <a:solidFill>
                  <a:schemeClr val="bg1">
                    <a:shade val="50000"/>
                  </a:schemeClr>
                </a:solidFill>
                <a:cs typeface="Arabic Transparent" pitchFamily="2" charset="-78"/>
              </a:rPr>
              <a:t>التي </a:t>
            </a:r>
            <a:r>
              <a:rPr lang="ar-SA" sz="3200" b="1" dirty="0" smtClean="0">
                <a:ln w="50800"/>
                <a:solidFill>
                  <a:schemeClr val="bg1">
                    <a:shade val="50000"/>
                  </a:schemeClr>
                </a:solidFill>
                <a:cs typeface="Arabic Transparent" pitchFamily="2" charset="-78"/>
              </a:rPr>
              <a:t>تنتج عن دوران الأرض حول محورها</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يمكن تتبع </a:t>
            </a:r>
            <a:r>
              <a:rPr lang="ar-SA" sz="3200" b="1" dirty="0" smtClean="0">
                <a:ln w="50800"/>
                <a:solidFill>
                  <a:schemeClr val="bg1">
                    <a:shade val="50000"/>
                  </a:schemeClr>
                </a:solidFill>
                <a:cs typeface="Arabic Transparent" pitchFamily="2" charset="-78"/>
              </a:rPr>
              <a:t>هذه </a:t>
            </a:r>
            <a:r>
              <a:rPr lang="ar-SA" sz="3200" b="1" dirty="0" smtClean="0">
                <a:ln w="50800"/>
                <a:solidFill>
                  <a:schemeClr val="bg1">
                    <a:shade val="50000"/>
                  </a:schemeClr>
                </a:solidFill>
                <a:cs typeface="Arabic Transparent" pitchFamily="2" charset="-78"/>
              </a:rPr>
              <a:t>الحركة بمتابعة تغير ظلال الأجسام </a:t>
            </a:r>
            <a:r>
              <a:rPr lang="ar-SA" sz="3200" b="1" dirty="0" smtClean="0">
                <a:ln w="50800"/>
                <a:solidFill>
                  <a:schemeClr val="bg1">
                    <a:shade val="50000"/>
                  </a:schemeClr>
                </a:solidFill>
                <a:cs typeface="Arabic Transparent" pitchFamily="2" charset="-78"/>
              </a:rPr>
              <a:t>في </a:t>
            </a:r>
            <a:r>
              <a:rPr lang="ar-SA" sz="3200" b="1" dirty="0" smtClean="0">
                <a:ln w="50800"/>
                <a:solidFill>
                  <a:schemeClr val="bg1">
                    <a:shade val="50000"/>
                  </a:schemeClr>
                </a:solidFill>
                <a:cs typeface="Arabic Transparent" pitchFamily="2" charset="-78"/>
              </a:rPr>
              <a:t>أوقات مختلفة من النهار. ويستخدم العلماء حاليا الأقمار الاصطناعية لملاحظة دوران الأرض من الفضاء</a:t>
            </a:r>
            <a:r>
              <a:rPr lang="ar-SA" sz="3200" b="1" dirty="0" smtClean="0">
                <a:ln w="50800"/>
                <a:solidFill>
                  <a:schemeClr val="bg1">
                    <a:shade val="50000"/>
                  </a:schemeClr>
                </a:solidFill>
                <a:cs typeface="Arabic Transparent" pitchFamily="2" charset="-78"/>
              </a:rPr>
              <a:t>.</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609600" y="228600"/>
            <a:ext cx="8222302" cy="6451154"/>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srcRect/>
          <a:stretch>
            <a:fillRect/>
          </a:stretch>
        </p:blipFill>
        <p:spPr bwMode="auto">
          <a:xfrm>
            <a:off x="609600" y="444912"/>
            <a:ext cx="7943850" cy="6112593"/>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533400"/>
            <a:ext cx="4876800" cy="5334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2400" b="1" spc="0" dirty="0" smtClean="0">
                <a:ln w="50800"/>
                <a:solidFill>
                  <a:schemeClr val="bg1">
                    <a:shade val="50000"/>
                  </a:schemeClr>
                </a:solidFill>
              </a:rPr>
              <a:t>منطقة التوقيت المعيارى </a:t>
            </a:r>
          </a:p>
        </p:txBody>
      </p:sp>
      <p:pic>
        <p:nvPicPr>
          <p:cNvPr id="11266" name="Picture 2"/>
          <p:cNvPicPr>
            <a:picLocks noChangeAspect="1" noChangeArrowheads="1"/>
          </p:cNvPicPr>
          <p:nvPr/>
        </p:nvPicPr>
        <p:blipFill>
          <a:blip r:embed="rId5"/>
          <a:srcRect/>
          <a:stretch>
            <a:fillRect/>
          </a:stretch>
        </p:blipFill>
        <p:spPr bwMode="auto">
          <a:xfrm>
            <a:off x="1524000" y="1524000"/>
            <a:ext cx="6781800" cy="2759262"/>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to="" calcmode="lin" valueType="num">
                                      <p:cBhvr>
                                        <p:cTn id="12" dur="1" fill="hold"/>
                                        <p:tgtEl>
                                          <p:spTgt spid="11266"/>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click.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1752600"/>
            <a:ext cx="7848600" cy="2667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4000" b="1" dirty="0" smtClean="0">
                <a:ln w="50800"/>
                <a:solidFill>
                  <a:schemeClr val="bg1">
                    <a:shade val="50000"/>
                  </a:schemeClr>
                </a:solidFill>
                <a:cs typeface="Arabic Transparent" pitchFamily="2" charset="-78"/>
              </a:rPr>
              <a:t>    :  ومنطقة </a:t>
            </a:r>
            <a:r>
              <a:rPr lang="ar-SA" sz="4000" b="1" dirty="0" smtClean="0">
                <a:ln w="50800"/>
                <a:solidFill>
                  <a:schemeClr val="bg1">
                    <a:shade val="50000"/>
                  </a:schemeClr>
                </a:solidFill>
                <a:cs typeface="Arabic Transparent" pitchFamily="2" charset="-78"/>
              </a:rPr>
              <a:t>التوقيت المعياريِّ منطقة عرضها نحو ١٥ درجة بين خطوط الطول على الأرض، ويتساوى الوقت في كلِّ منطقة.</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4"/>
          <a:srcRect/>
          <a:stretch>
            <a:fillRect/>
          </a:stretch>
        </p:blipFill>
        <p:spPr bwMode="auto">
          <a:xfrm>
            <a:off x="304800" y="533400"/>
            <a:ext cx="8607643" cy="510540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to="" calcmode="lin" valueType="num">
                                      <p:cBhvr>
                                        <p:cTn id="7" dur="1" fill="hold"/>
                                        <p:tgtEl>
                                          <p:spTgt spid="1229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oi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533400"/>
            <a:ext cx="4876800" cy="5334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2400" b="1" spc="0" dirty="0" smtClean="0">
                <a:ln w="50800"/>
                <a:solidFill>
                  <a:schemeClr val="bg1">
                    <a:shade val="50000"/>
                  </a:schemeClr>
                </a:solidFill>
              </a:rPr>
              <a:t>خطُّ التاريخ الدوليُّ </a:t>
            </a:r>
          </a:p>
        </p:txBody>
      </p:sp>
      <p:sp>
        <p:nvSpPr>
          <p:cNvPr id="5" name="Content Placeholder 2"/>
          <p:cNvSpPr txBox="1">
            <a:spLocks/>
          </p:cNvSpPr>
          <p:nvPr/>
        </p:nvSpPr>
        <p:spPr>
          <a:xfrm>
            <a:off x="838200" y="1752600"/>
            <a:ext cx="7848600" cy="1219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2800" b="1" dirty="0" smtClean="0">
                <a:ln w="50800"/>
                <a:solidFill>
                  <a:schemeClr val="bg1">
                    <a:shade val="50000"/>
                  </a:schemeClr>
                </a:solidFill>
                <a:cs typeface="Arabic Transparent" pitchFamily="2" charset="-78"/>
              </a:rPr>
              <a:t>وهو خطُّ الطول ١٨٠ ْ . ويكون التاريخ في المناطق الواقعة غرب هذا الخطِّ متأخرا يوما واحدا عن المناطق التي تقع شرقه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533400"/>
            <a:ext cx="4876800" cy="5334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2400" b="1" spc="0" dirty="0" smtClean="0">
                <a:ln w="50800"/>
                <a:solidFill>
                  <a:schemeClr val="bg1">
                    <a:shade val="50000"/>
                  </a:schemeClr>
                </a:solidFill>
              </a:rPr>
              <a:t>ما فصول السنة ؟</a:t>
            </a:r>
          </a:p>
        </p:txBody>
      </p:sp>
      <p:sp>
        <p:nvSpPr>
          <p:cNvPr id="5" name="Content Placeholder 2"/>
          <p:cNvSpPr txBox="1">
            <a:spLocks/>
          </p:cNvSpPr>
          <p:nvPr/>
        </p:nvSpPr>
        <p:spPr>
          <a:xfrm>
            <a:off x="838200" y="1752600"/>
            <a:ext cx="7848600" cy="3581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2800" b="1" dirty="0" smtClean="0">
                <a:ln w="50800"/>
                <a:solidFill>
                  <a:schemeClr val="bg1">
                    <a:shade val="50000"/>
                  </a:schemeClr>
                </a:solidFill>
                <a:cs typeface="Arabic Transparent" pitchFamily="2" charset="-78"/>
              </a:rPr>
              <a:t>    : تتعاقب الفصول دوريا خلال السنة</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ويمكن ملاحظة ذلك </a:t>
            </a:r>
            <a:r>
              <a:rPr lang="ar-SA" sz="2800" b="1" dirty="0" smtClean="0">
                <a:ln w="50800"/>
                <a:solidFill>
                  <a:schemeClr val="bg1">
                    <a:shade val="50000"/>
                  </a:schemeClr>
                </a:solidFill>
                <a:cs typeface="Arabic Transparent" pitchFamily="2" charset="-78"/>
              </a:rPr>
              <a:t>من </a:t>
            </a:r>
            <a:r>
              <a:rPr lang="ar-SA" sz="2800" b="1" dirty="0" smtClean="0">
                <a:ln w="50800"/>
                <a:solidFill>
                  <a:schemeClr val="bg1">
                    <a:shade val="50000"/>
                  </a:schemeClr>
                </a:solidFill>
                <a:cs typeface="Arabic Transparent" pitchFamily="2" charset="-78"/>
              </a:rPr>
              <a:t>خلال ارتفاع معدل درجات الحرارة وانخفاضه، وإزهار النباتات وذبولها</a:t>
            </a:r>
            <a:r>
              <a:rPr lang="ar-SA" sz="2800" b="1" dirty="0" smtClean="0">
                <a:ln w="50800"/>
                <a:solidFill>
                  <a:schemeClr val="bg1">
                    <a:shade val="50000"/>
                  </a:schemeClr>
                </a:solidFill>
                <a:cs typeface="Arabic Transparent" pitchFamily="2" charset="-78"/>
              </a:rPr>
              <a:t>. ويظنُّ </a:t>
            </a:r>
            <a:r>
              <a:rPr lang="ar-SA" sz="2800" b="1" dirty="0" smtClean="0">
                <a:ln w="50800"/>
                <a:solidFill>
                  <a:schemeClr val="bg1">
                    <a:shade val="50000"/>
                  </a:schemeClr>
                </a:solidFill>
                <a:cs typeface="Arabic Transparent" pitchFamily="2" charset="-78"/>
              </a:rPr>
              <a:t>الكثير </a:t>
            </a:r>
            <a:r>
              <a:rPr lang="ar-SA" sz="2800" b="1" dirty="0" smtClean="0">
                <a:ln w="50800"/>
                <a:solidFill>
                  <a:schemeClr val="bg1">
                    <a:shade val="50000"/>
                  </a:schemeClr>
                </a:solidFill>
                <a:cs typeface="Arabic Transparent" pitchFamily="2" charset="-78"/>
              </a:rPr>
              <a:t>من </a:t>
            </a:r>
            <a:r>
              <a:rPr lang="ar-SA" sz="2800" b="1" dirty="0" smtClean="0">
                <a:ln w="50800"/>
                <a:solidFill>
                  <a:schemeClr val="bg1">
                    <a:shade val="50000"/>
                  </a:schemeClr>
                </a:solidFill>
                <a:cs typeface="Arabic Transparent" pitchFamily="2" charset="-78"/>
              </a:rPr>
              <a:t>الناس </a:t>
            </a:r>
            <a:r>
              <a:rPr lang="ar-SA" sz="2800" b="1" dirty="0" smtClean="0">
                <a:ln w="50800"/>
                <a:solidFill>
                  <a:schemeClr val="bg1">
                    <a:shade val="50000"/>
                  </a:schemeClr>
                </a:solidFill>
                <a:cs typeface="Arabic Transparent" pitchFamily="2" charset="-78"/>
              </a:rPr>
              <a:t>أنَّ </a:t>
            </a:r>
            <a:r>
              <a:rPr lang="ar-SA" sz="2800" b="1" dirty="0" smtClean="0">
                <a:ln w="50800"/>
                <a:solidFill>
                  <a:schemeClr val="bg1">
                    <a:shade val="50000"/>
                  </a:schemeClr>
                </a:solidFill>
                <a:cs typeface="Arabic Transparent" pitchFamily="2" charset="-78"/>
              </a:rPr>
              <a:t>تغير الفصول يرجع إلى تغير المسافة بين الأرض والشمس، وأنَّ الأرض تكون </a:t>
            </a:r>
            <a:r>
              <a:rPr lang="ar-SA" sz="2800" b="1" dirty="0" smtClean="0">
                <a:ln w="50800"/>
                <a:solidFill>
                  <a:schemeClr val="bg1">
                    <a:shade val="50000"/>
                  </a:schemeClr>
                </a:solidFill>
                <a:cs typeface="Arabic Transparent" pitchFamily="2" charset="-78"/>
              </a:rPr>
              <a:t>ِ في أقرب </a:t>
            </a:r>
            <a:r>
              <a:rPr lang="ar-SA" sz="2800" b="1" dirty="0" smtClean="0">
                <a:ln w="50800"/>
                <a:solidFill>
                  <a:schemeClr val="bg1">
                    <a:shade val="50000"/>
                  </a:schemeClr>
                </a:solidFill>
                <a:cs typeface="Arabic Transparent" pitchFamily="2" charset="-78"/>
              </a:rPr>
              <a:t>نقطة </a:t>
            </a:r>
            <a:r>
              <a:rPr lang="ar-SA" sz="2800" b="1" dirty="0" smtClean="0">
                <a:ln w="50800"/>
                <a:solidFill>
                  <a:schemeClr val="bg1">
                    <a:shade val="50000"/>
                  </a:schemeClr>
                </a:solidFill>
                <a:cs typeface="Arabic Transparent" pitchFamily="2" charset="-78"/>
              </a:rPr>
              <a:t>لهَا ِ </a:t>
            </a:r>
            <a:r>
              <a:rPr lang="ar-SA" sz="2800" b="1" dirty="0" smtClean="0">
                <a:ln w="50800"/>
                <a:solidFill>
                  <a:schemeClr val="bg1">
                    <a:shade val="50000"/>
                  </a:schemeClr>
                </a:solidFill>
                <a:cs typeface="Arabic Transparent" pitchFamily="2" charset="-78"/>
              </a:rPr>
              <a:t>من الشمس في فصل الصيف</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وليس هذا أمرا صحيحا</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حيث تكون الأرض أقرب ما يمكن </a:t>
            </a:r>
            <a:r>
              <a:rPr lang="ar-SA" sz="2800" b="1" dirty="0" smtClean="0">
                <a:ln w="50800"/>
                <a:solidFill>
                  <a:schemeClr val="bg1">
                    <a:shade val="50000"/>
                  </a:schemeClr>
                </a:solidFill>
                <a:cs typeface="Arabic Transparent" pitchFamily="2" charset="-78"/>
              </a:rPr>
              <a:t>إلى </a:t>
            </a:r>
            <a:r>
              <a:rPr lang="ar-SA" sz="2800" b="1" dirty="0" smtClean="0">
                <a:ln w="50800"/>
                <a:solidFill>
                  <a:schemeClr val="bg1">
                    <a:shade val="50000"/>
                  </a:schemeClr>
                </a:solidFill>
                <a:cs typeface="Arabic Transparent" pitchFamily="2" charset="-78"/>
              </a:rPr>
              <a:t>الشمس </a:t>
            </a:r>
            <a:r>
              <a:rPr lang="ar-SA" sz="2800" b="1" dirty="0" smtClean="0">
                <a:ln w="50800"/>
                <a:solidFill>
                  <a:schemeClr val="bg1">
                    <a:shade val="50000"/>
                  </a:schemeClr>
                </a:solidFill>
                <a:cs typeface="Arabic Transparent" pitchFamily="2" charset="-78"/>
              </a:rPr>
              <a:t>في </a:t>
            </a:r>
            <a:r>
              <a:rPr lang="ar-SA" sz="2800" b="1" dirty="0" smtClean="0">
                <a:ln w="50800"/>
                <a:solidFill>
                  <a:schemeClr val="bg1">
                    <a:shade val="50000"/>
                  </a:schemeClr>
                </a:solidFill>
                <a:cs typeface="Arabic Transparent" pitchFamily="2" charset="-78"/>
              </a:rPr>
              <a:t>شهر </a:t>
            </a:r>
            <a:r>
              <a:rPr lang="ar-SA" sz="2800" b="1" dirty="0" smtClean="0">
                <a:ln w="50800"/>
                <a:solidFill>
                  <a:schemeClr val="bg1">
                    <a:shade val="50000"/>
                  </a:schemeClr>
                </a:solidFill>
                <a:cs typeface="Arabic Transparent" pitchFamily="2" charset="-78"/>
              </a:rPr>
              <a:t>يناير؛ </a:t>
            </a:r>
            <a:r>
              <a:rPr lang="ar-SA" sz="2800" b="1" dirty="0" smtClean="0">
                <a:ln w="50800"/>
                <a:solidFill>
                  <a:schemeClr val="bg1">
                    <a:shade val="50000"/>
                  </a:schemeClr>
                </a:solidFill>
                <a:cs typeface="Arabic Transparent" pitchFamily="2" charset="-78"/>
              </a:rPr>
              <a:t>أي خلال فصل الشتاء </a:t>
            </a:r>
            <a:r>
              <a:rPr lang="ar-SA" sz="2800" b="1" dirty="0" smtClean="0">
                <a:ln w="50800"/>
                <a:solidFill>
                  <a:schemeClr val="bg1">
                    <a:shade val="50000"/>
                  </a:schemeClr>
                </a:solidFill>
                <a:cs typeface="Arabic Transparent" pitchFamily="2" charset="-78"/>
              </a:rPr>
              <a:t>في النص ِ ف الشماليِّ </a:t>
            </a:r>
            <a:r>
              <a:rPr lang="ar-SA" sz="2800" b="1" dirty="0" smtClean="0">
                <a:ln w="50800"/>
                <a:solidFill>
                  <a:schemeClr val="bg1">
                    <a:shade val="50000"/>
                  </a:schemeClr>
                </a:solidFill>
                <a:cs typeface="Arabic Transparent" pitchFamily="2" charset="-78"/>
              </a:rPr>
              <a:t>للكرة الأرضية</a:t>
            </a:r>
            <a:r>
              <a:rPr lang="ar-SA" sz="2800" b="1" dirty="0" smtClean="0">
                <a:ln w="50800"/>
                <a:solidFill>
                  <a:schemeClr val="bg1">
                    <a:shade val="50000"/>
                  </a:schemeClr>
                </a:solidFill>
                <a:cs typeface="Arabic Transparent" pitchFamily="2" charset="-78"/>
              </a:rPr>
              <a:t>.</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1371600" y="228600"/>
            <a:ext cx="6248400" cy="6400800"/>
          </a:xfrm>
          <a:prstGeom prst="rect">
            <a:avLst/>
          </a:prstGeom>
          <a:solidFill>
            <a:srgbClr val="FFFFFF">
              <a:shade val="85000"/>
            </a:srgbClr>
          </a:solidFill>
          <a:ln w="1905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371600"/>
            <a:ext cx="7848600" cy="3581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4000" b="1" dirty="0" smtClean="0">
                <a:ln w="50800"/>
                <a:solidFill>
                  <a:schemeClr val="bg1">
                    <a:shade val="50000"/>
                  </a:schemeClr>
                </a:solidFill>
                <a:cs typeface="Arabic Transparent" pitchFamily="2" charset="-78"/>
              </a:rPr>
              <a:t>   :  السبب </a:t>
            </a:r>
            <a:r>
              <a:rPr lang="ar-SA" sz="4000" b="1" dirty="0" smtClean="0">
                <a:ln w="50800"/>
                <a:solidFill>
                  <a:schemeClr val="bg1">
                    <a:shade val="50000"/>
                  </a:schemeClr>
                </a:solidFill>
                <a:cs typeface="Arabic Transparent" pitchFamily="2" charset="-78"/>
              </a:rPr>
              <a:t>في حدوث الفصول فهو َ ميلان محور دوران الأرض؛ </a:t>
            </a:r>
            <a:r>
              <a:rPr lang="ar-SA" sz="4000" b="1" dirty="0" smtClean="0">
                <a:ln w="50800"/>
                <a:solidFill>
                  <a:schemeClr val="bg1">
                    <a:shade val="50000"/>
                  </a:schemeClr>
                </a:solidFill>
                <a:cs typeface="Arabic Transparent" pitchFamily="2" charset="-78"/>
              </a:rPr>
              <a:t>إذ </a:t>
            </a:r>
            <a:r>
              <a:rPr lang="ar-SA" sz="4000" b="1" dirty="0" smtClean="0">
                <a:ln w="50800"/>
                <a:solidFill>
                  <a:schemeClr val="bg1">
                    <a:shade val="50000"/>
                  </a:schemeClr>
                </a:solidFill>
                <a:cs typeface="Arabic Transparent" pitchFamily="2" charset="-78"/>
              </a:rPr>
              <a:t>يميل محور </a:t>
            </a:r>
            <a:r>
              <a:rPr lang="ar-SA" sz="4000" b="1" dirty="0" smtClean="0">
                <a:ln w="50800"/>
                <a:solidFill>
                  <a:schemeClr val="bg1">
                    <a:shade val="50000"/>
                  </a:schemeClr>
                </a:solidFill>
                <a:cs typeface="Arabic Transparent" pitchFamily="2" charset="-78"/>
              </a:rPr>
              <a:t>دوران </a:t>
            </a:r>
            <a:r>
              <a:rPr lang="ar-SA" sz="4000" b="1" dirty="0" smtClean="0">
                <a:ln w="50800"/>
                <a:solidFill>
                  <a:schemeClr val="bg1">
                    <a:shade val="50000"/>
                  </a:schemeClr>
                </a:solidFill>
                <a:cs typeface="Arabic Transparent" pitchFamily="2" charset="-78"/>
              </a:rPr>
              <a:t>الأرض بمقدار ٢٣٫٥ درجة تقريبا، وهو ثابت الاتجاه دائًما في الفضاء.</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4"/>
          <a:srcRect/>
          <a:stretch>
            <a:fillRect/>
          </a:stretch>
        </p:blipFill>
        <p:spPr bwMode="auto">
          <a:xfrm>
            <a:off x="533400" y="380999"/>
            <a:ext cx="8268999" cy="6019801"/>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05200" y="533400"/>
            <a:ext cx="5334000" cy="5334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2400" b="1" spc="0" dirty="0" smtClean="0">
                <a:ln w="50800"/>
                <a:solidFill>
                  <a:schemeClr val="bg1">
                    <a:shade val="50000"/>
                  </a:schemeClr>
                </a:solidFill>
              </a:rPr>
              <a:t>التغير فى زاوية ميل أشعة الشمس </a:t>
            </a:r>
          </a:p>
        </p:txBody>
      </p:sp>
      <p:sp>
        <p:nvSpPr>
          <p:cNvPr id="5" name="Content Placeholder 2"/>
          <p:cNvSpPr txBox="1">
            <a:spLocks/>
          </p:cNvSpPr>
          <p:nvPr/>
        </p:nvSpPr>
        <p:spPr>
          <a:xfrm>
            <a:off x="3505200" y="1752600"/>
            <a:ext cx="5181600" cy="4876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2800" b="1" dirty="0" smtClean="0">
                <a:ln w="50800"/>
                <a:solidFill>
                  <a:schemeClr val="bg1">
                    <a:shade val="50000"/>
                  </a:schemeClr>
                </a:solidFill>
                <a:cs typeface="Arabic Transparent" pitchFamily="2" charset="-78"/>
              </a:rPr>
              <a:t>    : إنَّ </a:t>
            </a:r>
            <a:r>
              <a:rPr lang="ar-SA" sz="2800" b="1" dirty="0" smtClean="0">
                <a:ln w="50800"/>
                <a:solidFill>
                  <a:schemeClr val="bg1">
                    <a:shade val="50000"/>
                  </a:schemeClr>
                </a:solidFill>
                <a:cs typeface="Arabic Transparent" pitchFamily="2" charset="-78"/>
              </a:rPr>
              <a:t>الاختلافات في ميل أشعة الشمس تؤثر في ظلال الأجسام على الأرض. ففي الصيف تكون الشمس عمودية تقريبا على سطح الأرض ظهرا، فتكون ظلال الأجسام أقصر. وفي الشتاء تكون الشمس ظهرا أقلَّ ميلا ممَّا هي عليه في الصيف فتكون ظلال الأجسام أطول. أمَّا في الخريف والربيعِ فتكون الشمس بين موقعيها في الصيف والشتاء، ويتغير طول ظلال الأجسام عند الظهيرة .</a:t>
            </a:r>
          </a:p>
        </p:txBody>
      </p:sp>
      <p:pic>
        <p:nvPicPr>
          <p:cNvPr id="14338" name="Picture 2"/>
          <p:cNvPicPr>
            <a:picLocks noChangeAspect="1" noChangeArrowheads="1"/>
          </p:cNvPicPr>
          <p:nvPr/>
        </p:nvPicPr>
        <p:blipFill>
          <a:blip r:embed="rId6"/>
          <a:srcRect/>
          <a:stretch>
            <a:fillRect/>
          </a:stretch>
        </p:blipFill>
        <p:spPr bwMode="auto">
          <a:xfrm>
            <a:off x="609600" y="1828800"/>
            <a:ext cx="2362200" cy="4519979"/>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4338"/>
                                        </p:tgtEl>
                                        <p:attrNameLst>
                                          <p:attrName>style.visibility</p:attrName>
                                        </p:attrNameLst>
                                      </p:cBhvr>
                                      <p:to>
                                        <p:strVal val="visible"/>
                                      </p:to>
                                    </p:set>
                                    <p:anim to="" calcmode="lin" valueType="num">
                                      <p:cBhvr>
                                        <p:cTn id="21" dur="1" fill="hold"/>
                                        <p:tgtEl>
                                          <p:spTgt spid="14338"/>
                                        </p:tgtEl>
                                        <p:attrNameLst>
                                          <p:attrName/>
                                        </p:attrNameLst>
                                      </p:cBhvr>
                                    </p:anim>
                                  </p:childTnLst>
                                  <p:subTnLst>
                                    <p:audio>
                                      <p:cMediaNode>
                                        <p:cTn display="0" masterRel="sameClick">
                                          <p:stCondLst>
                                            <p:cond evt="begin" delay="0">
                                              <p:tn val="19"/>
                                            </p:cond>
                                          </p:stCondLst>
                                          <p:endCondLst>
                                            <p:cond evt="onStopAudio" delay="0">
                                              <p:tgtEl>
                                                <p:sldTgt/>
                                              </p:tgtEl>
                                            </p:cond>
                                          </p:endCondLst>
                                        </p:cTn>
                                        <p:tgtEl>
                                          <p:sndTgt r:embed="rId5"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srcRect/>
          <a:stretch>
            <a:fillRect/>
          </a:stretch>
        </p:blipFill>
        <p:spPr bwMode="auto">
          <a:xfrm>
            <a:off x="762000" y="228600"/>
            <a:ext cx="8105775" cy="648158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05200" y="533400"/>
            <a:ext cx="5334000" cy="5334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2400" b="1" spc="0" dirty="0" smtClean="0">
                <a:ln w="50800"/>
                <a:solidFill>
                  <a:schemeClr val="bg1">
                    <a:shade val="50000"/>
                  </a:schemeClr>
                </a:solidFill>
              </a:rPr>
              <a:t>كيف نستكشف الفضاء </a:t>
            </a:r>
            <a:r>
              <a:rPr lang="ar-SA" sz="2400" b="1" spc="0" dirty="0" smtClean="0">
                <a:ln w="50800"/>
                <a:solidFill>
                  <a:schemeClr val="bg1">
                    <a:shade val="50000"/>
                  </a:schemeClr>
                </a:solidFill>
              </a:rPr>
              <a:t>؟</a:t>
            </a:r>
            <a:endParaRPr lang="ar-SA" sz="2400" b="1" spc="0" dirty="0" smtClean="0">
              <a:ln w="50800"/>
              <a:solidFill>
                <a:schemeClr val="bg1">
                  <a:shade val="50000"/>
                </a:schemeClr>
              </a:solidFill>
            </a:endParaRPr>
          </a:p>
        </p:txBody>
      </p:sp>
      <p:sp>
        <p:nvSpPr>
          <p:cNvPr id="5" name="Content Placeholder 2"/>
          <p:cNvSpPr txBox="1">
            <a:spLocks/>
          </p:cNvSpPr>
          <p:nvPr/>
        </p:nvSpPr>
        <p:spPr>
          <a:xfrm>
            <a:off x="762000" y="1752600"/>
            <a:ext cx="7924800" cy="4495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2800" b="1" dirty="0" smtClean="0">
                <a:ln w="50800"/>
                <a:solidFill>
                  <a:schemeClr val="bg1">
                    <a:shade val="50000"/>
                  </a:schemeClr>
                </a:solidFill>
                <a:cs typeface="Arabic Transparent" pitchFamily="2" charset="-78"/>
              </a:rPr>
              <a:t>   : </a:t>
            </a:r>
            <a:r>
              <a:rPr lang="ar-SA" sz="2800" b="1" dirty="0" smtClean="0"/>
              <a:t>وترسل الأقمار الاصطناعية إلى الفضاء عن طريق رواد فضاء على َ متن مركبة فضائية ُ تستعمل أكثر من مرة، وبعد ذلك يستعملها </a:t>
            </a:r>
            <a:r>
              <a:rPr lang="ar-SA" sz="2800" b="1" dirty="0" smtClean="0"/>
              <a:t>رواد </a:t>
            </a:r>
            <a:r>
              <a:rPr lang="ar-SA" sz="2800" b="1" dirty="0" smtClean="0"/>
              <a:t>الفضاء في عودتهِم إلى الأرض. ومثال على ذلك الرحلة التاريخية التِي قام َ بها الأمير سلطان بن سلمان آلسعود، أوَّل </a:t>
            </a:r>
            <a:r>
              <a:rPr lang="ar-SA" sz="2800" b="1" dirty="0" smtClean="0"/>
              <a:t>رائد </a:t>
            </a:r>
            <a:r>
              <a:rPr lang="ar-SA" sz="2800" b="1" dirty="0" smtClean="0"/>
              <a:t>فضاء عربيٍّ على متن المركبة الفضائية ديسكفري في ١٧ من يوليو عام ١٩٨٥ م. وكانت تحمل على متنِها حمولة تشمل ثلاثة أقمار اتصال اصطناعية.</a:t>
            </a:r>
            <a:endParaRPr lang="en-US" sz="2800" dirty="0" smtClean="0"/>
          </a:p>
          <a:p>
            <a:pPr marL="811530" lvl="0" indent="-742950" algn="just" rtl="1">
              <a:spcBef>
                <a:spcPts val="700"/>
              </a:spcBef>
              <a:buClr>
                <a:schemeClr val="tx2"/>
              </a:buClr>
              <a:buSzPct val="95000"/>
            </a:pP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05200" y="533400"/>
            <a:ext cx="5334000" cy="5334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2400" b="1" spc="0" dirty="0" smtClean="0">
                <a:ln w="50800"/>
                <a:solidFill>
                  <a:schemeClr val="bg1">
                    <a:shade val="50000"/>
                  </a:schemeClr>
                </a:solidFill>
              </a:rPr>
              <a:t>البقاء فى الفضاء</a:t>
            </a:r>
          </a:p>
        </p:txBody>
      </p:sp>
      <p:sp>
        <p:nvSpPr>
          <p:cNvPr id="5" name="Content Placeholder 2"/>
          <p:cNvSpPr txBox="1">
            <a:spLocks/>
          </p:cNvSpPr>
          <p:nvPr/>
        </p:nvSpPr>
        <p:spPr>
          <a:xfrm>
            <a:off x="762000" y="1752600"/>
            <a:ext cx="7924800" cy="40386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 يحتاج رواد الفضاء في رحلاتهم إلى إمدادات من الأكسجين والماء والغذاء، وكذلك إلى تربة لزراعة النباتات، ولقد ُ نفذ العديد من التجارب على متن هذه المحطات لمعرفة ما إذا كانت النباتات تنمو في الفضاء. وهل تستطيع النباتات إنتاج الأكسجين وامتصاص ثاني أكسيد الكربون، وتوفير الغذاء.</a:t>
            </a:r>
            <a:endParaRPr lang="en-US" sz="3600" dirty="0" smtClean="0"/>
          </a:p>
          <a:p>
            <a:pPr marL="811530" lvl="0" indent="-742950" algn="just" rtl="1">
              <a:spcBef>
                <a:spcPts val="700"/>
              </a:spcBef>
              <a:buClr>
                <a:schemeClr val="tx2"/>
              </a:buClr>
              <a:buSzPct val="95000"/>
            </a:pP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1295400" y="381000"/>
            <a:ext cx="6219825" cy="61722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848600" cy="6248400"/>
          </a:xfrm>
          <a:scene3d>
            <a:camera prst="perspectiveBelow"/>
            <a:lightRig rig="brightRoom" dir="tl">
              <a:rot lat="0" lon="0" rev="8700000"/>
            </a:lightRig>
          </a:scene3d>
          <a:sp3d>
            <a:bevelT w="0" h="0"/>
            <a:contourClr>
              <a:schemeClr val="accent2">
                <a:tint val="70000"/>
              </a:schemeClr>
            </a:contourClr>
          </a:sp3d>
        </p:spPr>
        <p:style>
          <a:lnRef idx="1">
            <a:schemeClr val="accent2"/>
          </a:lnRef>
          <a:fillRef idx="3">
            <a:schemeClr val="accent2"/>
          </a:fillRef>
          <a:effectRef idx="2">
            <a:schemeClr val="accent2"/>
          </a:effectRef>
          <a:fontRef idx="minor">
            <a:schemeClr val="lt1"/>
          </a:fontRef>
        </p:style>
        <p:txBody>
          <a:bodyPr/>
          <a:lstStyle/>
          <a:p>
            <a:pPr algn="ctr"/>
            <a:r>
              <a:rPr lang="ar-SA" sz="13800" b="1" dirty="0" smtClean="0">
                <a:solidFill>
                  <a:schemeClr val="bg1"/>
                </a:solidFill>
                <a:effectLst>
                  <a:glow rad="139700">
                    <a:schemeClr val="accent3">
                      <a:satMod val="175000"/>
                      <a:alpha val="40000"/>
                    </a:schemeClr>
                  </a:glow>
                </a:effectLst>
              </a:rPr>
              <a:t>مراجعة الدرس</a:t>
            </a:r>
            <a:endParaRPr lang="ar-EG" sz="13800" b="1" dirty="0">
              <a:solidFill>
                <a:schemeClr val="bg1"/>
              </a:solidFill>
              <a:effectLst>
                <a:glow rad="139700">
                  <a:schemeClr val="accent3">
                    <a:satMod val="175000"/>
                    <a:alpha val="40000"/>
                  </a:schemeClr>
                </a:glo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3400" y="3733800"/>
            <a:ext cx="8229600" cy="6858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3600" b="1" dirty="0" smtClean="0">
                <a:ln w="50800"/>
                <a:solidFill>
                  <a:schemeClr val="bg1">
                    <a:shade val="50000"/>
                  </a:schemeClr>
                </a:solidFill>
                <a:cs typeface="Arabic Transparent" pitchFamily="2" charset="-78"/>
              </a:rPr>
              <a:t>يستخدم علماء الفلك أدوات عديدة لدراسة الكون </a:t>
            </a:r>
            <a:endParaRPr lang="ar-SA" sz="3600" b="1" dirty="0" smtClean="0">
              <a:ln w="50800"/>
              <a:solidFill>
                <a:schemeClr val="bg1">
                  <a:shade val="50000"/>
                </a:schemeClr>
              </a:solidFill>
              <a:cs typeface="Arabic Transparent" pitchFamily="2" charset="-78"/>
            </a:endParaRPr>
          </a:p>
        </p:txBody>
      </p:sp>
      <p:sp>
        <p:nvSpPr>
          <p:cNvPr id="3" name="Down Arrow 2"/>
          <p:cNvSpPr/>
          <p:nvPr/>
        </p:nvSpPr>
        <p:spPr>
          <a:xfrm>
            <a:off x="2895600" y="1905000"/>
            <a:ext cx="35052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457200" y="381000"/>
            <a:ext cx="8153400" cy="12954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4000" b="1" dirty="0" smtClean="0">
                <a:ln w="50800"/>
                <a:solidFill>
                  <a:srgbClr val="FF0000"/>
                </a:solidFill>
                <a:cs typeface="Arabic Transparent" pitchFamily="2" charset="-78"/>
              </a:rPr>
              <a:t>الفكرة الرئيسية : </a:t>
            </a:r>
            <a:r>
              <a:rPr lang="ar-SA" sz="4000" b="1" dirty="0" smtClean="0">
                <a:ln w="50800"/>
                <a:solidFill>
                  <a:schemeClr val="bg1">
                    <a:shade val="50000"/>
                  </a:schemeClr>
                </a:solidFill>
                <a:cs typeface="Arabic Transparent" pitchFamily="2" charset="-78"/>
              </a:rPr>
              <a:t>كيف يلاحظ العلماء الكون ويدرسونه ؟</a:t>
            </a:r>
            <a:endParaRPr lang="ar-SA" sz="40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81200" y="4114800"/>
            <a:ext cx="5257800" cy="12954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6600" b="1" dirty="0" smtClean="0">
                <a:ln w="50800"/>
                <a:solidFill>
                  <a:prstClr val="black">
                    <a:shade val="50000"/>
                  </a:prstClr>
                </a:solidFill>
                <a:cs typeface="Arabic Transparent" pitchFamily="2" charset="-78"/>
              </a:rPr>
              <a:t>علم الفلك</a:t>
            </a:r>
            <a:endParaRPr lang="ar-SA" sz="19900" b="1" dirty="0" smtClean="0">
              <a:ln w="50800"/>
              <a:solidFill>
                <a:schemeClr val="bg1">
                  <a:shade val="50000"/>
                </a:schemeClr>
              </a:solidFill>
              <a:cs typeface="Arabic Transparent" pitchFamily="2" charset="-78"/>
            </a:endParaRPr>
          </a:p>
        </p:txBody>
      </p:sp>
      <p:sp>
        <p:nvSpPr>
          <p:cNvPr id="3" name="Down Arrow 2"/>
          <p:cNvSpPr/>
          <p:nvPr/>
        </p:nvSpPr>
        <p:spPr>
          <a:xfrm>
            <a:off x="2971800" y="2514600"/>
            <a:ext cx="33528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990600" y="838200"/>
            <a:ext cx="7772400" cy="12192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4000" b="1" dirty="0" smtClean="0">
                <a:ln w="50800"/>
                <a:solidFill>
                  <a:schemeClr val="bg1">
                    <a:shade val="50000"/>
                  </a:schemeClr>
                </a:solidFill>
                <a:cs typeface="Arabic Transparent" pitchFamily="2" charset="-78"/>
              </a:rPr>
              <a:t>   </a:t>
            </a:r>
            <a:r>
              <a:rPr lang="ar-SA" sz="4000" b="1" dirty="0" smtClean="0">
                <a:ln w="50800"/>
                <a:solidFill>
                  <a:srgbClr val="FF0000"/>
                </a:solidFill>
                <a:cs typeface="Arabic Transparent" pitchFamily="2" charset="-78"/>
              </a:rPr>
              <a:t>المفردات : </a:t>
            </a:r>
            <a:r>
              <a:rPr lang="ar-SA" sz="4000" b="1" dirty="0" smtClean="0">
                <a:ln w="50800"/>
                <a:solidFill>
                  <a:schemeClr val="bg1">
                    <a:shade val="50000"/>
                  </a:schemeClr>
                </a:solidFill>
                <a:cs typeface="Arabic Transparent" pitchFamily="2" charset="-78"/>
              </a:rPr>
              <a:t>تسمى دراسة الكون .........</a:t>
            </a:r>
            <a:endParaRPr lang="ar-SA" sz="40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2057400" y="2514600"/>
            <a:ext cx="3352800" cy="1219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9458" name="Picture 2"/>
          <p:cNvPicPr>
            <a:picLocks noChangeAspect="1" noChangeArrowheads="1"/>
          </p:cNvPicPr>
          <p:nvPr/>
        </p:nvPicPr>
        <p:blipFill>
          <a:blip r:embed="rId5"/>
          <a:srcRect/>
          <a:stretch>
            <a:fillRect/>
          </a:stretch>
        </p:blipFill>
        <p:spPr bwMode="auto">
          <a:xfrm>
            <a:off x="4876800" y="304800"/>
            <a:ext cx="3638550" cy="2266950"/>
          </a:xfrm>
          <a:prstGeom prst="rect">
            <a:avLst/>
          </a:prstGeom>
          <a:noFill/>
          <a:ln w="9525">
            <a:noFill/>
            <a:miter lim="800000"/>
            <a:headEnd/>
            <a:tailEnd/>
          </a:ln>
          <a:effectLst/>
        </p:spPr>
      </p:pic>
      <p:sp>
        <p:nvSpPr>
          <p:cNvPr id="6" name="Content Placeholder 2"/>
          <p:cNvSpPr txBox="1">
            <a:spLocks/>
          </p:cNvSpPr>
          <p:nvPr/>
        </p:nvSpPr>
        <p:spPr>
          <a:xfrm>
            <a:off x="1981200" y="4114800"/>
            <a:ext cx="5257800" cy="12954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6600" b="1" dirty="0" smtClean="0">
                <a:ln w="50800"/>
                <a:solidFill>
                  <a:prstClr val="black">
                    <a:shade val="50000"/>
                  </a:prstClr>
                </a:solidFill>
                <a:cs typeface="Arabic Transparent" pitchFamily="2" charset="-78"/>
              </a:rPr>
              <a:t>لا يصلح </a:t>
            </a:r>
            <a:endParaRPr lang="ar-SA" sz="199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to="" calcmode="lin" valueType="num">
                                      <p:cBhvr>
                                        <p:cTn id="7" dur="1" fill="hold"/>
                                        <p:tgtEl>
                                          <p:spTgt spid="1945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5"/>
          <a:srcRect/>
          <a:stretch>
            <a:fillRect/>
          </a:stretch>
        </p:blipFill>
        <p:spPr bwMode="auto">
          <a:xfrm>
            <a:off x="1905000" y="533399"/>
            <a:ext cx="6743700" cy="5237825"/>
          </a:xfrm>
          <a:prstGeom prst="rect">
            <a:avLst/>
          </a:prstGeom>
          <a:noFill/>
          <a:ln w="9525">
            <a:noFill/>
            <a:miter lim="800000"/>
            <a:headEnd/>
            <a:tailEnd/>
          </a:ln>
          <a:effectLst/>
        </p:spPr>
      </p:pic>
      <p:sp>
        <p:nvSpPr>
          <p:cNvPr id="4" name="Oval 3"/>
          <p:cNvSpPr/>
          <p:nvPr/>
        </p:nvSpPr>
        <p:spPr>
          <a:xfrm>
            <a:off x="2514600" y="4343400"/>
            <a:ext cx="2590800" cy="762000"/>
          </a:xfrm>
          <a:prstGeom prst="ellipse">
            <a:avLst/>
          </a:prstGeom>
          <a:noFill/>
          <a:ln w="666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Oval 4"/>
          <p:cNvSpPr/>
          <p:nvPr/>
        </p:nvSpPr>
        <p:spPr>
          <a:xfrm>
            <a:off x="4419600" y="1676400"/>
            <a:ext cx="3810000" cy="762000"/>
          </a:xfrm>
          <a:prstGeom prst="ellipse">
            <a:avLst/>
          </a:prstGeom>
          <a:noFill/>
          <a:ln w="666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to="" calcmode="lin" valueType="num">
                                      <p:cBhvr>
                                        <p:cTn id="7" dur="1" fill="hold"/>
                                        <p:tgtEl>
                                          <p:spTgt spid="2048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rrow.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explode.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05000" y="1447800"/>
            <a:ext cx="6172200" cy="1676400"/>
          </a:xfrm>
          <a:prstGeom prst="rect">
            <a:avLst/>
          </a:prstGeom>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000" b="1" i="0" u="none" strike="noStrike" kern="1200" normalizeH="0" baseline="0" noProof="0" dirty="0" smtClean="0">
                <a:ln w="50800"/>
                <a:solidFill>
                  <a:schemeClr val="bg1">
                    <a:shade val="50000"/>
                  </a:schemeClr>
                </a:solidFill>
                <a:uLnTx/>
                <a:uFillTx/>
                <a:latin typeface="+mj-lt"/>
                <a:ea typeface="+mj-ea"/>
                <a:cs typeface="Arabic Transparent" pitchFamily="2" charset="-78"/>
              </a:rPr>
              <a:t>الدرس الثانى</a:t>
            </a:r>
            <a:endParaRPr kumimoji="0" lang="ar-SA" sz="8000" b="1" i="0" u="none" strike="noStrike" kern="1200" normalizeH="0" noProof="0" dirty="0" smtClean="0">
              <a:ln w="50800"/>
              <a:solidFill>
                <a:schemeClr val="bg1">
                  <a:shade val="50000"/>
                </a:schemeClr>
              </a:solidFill>
              <a:uLnTx/>
              <a:uFillTx/>
              <a:latin typeface="+mj-lt"/>
              <a:ea typeface="+mj-ea"/>
              <a:cs typeface="Arabic Transparent" pitchFamily="2" charset="-78"/>
            </a:endParaRPr>
          </a:p>
        </p:txBody>
      </p:sp>
      <p:graphicFrame>
        <p:nvGraphicFramePr>
          <p:cNvPr id="5" name="Diagram 4"/>
          <p:cNvGraphicFramePr/>
          <p:nvPr/>
        </p:nvGraphicFramePr>
        <p:xfrm>
          <a:off x="762000" y="1397000"/>
          <a:ext cx="80772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4"/>
          <a:srcRect/>
          <a:stretch>
            <a:fillRect/>
          </a:stretch>
        </p:blipFill>
        <p:spPr bwMode="auto">
          <a:xfrm>
            <a:off x="228600" y="228600"/>
            <a:ext cx="8615869" cy="6400800"/>
          </a:xfrm>
          <a:prstGeom prst="rect">
            <a:avLst/>
          </a:prstGeom>
          <a:solidFill>
            <a:srgbClr val="FFFFFF">
              <a:shade val="85000"/>
            </a:srgbClr>
          </a:solidFill>
          <a:ln w="1905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to="" calcmode="lin" valueType="num">
                                      <p:cBhvr>
                                        <p:cTn id="7" dur="1" fill="hold"/>
                                        <p:tgtEl>
                                          <p:spTgt spid="2150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srcRect/>
          <a:stretch>
            <a:fillRect/>
          </a:stretch>
        </p:blipFill>
        <p:spPr bwMode="auto">
          <a:xfrm>
            <a:off x="609600" y="228600"/>
            <a:ext cx="8193767" cy="640080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4"/>
          <a:srcRect/>
          <a:stretch>
            <a:fillRect/>
          </a:stretch>
        </p:blipFill>
        <p:spPr bwMode="auto">
          <a:xfrm>
            <a:off x="566738" y="119063"/>
            <a:ext cx="8010525" cy="6619875"/>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to="" calcmode="lin" valueType="num">
                                      <p:cBhvr>
                                        <p:cTn id="7" dur="1" fill="hold"/>
                                        <p:tgtEl>
                                          <p:spTgt spid="2253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4"/>
          <a:srcRect/>
          <a:stretch>
            <a:fillRect/>
          </a:stretch>
        </p:blipFill>
        <p:spPr bwMode="auto">
          <a:xfrm>
            <a:off x="533400" y="457200"/>
            <a:ext cx="8067675" cy="60198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to="" calcmode="lin" valueType="num">
                                      <p:cBhvr>
                                        <p:cTn id="7" dur="1" fill="hold"/>
                                        <p:tgtEl>
                                          <p:spTgt spid="2355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1295400"/>
            <a:ext cx="6096000" cy="1621536"/>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0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فكرة الدرس</a:t>
            </a:r>
            <a:endParaRPr kumimoji="0" lang="ar-EG" sz="8000" b="1" i="0" u="none" strike="noStrike" kern="120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3" name="Content Placeholder 2"/>
          <p:cNvSpPr txBox="1">
            <a:spLocks/>
          </p:cNvSpPr>
          <p:nvPr/>
        </p:nvSpPr>
        <p:spPr>
          <a:xfrm>
            <a:off x="914400" y="3657600"/>
            <a:ext cx="7696200" cy="1981200"/>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1480" lvl="0" indent="-342900" algn="ctr" rtl="1">
              <a:spcBef>
                <a:spcPts val="700"/>
              </a:spcBef>
              <a:buClr>
                <a:schemeClr val="tx2"/>
              </a:buClr>
              <a:buSzPct val="95000"/>
            </a:pPr>
            <a:r>
              <a:rPr lang="ar-SA" sz="4400" b="1" dirty="0" smtClean="0">
                <a:ln w="11430"/>
                <a:solidFill>
                  <a:srgbClr val="FF00FF"/>
                </a:solidFill>
                <a:effectLst>
                  <a:outerShdw blurRad="50800" dist="39000" dir="5460000" algn="tl">
                    <a:srgbClr val="000000">
                      <a:alpha val="38000"/>
                    </a:srgbClr>
                  </a:outerShdw>
                </a:effectLst>
                <a:latin typeface="Times New Roman" pitchFamily="18" charset="0"/>
                <a:cs typeface="Times New Roman" pitchFamily="18" charset="0"/>
              </a:rPr>
              <a:t>يدور القمر حول الأرض مسببا حدوث المد والجزر والخسوف والكسوف وأطوار القمر.</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0200" y="914400"/>
            <a:ext cx="6096000" cy="1621536"/>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rPr>
              <a:t>المفردات</a:t>
            </a:r>
            <a:endParaRPr kumimoji="0" lang="ar-EG" sz="9600" b="1" i="0" u="none" strike="noStrike" kern="120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endParaRPr>
          </a:p>
        </p:txBody>
      </p:sp>
      <p:sp>
        <p:nvSpPr>
          <p:cNvPr id="3" name="Content Placeholder 2"/>
          <p:cNvSpPr txBox="1">
            <a:spLocks/>
          </p:cNvSpPr>
          <p:nvPr/>
        </p:nvSpPr>
        <p:spPr>
          <a:xfrm>
            <a:off x="914400" y="3048000"/>
            <a:ext cx="7696200" cy="2895600"/>
          </a:xfrm>
          <a:prstGeom prst="rect">
            <a:avLst/>
          </a:prstGeom>
        </p:spPr>
        <p:style>
          <a:lnRef idx="3">
            <a:schemeClr val="lt1"/>
          </a:lnRef>
          <a:fillRef idx="1">
            <a:schemeClr val="accent4"/>
          </a:fillRef>
          <a:effectRef idx="1">
            <a:schemeClr val="accent4"/>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1480" lvl="0" indent="-342900" algn="ctr" rtl="1">
              <a:spcBef>
                <a:spcPts val="700"/>
              </a:spcBef>
              <a:buClr>
                <a:schemeClr val="tx2"/>
              </a:buClr>
              <a:buSzPct val="95000"/>
            </a:pPr>
            <a:r>
              <a:rPr lang="ar-SA" sz="54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الفوهة ـ أطوار القمر ـ كسوف الشمس ـ خسوف القمر ـ المد والجزر ـ الجاذبية .</a:t>
            </a:r>
            <a:endParaRPr lang="ar-SA" sz="54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85800"/>
            <a:ext cx="8382000" cy="56388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a:scene3d>
              <a:camera prst="perspectiveHeroicExtremeRightFacing"/>
              <a:lightRig rig="flat" dir="tl">
                <a:rot lat="0" lon="0" rev="6600000"/>
              </a:lightRig>
            </a:scene3d>
            <a:sp3d extrusionH="25400" contourW="8890">
              <a:bevelT w="38100" h="31750"/>
              <a:contourClr>
                <a:schemeClr val="accent2">
                  <a:shade val="75000"/>
                </a:schemeClr>
              </a:contourClr>
            </a:sp3d>
          </a:bodyPr>
          <a:lstStyle/>
          <a:p>
            <a:pPr algn="ctr" rtl="1"/>
            <a:r>
              <a:rPr lang="ar-EG" sz="11500" b="1" dirty="0" smtClean="0">
                <a:solidFill>
                  <a:srgbClr val="FF0000"/>
                </a:solidFill>
                <a:effectLst>
                  <a:glow rad="228600">
                    <a:schemeClr val="accent3">
                      <a:satMod val="175000"/>
                      <a:alpha val="40000"/>
                    </a:schemeClr>
                  </a:glow>
                </a:effectLst>
                <a:latin typeface="Times New Roman" pitchFamily="18" charset="0"/>
                <a:cs typeface="Times New Roman" pitchFamily="18" charset="0"/>
              </a:rPr>
              <a:t>كيف </a:t>
            </a:r>
            <a:endParaRPr lang="ar-SA" sz="11500" b="1" dirty="0" smtClean="0">
              <a:solidFill>
                <a:srgbClr val="FF0000"/>
              </a:solidFill>
              <a:effectLst>
                <a:glow rad="228600">
                  <a:schemeClr val="accent3">
                    <a:satMod val="175000"/>
                    <a:alpha val="40000"/>
                  </a:schemeClr>
                </a:glow>
              </a:effectLst>
              <a:latin typeface="Times New Roman" pitchFamily="18" charset="0"/>
              <a:cs typeface="Times New Roman" pitchFamily="18" charset="0"/>
            </a:endParaRPr>
          </a:p>
          <a:p>
            <a:pPr algn="ctr" rtl="1"/>
            <a:r>
              <a:rPr lang="ar-EG" sz="11500" b="1" dirty="0" smtClean="0">
                <a:solidFill>
                  <a:srgbClr val="FF0000"/>
                </a:solidFill>
                <a:effectLst>
                  <a:glow rad="228600">
                    <a:schemeClr val="accent3">
                      <a:satMod val="175000"/>
                      <a:alpha val="40000"/>
                    </a:schemeClr>
                  </a:glow>
                </a:effectLst>
                <a:latin typeface="Times New Roman" pitchFamily="18" charset="0"/>
                <a:cs typeface="Times New Roman" pitchFamily="18" charset="0"/>
              </a:rPr>
              <a:t>يبدو</a:t>
            </a:r>
            <a:endParaRPr lang="ar-SA" sz="11500" b="1" dirty="0" smtClean="0">
              <a:solidFill>
                <a:srgbClr val="FF0000"/>
              </a:solidFill>
              <a:effectLst>
                <a:glow rad="228600">
                  <a:schemeClr val="accent3">
                    <a:satMod val="175000"/>
                    <a:alpha val="40000"/>
                  </a:schemeClr>
                </a:glow>
              </a:effectLst>
              <a:latin typeface="Times New Roman" pitchFamily="18" charset="0"/>
              <a:cs typeface="Times New Roman" pitchFamily="18" charset="0"/>
            </a:endParaRPr>
          </a:p>
          <a:p>
            <a:pPr algn="ctr" rtl="1"/>
            <a:r>
              <a:rPr lang="ar-EG" sz="11500" b="1" dirty="0" smtClean="0">
                <a:solidFill>
                  <a:srgbClr val="FF0000"/>
                </a:solidFill>
                <a:effectLst>
                  <a:glow rad="228600">
                    <a:schemeClr val="accent3">
                      <a:satMod val="175000"/>
                      <a:alpha val="40000"/>
                    </a:schemeClr>
                  </a:glow>
                </a:effectLst>
                <a:latin typeface="Times New Roman" pitchFamily="18" charset="0"/>
                <a:cs typeface="Times New Roman" pitchFamily="18" charset="0"/>
              </a:rPr>
              <a:t> </a:t>
            </a:r>
            <a:r>
              <a:rPr lang="ar-EG" sz="11500" b="1" dirty="0" smtClean="0">
                <a:solidFill>
                  <a:srgbClr val="FF0000"/>
                </a:solidFill>
                <a:effectLst>
                  <a:glow rad="228600">
                    <a:schemeClr val="accent3">
                      <a:satMod val="175000"/>
                      <a:alpha val="40000"/>
                    </a:schemeClr>
                  </a:glow>
                </a:effectLst>
                <a:latin typeface="Times New Roman" pitchFamily="18" charset="0"/>
                <a:cs typeface="Times New Roman" pitchFamily="18" charset="0"/>
              </a:rPr>
              <a:t>القمر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0" y="1143000"/>
            <a:ext cx="7848600" cy="36576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2800" b="1" dirty="0" smtClean="0">
                <a:ln w="50800"/>
                <a:solidFill>
                  <a:schemeClr val="bg1">
                    <a:shade val="50000"/>
                  </a:schemeClr>
                </a:solidFill>
                <a:cs typeface="Arabic Transparent" pitchFamily="2" charset="-78"/>
              </a:rPr>
              <a:t>     : كان القمر مصدرا للتساؤل والإلهام عبر التاريخ</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ومع تقدُّم التقنيات سعى الناس </a:t>
            </a:r>
            <a:r>
              <a:rPr lang="ar-SA" sz="2800" b="1" dirty="0" smtClean="0">
                <a:ln w="50800"/>
                <a:solidFill>
                  <a:schemeClr val="bg1">
                    <a:shade val="50000"/>
                  </a:schemeClr>
                </a:solidFill>
                <a:cs typeface="Arabic Transparent" pitchFamily="2" charset="-78"/>
              </a:rPr>
              <a:t>إلى </a:t>
            </a:r>
            <a:r>
              <a:rPr lang="ar-SA" sz="2800" b="1" dirty="0" smtClean="0">
                <a:ln w="50800"/>
                <a:solidFill>
                  <a:schemeClr val="bg1">
                    <a:shade val="50000"/>
                  </a:schemeClr>
                </a:solidFill>
                <a:cs typeface="Arabic Transparent" pitchFamily="2" charset="-78"/>
              </a:rPr>
              <a:t>معرفة المزيد عنْه</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وزوَّدت المناظير الفلكية العلماء بالكثير من المعلومات عن القمر</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وجمعت هي والمسابر الفضائية التي أرسلت </a:t>
            </a:r>
            <a:r>
              <a:rPr lang="ar-SA" sz="2800" b="1" dirty="0" smtClean="0">
                <a:ln w="50800"/>
                <a:solidFill>
                  <a:schemeClr val="bg1">
                    <a:shade val="50000"/>
                  </a:schemeClr>
                </a:solidFill>
                <a:cs typeface="Arabic Transparent" pitchFamily="2" charset="-78"/>
              </a:rPr>
              <a:t>إليه </a:t>
            </a:r>
            <a:r>
              <a:rPr lang="ar-SA" sz="2800" b="1" dirty="0" smtClean="0">
                <a:ln w="50800"/>
                <a:solidFill>
                  <a:schemeClr val="bg1">
                    <a:shade val="50000"/>
                  </a:schemeClr>
                </a:solidFill>
                <a:cs typeface="Arabic Transparent" pitchFamily="2" charset="-78"/>
              </a:rPr>
              <a:t>معلومات قيمة عنه</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ومع ذلك </a:t>
            </a:r>
            <a:r>
              <a:rPr lang="ar-SA" sz="2800" b="1" dirty="0" smtClean="0">
                <a:ln w="50800"/>
                <a:solidFill>
                  <a:schemeClr val="bg1">
                    <a:shade val="50000"/>
                  </a:schemeClr>
                </a:solidFill>
                <a:cs typeface="Arabic Transparent" pitchFamily="2" charset="-78"/>
              </a:rPr>
              <a:t>فإنَّ </a:t>
            </a:r>
            <a:r>
              <a:rPr lang="ar-SA" sz="2800" b="1" dirty="0" smtClean="0">
                <a:ln w="50800"/>
                <a:solidFill>
                  <a:schemeClr val="bg1">
                    <a:shade val="50000"/>
                  </a:schemeClr>
                </a:solidFill>
                <a:cs typeface="Arabic Transparent" pitchFamily="2" charset="-78"/>
              </a:rPr>
              <a:t>معظم المعلومات التي لدينا حول القمر قد حصلنا </a:t>
            </a:r>
            <a:r>
              <a:rPr lang="ar-SA" sz="2800" b="1" dirty="0" smtClean="0">
                <a:ln w="50800"/>
                <a:solidFill>
                  <a:schemeClr val="bg1">
                    <a:shade val="50000"/>
                  </a:schemeClr>
                </a:solidFill>
                <a:cs typeface="Arabic Transparent" pitchFamily="2" charset="-78"/>
              </a:rPr>
              <a:t>عليها </a:t>
            </a:r>
            <a:r>
              <a:rPr lang="ar-SA" sz="2800" b="1" dirty="0" smtClean="0">
                <a:ln w="50800"/>
                <a:solidFill>
                  <a:schemeClr val="bg1">
                    <a:shade val="50000"/>
                  </a:schemeClr>
                </a:solidFill>
                <a:cs typeface="Arabic Transparent" pitchFamily="2" charset="-78"/>
              </a:rPr>
              <a:t>من رحلات </a:t>
            </a:r>
            <a:r>
              <a:rPr lang="ar-SA" sz="2800" b="1" dirty="0" smtClean="0">
                <a:ln w="50800"/>
                <a:solidFill>
                  <a:schemeClr val="bg1">
                    <a:shade val="50000"/>
                  </a:schemeClr>
                </a:solidFill>
                <a:cs typeface="Arabic Transparent" pitchFamily="2" charset="-78"/>
              </a:rPr>
              <a:t>أبولو، التي </a:t>
            </a:r>
            <a:r>
              <a:rPr lang="ar-SA" sz="2800" b="1" dirty="0" smtClean="0">
                <a:ln w="50800"/>
                <a:solidFill>
                  <a:schemeClr val="bg1">
                    <a:shade val="50000"/>
                  </a:schemeClr>
                </a:solidFill>
                <a:cs typeface="Arabic Transparent" pitchFamily="2" charset="-78"/>
              </a:rPr>
              <a:t>تضمَّنَت ستَّ عمليات هبوط </a:t>
            </a:r>
            <a:r>
              <a:rPr lang="ar-SA" sz="2800" b="1" dirty="0" smtClean="0">
                <a:ln w="50800"/>
                <a:solidFill>
                  <a:schemeClr val="bg1">
                    <a:shade val="50000"/>
                  </a:schemeClr>
                </a:solidFill>
                <a:cs typeface="Arabic Transparent" pitchFamily="2" charset="-78"/>
              </a:rPr>
              <a:t>على </a:t>
            </a:r>
            <a:r>
              <a:rPr lang="ar-SA" sz="2800" b="1" dirty="0" smtClean="0">
                <a:ln w="50800"/>
                <a:solidFill>
                  <a:schemeClr val="bg1">
                    <a:shade val="50000"/>
                  </a:schemeClr>
                </a:solidFill>
                <a:cs typeface="Arabic Transparent" pitchFamily="2" charset="-78"/>
              </a:rPr>
              <a:t>سطحه بين الأعوام ١٩٦٩م و ١٩٧٢م</a:t>
            </a:r>
            <a:r>
              <a:rPr lang="ar-SA" sz="2800" b="1" dirty="0" smtClean="0">
                <a:ln w="50800"/>
                <a:solidFill>
                  <a:schemeClr val="bg1">
                    <a:shade val="50000"/>
                  </a:schemeClr>
                </a:solidFill>
                <a:cs typeface="Arabic Transparent" pitchFamily="2" charset="-78"/>
              </a:rPr>
              <a:t>.</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3400" y="1295400"/>
            <a:ext cx="8229600" cy="3581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4400" b="1" dirty="0" smtClean="0">
                <a:ln w="50800"/>
                <a:solidFill>
                  <a:schemeClr val="bg1">
                    <a:shade val="50000"/>
                  </a:schemeClr>
                </a:solidFill>
                <a:cs typeface="Arabic Transparent" pitchFamily="2" charset="-78"/>
              </a:rPr>
              <a:t>  : ونعرف الآن أنه </a:t>
            </a:r>
            <a:r>
              <a:rPr lang="ar-SA" sz="4400" b="1" dirty="0" smtClean="0">
                <a:ln w="50800"/>
                <a:solidFill>
                  <a:schemeClr val="bg1">
                    <a:shade val="50000"/>
                  </a:schemeClr>
                </a:solidFill>
                <a:cs typeface="Arabic Transparent" pitchFamily="2" charset="-78"/>
              </a:rPr>
              <a:t>لا ليس </a:t>
            </a:r>
            <a:r>
              <a:rPr lang="ar-SA" sz="4400" b="1" dirty="0" smtClean="0">
                <a:ln w="50800"/>
                <a:solidFill>
                  <a:schemeClr val="bg1">
                    <a:shade val="50000"/>
                  </a:schemeClr>
                </a:solidFill>
                <a:cs typeface="Arabic Transparent" pitchFamily="2" charset="-78"/>
              </a:rPr>
              <a:t>للقمر مجال </a:t>
            </a:r>
            <a:r>
              <a:rPr lang="ar-SA" sz="4400" b="1" dirty="0" smtClean="0">
                <a:ln w="50800"/>
                <a:solidFill>
                  <a:schemeClr val="bg1">
                    <a:shade val="50000"/>
                  </a:schemeClr>
                </a:solidFill>
                <a:cs typeface="Arabic Transparent" pitchFamily="2" charset="-78"/>
              </a:rPr>
              <a:t>مغناطيسيٌّ، وربَّما </a:t>
            </a:r>
            <a:r>
              <a:rPr lang="ar-SA" sz="4400" b="1" dirty="0" smtClean="0">
                <a:ln w="50800"/>
                <a:solidFill>
                  <a:schemeClr val="bg1">
                    <a:shade val="50000"/>
                  </a:schemeClr>
                </a:solidFill>
                <a:cs typeface="Arabic Transparent" pitchFamily="2" charset="-78"/>
              </a:rPr>
              <a:t>كان </a:t>
            </a:r>
            <a:r>
              <a:rPr lang="ar-SA" sz="4400" b="1" dirty="0" smtClean="0">
                <a:ln w="50800"/>
                <a:solidFill>
                  <a:schemeClr val="bg1">
                    <a:shade val="50000"/>
                  </a:schemeClr>
                </a:solidFill>
                <a:cs typeface="Arabic Transparent" pitchFamily="2" charset="-78"/>
              </a:rPr>
              <a:t>له </a:t>
            </a:r>
            <a:r>
              <a:rPr lang="ar-SA" sz="4400" b="1" dirty="0" smtClean="0">
                <a:ln w="50800"/>
                <a:solidFill>
                  <a:schemeClr val="bg1">
                    <a:shade val="50000"/>
                  </a:schemeClr>
                </a:solidFill>
                <a:cs typeface="Arabic Transparent" pitchFamily="2" charset="-78"/>
              </a:rPr>
              <a:t>مجال مغناطيسيٌّ </a:t>
            </a:r>
            <a:r>
              <a:rPr lang="ar-SA" sz="4400" b="1" dirty="0" smtClean="0">
                <a:ln w="50800"/>
                <a:solidFill>
                  <a:schemeClr val="bg1">
                    <a:shade val="50000"/>
                  </a:schemeClr>
                </a:solidFill>
                <a:cs typeface="Arabic Transparent" pitchFamily="2" charset="-78"/>
              </a:rPr>
              <a:t>قديًما. و </a:t>
            </a:r>
            <a:r>
              <a:rPr lang="ar-SA" sz="4400" b="1" dirty="0" smtClean="0">
                <a:ln w="50800"/>
                <a:solidFill>
                  <a:schemeClr val="bg1">
                    <a:shade val="50000"/>
                  </a:schemeClr>
                </a:solidFill>
                <a:cs typeface="Arabic Transparent" pitchFamily="2" charset="-78"/>
              </a:rPr>
              <a:t>توفر عينات صخور القمر معلومات عن القمر وعن تاريخ الأرض القديم أيضا</a:t>
            </a:r>
            <a:r>
              <a:rPr lang="ar-SA" sz="4400" b="1" dirty="0" smtClean="0">
                <a:ln w="50800"/>
                <a:solidFill>
                  <a:schemeClr val="bg1">
                    <a:shade val="50000"/>
                  </a:schemeClr>
                </a:solidFill>
                <a:cs typeface="Arabic Transparent" pitchFamily="2" charset="-78"/>
              </a:rPr>
              <a:t>.</a:t>
            </a:r>
            <a:endParaRPr lang="ar-SA" sz="44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0" y="1143000"/>
            <a:ext cx="7848600" cy="36576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وقبل اختراع المناظير الفلكية </a:t>
            </a:r>
            <a:r>
              <a:rPr lang="ar-SA" sz="2800" b="1" dirty="0" smtClean="0">
                <a:ln w="50800"/>
                <a:solidFill>
                  <a:schemeClr val="bg1">
                    <a:shade val="50000"/>
                  </a:schemeClr>
                </a:solidFill>
                <a:cs typeface="Arabic Transparent" pitchFamily="2" charset="-78"/>
              </a:rPr>
              <a:t>ا </a:t>
            </a:r>
            <a:r>
              <a:rPr lang="ar-SA" sz="2800" b="1" dirty="0" smtClean="0">
                <a:ln w="50800"/>
                <a:solidFill>
                  <a:schemeClr val="bg1">
                    <a:shade val="50000"/>
                  </a:schemeClr>
                </a:solidFill>
                <a:cs typeface="Arabic Transparent" pitchFamily="2" charset="-78"/>
              </a:rPr>
              <a:t>دعى بعض الراصدين الفلكيين أنهم شاهدوا وجها بشريا </a:t>
            </a:r>
            <a:r>
              <a:rPr lang="ar-SA" sz="2800" b="1" dirty="0" smtClean="0">
                <a:ln w="50800"/>
                <a:solidFill>
                  <a:schemeClr val="bg1">
                    <a:shade val="50000"/>
                  </a:schemeClr>
                </a:solidFill>
                <a:cs typeface="Arabic Transparent" pitchFamily="2" charset="-78"/>
              </a:rPr>
              <a:t>على </a:t>
            </a:r>
            <a:r>
              <a:rPr lang="ar-SA" sz="2800" b="1" dirty="0" smtClean="0">
                <a:ln w="50800"/>
                <a:solidFill>
                  <a:schemeClr val="bg1">
                    <a:shade val="50000"/>
                  </a:schemeClr>
                </a:solidFill>
                <a:cs typeface="Arabic Transparent" pitchFamily="2" charset="-78"/>
              </a:rPr>
              <a:t>سطح القمر</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وعند رؤية القمر بالمناظير الفلكية اختفى هذا الوجه</a:t>
            </a:r>
            <a:r>
              <a:rPr lang="ar-SA" sz="2800" b="1" dirty="0" smtClean="0">
                <a:ln w="50800"/>
                <a:solidFill>
                  <a:schemeClr val="bg1">
                    <a:shade val="50000"/>
                  </a:schemeClr>
                </a:solidFill>
                <a:cs typeface="Arabic Transparent" pitchFamily="2" charset="-78"/>
              </a:rPr>
              <a:t>، وظهر </a:t>
            </a:r>
            <a:r>
              <a:rPr lang="ar-SA" sz="2800" b="1" dirty="0" smtClean="0">
                <a:ln w="50800"/>
                <a:solidFill>
                  <a:schemeClr val="bg1">
                    <a:shade val="50000"/>
                  </a:schemeClr>
                </a:solidFill>
                <a:cs typeface="Arabic Transparent" pitchFamily="2" charset="-78"/>
              </a:rPr>
              <a:t>بدلا </a:t>
            </a:r>
            <a:r>
              <a:rPr lang="ar-SA" sz="2800" b="1" dirty="0" smtClean="0">
                <a:ln w="50800"/>
                <a:solidFill>
                  <a:schemeClr val="bg1">
                    <a:shade val="50000"/>
                  </a:schemeClr>
                </a:solidFill>
                <a:cs typeface="Arabic Transparent" pitchFamily="2" charset="-78"/>
              </a:rPr>
              <a:t>منه </a:t>
            </a:r>
            <a:r>
              <a:rPr lang="ar-SA" sz="2800" b="1" dirty="0" smtClean="0">
                <a:ln w="50800"/>
                <a:solidFill>
                  <a:schemeClr val="bg1">
                    <a:shade val="50000"/>
                  </a:schemeClr>
                </a:solidFill>
                <a:cs typeface="Arabic Transparent" pitchFamily="2" charset="-78"/>
              </a:rPr>
              <a:t>مناطق مضاءة</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وأخرى معتمة </a:t>
            </a:r>
            <a:r>
              <a:rPr lang="ar-SA" sz="2800" b="1" dirty="0" smtClean="0">
                <a:ln w="50800"/>
                <a:solidFill>
                  <a:schemeClr val="bg1">
                    <a:shade val="50000"/>
                  </a:schemeClr>
                </a:solidFill>
                <a:cs typeface="Arabic Transparent" pitchFamily="2" charset="-78"/>
              </a:rPr>
              <a:t>على </a:t>
            </a:r>
            <a:r>
              <a:rPr lang="ar-SA" sz="2800" b="1" dirty="0" smtClean="0">
                <a:ln w="50800"/>
                <a:solidFill>
                  <a:schemeClr val="bg1">
                    <a:shade val="50000"/>
                  </a:schemeClr>
                </a:solidFill>
                <a:cs typeface="Arabic Transparent" pitchFamily="2" charset="-78"/>
              </a:rPr>
              <a:t>شكل </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صحن أو حفر</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وعندما هبط رواد الفضاء على سطح القمر</a:t>
            </a:r>
            <a:r>
              <a:rPr lang="ar-SA" sz="2800" b="1" dirty="0" smtClean="0">
                <a:ln w="50800"/>
                <a:solidFill>
                  <a:schemeClr val="bg1">
                    <a:shade val="50000"/>
                  </a:schemeClr>
                </a:solidFill>
                <a:cs typeface="Arabic Transparent" pitchFamily="2" charset="-78"/>
              </a:rPr>
              <a:t>، وقاموا </a:t>
            </a:r>
            <a:r>
              <a:rPr lang="ar-SA" sz="2800" b="1" dirty="0" smtClean="0">
                <a:ln w="50800"/>
                <a:solidFill>
                  <a:schemeClr val="bg1">
                    <a:shade val="50000"/>
                  </a:schemeClr>
                </a:solidFill>
                <a:cs typeface="Arabic Transparent" pitchFamily="2" charset="-78"/>
              </a:rPr>
              <a:t>بالتقاط صور لسطحه</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ظهرت بعض هذه المعالمِ مثلما </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بدت من الأرض</a:t>
            </a:r>
            <a:r>
              <a:rPr lang="ar-SA"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وبعضها بدا مختلفا جدا</a:t>
            </a:r>
            <a:r>
              <a:rPr lang="ar-SA" sz="2800" b="1" dirty="0" smtClean="0">
                <a:ln w="50800"/>
                <a:solidFill>
                  <a:schemeClr val="bg1">
                    <a:shade val="50000"/>
                  </a:schemeClr>
                </a:solidFill>
                <a:cs typeface="Arabic Transparent" pitchFamily="2" charset="-78"/>
              </a:rPr>
              <a:t>. فَما </a:t>
            </a:r>
            <a:r>
              <a:rPr lang="ar-SA" sz="2800" b="1" dirty="0" smtClean="0">
                <a:ln w="50800"/>
                <a:solidFill>
                  <a:schemeClr val="bg1">
                    <a:shade val="50000"/>
                  </a:schemeClr>
                </a:solidFill>
                <a:cs typeface="Arabic Transparent" pitchFamily="2" charset="-78"/>
              </a:rPr>
              <a:t>هذه المعالمُ؟ وكيف تشكلت</a:t>
            </a:r>
            <a:r>
              <a:rPr lang="ar-SA" sz="2800" b="1" dirty="0" smtClean="0">
                <a:ln w="50800"/>
                <a:solidFill>
                  <a:schemeClr val="bg1">
                    <a:shade val="50000"/>
                  </a:schemeClr>
                </a:solidFill>
                <a:cs typeface="Arabic Transparent" pitchFamily="2" charset="-78"/>
              </a:rPr>
              <a:t>؟</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srcRect/>
          <a:stretch>
            <a:fillRect/>
          </a:stretch>
        </p:blipFill>
        <p:spPr bwMode="auto">
          <a:xfrm>
            <a:off x="381000" y="457200"/>
            <a:ext cx="8448675" cy="609600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to="" calcmode="lin" valueType="num">
                                      <p:cBhvr>
                                        <p:cTn id="7" dur="1" fill="hold"/>
                                        <p:tgtEl>
                                          <p:spTgt spid="2457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29200" y="533400"/>
            <a:ext cx="3810000" cy="6096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defRPr/>
            </a:pPr>
            <a:r>
              <a:rPr lang="ar-SA" sz="2400" b="1" dirty="0" smtClean="0">
                <a:ln w="50800"/>
                <a:solidFill>
                  <a:schemeClr val="bg1">
                    <a:shade val="50000"/>
                  </a:schemeClr>
                </a:solidFill>
              </a:rPr>
              <a:t>معالم سطح القمر </a:t>
            </a:r>
          </a:p>
        </p:txBody>
      </p:sp>
      <p:sp>
        <p:nvSpPr>
          <p:cNvPr id="3" name="Content Placeholder 2"/>
          <p:cNvSpPr txBox="1">
            <a:spLocks/>
          </p:cNvSpPr>
          <p:nvPr/>
        </p:nvSpPr>
        <p:spPr>
          <a:xfrm>
            <a:off x="381000" y="1524000"/>
            <a:ext cx="8458200" cy="5105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200" b="1" dirty="0" smtClean="0">
                <a:ln w="50800"/>
                <a:solidFill>
                  <a:schemeClr val="bg1">
                    <a:shade val="50000"/>
                  </a:schemeClr>
                </a:solidFill>
                <a:cs typeface="Arabic Transparent" pitchFamily="2" charset="-78"/>
              </a:rPr>
              <a:t>    : تمَّ تعرف عدة </a:t>
            </a:r>
            <a:r>
              <a:rPr lang="ar-SA" sz="3200" b="1" dirty="0" smtClean="0">
                <a:ln w="50800"/>
                <a:solidFill>
                  <a:schemeClr val="bg1">
                    <a:shade val="50000"/>
                  </a:schemeClr>
                </a:solidFill>
                <a:cs typeface="Arabic Transparent" pitchFamily="2" charset="-78"/>
              </a:rPr>
              <a:t>معالمَ على </a:t>
            </a:r>
            <a:r>
              <a:rPr lang="ar-SA" sz="3200" b="1" dirty="0" smtClean="0">
                <a:ln w="50800"/>
                <a:solidFill>
                  <a:schemeClr val="bg1">
                    <a:shade val="50000"/>
                  </a:schemeClr>
                </a:solidFill>
                <a:cs typeface="Arabic Transparent" pitchFamily="2" charset="-78"/>
              </a:rPr>
              <a:t>سطح القمر</a:t>
            </a:r>
            <a:r>
              <a:rPr lang="ar-SA" sz="3200" b="1" dirty="0" smtClean="0">
                <a:ln w="50800"/>
                <a:solidFill>
                  <a:schemeClr val="bg1">
                    <a:shade val="50000"/>
                  </a:schemeClr>
                </a:solidFill>
                <a:cs typeface="Arabic Transparent" pitchFamily="2" charset="-78"/>
              </a:rPr>
              <a:t>، ومنها </a:t>
            </a:r>
            <a:r>
              <a:rPr lang="ar-SA" sz="3200" b="1" dirty="0" smtClean="0">
                <a:ln w="50800"/>
                <a:solidFill>
                  <a:schemeClr val="bg1">
                    <a:shade val="50000"/>
                  </a:schemeClr>
                </a:solidFill>
                <a:cs typeface="Arabic Transparent" pitchFamily="2" charset="-78"/>
              </a:rPr>
              <a:t>الفوَّهات، وهي </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حفر </a:t>
            </a:r>
            <a:r>
              <a:rPr lang="ar-SA" sz="3200" b="1" dirty="0" smtClean="0">
                <a:ln w="50800"/>
                <a:solidFill>
                  <a:schemeClr val="bg1">
                    <a:shade val="50000"/>
                  </a:schemeClr>
                </a:solidFill>
                <a:cs typeface="Arabic Transparent" pitchFamily="2" charset="-78"/>
              </a:rPr>
              <a:t>على </a:t>
            </a:r>
            <a:r>
              <a:rPr lang="ar-SA" sz="3200" b="1" dirty="0" smtClean="0">
                <a:ln w="50800"/>
                <a:solidFill>
                  <a:schemeClr val="bg1">
                    <a:shade val="50000"/>
                  </a:schemeClr>
                </a:solidFill>
                <a:cs typeface="Arabic Transparent" pitchFamily="2" charset="-78"/>
              </a:rPr>
              <a:t>شكل صحون عميقة ناتجة </a:t>
            </a:r>
            <a:r>
              <a:rPr lang="ar-SA" sz="3200" b="1" dirty="0" smtClean="0">
                <a:ln w="50800"/>
                <a:solidFill>
                  <a:schemeClr val="bg1">
                    <a:shade val="50000"/>
                  </a:schemeClr>
                </a:solidFill>
                <a:cs typeface="Arabic Transparent" pitchFamily="2" charset="-78"/>
              </a:rPr>
              <a:t>عن </a:t>
            </a:r>
            <a:r>
              <a:rPr lang="ar-SA" sz="3200" b="1" dirty="0" smtClean="0">
                <a:ln w="50800"/>
                <a:solidFill>
                  <a:schemeClr val="bg1">
                    <a:shade val="50000"/>
                  </a:schemeClr>
                </a:solidFill>
                <a:cs typeface="Arabic Transparent" pitchFamily="2" charset="-78"/>
              </a:rPr>
              <a:t>اصطدام الأجرام الفضائية بسطح القمر</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ومع </a:t>
            </a:r>
            <a:r>
              <a:rPr lang="ar-SA" sz="3200" b="1" dirty="0" smtClean="0">
                <a:ln w="50800"/>
                <a:solidFill>
                  <a:schemeClr val="bg1">
                    <a:shade val="50000"/>
                  </a:schemeClr>
                </a:solidFill>
                <a:cs typeface="Arabic Transparent" pitchFamily="2" charset="-78"/>
              </a:rPr>
              <a:t>أنَّ </a:t>
            </a:r>
            <a:r>
              <a:rPr lang="ar-SA" sz="3200" b="1" dirty="0" smtClean="0">
                <a:ln w="50800"/>
                <a:solidFill>
                  <a:schemeClr val="bg1">
                    <a:shade val="50000"/>
                  </a:schemeClr>
                </a:solidFill>
                <a:cs typeface="Arabic Transparent" pitchFamily="2" charset="-78"/>
              </a:rPr>
              <a:t>الأجرام الفضائية تتصادم مع القمر والأرض بالمعدل نفسه تقريبا فإننا نجد عدد الفوَّهات </a:t>
            </a:r>
            <a:r>
              <a:rPr lang="ar-SA" sz="3200" b="1" dirty="0" smtClean="0">
                <a:ln w="50800"/>
                <a:solidFill>
                  <a:schemeClr val="bg1">
                    <a:shade val="50000"/>
                  </a:schemeClr>
                </a:solidFill>
                <a:cs typeface="Arabic Transparent" pitchFamily="2" charset="-78"/>
              </a:rPr>
              <a:t>على </a:t>
            </a:r>
            <a:r>
              <a:rPr lang="ar-SA" sz="3200" b="1" dirty="0" smtClean="0">
                <a:ln w="50800"/>
                <a:solidFill>
                  <a:schemeClr val="bg1">
                    <a:shade val="50000"/>
                  </a:schemeClr>
                </a:solidFill>
                <a:cs typeface="Arabic Transparent" pitchFamily="2" charset="-78"/>
              </a:rPr>
              <a:t>سطح القمر أكبر ممَّا هو على سطح الأرض</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حيث يسبِّب الغلاف </a:t>
            </a:r>
            <a:r>
              <a:rPr lang="ar-SA" sz="3200" b="1" dirty="0" smtClean="0">
                <a:ln w="50800"/>
                <a:solidFill>
                  <a:schemeClr val="bg1">
                    <a:shade val="50000"/>
                  </a:schemeClr>
                </a:solidFill>
                <a:cs typeface="Arabic Transparent" pitchFamily="2" charset="-78"/>
              </a:rPr>
              <a:t>الجوِّيُّ </a:t>
            </a:r>
            <a:r>
              <a:rPr lang="ar-SA" sz="3200" b="1" dirty="0" smtClean="0">
                <a:ln w="50800"/>
                <a:solidFill>
                  <a:schemeClr val="bg1">
                    <a:shade val="50000"/>
                  </a:schemeClr>
                </a:solidFill>
                <a:cs typeface="Arabic Transparent" pitchFamily="2" charset="-78"/>
              </a:rPr>
              <a:t>للأرض احتراق معظم الأجرام الساقطة </a:t>
            </a:r>
            <a:r>
              <a:rPr lang="ar-SA" sz="3200" b="1" dirty="0" smtClean="0">
                <a:ln w="50800"/>
                <a:solidFill>
                  <a:schemeClr val="bg1">
                    <a:shade val="50000"/>
                  </a:schemeClr>
                </a:solidFill>
                <a:cs typeface="Arabic Transparent" pitchFamily="2" charset="-78"/>
              </a:rPr>
              <a:t>فيه. وحتى إذا </a:t>
            </a:r>
            <a:r>
              <a:rPr lang="ar-SA" sz="3200" b="1" dirty="0" smtClean="0">
                <a:ln w="50800"/>
                <a:solidFill>
                  <a:schemeClr val="bg1">
                    <a:shade val="50000"/>
                  </a:schemeClr>
                </a:solidFill>
                <a:cs typeface="Arabic Transparent" pitchFamily="2" charset="-78"/>
              </a:rPr>
              <a:t>وصلت هذه الأجرام </a:t>
            </a:r>
            <a:r>
              <a:rPr lang="ar-SA" sz="3200" b="1" dirty="0" smtClean="0">
                <a:ln w="50800"/>
                <a:solidFill>
                  <a:schemeClr val="bg1">
                    <a:shade val="50000"/>
                  </a:schemeClr>
                </a:solidFill>
                <a:cs typeface="Arabic Transparent" pitchFamily="2" charset="-78"/>
              </a:rPr>
              <a:t>إلى </a:t>
            </a:r>
            <a:r>
              <a:rPr lang="ar-SA" sz="3200" b="1" dirty="0" smtClean="0">
                <a:ln w="50800"/>
                <a:solidFill>
                  <a:schemeClr val="bg1">
                    <a:shade val="50000"/>
                  </a:schemeClr>
                </a:solidFill>
                <a:cs typeface="Arabic Transparent" pitchFamily="2" charset="-78"/>
              </a:rPr>
              <a:t>سطح الأرض </a:t>
            </a:r>
            <a:r>
              <a:rPr lang="ar-SA" sz="3200" b="1" dirty="0" smtClean="0">
                <a:ln w="50800"/>
                <a:solidFill>
                  <a:schemeClr val="bg1">
                    <a:shade val="50000"/>
                  </a:schemeClr>
                </a:solidFill>
                <a:cs typeface="Arabic Transparent" pitchFamily="2" charset="-78"/>
              </a:rPr>
              <a:t>فإنَّ </a:t>
            </a:r>
            <a:r>
              <a:rPr lang="ar-SA" sz="3200" b="1" dirty="0" smtClean="0">
                <a:ln w="50800"/>
                <a:solidFill>
                  <a:schemeClr val="bg1">
                    <a:shade val="50000"/>
                  </a:schemeClr>
                </a:solidFill>
                <a:cs typeface="Arabic Transparent" pitchFamily="2" charset="-78"/>
              </a:rPr>
              <a:t>الفوَّهات الناتجة عن الاصطدام </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تمحى عن طريق تعرية الرياح والمياه الجارية للصخور</a:t>
            </a:r>
            <a:r>
              <a:rPr lang="ar-SA" sz="3200" b="1" dirty="0" smtClean="0">
                <a:ln w="50800"/>
                <a:solidFill>
                  <a:schemeClr val="bg1">
                    <a:shade val="50000"/>
                  </a:schemeClr>
                </a:solidFill>
                <a:cs typeface="Arabic Transparent" pitchFamily="2" charset="-78"/>
              </a:rPr>
              <a:t>.</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05000" y="1447800"/>
            <a:ext cx="6172200" cy="1676400"/>
          </a:xfrm>
          <a:prstGeom prst="rect">
            <a:avLst/>
          </a:prstGeom>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000" b="1" i="0" u="none" strike="noStrike" kern="1200" normalizeH="0" baseline="0" noProof="0" dirty="0" smtClean="0">
                <a:ln w="50800"/>
                <a:solidFill>
                  <a:schemeClr val="bg1">
                    <a:shade val="50000"/>
                  </a:schemeClr>
                </a:solidFill>
                <a:uLnTx/>
                <a:uFillTx/>
                <a:latin typeface="+mj-lt"/>
                <a:ea typeface="+mj-ea"/>
                <a:cs typeface="Arabic Transparent" pitchFamily="2" charset="-78"/>
              </a:rPr>
              <a:t>الدرس الأول </a:t>
            </a:r>
            <a:endParaRPr kumimoji="0" lang="ar-SA" sz="8000" b="1" i="0" u="none" strike="noStrike" kern="1200" normalizeH="0" noProof="0" dirty="0" smtClean="0">
              <a:ln w="50800"/>
              <a:solidFill>
                <a:schemeClr val="bg1">
                  <a:shade val="50000"/>
                </a:schemeClr>
              </a:solidFill>
              <a:uLnTx/>
              <a:uFillTx/>
              <a:latin typeface="+mj-lt"/>
              <a:ea typeface="+mj-ea"/>
              <a:cs typeface="Arabic Transparent" pitchFamily="2" charset="-78"/>
            </a:endParaRPr>
          </a:p>
        </p:txBody>
      </p:sp>
      <p:sp>
        <p:nvSpPr>
          <p:cNvPr id="4" name="Title 1"/>
          <p:cNvSpPr txBox="1">
            <a:spLocks/>
          </p:cNvSpPr>
          <p:nvPr/>
        </p:nvSpPr>
        <p:spPr>
          <a:xfrm>
            <a:off x="1371600" y="3886200"/>
            <a:ext cx="7010400" cy="2362200"/>
          </a:xfrm>
          <a:prstGeom prst="rect">
            <a:avLst/>
          </a:prstGeom>
          <a:ln/>
        </p:spPr>
        <p:style>
          <a:lnRef idx="1">
            <a:schemeClr val="accent4"/>
          </a:lnRef>
          <a:fillRef idx="3">
            <a:schemeClr val="accent4"/>
          </a:fillRef>
          <a:effectRef idx="2">
            <a:schemeClr val="accent4"/>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spcBef>
                <a:spcPct val="0"/>
              </a:spcBef>
              <a:defRPr/>
            </a:pPr>
            <a:r>
              <a:rPr lang="ar-SA"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نظام الأرض والشمس</a:t>
            </a:r>
            <a:endParaRPr kumimoji="0" lang="ar-SA" sz="8000" b="1" i="0" u="none" strike="noStrike" kern="1200"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4"/>
          <a:srcRect/>
          <a:stretch>
            <a:fillRect/>
          </a:stretch>
        </p:blipFill>
        <p:spPr bwMode="auto">
          <a:xfrm>
            <a:off x="685800" y="838200"/>
            <a:ext cx="7919070" cy="510540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to="" calcmode="lin" valueType="num">
                                      <p:cBhvr>
                                        <p:cTn id="7" dur="1" fill="hold"/>
                                        <p:tgtEl>
                                          <p:spTgt spid="2560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9600" y="381000"/>
            <a:ext cx="7848600" cy="55626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   : ومن </a:t>
            </a:r>
            <a:r>
              <a:rPr lang="ar-SA" sz="3600" b="1" dirty="0" smtClean="0">
                <a:ln w="50800"/>
                <a:solidFill>
                  <a:schemeClr val="bg1">
                    <a:shade val="50000"/>
                  </a:schemeClr>
                </a:solidFill>
                <a:cs typeface="Arabic Transparent" pitchFamily="2" charset="-78"/>
              </a:rPr>
              <a:t>المعالمِ </a:t>
            </a:r>
            <a:r>
              <a:rPr lang="ar-SA" sz="3600" b="1" dirty="0" smtClean="0">
                <a:ln w="50800"/>
                <a:solidFill>
                  <a:schemeClr val="bg1">
                    <a:shade val="50000"/>
                  </a:schemeClr>
                </a:solidFill>
                <a:cs typeface="Arabic Transparent" pitchFamily="2" charset="-78"/>
              </a:rPr>
              <a:t>الأخرى على سطح القمر البحار القمرية. وهي </a:t>
            </a:r>
            <a:r>
              <a:rPr lang="ar-SA" sz="3600" b="1" dirty="0" smtClean="0">
                <a:ln w="50800"/>
                <a:solidFill>
                  <a:schemeClr val="bg1">
                    <a:shade val="50000"/>
                  </a:schemeClr>
                </a:solidFill>
                <a:cs typeface="Arabic Transparent" pitchFamily="2" charset="-78"/>
              </a:rPr>
              <a:t>مساحات </a:t>
            </a:r>
            <a:r>
              <a:rPr lang="ar-SA" sz="3600" b="1" dirty="0" smtClean="0">
                <a:ln w="50800"/>
                <a:solidFill>
                  <a:schemeClr val="bg1">
                    <a:shade val="50000"/>
                  </a:schemeClr>
                </a:solidFill>
                <a:cs typeface="Arabic Transparent" pitchFamily="2" charset="-78"/>
              </a:rPr>
              <a:t>مستوية داكنة وكبيرة المساحة</a:t>
            </a:r>
            <a:r>
              <a:rPr lang="ar-SA" sz="3600" b="1" dirty="0" smtClean="0">
                <a:ln w="50800"/>
                <a:solidFill>
                  <a:schemeClr val="bg1">
                    <a:shade val="50000"/>
                  </a:schemeClr>
                </a:solidFill>
                <a:cs typeface="Arabic Transparent" pitchFamily="2" charset="-78"/>
              </a:rPr>
              <a:t>، وتخلو </a:t>
            </a:r>
            <a:r>
              <a:rPr lang="ar-SA" sz="3600" b="1" dirty="0" smtClean="0">
                <a:ln w="50800"/>
                <a:solidFill>
                  <a:schemeClr val="bg1">
                    <a:shade val="50000"/>
                  </a:schemeClr>
                </a:solidFill>
                <a:cs typeface="Arabic Transparent" pitchFamily="2" charset="-78"/>
              </a:rPr>
              <a:t>من الماء</a:t>
            </a:r>
            <a:r>
              <a:rPr lang="ar-SA" sz="3600" b="1" dirty="0" smtClean="0">
                <a:ln w="50800"/>
                <a:solidFill>
                  <a:schemeClr val="bg1">
                    <a:shade val="50000"/>
                  </a:schemeClr>
                </a:solidFill>
                <a:cs typeface="Arabic Transparent" pitchFamily="2" charset="-78"/>
              </a:rPr>
              <a:t>، لكن </a:t>
            </a:r>
            <a:r>
              <a:rPr lang="ar-SA" sz="3600" b="1" dirty="0" smtClean="0">
                <a:ln w="50800"/>
                <a:solidFill>
                  <a:schemeClr val="bg1">
                    <a:shade val="50000"/>
                  </a:schemeClr>
                </a:solidFill>
                <a:cs typeface="Arabic Transparent" pitchFamily="2" charset="-78"/>
              </a:rPr>
              <a:t>الناس </a:t>
            </a:r>
            <a:r>
              <a:rPr lang="ar-SA" sz="3600" b="1" dirty="0" smtClean="0">
                <a:ln w="50800"/>
                <a:solidFill>
                  <a:schemeClr val="bg1">
                    <a:shade val="50000"/>
                  </a:schemeClr>
                </a:solidFill>
                <a:cs typeface="Arabic Transparent" pitchFamily="2" charset="-78"/>
              </a:rPr>
              <a:t>قديًما </a:t>
            </a:r>
            <a:r>
              <a:rPr lang="ar-SA" sz="3600" b="1" dirty="0" smtClean="0">
                <a:ln w="50800"/>
                <a:solidFill>
                  <a:schemeClr val="bg1">
                    <a:shade val="50000"/>
                  </a:schemeClr>
                </a:solidFill>
                <a:cs typeface="Arabic Transparent" pitchFamily="2" charset="-78"/>
              </a:rPr>
              <a:t>اعتقدوا </a:t>
            </a:r>
            <a:r>
              <a:rPr lang="ar-SA" sz="3600" b="1" dirty="0" smtClean="0">
                <a:ln w="50800"/>
                <a:solidFill>
                  <a:schemeClr val="bg1">
                    <a:shade val="50000"/>
                  </a:schemeClr>
                </a:solidFill>
                <a:cs typeface="Arabic Transparent" pitchFamily="2" charset="-78"/>
              </a:rPr>
              <a:t>أنَّها </a:t>
            </a:r>
            <a:r>
              <a:rPr lang="ar-SA" sz="3600" b="1" dirty="0" smtClean="0">
                <a:ln w="50800"/>
                <a:solidFill>
                  <a:schemeClr val="bg1">
                    <a:shade val="50000"/>
                  </a:schemeClr>
                </a:solidFill>
                <a:cs typeface="Arabic Transparent" pitchFamily="2" charset="-78"/>
              </a:rPr>
              <a:t>بحار من الماء</a:t>
            </a:r>
            <a:r>
              <a:rPr lang="ar-SA"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بسبب مظهرها المستوي</a:t>
            </a:r>
            <a:r>
              <a:rPr lang="ar-SA"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ويفسر العلماء حاليا نشأة البحار القمرية </a:t>
            </a:r>
            <a:r>
              <a:rPr lang="ar-SA" sz="3600" b="1" dirty="0" smtClean="0">
                <a:ln w="50800"/>
                <a:solidFill>
                  <a:schemeClr val="bg1">
                    <a:shade val="50000"/>
                  </a:schemeClr>
                </a:solidFill>
                <a:cs typeface="Arabic Transparent" pitchFamily="2" charset="-78"/>
              </a:rPr>
              <a:t>بأنَّها </a:t>
            </a:r>
            <a:r>
              <a:rPr lang="ar-SA" sz="3600" b="1" dirty="0" smtClean="0">
                <a:ln w="50800"/>
                <a:solidFill>
                  <a:schemeClr val="bg1">
                    <a:shade val="50000"/>
                  </a:schemeClr>
                </a:solidFill>
                <a:cs typeface="Arabic Transparent" pitchFamily="2" charset="-78"/>
              </a:rPr>
              <a:t>نتجت </a:t>
            </a:r>
            <a:r>
              <a:rPr lang="ar-SA" sz="3600" b="1" dirty="0" smtClean="0">
                <a:ln w="50800"/>
                <a:solidFill>
                  <a:schemeClr val="bg1">
                    <a:shade val="50000"/>
                  </a:schemeClr>
                </a:solidFill>
                <a:cs typeface="Arabic Transparent" pitchFamily="2" charset="-78"/>
              </a:rPr>
              <a:t>عن </a:t>
            </a:r>
            <a:r>
              <a:rPr lang="ar-SA" sz="3600" b="1" dirty="0" smtClean="0">
                <a:ln w="50800"/>
                <a:solidFill>
                  <a:schemeClr val="bg1">
                    <a:shade val="50000"/>
                  </a:schemeClr>
                </a:solidFill>
                <a:cs typeface="Arabic Transparent" pitchFamily="2" charset="-78"/>
              </a:rPr>
              <a:t>تصادم بعض الأجرام الفضائية الكبيرة بسطح القمر</a:t>
            </a:r>
            <a:r>
              <a:rPr lang="ar-SA" sz="3600" b="1" dirty="0" smtClean="0">
                <a:ln w="50800"/>
                <a:solidFill>
                  <a:schemeClr val="bg1">
                    <a:shade val="50000"/>
                  </a:schemeClr>
                </a:solidFill>
                <a:cs typeface="Arabic Transparent" pitchFamily="2" charset="-78"/>
              </a:rPr>
              <a:t>، ممَّا </a:t>
            </a:r>
            <a:r>
              <a:rPr lang="ar-SA" sz="3600" b="1" dirty="0" smtClean="0">
                <a:ln w="50800"/>
                <a:solidFill>
                  <a:schemeClr val="bg1">
                    <a:shade val="50000"/>
                  </a:schemeClr>
                </a:solidFill>
                <a:cs typeface="Arabic Transparent" pitchFamily="2" charset="-78"/>
              </a:rPr>
              <a:t>أدّىَ إلى </a:t>
            </a:r>
            <a:r>
              <a:rPr lang="ar-SA"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ملء أماكن التصادم باللابة</a:t>
            </a:r>
            <a:r>
              <a:rPr lang="ar-SA" sz="3600" b="1" dirty="0" smtClean="0">
                <a:ln w="50800"/>
                <a:solidFill>
                  <a:schemeClr val="bg1">
                    <a:shade val="50000"/>
                  </a:schemeClr>
                </a:solidFill>
                <a:cs typeface="Arabic Transparent" pitchFamily="2" charset="-78"/>
              </a:rPr>
              <a:t>، التي </a:t>
            </a:r>
            <a:r>
              <a:rPr lang="ar-SA" sz="3600" b="1" dirty="0" smtClean="0">
                <a:ln w="50800"/>
                <a:solidFill>
                  <a:schemeClr val="bg1">
                    <a:shade val="50000"/>
                  </a:schemeClr>
                </a:solidFill>
                <a:cs typeface="Arabic Transparent" pitchFamily="2" charset="-78"/>
              </a:rPr>
              <a:t>بردت وتصلبت</a:t>
            </a:r>
            <a:r>
              <a:rPr lang="ar-SA"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فاكتسبت البحار القمرية مظهرها </a:t>
            </a:r>
            <a:r>
              <a:rPr lang="ar-SA" sz="3600" b="1" dirty="0" smtClean="0">
                <a:ln w="50800"/>
                <a:solidFill>
                  <a:schemeClr val="bg1">
                    <a:shade val="50000"/>
                  </a:schemeClr>
                </a:solidFill>
                <a:cs typeface="Arabic Transparent" pitchFamily="2" charset="-78"/>
              </a:rPr>
              <a:t>الحاليَّ </a:t>
            </a:r>
            <a:r>
              <a:rPr lang="ar-SA" sz="3600" b="1" dirty="0" smtClean="0">
                <a:ln w="50800"/>
                <a:solidFill>
                  <a:schemeClr val="bg1">
                    <a:shade val="50000"/>
                  </a:schemeClr>
                </a:solidFill>
                <a:cs typeface="Arabic Transparent" pitchFamily="2" charset="-78"/>
              </a:rPr>
              <a:t>ولونها الداكن</a:t>
            </a:r>
            <a:r>
              <a:rPr lang="ar-SA" sz="3600" b="1" dirty="0" smtClean="0">
                <a:ln w="50800"/>
                <a:solidFill>
                  <a:schemeClr val="bg1">
                    <a:shade val="50000"/>
                  </a:schemeClr>
                </a:solidFill>
                <a:cs typeface="Arabic Transparent" pitchFamily="2" charset="-78"/>
              </a:rPr>
              <a:t>.</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4"/>
          <a:srcRect/>
          <a:stretch>
            <a:fillRect/>
          </a:stretch>
        </p:blipFill>
        <p:spPr bwMode="auto">
          <a:xfrm>
            <a:off x="609600" y="1447800"/>
            <a:ext cx="8039100" cy="40386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to="" calcmode="lin" valueType="num">
                                      <p:cBhvr>
                                        <p:cTn id="7" dur="1" fill="hold"/>
                                        <p:tgtEl>
                                          <p:spTgt spid="2662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95800" y="533400"/>
            <a:ext cx="4343400" cy="6096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defRPr/>
            </a:pPr>
            <a:r>
              <a:rPr lang="ar-SA" sz="2400" b="1" dirty="0" smtClean="0">
                <a:ln w="50800"/>
                <a:solidFill>
                  <a:schemeClr val="bg1">
                    <a:shade val="50000"/>
                  </a:schemeClr>
                </a:solidFill>
              </a:rPr>
              <a:t>ما الذى يسبب أطوار القمر ؟</a:t>
            </a:r>
          </a:p>
        </p:txBody>
      </p:sp>
      <p:sp>
        <p:nvSpPr>
          <p:cNvPr id="3" name="Content Placeholder 2"/>
          <p:cNvSpPr txBox="1">
            <a:spLocks/>
          </p:cNvSpPr>
          <p:nvPr/>
        </p:nvSpPr>
        <p:spPr>
          <a:xfrm>
            <a:off x="381000" y="1524000"/>
            <a:ext cx="8458200" cy="4191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3200" b="1" dirty="0" smtClean="0">
                <a:ln w="50800"/>
                <a:solidFill>
                  <a:schemeClr val="bg1">
                    <a:shade val="50000"/>
                  </a:schemeClr>
                </a:solidFill>
                <a:cs typeface="Arabic Transparent" pitchFamily="2" charset="-78"/>
              </a:rPr>
              <a:t>     : يدور القمر حول الأرض</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وتدور الأرض حول الشمس</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وعند مراقبة القمر يبدو </a:t>
            </a:r>
            <a:r>
              <a:rPr lang="ar-SA" sz="3200" b="1" dirty="0" smtClean="0">
                <a:ln w="50800"/>
                <a:solidFill>
                  <a:schemeClr val="bg1">
                    <a:shade val="50000"/>
                  </a:schemeClr>
                </a:solidFill>
                <a:cs typeface="Arabic Transparent" pitchFamily="2" charset="-78"/>
              </a:rPr>
              <a:t>كأنَّه </a:t>
            </a:r>
            <a:r>
              <a:rPr lang="ar-SA" sz="3200" b="1" dirty="0" smtClean="0">
                <a:ln w="50800"/>
                <a:solidFill>
                  <a:schemeClr val="bg1">
                    <a:shade val="50000"/>
                  </a:schemeClr>
                </a:solidFill>
                <a:cs typeface="Arabic Transparent" pitchFamily="2" charset="-78"/>
              </a:rPr>
              <a:t>يغير من شكله. وشكل القمر الذي نراه </a:t>
            </a:r>
            <a:r>
              <a:rPr lang="ar-SA" sz="3200" b="1" dirty="0" smtClean="0">
                <a:ln w="50800"/>
                <a:solidFill>
                  <a:schemeClr val="bg1">
                    <a:shade val="50000"/>
                  </a:schemeClr>
                </a:solidFill>
                <a:cs typeface="Arabic Transparent" pitchFamily="2" charset="-78"/>
              </a:rPr>
              <a:t>في </a:t>
            </a:r>
            <a:r>
              <a:rPr lang="ar-SA" sz="3200" b="1" dirty="0" smtClean="0">
                <a:ln w="50800"/>
                <a:solidFill>
                  <a:schemeClr val="bg1">
                    <a:shade val="50000"/>
                  </a:schemeClr>
                </a:solidFill>
                <a:cs typeface="Arabic Transparent" pitchFamily="2" charset="-78"/>
              </a:rPr>
              <a:t>السماء ليلا يسمَّىَ طور القمر</a:t>
            </a:r>
            <a:r>
              <a:rPr lang="ar-SA" sz="3200" b="1" dirty="0" smtClean="0">
                <a:ln w="50800"/>
                <a:solidFill>
                  <a:schemeClr val="bg1">
                    <a:shade val="50000"/>
                  </a:schemeClr>
                </a:solidFill>
                <a:cs typeface="Arabic Transparent" pitchFamily="2" charset="-78"/>
              </a:rPr>
              <a:t>.</a:t>
            </a:r>
          </a:p>
          <a:p>
            <a:pPr marL="811530" indent="-742950" algn="just" rtl="1">
              <a:spcBef>
                <a:spcPts val="700"/>
              </a:spcBef>
              <a:buClr>
                <a:schemeClr val="tx2"/>
              </a:buClr>
              <a:buSzPct val="95000"/>
            </a:pPr>
            <a:r>
              <a:rPr lang="ar-SA" sz="3200" b="1" dirty="0" smtClean="0">
                <a:ln w="50800"/>
                <a:solidFill>
                  <a:schemeClr val="bg1">
                    <a:shade val="50000"/>
                  </a:schemeClr>
                </a:solidFill>
                <a:cs typeface="Arabic Transparent" pitchFamily="2" charset="-78"/>
              </a:rPr>
              <a:t>      وفي الحقيقة</a:t>
            </a:r>
            <a:r>
              <a:rPr lang="ar-SA" sz="3200" b="1" dirty="0" smtClean="0">
                <a:ln w="50800"/>
                <a:solidFill>
                  <a:schemeClr val="bg1">
                    <a:shade val="50000"/>
                  </a:schemeClr>
                </a:solidFill>
                <a:cs typeface="Arabic Transparent" pitchFamily="2" charset="-78"/>
              </a:rPr>
              <a:t>، إنَّ </a:t>
            </a:r>
            <a:r>
              <a:rPr lang="ar-SA" sz="3200" b="1" dirty="0" smtClean="0">
                <a:ln w="50800"/>
                <a:solidFill>
                  <a:schemeClr val="bg1">
                    <a:shade val="50000"/>
                  </a:schemeClr>
                </a:solidFill>
                <a:cs typeface="Arabic Transparent" pitchFamily="2" charset="-78"/>
              </a:rPr>
              <a:t>شكل القمر </a:t>
            </a:r>
            <a:r>
              <a:rPr lang="ar-SA" sz="3200" b="1" dirty="0" smtClean="0">
                <a:ln w="50800"/>
                <a:solidFill>
                  <a:schemeClr val="bg1">
                    <a:shade val="50000"/>
                  </a:schemeClr>
                </a:solidFill>
                <a:cs typeface="Arabic Transparent" pitchFamily="2" charset="-78"/>
              </a:rPr>
              <a:t>لا </a:t>
            </a:r>
            <a:r>
              <a:rPr lang="ar-SA" sz="3200" b="1" dirty="0" smtClean="0">
                <a:ln w="50800"/>
                <a:solidFill>
                  <a:schemeClr val="bg1">
                    <a:shade val="50000"/>
                  </a:schemeClr>
                </a:solidFill>
                <a:cs typeface="Arabic Transparent" pitchFamily="2" charset="-78"/>
              </a:rPr>
              <a:t>يتغير</a:t>
            </a:r>
            <a:r>
              <a:rPr lang="ar-SA" sz="3200" b="1" dirty="0" smtClean="0">
                <a:ln w="50800"/>
                <a:solidFill>
                  <a:schemeClr val="bg1">
                    <a:shade val="50000"/>
                  </a:schemeClr>
                </a:solidFill>
                <a:cs typeface="Arabic Transparent" pitchFamily="2" charset="-78"/>
              </a:rPr>
              <a:t>، أمَّا َ ما </a:t>
            </a:r>
            <a:r>
              <a:rPr lang="ar-SA" sz="3200" b="1" dirty="0" smtClean="0">
                <a:ln w="50800"/>
                <a:solidFill>
                  <a:schemeClr val="bg1">
                    <a:shade val="50000"/>
                  </a:schemeClr>
                </a:solidFill>
                <a:cs typeface="Arabic Transparent" pitchFamily="2" charset="-78"/>
              </a:rPr>
              <a:t>نراه </a:t>
            </a:r>
            <a:r>
              <a:rPr lang="ar-SA" sz="3200" b="1" dirty="0" smtClean="0">
                <a:ln w="50800"/>
                <a:solidFill>
                  <a:schemeClr val="bg1">
                    <a:shade val="50000"/>
                  </a:schemeClr>
                </a:solidFill>
                <a:cs typeface="Arabic Transparent" pitchFamily="2" charset="-78"/>
              </a:rPr>
              <a:t>فإنَّما </a:t>
            </a:r>
            <a:r>
              <a:rPr lang="ar-SA" sz="3200" b="1" dirty="0" smtClean="0">
                <a:ln w="50800"/>
                <a:solidFill>
                  <a:schemeClr val="bg1">
                    <a:shade val="50000"/>
                  </a:schemeClr>
                </a:solidFill>
                <a:cs typeface="Arabic Transparent" pitchFamily="2" charset="-78"/>
              </a:rPr>
              <a:t>هو الجزء المضاء من القمر</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فالقمر </a:t>
            </a:r>
            <a:r>
              <a:rPr lang="ar-SA" sz="3200" b="1" dirty="0" smtClean="0">
                <a:ln w="50800"/>
                <a:solidFill>
                  <a:schemeClr val="bg1">
                    <a:shade val="50000"/>
                  </a:schemeClr>
                </a:solidFill>
                <a:cs typeface="Arabic Transparent" pitchFamily="2" charset="-78"/>
              </a:rPr>
              <a:t>لا </a:t>
            </a:r>
            <a:r>
              <a:rPr lang="ar-SA" sz="3200" b="1" dirty="0" smtClean="0">
                <a:ln w="50800"/>
                <a:solidFill>
                  <a:schemeClr val="bg1">
                    <a:shade val="50000"/>
                  </a:schemeClr>
                </a:solidFill>
                <a:cs typeface="Arabic Transparent" pitchFamily="2" charset="-78"/>
              </a:rPr>
              <a:t>يضيء بنفسه</a:t>
            </a:r>
            <a:r>
              <a:rPr lang="ar-SA" sz="3200" b="1" dirty="0" smtClean="0">
                <a:ln w="50800"/>
                <a:solidFill>
                  <a:schemeClr val="bg1">
                    <a:shade val="50000"/>
                  </a:schemeClr>
                </a:solidFill>
                <a:cs typeface="Arabic Transparent" pitchFamily="2" charset="-78"/>
              </a:rPr>
              <a:t>، وإنَّما </a:t>
            </a:r>
            <a:r>
              <a:rPr lang="ar-SA" sz="3200" b="1" dirty="0" smtClean="0">
                <a:ln w="50800"/>
                <a:solidFill>
                  <a:schemeClr val="bg1">
                    <a:shade val="50000"/>
                  </a:schemeClr>
                </a:solidFill>
                <a:cs typeface="Arabic Transparent" pitchFamily="2" charset="-78"/>
              </a:rPr>
              <a:t>يعكس أشعة الشمس الساقطة عليه</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ويكون </a:t>
            </a:r>
            <a:r>
              <a:rPr lang="ar-SA" sz="3200" b="1" dirty="0" smtClean="0">
                <a:ln w="50800"/>
                <a:solidFill>
                  <a:schemeClr val="bg1">
                    <a:shade val="50000"/>
                  </a:schemeClr>
                </a:solidFill>
                <a:cs typeface="Arabic Transparent" pitchFamily="2" charset="-78"/>
              </a:rPr>
              <a:t>نص ُ </a:t>
            </a:r>
            <a:r>
              <a:rPr lang="ar-SA" sz="3200" b="1" dirty="0" smtClean="0">
                <a:ln w="50800"/>
                <a:solidFill>
                  <a:schemeClr val="bg1">
                    <a:shade val="50000"/>
                  </a:schemeClr>
                </a:solidFill>
                <a:cs typeface="Arabic Transparent" pitchFamily="2" charset="-78"/>
              </a:rPr>
              <a:t>فكرة القمر المواجه للشمس مضاء</a:t>
            </a:r>
            <a:r>
              <a:rPr lang="ar-SA" sz="3200" b="1" dirty="0" smtClean="0">
                <a:ln w="50800"/>
                <a:solidFill>
                  <a:schemeClr val="bg1">
                    <a:shade val="50000"/>
                  </a:schemeClr>
                </a:solidFill>
                <a:cs typeface="Arabic Transparent" pitchFamily="2" charset="-78"/>
              </a:rPr>
              <a:t>، بينَما </a:t>
            </a:r>
            <a:r>
              <a:rPr lang="ar-SA" sz="3200" b="1" dirty="0" smtClean="0">
                <a:ln w="50800"/>
                <a:solidFill>
                  <a:schemeClr val="bg1">
                    <a:shade val="50000"/>
                  </a:schemeClr>
                </a:solidFill>
                <a:cs typeface="Arabic Transparent" pitchFamily="2" charset="-78"/>
              </a:rPr>
              <a:t>يكون النصف الآخر مظلًما</a:t>
            </a:r>
            <a:r>
              <a:rPr lang="ar-SA" sz="3200" b="1" dirty="0" smtClean="0">
                <a:ln w="50800"/>
                <a:solidFill>
                  <a:schemeClr val="bg1">
                    <a:shade val="50000"/>
                  </a:schemeClr>
                </a:solidFill>
                <a:cs typeface="Arabic Transparent" pitchFamily="2" charset="-78"/>
              </a:rPr>
              <a:t>.</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1524000"/>
            <a:ext cx="8458200" cy="3124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4800" b="1" dirty="0" smtClean="0">
                <a:ln w="50800"/>
                <a:solidFill>
                  <a:schemeClr val="bg1">
                    <a:shade val="50000"/>
                  </a:schemeClr>
                </a:solidFill>
                <a:cs typeface="Arabic Transparent" pitchFamily="2" charset="-78"/>
              </a:rPr>
              <a:t>  :  وعندما يكون القمر </a:t>
            </a:r>
            <a:r>
              <a:rPr lang="ar-SA" sz="4800" b="1" dirty="0" smtClean="0">
                <a:ln w="50800"/>
                <a:solidFill>
                  <a:schemeClr val="bg1">
                    <a:shade val="50000"/>
                  </a:schemeClr>
                </a:solidFill>
                <a:cs typeface="Arabic Transparent" pitchFamily="2" charset="-78"/>
              </a:rPr>
              <a:t>في </a:t>
            </a:r>
            <a:r>
              <a:rPr lang="ar-SA" sz="4800" b="1" dirty="0" smtClean="0">
                <a:ln w="50800"/>
                <a:solidFill>
                  <a:schemeClr val="bg1">
                    <a:shade val="50000"/>
                  </a:schemeClr>
                </a:solidFill>
                <a:cs typeface="Arabic Transparent" pitchFamily="2" charset="-78"/>
              </a:rPr>
              <a:t>طور المحاق </a:t>
            </a:r>
            <a:r>
              <a:rPr lang="ar-SA" sz="4800" b="1" dirty="0" smtClean="0">
                <a:ln w="50800"/>
                <a:solidFill>
                  <a:schemeClr val="bg1">
                    <a:shade val="50000"/>
                  </a:schemeClr>
                </a:solidFill>
                <a:cs typeface="Arabic Transparent" pitchFamily="2" charset="-78"/>
              </a:rPr>
              <a:t>فإنَّه </a:t>
            </a:r>
            <a:r>
              <a:rPr lang="ar-SA" sz="4800" b="1" dirty="0" smtClean="0">
                <a:ln w="50800"/>
                <a:solidFill>
                  <a:schemeClr val="bg1">
                    <a:shade val="50000"/>
                  </a:schemeClr>
                </a:solidFill>
                <a:cs typeface="Arabic Transparent" pitchFamily="2" charset="-78"/>
              </a:rPr>
              <a:t>يقع بين الأرض والشمس</a:t>
            </a:r>
            <a:r>
              <a:rPr lang="ar-SA" sz="4800" b="1" dirty="0" smtClean="0">
                <a:ln w="50800"/>
                <a:solidFill>
                  <a:schemeClr val="bg1">
                    <a:shade val="50000"/>
                  </a:schemeClr>
                </a:solidFill>
                <a:cs typeface="Arabic Transparent" pitchFamily="2" charset="-78"/>
              </a:rPr>
              <a:t>، </a:t>
            </a:r>
            <a:r>
              <a:rPr lang="ar-SA" sz="4800" b="1" dirty="0" smtClean="0">
                <a:ln w="50800"/>
                <a:solidFill>
                  <a:schemeClr val="bg1">
                    <a:shade val="50000"/>
                  </a:schemeClr>
                </a:solidFill>
                <a:cs typeface="Arabic Transparent" pitchFamily="2" charset="-78"/>
              </a:rPr>
              <a:t>ونصفه المضاء يكون بعيدا عن الأرض</a:t>
            </a:r>
            <a:r>
              <a:rPr lang="ar-SA" sz="4800" b="1" dirty="0" smtClean="0">
                <a:ln w="50800"/>
                <a:solidFill>
                  <a:schemeClr val="bg1">
                    <a:shade val="50000"/>
                  </a:schemeClr>
                </a:solidFill>
                <a:cs typeface="Arabic Transparent" pitchFamily="2" charset="-78"/>
              </a:rPr>
              <a:t>، </a:t>
            </a:r>
            <a:r>
              <a:rPr lang="ar-SA" sz="4800" b="1" dirty="0" smtClean="0">
                <a:ln w="50800"/>
                <a:solidFill>
                  <a:schemeClr val="bg1">
                    <a:shade val="50000"/>
                  </a:schemeClr>
                </a:solidFill>
                <a:cs typeface="Arabic Transparent" pitchFamily="2" charset="-78"/>
              </a:rPr>
              <a:t>ومن ثمَّ </a:t>
            </a:r>
            <a:r>
              <a:rPr lang="ar-SA" sz="4800" b="1" dirty="0" smtClean="0">
                <a:ln w="50800"/>
                <a:solidFill>
                  <a:schemeClr val="bg1">
                    <a:shade val="50000"/>
                  </a:schemeClr>
                </a:solidFill>
                <a:cs typeface="Arabic Transparent" pitchFamily="2" charset="-78"/>
              </a:rPr>
              <a:t>لا يمكنُنا </a:t>
            </a:r>
            <a:r>
              <a:rPr lang="ar-SA" sz="4800" b="1" dirty="0" smtClean="0">
                <a:ln w="50800"/>
                <a:solidFill>
                  <a:schemeClr val="bg1">
                    <a:shade val="50000"/>
                  </a:schemeClr>
                </a:solidFill>
                <a:cs typeface="Arabic Transparent" pitchFamily="2" charset="-78"/>
              </a:rPr>
              <a:t>أن </a:t>
            </a:r>
            <a:r>
              <a:rPr lang="ar-SA" sz="4800" b="1" dirty="0" smtClean="0">
                <a:ln w="50800"/>
                <a:solidFill>
                  <a:schemeClr val="bg1">
                    <a:shade val="50000"/>
                  </a:schemeClr>
                </a:solidFill>
                <a:cs typeface="Arabic Transparent" pitchFamily="2" charset="-78"/>
              </a:rPr>
              <a:t>َ </a:t>
            </a:r>
            <a:r>
              <a:rPr lang="ar-SA" sz="4800" b="1" dirty="0" smtClean="0">
                <a:ln w="50800"/>
                <a:solidFill>
                  <a:schemeClr val="bg1">
                    <a:shade val="50000"/>
                  </a:schemeClr>
                </a:solidFill>
                <a:cs typeface="Arabic Transparent" pitchFamily="2" charset="-78"/>
              </a:rPr>
              <a:t>نراه</a:t>
            </a:r>
            <a:r>
              <a:rPr lang="ar-SA" sz="4800" b="1" dirty="0" smtClean="0">
                <a:ln w="50800"/>
                <a:solidFill>
                  <a:schemeClr val="bg1">
                    <a:shade val="50000"/>
                  </a:schemeClr>
                </a:solidFill>
                <a:cs typeface="Arabic Transparent" pitchFamily="2" charset="-78"/>
              </a:rPr>
              <a:t>.</a:t>
            </a:r>
            <a:endParaRPr lang="ar-SA" sz="4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838200"/>
            <a:ext cx="8458200" cy="51816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 و ِ في </a:t>
            </a:r>
            <a:r>
              <a:rPr lang="ar-SA" sz="3600" b="1" dirty="0" smtClean="0">
                <a:ln w="50800"/>
                <a:solidFill>
                  <a:schemeClr val="bg1">
                    <a:shade val="50000"/>
                  </a:schemeClr>
                </a:solidFill>
                <a:cs typeface="Arabic Transparent" pitchFamily="2" charset="-78"/>
              </a:rPr>
              <a:t>الأطوار المتنامية يصبح النصف المضاء للقمر مرئيا شيئا فشيئا</a:t>
            </a:r>
            <a:r>
              <a:rPr lang="ar-SA" sz="3600" b="1" dirty="0" smtClean="0">
                <a:ln w="50800"/>
                <a:solidFill>
                  <a:schemeClr val="bg1">
                    <a:shade val="50000"/>
                  </a:schemeClr>
                </a:solidFill>
                <a:cs typeface="Arabic Transparent" pitchFamily="2" charset="-78"/>
              </a:rPr>
              <a:t>. فإذا </a:t>
            </a:r>
            <a:r>
              <a:rPr lang="ar-SA" sz="3600" b="1" dirty="0" smtClean="0">
                <a:ln w="50800"/>
                <a:solidFill>
                  <a:schemeClr val="bg1">
                    <a:shade val="50000"/>
                  </a:schemeClr>
                </a:solidFill>
                <a:cs typeface="Arabic Transparent" pitchFamily="2" charset="-78"/>
              </a:rPr>
              <a:t>كنت أرى </a:t>
            </a:r>
            <a:r>
              <a:rPr lang="ar-SA" sz="3600" b="1" dirty="0" smtClean="0">
                <a:ln w="50800"/>
                <a:solidFill>
                  <a:schemeClr val="bg1">
                    <a:shade val="50000"/>
                  </a:schemeClr>
                </a:solidFill>
                <a:cs typeface="Arabic Transparent" pitchFamily="2" charset="-78"/>
              </a:rPr>
              <a:t>أقلَّ </a:t>
            </a:r>
            <a:r>
              <a:rPr lang="ar-SA" sz="3600" b="1" dirty="0" smtClean="0">
                <a:ln w="50800"/>
                <a:solidFill>
                  <a:schemeClr val="bg1">
                    <a:shade val="50000"/>
                  </a:schemeClr>
                </a:solidFill>
                <a:cs typeface="Arabic Transparent" pitchFamily="2" charset="-78"/>
              </a:rPr>
              <a:t>من نصف قرص القمر مضاء من اليمين يكون طور القمر هو الهلال الأول</a:t>
            </a:r>
            <a:r>
              <a:rPr lang="ar-SA" sz="3600" b="1" dirty="0" smtClean="0">
                <a:ln w="50800"/>
                <a:solidFill>
                  <a:schemeClr val="bg1">
                    <a:shade val="50000"/>
                  </a:schemeClr>
                </a:solidFill>
                <a:cs typeface="Arabic Transparent" pitchFamily="2" charset="-78"/>
              </a:rPr>
              <a:t>.</a:t>
            </a:r>
          </a:p>
          <a:p>
            <a:pPr marL="81153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     وإن كنت أرى النصف الأيمن من القرص مضاء كلَّه فهذاه </a:t>
            </a:r>
            <a:r>
              <a:rPr lang="ar-SA"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وطور التربيع الأول</a:t>
            </a:r>
            <a:r>
              <a:rPr lang="ar-SA"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ومع استمرار </a:t>
            </a:r>
            <a:r>
              <a:rPr lang="ar-SA" sz="3600" b="1" dirty="0" smtClean="0">
                <a:ln w="50800"/>
                <a:solidFill>
                  <a:schemeClr val="bg1">
                    <a:shade val="50000"/>
                  </a:schemeClr>
                </a:solidFill>
                <a:cs typeface="Arabic Transparent" pitchFamily="2" charset="-78"/>
              </a:rPr>
              <a:t>دورانِه </a:t>
            </a:r>
            <a:r>
              <a:rPr lang="ar-SA" sz="3600" b="1" dirty="0" smtClean="0">
                <a:ln w="50800"/>
                <a:solidFill>
                  <a:schemeClr val="bg1">
                    <a:shade val="50000"/>
                  </a:schemeClr>
                </a:solidFill>
                <a:cs typeface="Arabic Transparent" pitchFamily="2" charset="-78"/>
              </a:rPr>
              <a:t>حول الأرض يصبح الجزء الأكبر من النصف المضاء للقمر مرئيا من الأرض</a:t>
            </a:r>
            <a:r>
              <a:rPr lang="ar-SA"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وهذا هو طور الأحدب الأول</a:t>
            </a:r>
            <a:r>
              <a:rPr lang="ar-SA" sz="3600" b="1" dirty="0" smtClean="0">
                <a:ln w="50800"/>
                <a:solidFill>
                  <a:schemeClr val="bg1">
                    <a:shade val="50000"/>
                  </a:schemeClr>
                </a:solidFill>
                <a:cs typeface="Arabic Transparent" pitchFamily="2" charset="-78"/>
              </a:rPr>
              <a:t>.</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srcRect/>
          <a:stretch>
            <a:fillRect/>
          </a:stretch>
        </p:blipFill>
        <p:spPr bwMode="auto">
          <a:xfrm>
            <a:off x="228600" y="304800"/>
            <a:ext cx="8639175" cy="6096000"/>
          </a:xfrm>
          <a:prstGeom prst="rect">
            <a:avLst/>
          </a:prstGeom>
          <a:solidFill>
            <a:srgbClr val="FFFFFF">
              <a:shade val="85000"/>
            </a:srgbClr>
          </a:solidFill>
          <a:ln w="190500" cap="sq">
            <a:solidFill>
              <a:srgbClr val="FFFF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to="" calcmode="lin" valueType="num">
                                      <p:cBhvr>
                                        <p:cTn id="7" dur="1" fill="hold"/>
                                        <p:tgtEl>
                                          <p:spTgt spid="2765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rrow.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457200" y="228600"/>
            <a:ext cx="7969607" cy="6111827"/>
          </a:xfrm>
          <a:prstGeom prst="rect">
            <a:avLst/>
          </a:prstGeom>
          <a:ln w="127000" cap="sq">
            <a:solidFill>
              <a:srgbClr val="FFFF00"/>
            </a:solidFill>
            <a:miter lim="800000"/>
          </a:ln>
          <a:effectLst>
            <a:outerShdw blurRad="57150" dist="50800" dir="2700000" algn="tl" rotWithShape="0">
              <a:srgbClr val="000000">
                <a:alpha val="40000"/>
              </a:srgbClr>
            </a:out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to="" calcmode="lin" valueType="num">
                                      <p:cBhvr>
                                        <p:cTn id="7" dur="1" fill="hold"/>
                                        <p:tgtEl>
                                          <p:spTgt spid="2867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4"/>
          <a:srcRect/>
          <a:stretch>
            <a:fillRect/>
          </a:stretch>
        </p:blipFill>
        <p:spPr bwMode="auto">
          <a:xfrm>
            <a:off x="200025" y="228600"/>
            <a:ext cx="8743950" cy="64008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to="" calcmode="lin" valueType="num">
                                      <p:cBhvr>
                                        <p:cTn id="7" dur="1" fill="hold"/>
                                        <p:tgtEl>
                                          <p:spTgt spid="2969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ashreg.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76600" y="533400"/>
            <a:ext cx="5562600" cy="6096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defRPr/>
            </a:pPr>
            <a:r>
              <a:rPr lang="ar-SA" sz="2400" b="1" dirty="0" smtClean="0">
                <a:ln w="50800"/>
                <a:solidFill>
                  <a:schemeClr val="bg1">
                    <a:shade val="50000"/>
                  </a:schemeClr>
                </a:solidFill>
              </a:rPr>
              <a:t>: ما </a:t>
            </a:r>
            <a:r>
              <a:rPr lang="ar-SA" sz="2400" b="1" dirty="0" smtClean="0">
                <a:ln w="50800"/>
                <a:solidFill>
                  <a:schemeClr val="bg1">
                    <a:shade val="50000"/>
                  </a:schemeClr>
                </a:solidFill>
              </a:rPr>
              <a:t>سبب حدوث الكسوف والخسوف ؟</a:t>
            </a:r>
          </a:p>
        </p:txBody>
      </p:sp>
      <p:sp>
        <p:nvSpPr>
          <p:cNvPr id="3" name="Content Placeholder 2"/>
          <p:cNvSpPr txBox="1">
            <a:spLocks/>
          </p:cNvSpPr>
          <p:nvPr/>
        </p:nvSpPr>
        <p:spPr>
          <a:xfrm>
            <a:off x="381000" y="1524000"/>
            <a:ext cx="8458200" cy="4191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3200" b="1" dirty="0" smtClean="0">
                <a:ln w="50800"/>
                <a:solidFill>
                  <a:schemeClr val="bg1">
                    <a:shade val="50000"/>
                  </a:schemeClr>
                </a:solidFill>
                <a:cs typeface="Arabic Transparent" pitchFamily="2" charset="-78"/>
              </a:rPr>
              <a:t>   : تقع الأرض أثناء دورانهَا حول الشمس بين الشمس والقمر وتحجب أشعة الشمس عن القمر فيحدث خسوف القمر</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يميل مدار القمر حول الأرض قليلا عن مدار الأرض حول الشمس</a:t>
            </a:r>
            <a:r>
              <a:rPr lang="ar-SA" sz="3200" b="1" dirty="0" smtClean="0">
                <a:ln w="50800"/>
                <a:solidFill>
                  <a:schemeClr val="bg1">
                    <a:shade val="50000"/>
                  </a:schemeClr>
                </a:solidFill>
                <a:cs typeface="Arabic Transparent" pitchFamily="2" charset="-78"/>
              </a:rPr>
              <a:t>؛ لذلك </a:t>
            </a:r>
            <a:r>
              <a:rPr lang="ar-SA" sz="3200" b="1" dirty="0" smtClean="0">
                <a:ln w="50800"/>
                <a:solidFill>
                  <a:schemeClr val="bg1">
                    <a:shade val="50000"/>
                  </a:schemeClr>
                </a:solidFill>
                <a:cs typeface="Arabic Transparent" pitchFamily="2" charset="-78"/>
              </a:rPr>
              <a:t>يكون القمر في العادة فوق مدار الأرض </a:t>
            </a:r>
            <a:r>
              <a:rPr lang="ar-SA" sz="3200" b="1" dirty="0" smtClean="0">
                <a:ln w="50800"/>
                <a:solidFill>
                  <a:schemeClr val="bg1">
                    <a:shade val="50000"/>
                  </a:schemeClr>
                </a:solidFill>
                <a:cs typeface="Arabic Transparent" pitchFamily="2" charset="-78"/>
              </a:rPr>
              <a:t>أو </a:t>
            </a:r>
            <a:r>
              <a:rPr lang="ar-SA" sz="3200" b="1" dirty="0" smtClean="0">
                <a:ln w="50800"/>
                <a:solidFill>
                  <a:schemeClr val="bg1">
                    <a:shade val="50000"/>
                  </a:schemeClr>
                </a:solidFill>
                <a:cs typeface="Arabic Transparent" pitchFamily="2" charset="-78"/>
              </a:rPr>
              <a:t>تحته</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ويقطع مدار القمر مستوى مدار الأرض مرتين خلال الشهر الواحد. فإذا حدث </a:t>
            </a:r>
            <a:r>
              <a:rPr lang="ar-SA" sz="3200" b="1" dirty="0" smtClean="0">
                <a:ln w="50800"/>
                <a:solidFill>
                  <a:schemeClr val="bg1">
                    <a:shade val="50000"/>
                  </a:schemeClr>
                </a:solidFill>
                <a:cs typeface="Arabic Transparent" pitchFamily="2" charset="-78"/>
              </a:rPr>
              <a:t>هذا </a:t>
            </a:r>
            <a:r>
              <a:rPr lang="ar-SA" sz="3200" b="1" dirty="0" smtClean="0">
                <a:ln w="50800"/>
                <a:solidFill>
                  <a:schemeClr val="bg1">
                    <a:shade val="50000"/>
                  </a:schemeClr>
                </a:solidFill>
                <a:cs typeface="Arabic Transparent" pitchFamily="2" charset="-78"/>
              </a:rPr>
              <a:t>التقاطع عند طور البدر </a:t>
            </a:r>
            <a:r>
              <a:rPr lang="ar-SA" sz="3200" b="1" dirty="0" smtClean="0">
                <a:ln w="50800"/>
                <a:solidFill>
                  <a:schemeClr val="bg1">
                    <a:shade val="50000"/>
                  </a:schemeClr>
                </a:solidFill>
                <a:cs typeface="Arabic Transparent" pitchFamily="2" charset="-78"/>
              </a:rPr>
              <a:t>فإنَّ القمر </a:t>
            </a:r>
            <a:r>
              <a:rPr lang="ar-SA" sz="3200" b="1" dirty="0" smtClean="0">
                <a:ln w="50800"/>
                <a:solidFill>
                  <a:schemeClr val="bg1">
                    <a:shade val="50000"/>
                  </a:schemeClr>
                </a:solidFill>
                <a:cs typeface="Arabic Transparent" pitchFamily="2" charset="-78"/>
              </a:rPr>
              <a:t>يمرُّ مباشرة </a:t>
            </a:r>
            <a:r>
              <a:rPr lang="ar-SA" sz="3200" b="1" dirty="0" smtClean="0">
                <a:ln w="50800"/>
                <a:solidFill>
                  <a:schemeClr val="bg1">
                    <a:shade val="50000"/>
                  </a:schemeClr>
                </a:solidFill>
                <a:cs typeface="Arabic Transparent" pitchFamily="2" charset="-78"/>
              </a:rPr>
              <a:t>في ظلِّ </a:t>
            </a:r>
            <a:r>
              <a:rPr lang="ar-SA" sz="3200" b="1" dirty="0" smtClean="0">
                <a:ln w="50800"/>
                <a:solidFill>
                  <a:schemeClr val="bg1">
                    <a:shade val="50000"/>
                  </a:schemeClr>
                </a:solidFill>
                <a:cs typeface="Arabic Transparent" pitchFamily="2" charset="-78"/>
              </a:rPr>
              <a:t>الأرض</a:t>
            </a:r>
            <a:r>
              <a:rPr lang="ar-SA" sz="3200" b="1" dirty="0" smtClean="0">
                <a:ln w="50800"/>
                <a:solidFill>
                  <a:schemeClr val="bg1">
                    <a:shade val="50000"/>
                  </a:schemeClr>
                </a:solidFill>
                <a:cs typeface="Arabic Transparent" pitchFamily="2" charset="-78"/>
              </a:rPr>
              <a:t>، فلا </a:t>
            </a:r>
            <a:r>
              <a:rPr lang="ar-SA" sz="3200" b="1" dirty="0" smtClean="0">
                <a:ln w="50800"/>
                <a:solidFill>
                  <a:schemeClr val="bg1">
                    <a:shade val="50000"/>
                  </a:schemeClr>
                </a:solidFill>
                <a:cs typeface="Arabic Transparent" pitchFamily="2" charset="-78"/>
              </a:rPr>
              <a:t>تسقط عليه أشعة الشمس بشكل مباشر</a:t>
            </a:r>
            <a:r>
              <a:rPr lang="ar-SA" sz="3200" b="1" dirty="0" smtClean="0">
                <a:ln w="50800"/>
                <a:solidFill>
                  <a:schemeClr val="bg1">
                    <a:shade val="50000"/>
                  </a:schemeClr>
                </a:solidFill>
                <a:cs typeface="Arabic Transparent" pitchFamily="2" charset="-78"/>
              </a:rPr>
              <a:t>.</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srcRect/>
          <a:stretch>
            <a:fillRect/>
          </a:stretch>
        </p:blipFill>
        <p:spPr bwMode="auto">
          <a:xfrm>
            <a:off x="304800" y="228600"/>
            <a:ext cx="8560661" cy="6472139"/>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81000" y="1524000"/>
            <a:ext cx="8458200" cy="2590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3200" b="1" dirty="0" smtClean="0">
                <a:ln w="50800"/>
                <a:solidFill>
                  <a:schemeClr val="bg1">
                    <a:shade val="50000"/>
                  </a:schemeClr>
                </a:solidFill>
                <a:cs typeface="Arabic Transparent" pitchFamily="2" charset="-78"/>
              </a:rPr>
              <a:t>     : ويصبح القمر </a:t>
            </a:r>
            <a:r>
              <a:rPr lang="ar-SA" sz="3200" b="1" dirty="0" smtClean="0">
                <a:ln w="50800"/>
                <a:solidFill>
                  <a:schemeClr val="bg1">
                    <a:shade val="50000"/>
                  </a:schemeClr>
                </a:solidFill>
                <a:cs typeface="Arabic Transparent" pitchFamily="2" charset="-78"/>
              </a:rPr>
              <a:t>معتًما، </a:t>
            </a:r>
            <a:r>
              <a:rPr lang="ar-SA" sz="3200" b="1" dirty="0" smtClean="0">
                <a:ln w="50800"/>
                <a:solidFill>
                  <a:schemeClr val="bg1">
                    <a:shade val="50000"/>
                  </a:schemeClr>
                </a:solidFill>
                <a:cs typeface="Arabic Transparent" pitchFamily="2" charset="-78"/>
              </a:rPr>
              <a:t>ويكون القمر </a:t>
            </a:r>
            <a:r>
              <a:rPr lang="ar-SA" sz="3200" b="1" dirty="0" smtClean="0">
                <a:ln w="50800"/>
                <a:solidFill>
                  <a:schemeClr val="bg1">
                    <a:shade val="50000"/>
                  </a:schemeClr>
                </a:solidFill>
                <a:cs typeface="Arabic Transparent" pitchFamily="2" charset="-78"/>
              </a:rPr>
              <a:t>في هذا </a:t>
            </a:r>
            <a:r>
              <a:rPr lang="ar-SA" sz="3200" b="1" dirty="0" smtClean="0">
                <a:ln w="50800"/>
                <a:solidFill>
                  <a:schemeClr val="bg1">
                    <a:shade val="50000"/>
                  </a:schemeClr>
                </a:solidFill>
                <a:cs typeface="Arabic Transparent" pitchFamily="2" charset="-78"/>
              </a:rPr>
              <a:t>الوضع </a:t>
            </a:r>
            <a:r>
              <a:rPr lang="ar-SA" sz="3200" b="1" dirty="0" smtClean="0">
                <a:ln w="50800"/>
                <a:solidFill>
                  <a:schemeClr val="bg1">
                    <a:shade val="50000"/>
                  </a:schemeClr>
                </a:solidFill>
                <a:cs typeface="Arabic Transparent" pitchFamily="2" charset="-78"/>
              </a:rPr>
              <a:t>في </a:t>
            </a:r>
            <a:r>
              <a:rPr lang="ar-SA" sz="3200" b="1" dirty="0" smtClean="0">
                <a:ln w="50800"/>
                <a:solidFill>
                  <a:schemeClr val="bg1">
                    <a:shade val="50000"/>
                  </a:schemeClr>
                </a:solidFill>
                <a:cs typeface="Arabic Transparent" pitchFamily="2" charset="-78"/>
              </a:rPr>
              <a:t>حالة خسوف تام</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ويبقى كذلك </a:t>
            </a:r>
            <a:r>
              <a:rPr lang="ar-SA" sz="3200" b="1" dirty="0" smtClean="0">
                <a:ln w="50800"/>
                <a:solidFill>
                  <a:schemeClr val="bg1">
                    <a:shade val="50000"/>
                  </a:schemeClr>
                </a:solidFill>
                <a:cs typeface="Arabic Transparent" pitchFamily="2" charset="-78"/>
              </a:rPr>
              <a:t>حتَّى </a:t>
            </a:r>
            <a:r>
              <a:rPr lang="ar-SA" sz="3200" b="1" dirty="0" smtClean="0">
                <a:ln w="50800"/>
                <a:solidFill>
                  <a:schemeClr val="bg1">
                    <a:shade val="50000"/>
                  </a:schemeClr>
                </a:solidFill>
                <a:cs typeface="Arabic Transparent" pitchFamily="2" charset="-78"/>
              </a:rPr>
              <a:t>يخرج من منطقة ظلِّ الأرض</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فتسقط </a:t>
            </a:r>
            <a:r>
              <a:rPr lang="ar-SA" sz="3200" b="1" dirty="0" smtClean="0">
                <a:ln w="50800"/>
                <a:solidFill>
                  <a:schemeClr val="bg1">
                    <a:shade val="50000"/>
                  </a:schemeClr>
                </a:solidFill>
                <a:cs typeface="Arabic Transparent" pitchFamily="2" charset="-78"/>
              </a:rPr>
              <a:t>عليه </a:t>
            </a:r>
            <a:r>
              <a:rPr lang="ar-SA" sz="3200" b="1" dirty="0" smtClean="0">
                <a:ln w="50800"/>
                <a:solidFill>
                  <a:schemeClr val="bg1">
                    <a:shade val="50000"/>
                  </a:schemeClr>
                </a:solidFill>
                <a:cs typeface="Arabic Transparent" pitchFamily="2" charset="-78"/>
              </a:rPr>
              <a:t>أشعة الشمس من جديد. وعندما </a:t>
            </a:r>
            <a:r>
              <a:rPr lang="ar-SA" sz="3200" b="1" dirty="0" smtClean="0">
                <a:ln w="50800"/>
                <a:solidFill>
                  <a:schemeClr val="bg1">
                    <a:shade val="50000"/>
                  </a:schemeClr>
                </a:solidFill>
                <a:cs typeface="Arabic Transparent" pitchFamily="2" charset="-78"/>
              </a:rPr>
              <a:t>يمرُّ </a:t>
            </a:r>
            <a:r>
              <a:rPr lang="ar-SA" sz="3200" b="1" dirty="0" smtClean="0">
                <a:ln w="50800"/>
                <a:solidFill>
                  <a:schemeClr val="bg1">
                    <a:shade val="50000"/>
                  </a:schemeClr>
                </a:solidFill>
                <a:cs typeface="Arabic Transparent" pitchFamily="2" charset="-78"/>
              </a:rPr>
              <a:t>القمر جزئيا </a:t>
            </a:r>
            <a:r>
              <a:rPr lang="ar-SA" sz="3200" b="1" dirty="0" smtClean="0">
                <a:ln w="50800"/>
                <a:solidFill>
                  <a:schemeClr val="bg1">
                    <a:shade val="50000"/>
                  </a:schemeClr>
                </a:solidFill>
                <a:cs typeface="Arabic Transparent" pitchFamily="2" charset="-78"/>
              </a:rPr>
              <a:t>في ظلِّ </a:t>
            </a:r>
            <a:r>
              <a:rPr lang="ar-SA" sz="3200" b="1" dirty="0" smtClean="0">
                <a:ln w="50800"/>
                <a:solidFill>
                  <a:schemeClr val="bg1">
                    <a:shade val="50000"/>
                  </a:schemeClr>
                </a:solidFill>
                <a:cs typeface="Arabic Transparent" pitchFamily="2" charset="-78"/>
              </a:rPr>
              <a:t>الأرض يحدث خسوف جزئيٌّ. وهذا النوع من الخسوف شائع أكثر من الخسوف </a:t>
            </a:r>
            <a:r>
              <a:rPr lang="ar-SA" sz="3200" b="1" dirty="0" smtClean="0">
                <a:ln w="50800"/>
                <a:solidFill>
                  <a:schemeClr val="bg1">
                    <a:shade val="50000"/>
                  </a:schemeClr>
                </a:solidFill>
                <a:cs typeface="Arabic Transparent" pitchFamily="2" charset="-78"/>
              </a:rPr>
              <a:t>الكليِّ.</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10200" y="533400"/>
            <a:ext cx="3429000" cy="6096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defRPr/>
            </a:pPr>
            <a:r>
              <a:rPr lang="ar-SA" sz="2400" b="1" dirty="0" smtClean="0">
                <a:ln w="50800"/>
                <a:solidFill>
                  <a:schemeClr val="bg1">
                    <a:shade val="50000"/>
                  </a:schemeClr>
                </a:solidFill>
              </a:rPr>
              <a:t>كسوف الشمس</a:t>
            </a:r>
            <a:endParaRPr lang="ar-SA" sz="2400" b="1" dirty="0" smtClean="0">
              <a:ln w="50800"/>
              <a:solidFill>
                <a:schemeClr val="bg1">
                  <a:shade val="50000"/>
                </a:schemeClr>
              </a:solidFill>
            </a:endParaRPr>
          </a:p>
        </p:txBody>
      </p:sp>
      <p:sp>
        <p:nvSpPr>
          <p:cNvPr id="3" name="Content Placeholder 2"/>
          <p:cNvSpPr txBox="1">
            <a:spLocks/>
          </p:cNvSpPr>
          <p:nvPr/>
        </p:nvSpPr>
        <p:spPr>
          <a:xfrm>
            <a:off x="381000" y="1524000"/>
            <a:ext cx="8458200" cy="3505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 عندما تمرُّ </a:t>
            </a:r>
            <a:r>
              <a:rPr lang="ar-SA" sz="3200" b="1" dirty="0" smtClean="0">
                <a:ln w="50800"/>
                <a:solidFill>
                  <a:schemeClr val="bg1">
                    <a:shade val="50000"/>
                  </a:schemeClr>
                </a:solidFill>
                <a:cs typeface="Arabic Transparent" pitchFamily="2" charset="-78"/>
              </a:rPr>
              <a:t>الأرض </a:t>
            </a:r>
            <a:r>
              <a:rPr lang="ar-SA" sz="3200" b="1" dirty="0" smtClean="0">
                <a:ln w="50800"/>
                <a:solidFill>
                  <a:schemeClr val="bg1">
                    <a:shade val="50000"/>
                  </a:schemeClr>
                </a:solidFill>
                <a:cs typeface="Arabic Transparent" pitchFamily="2" charset="-78"/>
              </a:rPr>
              <a:t>في ظلِّ </a:t>
            </a:r>
            <a:r>
              <a:rPr lang="ar-SA" sz="3200" b="1" dirty="0" smtClean="0">
                <a:ln w="50800"/>
                <a:solidFill>
                  <a:schemeClr val="bg1">
                    <a:shade val="50000"/>
                  </a:schemeClr>
                </a:solidFill>
                <a:cs typeface="Arabic Transparent" pitchFamily="2" charset="-78"/>
              </a:rPr>
              <a:t>القمر يحدث كسوف الشمس. ولكي يكون الكسوف كليا يجب </a:t>
            </a:r>
            <a:r>
              <a:rPr lang="ar-SA" sz="3200" b="1" dirty="0" smtClean="0">
                <a:ln w="50800"/>
                <a:solidFill>
                  <a:schemeClr val="bg1">
                    <a:shade val="50000"/>
                  </a:schemeClr>
                </a:solidFill>
                <a:cs typeface="Arabic Transparent" pitchFamily="2" charset="-78"/>
              </a:rPr>
              <a:t>أن </a:t>
            </a:r>
            <a:r>
              <a:rPr lang="ar-SA" sz="3200" b="1" dirty="0" smtClean="0">
                <a:ln w="50800"/>
                <a:solidFill>
                  <a:schemeClr val="bg1">
                    <a:shade val="50000"/>
                  </a:schemeClr>
                </a:solidFill>
                <a:cs typeface="Arabic Transparent" pitchFamily="2" charset="-78"/>
              </a:rPr>
              <a:t>يكون القمر بين الشمس وموقع الراصد على سطح الأرض</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وهذا يحدث فقط عندما يكون القمر محاقا</a:t>
            </a:r>
            <a:r>
              <a:rPr lang="ar-SA" sz="3200" b="1" dirty="0" smtClean="0">
                <a:ln w="50800"/>
                <a:solidFill>
                  <a:schemeClr val="bg1">
                    <a:shade val="50000"/>
                  </a:schemeClr>
                </a:solidFill>
                <a:cs typeface="Arabic Transparent" pitchFamily="2" charset="-78"/>
              </a:rPr>
              <a:t>. وفي الكسو ِ ف الكلي َ </a:t>
            </a:r>
            <a:r>
              <a:rPr lang="ar-SA" sz="3200" b="1" dirty="0" smtClean="0">
                <a:ln w="50800"/>
                <a:solidFill>
                  <a:schemeClr val="bg1">
                    <a:shade val="50000"/>
                  </a:schemeClr>
                </a:solidFill>
                <a:cs typeface="Arabic Transparent" pitchFamily="2" charset="-78"/>
              </a:rPr>
              <a:t>يحجب القمر تماما قرص الشمس، ويظهر قرص الشمس </a:t>
            </a:r>
            <a:r>
              <a:rPr lang="ar-SA" sz="3200" b="1" dirty="0" smtClean="0">
                <a:ln w="50800"/>
                <a:solidFill>
                  <a:schemeClr val="bg1">
                    <a:shade val="50000"/>
                  </a:schemeClr>
                </a:solidFill>
                <a:cs typeface="Arabic Transparent" pitchFamily="2" charset="-78"/>
              </a:rPr>
              <a:t>معتًما </a:t>
            </a:r>
            <a:r>
              <a:rPr lang="ar-SA" sz="3200" b="1" dirty="0" smtClean="0">
                <a:ln w="50800"/>
                <a:solidFill>
                  <a:schemeClr val="bg1">
                    <a:shade val="50000"/>
                  </a:schemeClr>
                </a:solidFill>
                <a:cs typeface="Arabic Transparent" pitchFamily="2" charset="-78"/>
              </a:rPr>
              <a:t>تماما</a:t>
            </a:r>
            <a:r>
              <a:rPr lang="ar-SA"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عندها يمكن رؤية غازات الغلاف </a:t>
            </a:r>
            <a:r>
              <a:rPr lang="ar-SA" sz="3200" b="1" dirty="0" smtClean="0">
                <a:ln w="50800"/>
                <a:solidFill>
                  <a:schemeClr val="bg1">
                    <a:shade val="50000"/>
                  </a:schemeClr>
                </a:solidFill>
                <a:cs typeface="Arabic Transparent" pitchFamily="2" charset="-78"/>
              </a:rPr>
              <a:t>الخارجيِّ </a:t>
            </a:r>
            <a:r>
              <a:rPr lang="ar-SA" sz="3200" b="1" dirty="0" smtClean="0">
                <a:ln w="50800"/>
                <a:solidFill>
                  <a:schemeClr val="bg1">
                    <a:shade val="50000"/>
                  </a:schemeClr>
                </a:solidFill>
                <a:cs typeface="Arabic Transparent" pitchFamily="2" charset="-78"/>
              </a:rPr>
              <a:t>للشمس</a:t>
            </a:r>
            <a:r>
              <a:rPr lang="ar-SA" sz="3200" b="1" dirty="0" smtClean="0">
                <a:ln w="50800"/>
                <a:solidFill>
                  <a:schemeClr val="bg1">
                    <a:shade val="50000"/>
                  </a:schemeClr>
                </a:solidFill>
                <a:cs typeface="Arabic Transparent" pitchFamily="2" charset="-78"/>
              </a:rPr>
              <a:t>.</a:t>
            </a:r>
          </a:p>
          <a:p>
            <a:pPr marL="811530" indent="-742950" algn="just" rtl="1">
              <a:spcBef>
                <a:spcPts val="700"/>
              </a:spcBef>
              <a:buClr>
                <a:schemeClr val="tx2"/>
              </a:buClr>
              <a:buSzPct val="95000"/>
            </a:pP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5"/>
          <a:srcRect/>
          <a:stretch>
            <a:fillRect/>
          </a:stretch>
        </p:blipFill>
        <p:spPr bwMode="auto">
          <a:xfrm>
            <a:off x="990600" y="609600"/>
            <a:ext cx="3251624" cy="5457825"/>
          </a:xfrm>
          <a:prstGeom prst="rect">
            <a:avLst/>
          </a:prstGeom>
          <a:noFill/>
          <a:ln w="9525">
            <a:noFill/>
            <a:miter lim="800000"/>
            <a:headEnd/>
            <a:tailEnd/>
          </a:ln>
          <a:effectLst/>
        </p:spPr>
      </p:pic>
      <p:pic>
        <p:nvPicPr>
          <p:cNvPr id="30723" name="Picture 3"/>
          <p:cNvPicPr>
            <a:picLocks noChangeAspect="1" noChangeArrowheads="1"/>
          </p:cNvPicPr>
          <p:nvPr/>
        </p:nvPicPr>
        <p:blipFill>
          <a:blip r:embed="rId6"/>
          <a:srcRect/>
          <a:stretch>
            <a:fillRect/>
          </a:stretch>
        </p:blipFill>
        <p:spPr bwMode="auto">
          <a:xfrm>
            <a:off x="4648200" y="457200"/>
            <a:ext cx="4046699" cy="57150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to="" calcmode="lin" valueType="num">
                                      <p:cBhvr>
                                        <p:cTn id="7" dur="1" fill="hold"/>
                                        <p:tgtEl>
                                          <p:spTgt spid="3072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rrow.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 to="" calcmode="lin" valueType="num">
                                      <p:cBhvr>
                                        <p:cTn id="12" dur="1" fill="hold"/>
                                        <p:tgtEl>
                                          <p:spTgt spid="30722"/>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pu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91000" y="533400"/>
            <a:ext cx="4648200" cy="6096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defRPr/>
            </a:pPr>
            <a:r>
              <a:rPr lang="ar-SA" sz="2400" b="1" dirty="0" smtClean="0">
                <a:ln w="50800"/>
                <a:solidFill>
                  <a:schemeClr val="bg1">
                    <a:shade val="50000"/>
                  </a:schemeClr>
                </a:solidFill>
              </a:rPr>
              <a:t>ما الذى يسبب المد والجزر ؟</a:t>
            </a:r>
          </a:p>
        </p:txBody>
      </p:sp>
      <p:sp>
        <p:nvSpPr>
          <p:cNvPr id="3" name="Content Placeholder 2"/>
          <p:cNvSpPr txBox="1">
            <a:spLocks/>
          </p:cNvSpPr>
          <p:nvPr/>
        </p:nvSpPr>
        <p:spPr>
          <a:xfrm>
            <a:off x="381000" y="1524000"/>
            <a:ext cx="8458200" cy="3962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4800" b="1" dirty="0" smtClean="0">
                <a:ln w="50800"/>
                <a:solidFill>
                  <a:schemeClr val="bg1">
                    <a:shade val="50000"/>
                  </a:schemeClr>
                </a:solidFill>
                <a:cs typeface="Arabic Transparent" pitchFamily="2" charset="-78"/>
              </a:rPr>
              <a:t>   : من </a:t>
            </a:r>
            <a:r>
              <a:rPr lang="ar-SA" sz="4800" b="1" dirty="0" smtClean="0">
                <a:ln w="50800"/>
                <a:solidFill>
                  <a:schemeClr val="bg1">
                    <a:shade val="50000"/>
                  </a:schemeClr>
                </a:solidFill>
                <a:cs typeface="Arabic Transparent" pitchFamily="2" charset="-78"/>
              </a:rPr>
              <a:t>اليابسة، وتنحسر عنها في أوقات أخرى، ويسمَّى ارتفاع الماء وانخفاضه على طول الشاطئ المدَّ والجزر. يحدث المدُّ والجزر بسبب التجاذب بين الأرض والقمر.</a:t>
            </a:r>
          </a:p>
          <a:p>
            <a:pPr marL="811530" indent="-742950" algn="just" rtl="1">
              <a:spcBef>
                <a:spcPts val="700"/>
              </a:spcBef>
              <a:buClr>
                <a:schemeClr val="tx2"/>
              </a:buClr>
              <a:buSzPct val="95000"/>
            </a:pP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1524000"/>
            <a:ext cx="8458200" cy="3505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    : وكلَّما ازدادت كتلة الجسم زادت قوة جذبِه</a:t>
            </a:r>
            <a:r>
              <a:rPr lang="ar-SA"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ومن ذلك أنَّ جسم الإنسان </a:t>
            </a:r>
            <a:r>
              <a:rPr lang="ar-SA" sz="3600" b="1" dirty="0" smtClean="0">
                <a:ln w="50800"/>
                <a:solidFill>
                  <a:schemeClr val="bg1">
                    <a:shade val="50000"/>
                  </a:schemeClr>
                </a:solidFill>
                <a:cs typeface="Arabic Transparent" pitchFamily="2" charset="-78"/>
              </a:rPr>
              <a:t>له </a:t>
            </a:r>
            <a:r>
              <a:rPr lang="ar-SA" sz="3600" b="1" dirty="0" smtClean="0">
                <a:ln w="50800"/>
                <a:solidFill>
                  <a:schemeClr val="bg1">
                    <a:shade val="50000"/>
                  </a:schemeClr>
                </a:solidFill>
                <a:cs typeface="Arabic Transparent" pitchFamily="2" charset="-78"/>
              </a:rPr>
              <a:t>جاذبية</a:t>
            </a:r>
            <a:r>
              <a:rPr lang="ar-SA" sz="3600" b="1" dirty="0" smtClean="0">
                <a:ln w="50800"/>
                <a:solidFill>
                  <a:schemeClr val="bg1">
                    <a:shade val="50000"/>
                  </a:schemeClr>
                </a:solidFill>
                <a:cs typeface="Arabic Transparent" pitchFamily="2" charset="-78"/>
              </a:rPr>
              <a:t>، و </a:t>
            </a:r>
            <a:r>
              <a:rPr lang="ar-SA" sz="3600" b="1" dirty="0" smtClean="0">
                <a:ln w="50800"/>
                <a:solidFill>
                  <a:schemeClr val="bg1">
                    <a:shade val="50000"/>
                  </a:schemeClr>
                </a:solidFill>
                <a:cs typeface="Arabic Transparent" pitchFamily="2" charset="-78"/>
              </a:rPr>
              <a:t>للأرض كذلك جاذبية. ونظرا </a:t>
            </a:r>
            <a:r>
              <a:rPr lang="ar-SA" sz="3600" b="1" dirty="0" smtClean="0">
                <a:ln w="50800"/>
                <a:solidFill>
                  <a:schemeClr val="bg1">
                    <a:shade val="50000"/>
                  </a:schemeClr>
                </a:solidFill>
                <a:cs typeface="Arabic Transparent" pitchFamily="2" charset="-78"/>
              </a:rPr>
              <a:t>إلى </a:t>
            </a:r>
            <a:r>
              <a:rPr lang="ar-SA" sz="3600" b="1" dirty="0" smtClean="0">
                <a:ln w="50800"/>
                <a:solidFill>
                  <a:schemeClr val="bg1">
                    <a:shade val="50000"/>
                  </a:schemeClr>
                </a:solidFill>
                <a:cs typeface="Arabic Transparent" pitchFamily="2" charset="-78"/>
              </a:rPr>
              <a:t>كتلة الأرض الضخمة </a:t>
            </a:r>
            <a:r>
              <a:rPr lang="ar-SA" sz="3600" b="1" dirty="0" smtClean="0">
                <a:ln w="50800"/>
                <a:solidFill>
                  <a:schemeClr val="bg1">
                    <a:shade val="50000"/>
                  </a:schemeClr>
                </a:solidFill>
                <a:cs typeface="Arabic Transparent" pitchFamily="2" charset="-78"/>
              </a:rPr>
              <a:t>فإنَّ </a:t>
            </a:r>
            <a:r>
              <a:rPr lang="ar-SA" sz="3600" b="1" dirty="0" smtClean="0">
                <a:ln w="50800"/>
                <a:solidFill>
                  <a:schemeClr val="bg1">
                    <a:shade val="50000"/>
                  </a:schemeClr>
                </a:solidFill>
                <a:cs typeface="Arabic Transparent" pitchFamily="2" charset="-78"/>
              </a:rPr>
              <a:t>قوة جذبها أكبر من قوة جذب جسم الإنسان</a:t>
            </a:r>
            <a:r>
              <a:rPr lang="ar-SA"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وهناك جاذبية بين الشمس والكواكب</a:t>
            </a:r>
            <a:r>
              <a:rPr lang="ar-SA"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وكذلك بين الكواكب والقمر</a:t>
            </a:r>
            <a:r>
              <a:rPr lang="ar-SA" sz="3600" b="1" dirty="0" smtClean="0">
                <a:ln w="50800"/>
                <a:solidFill>
                  <a:schemeClr val="bg1">
                    <a:shade val="50000"/>
                  </a:schemeClr>
                </a:solidFill>
                <a:cs typeface="Arabic Transparent" pitchFamily="2" charset="-78"/>
              </a:rPr>
              <a:t>.</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1524000"/>
            <a:ext cx="8458200" cy="3962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   : وتتغير الجاذبية </a:t>
            </a:r>
            <a:r>
              <a:rPr lang="ar-SA" sz="3600" b="1" dirty="0" smtClean="0">
                <a:ln w="50800"/>
                <a:solidFill>
                  <a:schemeClr val="bg1">
                    <a:shade val="50000"/>
                  </a:schemeClr>
                </a:solidFill>
                <a:cs typeface="Arabic Transparent" pitchFamily="2" charset="-78"/>
              </a:rPr>
              <a:t>بين </a:t>
            </a:r>
            <a:r>
              <a:rPr lang="ar-SA" sz="3600" b="1" dirty="0" smtClean="0">
                <a:ln w="50800"/>
                <a:solidFill>
                  <a:schemeClr val="bg1">
                    <a:shade val="50000"/>
                  </a:schemeClr>
                </a:solidFill>
                <a:cs typeface="Arabic Transparent" pitchFamily="2" charset="-78"/>
              </a:rPr>
              <a:t>الأجسام تبعا للمسافة </a:t>
            </a:r>
            <a:r>
              <a:rPr lang="ar-SA" sz="3600" b="1" dirty="0" smtClean="0">
                <a:ln w="50800"/>
                <a:solidFill>
                  <a:schemeClr val="bg1">
                    <a:shade val="50000"/>
                  </a:schemeClr>
                </a:solidFill>
                <a:cs typeface="Arabic Transparent" pitchFamily="2" charset="-78"/>
              </a:rPr>
              <a:t>بينها. </a:t>
            </a:r>
            <a:r>
              <a:rPr lang="ar-SA" sz="3600" b="1" dirty="0" smtClean="0">
                <a:ln w="50800"/>
                <a:solidFill>
                  <a:schemeClr val="bg1">
                    <a:shade val="50000"/>
                  </a:schemeClr>
                </a:solidFill>
                <a:cs typeface="Arabic Transparent" pitchFamily="2" charset="-78"/>
              </a:rPr>
              <a:t>ففي حالة الجاذبية بين الأرض والقمر تتأثر الأجسام على الأرض </a:t>
            </a:r>
            <a:r>
              <a:rPr lang="ar-SA" sz="3600" b="1" dirty="0" smtClean="0">
                <a:ln w="50800"/>
                <a:solidFill>
                  <a:schemeClr val="bg1">
                    <a:shade val="50000"/>
                  </a:schemeClr>
                </a:solidFill>
                <a:cs typeface="Arabic Transparent" pitchFamily="2" charset="-78"/>
              </a:rPr>
              <a:t>في </a:t>
            </a:r>
            <a:r>
              <a:rPr lang="ar-SA" sz="3600" b="1" dirty="0" smtClean="0">
                <a:ln w="50800"/>
                <a:solidFill>
                  <a:schemeClr val="bg1">
                    <a:shade val="50000"/>
                  </a:schemeClr>
                </a:solidFill>
                <a:cs typeface="Arabic Transparent" pitchFamily="2" charset="-78"/>
              </a:rPr>
              <a:t>الجزء المواجه للقمر بقوة جذب أكبر</a:t>
            </a:r>
            <a:r>
              <a:rPr lang="ar-SA"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وهذا يسبب انبعاج الماء عند الجهة المواجهة للقمر</a:t>
            </a:r>
            <a:r>
              <a:rPr lang="ar-SA"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ويحدث انبعاج آخر </a:t>
            </a:r>
            <a:r>
              <a:rPr lang="ar-SA" sz="3600" b="1" dirty="0" smtClean="0">
                <a:ln w="50800"/>
                <a:solidFill>
                  <a:schemeClr val="bg1">
                    <a:shade val="50000"/>
                  </a:schemeClr>
                </a:solidFill>
                <a:cs typeface="Arabic Transparent" pitchFamily="2" charset="-78"/>
              </a:rPr>
              <a:t>على </a:t>
            </a:r>
            <a:r>
              <a:rPr lang="ar-SA" sz="3600" b="1" dirty="0" smtClean="0">
                <a:ln w="50800"/>
                <a:solidFill>
                  <a:schemeClr val="bg1">
                    <a:shade val="50000"/>
                  </a:schemeClr>
                </a:solidFill>
                <a:cs typeface="Arabic Transparent" pitchFamily="2" charset="-78"/>
              </a:rPr>
              <a:t>الجهة الأخرى المقابلة من الأرض البعيدة عن القمر</a:t>
            </a:r>
            <a:r>
              <a:rPr lang="ar-SA" sz="3600" b="1" dirty="0" smtClean="0">
                <a:ln w="50800"/>
                <a:solidFill>
                  <a:schemeClr val="bg1">
                    <a:shade val="50000"/>
                  </a:schemeClr>
                </a:solidFill>
                <a:cs typeface="Arabic Transparent" pitchFamily="2" charset="-78"/>
              </a:rPr>
              <a:t>.</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4"/>
          <a:srcRect/>
          <a:stretch>
            <a:fillRect/>
          </a:stretch>
        </p:blipFill>
        <p:spPr bwMode="auto">
          <a:xfrm>
            <a:off x="381000" y="381000"/>
            <a:ext cx="8458200" cy="62484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to="" calcmode="lin" valueType="num">
                                      <p:cBhvr>
                                        <p:cTn id="7" dur="1" fill="hold"/>
                                        <p:tgtEl>
                                          <p:spTgt spid="3174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848600" cy="6248400"/>
          </a:xfrm>
          <a:scene3d>
            <a:camera prst="perspectiveBelow"/>
            <a:lightRig rig="brightRoom" dir="tl">
              <a:rot lat="0" lon="0" rev="8700000"/>
            </a:lightRig>
          </a:scene3d>
          <a:sp3d>
            <a:bevelT w="0" h="0"/>
            <a:contourClr>
              <a:schemeClr val="accent2">
                <a:tint val="70000"/>
              </a:schemeClr>
            </a:contourClr>
          </a:sp3d>
        </p:spPr>
        <p:style>
          <a:lnRef idx="1">
            <a:schemeClr val="accent2"/>
          </a:lnRef>
          <a:fillRef idx="3">
            <a:schemeClr val="accent2"/>
          </a:fillRef>
          <a:effectRef idx="2">
            <a:schemeClr val="accent2"/>
          </a:effectRef>
          <a:fontRef idx="minor">
            <a:schemeClr val="lt1"/>
          </a:fontRef>
        </p:style>
        <p:txBody>
          <a:bodyPr/>
          <a:lstStyle/>
          <a:p>
            <a:pPr algn="ctr"/>
            <a:r>
              <a:rPr lang="ar-SA" sz="13800" b="1" dirty="0" smtClean="0">
                <a:solidFill>
                  <a:schemeClr val="bg1"/>
                </a:solidFill>
                <a:effectLst>
                  <a:glow rad="139700">
                    <a:schemeClr val="accent3">
                      <a:satMod val="175000"/>
                      <a:alpha val="40000"/>
                    </a:schemeClr>
                  </a:glow>
                </a:effectLst>
              </a:rPr>
              <a:t>مراجعة الدرس</a:t>
            </a:r>
            <a:endParaRPr lang="ar-EG" sz="13800" b="1" dirty="0">
              <a:solidFill>
                <a:schemeClr val="bg1"/>
              </a:solidFill>
              <a:effectLst>
                <a:glow rad="139700">
                  <a:schemeClr val="accent3">
                    <a:satMod val="175000"/>
                    <a:alpha val="40000"/>
                  </a:schemeClr>
                </a:glo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2971800" y="1219200"/>
            <a:ext cx="3505200" cy="1143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381000"/>
            <a:ext cx="8077200" cy="7620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3200" b="1" dirty="0" smtClean="0">
                <a:ln w="50800"/>
                <a:solidFill>
                  <a:srgbClr val="FF0000"/>
                </a:solidFill>
                <a:cs typeface="Arabic Transparent" pitchFamily="2" charset="-78"/>
              </a:rPr>
              <a:t>الفكرة الرئيسية : </a:t>
            </a:r>
            <a:r>
              <a:rPr lang="ar-SA" sz="3200" b="1" dirty="0" smtClean="0">
                <a:ln w="50800"/>
                <a:solidFill>
                  <a:schemeClr val="bg1">
                    <a:shade val="50000"/>
                  </a:schemeClr>
                </a:solidFill>
                <a:cs typeface="Arabic Transparent" pitchFamily="2" charset="-78"/>
              </a:rPr>
              <a:t>ما الذى يسبب أطوار القمر ؟.</a:t>
            </a:r>
            <a:endParaRPr lang="ar-SA" sz="3200" b="1" dirty="0" smtClean="0">
              <a:ln w="50800"/>
              <a:solidFill>
                <a:schemeClr val="bg1">
                  <a:shade val="50000"/>
                </a:schemeClr>
              </a:solidFill>
              <a:cs typeface="Arabic Transparent" pitchFamily="2" charset="-78"/>
            </a:endParaRPr>
          </a:p>
        </p:txBody>
      </p:sp>
      <p:sp>
        <p:nvSpPr>
          <p:cNvPr id="6" name="Content Placeholder 2"/>
          <p:cNvSpPr txBox="1">
            <a:spLocks/>
          </p:cNvSpPr>
          <p:nvPr/>
        </p:nvSpPr>
        <p:spPr>
          <a:xfrm>
            <a:off x="457200" y="3048000"/>
            <a:ext cx="7924800" cy="18288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5400" b="1" dirty="0" smtClean="0">
                <a:ln w="50800"/>
                <a:solidFill>
                  <a:schemeClr val="bg1">
                    <a:shade val="50000"/>
                  </a:schemeClr>
                </a:solidFill>
                <a:cs typeface="Arabic Transparent" pitchFamily="2" charset="-78"/>
              </a:rPr>
              <a:t>بسبب دوران القمر حول الأرض ودوران الأرض حول الشمس .</a:t>
            </a:r>
            <a:endParaRPr lang="ar-SA" sz="54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5"/>
          <a:srcRect/>
          <a:stretch>
            <a:fillRect/>
          </a:stretch>
        </p:blipFill>
        <p:spPr bwMode="auto">
          <a:xfrm>
            <a:off x="1752600" y="533400"/>
            <a:ext cx="6943725" cy="5653924"/>
          </a:xfrm>
          <a:prstGeom prst="rect">
            <a:avLst/>
          </a:prstGeom>
          <a:noFill/>
          <a:ln w="9525">
            <a:noFill/>
            <a:miter lim="800000"/>
            <a:headEnd/>
            <a:tailEnd/>
          </a:ln>
          <a:effectLst/>
        </p:spPr>
      </p:pic>
      <p:sp>
        <p:nvSpPr>
          <p:cNvPr id="4" name="Oval 3"/>
          <p:cNvSpPr/>
          <p:nvPr/>
        </p:nvSpPr>
        <p:spPr>
          <a:xfrm>
            <a:off x="3505200" y="5257800"/>
            <a:ext cx="2895600" cy="685800"/>
          </a:xfrm>
          <a:prstGeom prst="ellipse">
            <a:avLst/>
          </a:prstGeom>
          <a:noFill/>
          <a:ln w="666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Oval 6"/>
          <p:cNvSpPr/>
          <p:nvPr/>
        </p:nvSpPr>
        <p:spPr>
          <a:xfrm>
            <a:off x="6248400" y="2667000"/>
            <a:ext cx="1981200" cy="685800"/>
          </a:xfrm>
          <a:prstGeom prst="ellipse">
            <a:avLst/>
          </a:prstGeom>
          <a:noFill/>
          <a:ln w="666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to="" calcmode="lin" valueType="num">
                                      <p:cBhvr>
                                        <p:cTn id="7" dur="1" fill="hold"/>
                                        <p:tgtEl>
                                          <p:spTgt spid="3481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hamme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explode.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304800" y="304800"/>
            <a:ext cx="8629650" cy="61722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848600" cy="5791200"/>
          </a:xfrm>
          <a:scene3d>
            <a:camera prst="perspectiveBelow"/>
            <a:lightRig rig="brightRoom" dir="tl">
              <a:rot lat="0" lon="0" rev="8700000"/>
            </a:lightRig>
          </a:scene3d>
          <a:sp3d>
            <a:bevelT w="0" h="0"/>
            <a:contourClr>
              <a:schemeClr val="accent2">
                <a:tint val="70000"/>
              </a:schemeClr>
            </a:contourClr>
          </a:sp3d>
        </p:spPr>
        <p:style>
          <a:lnRef idx="1">
            <a:schemeClr val="accent2"/>
          </a:lnRef>
          <a:fillRef idx="3">
            <a:schemeClr val="accent2"/>
          </a:fillRef>
          <a:effectRef idx="2">
            <a:schemeClr val="accent2"/>
          </a:effectRef>
          <a:fontRef idx="minor">
            <a:schemeClr val="lt1"/>
          </a:fontRef>
        </p:style>
        <p:txBody>
          <a:bodyPr/>
          <a:lstStyle/>
          <a:p>
            <a:pPr algn="ctr"/>
            <a:r>
              <a:rPr lang="ar-SA" sz="13800" b="1" dirty="0" smtClean="0">
                <a:solidFill>
                  <a:schemeClr val="bg1"/>
                </a:solidFill>
                <a:effectLst>
                  <a:glow rad="139700">
                    <a:schemeClr val="accent3">
                      <a:satMod val="175000"/>
                      <a:alpha val="40000"/>
                    </a:schemeClr>
                  </a:glow>
                </a:effectLst>
              </a:rPr>
              <a:t>مراجعة </a:t>
            </a:r>
            <a:r>
              <a:rPr lang="ar-SA" sz="9600" b="1" dirty="0" smtClean="0">
                <a:solidFill>
                  <a:schemeClr val="bg1"/>
                </a:solidFill>
                <a:effectLst>
                  <a:glow rad="139700">
                    <a:schemeClr val="accent3">
                      <a:satMod val="175000"/>
                      <a:alpha val="40000"/>
                    </a:schemeClr>
                  </a:glow>
                </a:effectLst>
              </a:rPr>
              <a:t>الفصل الأول</a:t>
            </a:r>
            <a:endParaRPr lang="ar-EG" sz="13800" b="1" dirty="0">
              <a:solidFill>
                <a:schemeClr val="bg1"/>
              </a:solidFill>
              <a:effectLst>
                <a:glow rad="139700">
                  <a:schemeClr val="accent3">
                    <a:satMod val="175000"/>
                    <a:alpha val="40000"/>
                  </a:schemeClr>
                </a:glo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19200" y="4572000"/>
            <a:ext cx="6858000" cy="11430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6600" b="1" dirty="0" smtClean="0">
                <a:ln w="50800"/>
                <a:solidFill>
                  <a:schemeClr val="bg1">
                    <a:shade val="50000"/>
                  </a:schemeClr>
                </a:solidFill>
                <a:cs typeface="Arabic Transparent" pitchFamily="2" charset="-78"/>
              </a:rPr>
              <a:t>دورة الأرض السنوية</a:t>
            </a:r>
            <a:endParaRPr lang="ar-SA" sz="6600" b="1" dirty="0" smtClean="0">
              <a:ln w="50800"/>
              <a:solidFill>
                <a:schemeClr val="bg1">
                  <a:shade val="50000"/>
                </a:schemeClr>
              </a:solidFill>
              <a:cs typeface="Arabic Transparent" pitchFamily="2" charset="-78"/>
            </a:endParaRPr>
          </a:p>
        </p:txBody>
      </p:sp>
      <p:sp>
        <p:nvSpPr>
          <p:cNvPr id="3" name="Down Arrow 2"/>
          <p:cNvSpPr/>
          <p:nvPr/>
        </p:nvSpPr>
        <p:spPr>
          <a:xfrm>
            <a:off x="2895600" y="2438400"/>
            <a:ext cx="35052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1295400"/>
            <a:ext cx="8077200" cy="9144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3200" b="1" dirty="0" smtClean="0">
                <a:ln w="50800"/>
                <a:solidFill>
                  <a:srgbClr val="FF0000"/>
                </a:solidFill>
                <a:cs typeface="Arabic Transparent" pitchFamily="2" charset="-78"/>
              </a:rPr>
              <a:t>1) </a:t>
            </a:r>
            <a:r>
              <a:rPr lang="ar-SA" sz="3200" b="1" dirty="0" smtClean="0">
                <a:ln w="50800"/>
                <a:solidFill>
                  <a:srgbClr val="FF0000"/>
                </a:solidFill>
                <a:cs typeface="Arabic Transparent" pitchFamily="2" charset="-78"/>
              </a:rPr>
              <a:t>............هى دورة الأرض حول الشمس .</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0" y="4572000"/>
            <a:ext cx="5867400" cy="10668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6000" b="1" dirty="0" smtClean="0">
                <a:ln w="50800"/>
                <a:solidFill>
                  <a:schemeClr val="bg1">
                    <a:shade val="50000"/>
                  </a:schemeClr>
                </a:solidFill>
                <a:cs typeface="Arabic Transparent" pitchFamily="2" charset="-78"/>
              </a:rPr>
              <a:t>الجاذبية </a:t>
            </a:r>
            <a:endParaRPr lang="ar-SA" sz="6000" b="1" dirty="0" smtClean="0">
              <a:ln w="50800"/>
              <a:solidFill>
                <a:schemeClr val="bg1">
                  <a:shade val="50000"/>
                </a:schemeClr>
              </a:solidFill>
              <a:cs typeface="Arabic Transparent" pitchFamily="2" charset="-78"/>
            </a:endParaRPr>
          </a:p>
        </p:txBody>
      </p:sp>
      <p:sp>
        <p:nvSpPr>
          <p:cNvPr id="3" name="Down Arrow 2"/>
          <p:cNvSpPr/>
          <p:nvPr/>
        </p:nvSpPr>
        <p:spPr>
          <a:xfrm>
            <a:off x="2895600" y="1905000"/>
            <a:ext cx="35052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609600"/>
            <a:ext cx="8077200" cy="12192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3200" b="1" dirty="0" smtClean="0">
                <a:ln w="50800"/>
                <a:solidFill>
                  <a:srgbClr val="FF0000"/>
                </a:solidFill>
                <a:cs typeface="Arabic Transparent" pitchFamily="2" charset="-78"/>
              </a:rPr>
              <a:t>2) </a:t>
            </a:r>
            <a:r>
              <a:rPr lang="ar-SA" sz="3200" b="1" dirty="0" smtClean="0">
                <a:ln w="50800"/>
                <a:solidFill>
                  <a:srgbClr val="FF0000"/>
                </a:solidFill>
                <a:cs typeface="Arabic Transparent" pitchFamily="2" charset="-78"/>
              </a:rPr>
              <a:t>قوة التجاذب التى تنشأ بين كتلتين أو أكثر تسمى .............................................</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3886200"/>
            <a:ext cx="8229600" cy="14478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8800" b="1" dirty="0" smtClean="0">
                <a:ln w="50800"/>
                <a:solidFill>
                  <a:schemeClr val="bg1">
                    <a:shade val="50000"/>
                  </a:schemeClr>
                </a:solidFill>
                <a:cs typeface="Arabic Transparent" pitchFamily="2" charset="-78"/>
              </a:rPr>
              <a:t>دورة الأرض اليومية</a:t>
            </a:r>
            <a:endParaRPr lang="ar-SA" sz="8800" b="1" dirty="0" smtClean="0">
              <a:ln w="50800"/>
              <a:solidFill>
                <a:schemeClr val="bg1">
                  <a:shade val="50000"/>
                </a:schemeClr>
              </a:solidFill>
              <a:cs typeface="Arabic Transparent" pitchFamily="2" charset="-78"/>
            </a:endParaRPr>
          </a:p>
        </p:txBody>
      </p:sp>
      <p:sp>
        <p:nvSpPr>
          <p:cNvPr id="3" name="Down Arrow 2"/>
          <p:cNvSpPr/>
          <p:nvPr/>
        </p:nvSpPr>
        <p:spPr>
          <a:xfrm>
            <a:off x="2895600" y="1905000"/>
            <a:ext cx="35052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381000"/>
            <a:ext cx="8077200" cy="12192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3200" b="1" dirty="0" smtClean="0">
                <a:ln w="50800"/>
                <a:solidFill>
                  <a:srgbClr val="FF0000"/>
                </a:solidFill>
                <a:cs typeface="Arabic Transparent" pitchFamily="2" charset="-78"/>
              </a:rPr>
              <a:t>3) </a:t>
            </a:r>
            <a:r>
              <a:rPr lang="ar-SA" sz="3200" b="1" dirty="0" smtClean="0">
                <a:ln w="50800"/>
                <a:solidFill>
                  <a:srgbClr val="FF0000"/>
                </a:solidFill>
                <a:cs typeface="Arabic Transparent" pitchFamily="2" charset="-78"/>
              </a:rPr>
              <a:t>........تنتج عن دوران الأرض حول محورها .</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3400" y="3886200"/>
            <a:ext cx="7924800" cy="15240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9600" b="1" dirty="0" smtClean="0">
                <a:ln w="50800"/>
                <a:solidFill>
                  <a:schemeClr val="bg1">
                    <a:shade val="50000"/>
                  </a:schemeClr>
                </a:solidFill>
                <a:cs typeface="Arabic Transparent" pitchFamily="2" charset="-78"/>
              </a:rPr>
              <a:t>المد والجذر</a:t>
            </a:r>
            <a:endParaRPr lang="ar-SA" sz="9600" b="1" dirty="0" smtClean="0">
              <a:ln w="50800"/>
              <a:solidFill>
                <a:schemeClr val="bg1">
                  <a:shade val="50000"/>
                </a:schemeClr>
              </a:solidFill>
              <a:cs typeface="Arabic Transparent" pitchFamily="2" charset="-78"/>
            </a:endParaRPr>
          </a:p>
        </p:txBody>
      </p:sp>
      <p:sp>
        <p:nvSpPr>
          <p:cNvPr id="3" name="Down Arrow 2"/>
          <p:cNvSpPr/>
          <p:nvPr/>
        </p:nvSpPr>
        <p:spPr>
          <a:xfrm>
            <a:off x="2895600" y="1905000"/>
            <a:ext cx="35052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381000"/>
            <a:ext cx="8077200" cy="12192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3200" b="1" dirty="0" smtClean="0">
                <a:ln w="50800"/>
                <a:solidFill>
                  <a:srgbClr val="FF0000"/>
                </a:solidFill>
                <a:cs typeface="Arabic Transparent" pitchFamily="2" charset="-78"/>
              </a:rPr>
              <a:t>4) </a:t>
            </a:r>
            <a:r>
              <a:rPr lang="ar-SA" sz="3200" b="1" dirty="0" smtClean="0">
                <a:ln w="50800"/>
                <a:solidFill>
                  <a:srgbClr val="FF0000"/>
                </a:solidFill>
                <a:cs typeface="Arabic Transparent" pitchFamily="2" charset="-78"/>
              </a:rPr>
              <a:t>تسبب جاذبية القمر حدوث .................................</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828800" y="3733800"/>
            <a:ext cx="6096000" cy="13716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7200" b="1" dirty="0" smtClean="0">
                <a:ln w="50800"/>
                <a:solidFill>
                  <a:schemeClr val="bg1">
                    <a:shade val="50000"/>
                  </a:schemeClr>
                </a:solidFill>
                <a:cs typeface="Arabic Transparent" pitchFamily="2" charset="-78"/>
              </a:rPr>
              <a:t>المنظار الفلكى</a:t>
            </a:r>
            <a:endParaRPr lang="ar-SA" sz="7200" b="1" dirty="0" smtClean="0">
              <a:ln w="50800"/>
              <a:solidFill>
                <a:schemeClr val="bg1">
                  <a:shade val="50000"/>
                </a:schemeClr>
              </a:solidFill>
              <a:cs typeface="Arabic Transparent" pitchFamily="2" charset="-78"/>
            </a:endParaRPr>
          </a:p>
        </p:txBody>
      </p:sp>
      <p:sp>
        <p:nvSpPr>
          <p:cNvPr id="3" name="Down Arrow 2"/>
          <p:cNvSpPr/>
          <p:nvPr/>
        </p:nvSpPr>
        <p:spPr>
          <a:xfrm>
            <a:off x="2895600" y="1905000"/>
            <a:ext cx="35052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381000"/>
            <a:ext cx="8077200" cy="12192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2800" b="1" dirty="0" smtClean="0">
                <a:ln w="50800"/>
                <a:solidFill>
                  <a:srgbClr val="FF0000"/>
                </a:solidFill>
                <a:cs typeface="Arabic Transparent" pitchFamily="2" charset="-78"/>
              </a:rPr>
              <a:t>5) </a:t>
            </a:r>
            <a:r>
              <a:rPr lang="ar-SA" sz="2800" b="1" dirty="0" smtClean="0">
                <a:ln w="50800"/>
                <a:solidFill>
                  <a:srgbClr val="FF0000"/>
                </a:solidFill>
                <a:cs typeface="Arabic Transparent" pitchFamily="2" charset="-78"/>
              </a:rPr>
              <a:t>الجهاز الذى يجمع الضوء ويكبر الصور ويستخدم فى رصد الأجرام والنجوم يسمى </a:t>
            </a:r>
            <a:r>
              <a:rPr lang="ar-SA" sz="2800" b="1" dirty="0" smtClean="0">
                <a:ln w="50800"/>
                <a:solidFill>
                  <a:srgbClr val="FF0000"/>
                </a:solidFill>
                <a:cs typeface="Arabic Transparent" pitchFamily="2" charset="-78"/>
              </a:rPr>
              <a:t>............................</a:t>
            </a: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09800" y="4191000"/>
            <a:ext cx="4800600" cy="12192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6600" b="1" dirty="0" smtClean="0">
                <a:ln w="50800"/>
                <a:solidFill>
                  <a:schemeClr val="bg1">
                    <a:shade val="50000"/>
                  </a:schemeClr>
                </a:solidFill>
                <a:cs typeface="Arabic Transparent" pitchFamily="2" charset="-78"/>
              </a:rPr>
              <a:t>الكــون</a:t>
            </a:r>
            <a:endParaRPr lang="ar-SA" sz="6600" b="1" dirty="0" smtClean="0">
              <a:ln w="50800"/>
              <a:solidFill>
                <a:schemeClr val="bg1">
                  <a:shade val="50000"/>
                </a:schemeClr>
              </a:solidFill>
              <a:cs typeface="Arabic Transparent" pitchFamily="2" charset="-78"/>
            </a:endParaRPr>
          </a:p>
        </p:txBody>
      </p:sp>
      <p:sp>
        <p:nvSpPr>
          <p:cNvPr id="3" name="Down Arrow 2"/>
          <p:cNvSpPr/>
          <p:nvPr/>
        </p:nvSpPr>
        <p:spPr>
          <a:xfrm>
            <a:off x="2971800" y="2057400"/>
            <a:ext cx="35052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381000"/>
            <a:ext cx="8077200" cy="9906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3200" b="1" dirty="0" smtClean="0">
                <a:ln w="50800"/>
                <a:solidFill>
                  <a:srgbClr val="FF0000"/>
                </a:solidFill>
                <a:cs typeface="Arabic Transparent" pitchFamily="2" charset="-78"/>
              </a:rPr>
              <a:t>6) </a:t>
            </a:r>
            <a:r>
              <a:rPr lang="ar-SA" sz="3200" b="1" dirty="0" smtClean="0">
                <a:ln w="50800"/>
                <a:solidFill>
                  <a:srgbClr val="FF0000"/>
                </a:solidFill>
                <a:cs typeface="Arabic Transparent" pitchFamily="2" charset="-78"/>
              </a:rPr>
              <a:t>..........كل شئ موجود ، ومن ذلك الأرض والكواكب والنجوم والفضاء .</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304800" y="304800"/>
            <a:ext cx="8658225" cy="61722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1295400"/>
            <a:ext cx="6096000" cy="1621536"/>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0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فكرة الدرس</a:t>
            </a:r>
            <a:endParaRPr kumimoji="0" lang="ar-EG" sz="8000" b="1" i="0" u="none" strike="noStrike" kern="120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3" name="Content Placeholder 2"/>
          <p:cNvSpPr txBox="1">
            <a:spLocks/>
          </p:cNvSpPr>
          <p:nvPr/>
        </p:nvSpPr>
        <p:spPr>
          <a:xfrm>
            <a:off x="914400" y="3657600"/>
            <a:ext cx="7696200" cy="1828800"/>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1480" lvl="0" indent="-342900" algn="ctr" rtl="1">
              <a:spcBef>
                <a:spcPts val="700"/>
              </a:spcBef>
              <a:buClr>
                <a:schemeClr val="tx2"/>
              </a:buClr>
              <a:buSzPct val="95000"/>
            </a:pPr>
            <a:r>
              <a:rPr lang="ar-SA" sz="5400" b="1" dirty="0" smtClean="0">
                <a:ln w="11430"/>
                <a:solidFill>
                  <a:srgbClr val="FF00FF"/>
                </a:solidFill>
                <a:effectLst>
                  <a:outerShdw blurRad="50800" dist="39000" dir="5460000" algn="tl">
                    <a:srgbClr val="000000">
                      <a:alpha val="38000"/>
                    </a:srgbClr>
                  </a:outerShdw>
                </a:effectLst>
                <a:latin typeface="Times New Roman" pitchFamily="18" charset="0"/>
                <a:cs typeface="Times New Roman" pitchFamily="18" charset="0"/>
              </a:rPr>
              <a:t>يستعمل العلماء أدوات عديدة لرصد الكون ودراسته .</a:t>
            </a:r>
            <a:endParaRPr lang="ar-SA" sz="5400" b="1" dirty="0" smtClean="0">
              <a:ln w="11430"/>
              <a:solidFill>
                <a:srgbClr val="FF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1594</TotalTime>
  <Words>1856</Words>
  <Application>Microsoft Office PowerPoint</Application>
  <PresentationFormat>On-screen Show (4:3)</PresentationFormat>
  <Paragraphs>94</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كيف نثبت أن الأرض تدور ؟ </vt:lpstr>
      <vt:lpstr>Slide 18</vt:lpstr>
      <vt:lpstr>Slide 19</vt:lpstr>
      <vt:lpstr>Slide 20</vt:lpstr>
      <vt:lpstr>منطقة التوقيت المعيارى </vt:lpstr>
      <vt:lpstr>Slide 22</vt:lpstr>
      <vt:lpstr>Slide 23</vt:lpstr>
      <vt:lpstr>خطُّ التاريخ الدوليُّ </vt:lpstr>
      <vt:lpstr>ما فصول السنة ؟</vt:lpstr>
      <vt:lpstr>Slide 26</vt:lpstr>
      <vt:lpstr>Slide 27</vt:lpstr>
      <vt:lpstr>Slide 28</vt:lpstr>
      <vt:lpstr>التغير فى زاوية ميل أشعة الشمس </vt:lpstr>
      <vt:lpstr>كيف نستكشف الفضاء ؟</vt:lpstr>
      <vt:lpstr>البقاء فى الفضاء</vt:lpstr>
      <vt:lpstr>Slide 32</vt:lpstr>
      <vt:lpstr>مراجعة الدرس</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مراجعة الدرس</vt:lpstr>
      <vt:lpstr>Slide 68</vt:lpstr>
      <vt:lpstr>Slide 69</vt:lpstr>
      <vt:lpstr>مراجعة الفصل الأول</vt:lpstr>
      <vt:lpstr>Slide 71</vt:lpstr>
      <vt:lpstr>Slide 72</vt:lpstr>
      <vt:lpstr>Slide 73</vt:lpstr>
      <vt:lpstr>Slide 74</vt:lpstr>
      <vt:lpstr>Slide 75</vt:lpstr>
      <vt:lpstr>Slide 76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الأول </dc:title>
  <dc:creator/>
  <cp:lastModifiedBy>ScOrPiOnE</cp:lastModifiedBy>
  <cp:revision>234</cp:revision>
  <dcterms:created xsi:type="dcterms:W3CDTF">2006-08-16T00:00:00Z</dcterms:created>
  <dcterms:modified xsi:type="dcterms:W3CDTF">2011-12-30T03:00:38Z</dcterms:modified>
</cp:coreProperties>
</file>