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91" r:id="rId14"/>
    <p:sldId id="270" r:id="rId15"/>
    <p:sldId id="271" r:id="rId16"/>
    <p:sldId id="272" r:id="rId17"/>
    <p:sldId id="276" r:id="rId18"/>
    <p:sldId id="277" r:id="rId19"/>
    <p:sldId id="278" r:id="rId20"/>
    <p:sldId id="280" r:id="rId21"/>
    <p:sldId id="281" r:id="rId22"/>
    <p:sldId id="279" r:id="rId23"/>
    <p:sldId id="282" r:id="rId24"/>
    <p:sldId id="288" r:id="rId25"/>
    <p:sldId id="285" r:id="rId26"/>
    <p:sldId id="287" r:id="rId27"/>
    <p:sldId id="283" r:id="rId28"/>
    <p:sldId id="284" r:id="rId29"/>
    <p:sldId id="290" r:id="rId3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41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E97678-4E2A-4A53-9FAA-24EB21563734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AB85F6E-3CFB-4FE1-AFC1-A3F174EA12D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5083829-8A75-4C74-ACAF-8F01B8084A87}" type="slidenum">
              <a:rPr lang="ar-SA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91ABA2-A774-4116-9EC8-E8B4DF4149C9}" type="slidenum">
              <a:rPr lang="ar-SA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50AF2-1094-47F9-8F69-C39857FC6A08}" type="datetimeFigureOut">
              <a:rPr lang="ar-SA" smtClean="0"/>
              <a:pPr/>
              <a:t>22/02/36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F5384-F939-40AB-AF0E-A63D7584886A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2.wav"/><Relationship Id="rId5" Type="http://schemas.openxmlformats.org/officeDocument/2006/relationships/audio" Target="../media/audio1.wav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eg"/><Relationship Id="rId4" Type="http://schemas.openxmlformats.org/officeDocument/2006/relationships/audio" Target="../media/audio13.wav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wmf"/><Relationship Id="rId5" Type="http://schemas.openxmlformats.org/officeDocument/2006/relationships/image" Target="../media/image2.gif"/><Relationship Id="rId4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audio" Target="../media/audio6.wav"/><Relationship Id="rId4" Type="http://schemas.openxmlformats.org/officeDocument/2006/relationships/audio" Target="../media/audio5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3.wav"/><Relationship Id="rId7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audio" Target="../media/audio6.wav"/><Relationship Id="rId4" Type="http://schemas.openxmlformats.org/officeDocument/2006/relationships/audio" Target="../media/audio8.wav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6.wav"/><Relationship Id="rId5" Type="http://schemas.openxmlformats.org/officeDocument/2006/relationships/audio" Target="../media/audio7.wav"/><Relationship Id="rId4" Type="http://schemas.openxmlformats.org/officeDocument/2006/relationships/audio" Target="../media/audio9.wav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openxmlformats.org/officeDocument/2006/relationships/image" Target="../media/image18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gif"/><Relationship Id="rId4" Type="http://schemas.openxmlformats.org/officeDocument/2006/relationships/audio" Target="../media/audio7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6936" t="23437" r="34677" b="18750"/>
          <a:stretch>
            <a:fillRect/>
          </a:stretch>
        </p:blipFill>
        <p:spPr>
          <a:xfrm>
            <a:off x="-32" y="0"/>
            <a:ext cx="9144032" cy="6804025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Oval 20"/>
          <p:cNvSpPr/>
          <p:nvPr/>
        </p:nvSpPr>
        <p:spPr>
          <a:xfrm>
            <a:off x="6858000" y="857250"/>
            <a:ext cx="476250" cy="5365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>
                <a:solidFill>
                  <a:srgbClr val="FF0000"/>
                </a:solidFill>
              </a:rPr>
              <a:t>ـ</a:t>
            </a:r>
            <a:endParaRPr lang="ar-EG" dirty="0">
              <a:solidFill>
                <a:srgbClr val="FF0000"/>
              </a:solidFill>
            </a:endParaRPr>
          </a:p>
        </p:txBody>
      </p:sp>
      <p:sp>
        <p:nvSpPr>
          <p:cNvPr id="5" name="Oval 20"/>
          <p:cNvSpPr/>
          <p:nvPr/>
        </p:nvSpPr>
        <p:spPr>
          <a:xfrm>
            <a:off x="8001000" y="2465388"/>
            <a:ext cx="476250" cy="5349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6" name="Oval 20"/>
          <p:cNvSpPr/>
          <p:nvPr/>
        </p:nvSpPr>
        <p:spPr>
          <a:xfrm>
            <a:off x="5715000" y="2465388"/>
            <a:ext cx="476250" cy="5349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7" name="Oval 20"/>
          <p:cNvSpPr/>
          <p:nvPr/>
        </p:nvSpPr>
        <p:spPr>
          <a:xfrm>
            <a:off x="6858000" y="5429264"/>
            <a:ext cx="476250" cy="58896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000" dirty="0"/>
              <a:t>ـ</a:t>
            </a:r>
            <a:endParaRPr lang="ar-EG" sz="2000" dirty="0"/>
          </a:p>
        </p:txBody>
      </p:sp>
      <p:sp>
        <p:nvSpPr>
          <p:cNvPr id="8" name="Oval 20"/>
          <p:cNvSpPr/>
          <p:nvPr/>
        </p:nvSpPr>
        <p:spPr>
          <a:xfrm>
            <a:off x="5715000" y="5464193"/>
            <a:ext cx="476250" cy="5365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9" name="Oval 20"/>
          <p:cNvSpPr/>
          <p:nvPr/>
        </p:nvSpPr>
        <p:spPr>
          <a:xfrm>
            <a:off x="4500562" y="5464193"/>
            <a:ext cx="476250" cy="53657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0" name="Oval 20"/>
          <p:cNvSpPr/>
          <p:nvPr/>
        </p:nvSpPr>
        <p:spPr>
          <a:xfrm>
            <a:off x="928662" y="2428868"/>
            <a:ext cx="642938" cy="5349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1" name="Oval 20"/>
          <p:cNvSpPr/>
          <p:nvPr/>
        </p:nvSpPr>
        <p:spPr>
          <a:xfrm>
            <a:off x="2214563" y="3929066"/>
            <a:ext cx="642937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2" name="Oval 20"/>
          <p:cNvSpPr/>
          <p:nvPr/>
        </p:nvSpPr>
        <p:spPr>
          <a:xfrm>
            <a:off x="3357563" y="2428868"/>
            <a:ext cx="642937" cy="5349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3" name="Oval 20"/>
          <p:cNvSpPr/>
          <p:nvPr/>
        </p:nvSpPr>
        <p:spPr>
          <a:xfrm>
            <a:off x="1000125" y="3929066"/>
            <a:ext cx="642938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14" name="Oval 20"/>
          <p:cNvSpPr/>
          <p:nvPr/>
        </p:nvSpPr>
        <p:spPr>
          <a:xfrm>
            <a:off x="5643563" y="857250"/>
            <a:ext cx="642937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5" name="Oval 20"/>
          <p:cNvSpPr/>
          <p:nvPr/>
        </p:nvSpPr>
        <p:spPr>
          <a:xfrm>
            <a:off x="2071670" y="857250"/>
            <a:ext cx="642937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6" name="Oval 20"/>
          <p:cNvSpPr/>
          <p:nvPr/>
        </p:nvSpPr>
        <p:spPr>
          <a:xfrm>
            <a:off x="7929563" y="857250"/>
            <a:ext cx="642937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8" name="Oval 20"/>
          <p:cNvSpPr/>
          <p:nvPr/>
        </p:nvSpPr>
        <p:spPr>
          <a:xfrm>
            <a:off x="6786563" y="3965575"/>
            <a:ext cx="642937" cy="534988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  <p:sp>
        <p:nvSpPr>
          <p:cNvPr id="19" name="Oval 20"/>
          <p:cNvSpPr/>
          <p:nvPr/>
        </p:nvSpPr>
        <p:spPr>
          <a:xfrm>
            <a:off x="4500563" y="2465388"/>
            <a:ext cx="642937" cy="534987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dirty="0"/>
              <a:t>ـ</a:t>
            </a:r>
            <a:endParaRPr lang="ar-E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مربع نص 7"/>
          <p:cNvSpPr txBox="1">
            <a:spLocks noChangeArrowheads="1"/>
          </p:cNvSpPr>
          <p:nvPr/>
        </p:nvSpPr>
        <p:spPr bwMode="auto">
          <a:xfrm>
            <a:off x="2960688" y="4181475"/>
            <a:ext cx="3468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 b="1" i="1">
                <a:latin typeface="Calibri" pitchFamily="34" charset="0"/>
                <a:ea typeface="Majalla UI"/>
                <a:cs typeface="Majalla UI"/>
              </a:rPr>
              <a:t>مهارة مسك القلم بطريقة صحيحة</a:t>
            </a:r>
            <a:endParaRPr lang="en-US" sz="2400" b="1" i="1">
              <a:latin typeface="Calibri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 l="55000" t="34821" r="19286" b="36607"/>
          <a:stretch>
            <a:fillRect/>
          </a:stretch>
        </p:blipFill>
        <p:spPr bwMode="auto">
          <a:xfrm>
            <a:off x="1857356" y="4929198"/>
            <a:ext cx="6215063" cy="1428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3316" name="مربع نص 6"/>
          <p:cNvSpPr txBox="1">
            <a:spLocks noChangeArrowheads="1"/>
          </p:cNvSpPr>
          <p:nvPr/>
        </p:nvSpPr>
        <p:spPr bwMode="auto">
          <a:xfrm>
            <a:off x="1960563" y="71438"/>
            <a:ext cx="52006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i="1">
                <a:latin typeface="Calibri" pitchFamily="34" charset="0"/>
                <a:ea typeface="Majalla UI"/>
                <a:cs typeface="Majalla UI"/>
              </a:rPr>
              <a:t>قاعدة كتابة حرف الزاي بحسب اتجاه السهم</a:t>
            </a:r>
            <a:endParaRPr lang="en-US" sz="2800" b="1" i="1">
              <a:latin typeface="Calibri" pitchFamily="34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 l="31915" t="34921" r="20212" b="22222"/>
          <a:stretch>
            <a:fillRect/>
          </a:stretch>
        </p:blipFill>
        <p:spPr bwMode="auto">
          <a:xfrm>
            <a:off x="2428875" y="2357438"/>
            <a:ext cx="4357688" cy="1643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/>
          <a:srcRect l="29126" t="34375" r="21359" b="20312"/>
          <a:stretch>
            <a:fillRect/>
          </a:stretch>
        </p:blipFill>
        <p:spPr bwMode="auto">
          <a:xfrm>
            <a:off x="4643438" y="571500"/>
            <a:ext cx="42862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 l="33142" t="34483" r="22286" b="22413"/>
          <a:stretch>
            <a:fillRect/>
          </a:stretch>
        </p:blipFill>
        <p:spPr bwMode="auto">
          <a:xfrm>
            <a:off x="142875" y="571500"/>
            <a:ext cx="4286250" cy="164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AN1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143000" y="53578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AN1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3" y="53578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AN109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715250" y="5357813"/>
            <a:ext cx="1285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WordArt 4"/>
          <p:cNvSpPr>
            <a:spLocks noChangeArrowheads="1" noChangeShapeType="1" noTextEdit="1"/>
          </p:cNvSpPr>
          <p:nvPr/>
        </p:nvSpPr>
        <p:spPr bwMode="auto">
          <a:xfrm>
            <a:off x="2286000" y="214313"/>
            <a:ext cx="5603875" cy="1450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12700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44006E"/>
                    </a:gs>
                    <a:gs pos="50000">
                      <a:srgbClr val="9400ED"/>
                    </a:gs>
                    <a:gs pos="100000">
                      <a:srgbClr val="44006E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chemeClr val="folHlink">
                      <a:alpha val="79999"/>
                    </a:schemeClr>
                  </a:outerShdw>
                </a:effectLst>
                <a:cs typeface="PT Bold Heading"/>
              </a:rPr>
              <a:t>ارســـم حــرف الزاي فـي الـــهــواء</a:t>
            </a:r>
          </a:p>
        </p:txBody>
      </p:sp>
      <p:sp>
        <p:nvSpPr>
          <p:cNvPr id="13" name="AutoShape 9"/>
          <p:cNvSpPr>
            <a:spLocks noChangeArrowheads="1"/>
          </p:cNvSpPr>
          <p:nvPr/>
        </p:nvSpPr>
        <p:spPr bwMode="auto">
          <a:xfrm>
            <a:off x="2071688" y="1571625"/>
            <a:ext cx="6429375" cy="3571875"/>
          </a:xfrm>
          <a:prstGeom prst="cloudCallout">
            <a:avLst>
              <a:gd name="adj1" fmla="val -375"/>
              <a:gd name="adj2" fmla="val 5398"/>
            </a:avLst>
          </a:prstGeom>
          <a:solidFill>
            <a:srgbClr val="CCE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ar-SA">
              <a:latin typeface="Calibri" pitchFamily="34" charset="0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>
            <a:off x="4929188" y="2116138"/>
            <a:ext cx="544512" cy="2384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ز</a:t>
            </a:r>
          </a:p>
        </p:txBody>
      </p:sp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مربع نص 3"/>
          <p:cNvSpPr txBox="1">
            <a:spLocks noChangeArrowheads="1"/>
          </p:cNvSpPr>
          <p:nvPr/>
        </p:nvSpPr>
        <p:spPr bwMode="auto">
          <a:xfrm>
            <a:off x="190500" y="53975"/>
            <a:ext cx="8858250" cy="52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16387" name="مربع نص 4"/>
          <p:cNvSpPr txBox="1">
            <a:spLocks noChangeArrowheads="1"/>
          </p:cNvSpPr>
          <p:nvPr/>
        </p:nvSpPr>
        <p:spPr bwMode="auto">
          <a:xfrm>
            <a:off x="6215063" y="88900"/>
            <a:ext cx="2811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مدرسة الصديق الابتدائية بالخبر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الصف الأول الابتدائي 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الفصل الدراسي الأول /     ـــ      ـــ  </a:t>
            </a:r>
            <a:r>
              <a:rPr lang="ar-SA" sz="1000" b="1" i="1" dirty="0" smtClean="0">
                <a:latin typeface="Calibri" pitchFamily="34" charset="0"/>
              </a:rPr>
              <a:t>1436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16388" name="مربع نص 5"/>
          <p:cNvSpPr txBox="1">
            <a:spLocks noChangeArrowheads="1"/>
          </p:cNvSpPr>
          <p:nvPr/>
        </p:nvSpPr>
        <p:spPr bwMode="auto">
          <a:xfrm>
            <a:off x="-2000250" y="66675"/>
            <a:ext cx="4525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الهدف : التدرب على وإتقان المهارات الأساسية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إعداد المعلم : خالد الراشدي</a:t>
            </a:r>
            <a:endParaRPr lang="en-US" sz="1000" b="1" i="1">
              <a:latin typeface="Calibri" pitchFamily="34" charset="0"/>
            </a:endParaRPr>
          </a:p>
        </p:txBody>
      </p:sp>
      <p:sp>
        <p:nvSpPr>
          <p:cNvPr id="16389" name="مربع نص 6"/>
          <p:cNvSpPr txBox="1">
            <a:spLocks noChangeArrowheads="1"/>
          </p:cNvSpPr>
          <p:nvPr/>
        </p:nvSpPr>
        <p:spPr bwMode="auto">
          <a:xfrm>
            <a:off x="3357563" y="88900"/>
            <a:ext cx="2952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000" b="1" i="1">
                <a:latin typeface="Calibri" pitchFamily="34" charset="0"/>
              </a:rPr>
              <a:t>هذه ورقة عمل تضاف إلى سجل انجاز الطالب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            الرجاء المحافظة عليها وإعادتها للمعلم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             اسم الطالب: </a:t>
            </a:r>
            <a:endParaRPr lang="en-US" sz="1000" b="1" i="1">
              <a:latin typeface="Calibri" pitchFamily="34" charset="0"/>
            </a:endParaRPr>
          </a:p>
        </p:txBody>
      </p:sp>
      <p:sp>
        <p:nvSpPr>
          <p:cNvPr id="16390" name="مربع نص 7"/>
          <p:cNvSpPr txBox="1">
            <a:spLocks noChangeArrowheads="1"/>
          </p:cNvSpPr>
          <p:nvPr/>
        </p:nvSpPr>
        <p:spPr bwMode="auto">
          <a:xfrm>
            <a:off x="190500" y="642938"/>
            <a:ext cx="8763000" cy="581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7200">
              <a:latin typeface="Calibri" pitchFamily="34" charset="0"/>
            </a:endParaRPr>
          </a:p>
        </p:txBody>
      </p:sp>
      <p:sp>
        <p:nvSpPr>
          <p:cNvPr id="16391" name="مربع نص 9"/>
          <p:cNvSpPr txBox="1">
            <a:spLocks noChangeArrowheads="1"/>
          </p:cNvSpPr>
          <p:nvPr/>
        </p:nvSpPr>
        <p:spPr bwMode="auto">
          <a:xfrm>
            <a:off x="1905000" y="642938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400" b="1" i="1" dirty="0">
                <a:latin typeface="Calibri" pitchFamily="34" charset="0"/>
              </a:rPr>
              <a:t>ــ قاعدة كتابة الحرف بحسب اتجاه السهم ووضعيته على السطر </a:t>
            </a:r>
            <a:endParaRPr lang="en-US" sz="1400" b="1" i="1" dirty="0">
              <a:latin typeface="Calibri" pitchFamily="34" charset="0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4929188" y="2500313"/>
          <a:ext cx="3905277" cy="3714777"/>
        </p:xfrm>
        <a:graphic>
          <a:graphicData uri="http://schemas.openxmlformats.org/drawingml/2006/table">
            <a:tbl>
              <a:tblPr/>
              <a:tblGrid>
                <a:gridCol w="3905277"/>
              </a:tblGrid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1400" dirty="0"/>
                    </a:p>
                  </a:txBody>
                  <a:tcPr marL="121920" marR="121920" marT="34290" marB="3429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7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1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500063" y="2571750"/>
          <a:ext cx="3905277" cy="3714777"/>
        </p:xfrm>
        <a:graphic>
          <a:graphicData uri="http://schemas.openxmlformats.org/drawingml/2006/table">
            <a:tbl>
              <a:tblPr/>
              <a:tblGrid>
                <a:gridCol w="3905277"/>
              </a:tblGrid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1400" dirty="0"/>
                    </a:p>
                  </a:txBody>
                  <a:tcPr marL="121920" marR="121920" marT="34290" marB="3429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7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1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2" name="مجموعة 27"/>
          <p:cNvGrpSpPr>
            <a:grpSpLocks/>
          </p:cNvGrpSpPr>
          <p:nvPr/>
        </p:nvGrpSpPr>
        <p:grpSpPr bwMode="auto">
          <a:xfrm>
            <a:off x="857250" y="1000125"/>
            <a:ext cx="7786688" cy="1071563"/>
            <a:chOff x="214282" y="571480"/>
            <a:chExt cx="8715436" cy="1500198"/>
          </a:xfrm>
        </p:grpSpPr>
        <p:pic>
          <p:nvPicPr>
            <p:cNvPr id="15" name="Picture 14" descr="C:\Documents and Settings\ضيف\My Documents\المعامل الإعدادية\كل ما يخص الأول\لغتي الأول\كتب لغتي الأول ابتدائي\لغتي 1\الوحدة الثالثة\A0-01-T1K1_صفحة_142.jpg"/>
            <p:cNvPicPr>
              <a:picLocks noChangeAspect="1" noChangeArrowheads="1"/>
            </p:cNvPicPr>
            <p:nvPr/>
          </p:nvPicPr>
          <p:blipFill>
            <a:blip r:embed="rId2"/>
            <a:srcRect l="21057" t="17480" r="24832" b="66260"/>
            <a:stretch>
              <a:fillRect/>
            </a:stretch>
          </p:blipFill>
          <p:spPr bwMode="auto">
            <a:xfrm>
              <a:off x="214282" y="571480"/>
              <a:ext cx="8715436" cy="1500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7" name="مستطيل 16"/>
            <p:cNvSpPr/>
            <p:nvPr/>
          </p:nvSpPr>
          <p:spPr>
            <a:xfrm>
              <a:off x="7787205" y="571480"/>
              <a:ext cx="1142513" cy="357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34" name="رابط مستقيم 33"/>
          <p:cNvCxnSpPr/>
          <p:nvPr/>
        </p:nvCxnSpPr>
        <p:spPr>
          <a:xfrm rot="5400000">
            <a:off x="2028032" y="3686969"/>
            <a:ext cx="5232400" cy="1587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848" t="13574" r="27138" b="16976"/>
          <a:stretch>
            <a:fillRect/>
          </a:stretch>
        </p:blipFill>
        <p:spPr>
          <a:xfrm>
            <a:off x="285752" y="-24"/>
            <a:ext cx="4929190" cy="6858024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37456" t="13574" r="48668" b="16976"/>
          <a:stretch>
            <a:fillRect/>
          </a:stretch>
        </p:blipFill>
        <p:spPr bwMode="auto">
          <a:xfrm>
            <a:off x="5429256" y="0"/>
            <a:ext cx="207170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مربع نص 4"/>
          <p:cNvSpPr txBox="1">
            <a:spLocks noChangeArrowheads="1"/>
          </p:cNvSpPr>
          <p:nvPr/>
        </p:nvSpPr>
        <p:spPr bwMode="auto">
          <a:xfrm>
            <a:off x="2357438" y="71438"/>
            <a:ext cx="4322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i="1">
                <a:latin typeface="Calibri" pitchFamily="34" charset="0"/>
              </a:rPr>
              <a:t>قاعدة كتابة حرف الزاي على السطر</a:t>
            </a:r>
            <a:endParaRPr lang="en-US" sz="2800" b="1" i="1">
              <a:latin typeface="Calibri" pitchFamily="34" charset="0"/>
            </a:endParaRPr>
          </a:p>
        </p:txBody>
      </p:sp>
      <p:sp>
        <p:nvSpPr>
          <p:cNvPr id="17411" name="مربع نص 7"/>
          <p:cNvSpPr txBox="1">
            <a:spLocks noChangeArrowheads="1"/>
          </p:cNvSpPr>
          <p:nvPr/>
        </p:nvSpPr>
        <p:spPr bwMode="auto">
          <a:xfrm>
            <a:off x="1714500" y="5435600"/>
            <a:ext cx="785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/>
              <a:t>ــرَ</a:t>
            </a:r>
            <a:endParaRPr lang="en-US" sz="4000" b="1"/>
          </a:p>
        </p:txBody>
      </p:sp>
      <p:sp>
        <p:nvSpPr>
          <p:cNvPr id="17412" name="مربع نص 4"/>
          <p:cNvSpPr txBox="1">
            <a:spLocks noChangeArrowheads="1"/>
          </p:cNvSpPr>
          <p:nvPr/>
        </p:nvSpPr>
        <p:spPr bwMode="auto">
          <a:xfrm>
            <a:off x="1541463" y="2262188"/>
            <a:ext cx="61737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800" b="1" i="1">
                <a:latin typeface="Calibri" pitchFamily="34" charset="0"/>
              </a:rPr>
              <a:t>شكل حرف الزاي في أول الكلمة وأخر الكلمة متصل </a:t>
            </a:r>
            <a:endParaRPr lang="en-US" sz="2800" b="1" i="1">
              <a:latin typeface="Calibri" pitchFamily="34" charset="0"/>
            </a:endParaRPr>
          </a:p>
        </p:txBody>
      </p:sp>
      <p:sp>
        <p:nvSpPr>
          <p:cNvPr id="17413" name="مربع نص 7"/>
          <p:cNvSpPr txBox="1">
            <a:spLocks noChangeArrowheads="1"/>
          </p:cNvSpPr>
          <p:nvPr/>
        </p:nvSpPr>
        <p:spPr bwMode="auto">
          <a:xfrm>
            <a:off x="8070850" y="3362325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b="1" i="1">
                <a:latin typeface="Calibri" pitchFamily="34" charset="0"/>
              </a:rPr>
              <a:t>1</a:t>
            </a:r>
            <a:endParaRPr lang="en-US" sz="4400" b="1" i="1">
              <a:latin typeface="Calibri" pitchFamily="34" charset="0"/>
            </a:endParaRPr>
          </a:p>
        </p:txBody>
      </p:sp>
      <p:sp>
        <p:nvSpPr>
          <p:cNvPr id="17414" name="مربع نص 7"/>
          <p:cNvSpPr txBox="1">
            <a:spLocks noChangeArrowheads="1"/>
          </p:cNvSpPr>
          <p:nvPr/>
        </p:nvSpPr>
        <p:spPr bwMode="auto">
          <a:xfrm>
            <a:off x="8072438" y="5434013"/>
            <a:ext cx="5016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b="1" i="1">
                <a:latin typeface="Calibri" pitchFamily="34" charset="0"/>
              </a:rPr>
              <a:t>2</a:t>
            </a:r>
            <a:endParaRPr lang="en-US" sz="4400" b="1" i="1">
              <a:latin typeface="Calibri" pitchFamily="34" charset="0"/>
            </a:endParaRPr>
          </a:p>
        </p:txBody>
      </p:sp>
      <p:sp>
        <p:nvSpPr>
          <p:cNvPr id="17415" name="مربع نص 7"/>
          <p:cNvSpPr txBox="1">
            <a:spLocks noChangeArrowheads="1"/>
          </p:cNvSpPr>
          <p:nvPr/>
        </p:nvSpPr>
        <p:spPr bwMode="auto">
          <a:xfrm>
            <a:off x="3071813" y="3286125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b="1" i="1">
                <a:latin typeface="Calibri" pitchFamily="34" charset="0"/>
              </a:rPr>
              <a:t>3</a:t>
            </a:r>
            <a:endParaRPr lang="en-US" sz="4400" b="1" i="1">
              <a:latin typeface="Calibri" pitchFamily="34" charset="0"/>
            </a:endParaRPr>
          </a:p>
        </p:txBody>
      </p:sp>
      <p:sp>
        <p:nvSpPr>
          <p:cNvPr id="17416" name="مربع نص 7"/>
          <p:cNvSpPr txBox="1">
            <a:spLocks noChangeArrowheads="1"/>
          </p:cNvSpPr>
          <p:nvPr/>
        </p:nvSpPr>
        <p:spPr bwMode="auto">
          <a:xfrm>
            <a:off x="3000375" y="5429250"/>
            <a:ext cx="501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sz="4400" b="1" i="1">
                <a:latin typeface="Calibri" pitchFamily="34" charset="0"/>
              </a:rPr>
              <a:t>4</a:t>
            </a:r>
            <a:endParaRPr lang="en-US" sz="4400" b="1" i="1">
              <a:latin typeface="Calibri" pitchFamily="34" charset="0"/>
            </a:endParaRPr>
          </a:p>
        </p:txBody>
      </p:sp>
      <p:sp>
        <p:nvSpPr>
          <p:cNvPr id="17417" name="مربع نص 4"/>
          <p:cNvSpPr txBox="1">
            <a:spLocks noChangeArrowheads="1"/>
          </p:cNvSpPr>
          <p:nvPr/>
        </p:nvSpPr>
        <p:spPr bwMode="auto">
          <a:xfrm>
            <a:off x="7072313" y="5291138"/>
            <a:ext cx="1000125" cy="923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 b="1">
                <a:latin typeface="Calibri" pitchFamily="34" charset="0"/>
              </a:rPr>
              <a:t>ـز</a:t>
            </a:r>
            <a:endParaRPr lang="en-US" sz="5400" b="1">
              <a:latin typeface="Calibri" pitchFamily="34" charset="0"/>
            </a:endParaRPr>
          </a:p>
        </p:txBody>
      </p:sp>
      <p:sp>
        <p:nvSpPr>
          <p:cNvPr id="17418" name="مربع نص 4"/>
          <p:cNvSpPr txBox="1">
            <a:spLocks noChangeArrowheads="1"/>
          </p:cNvSpPr>
          <p:nvPr/>
        </p:nvSpPr>
        <p:spPr bwMode="auto">
          <a:xfrm>
            <a:off x="7072313" y="3286125"/>
            <a:ext cx="928687" cy="9239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5400" b="1">
                <a:latin typeface="Calibri" pitchFamily="34" charset="0"/>
              </a:rPr>
              <a:t>ز</a:t>
            </a:r>
            <a:endParaRPr lang="en-US" sz="5400" b="1">
              <a:latin typeface="Calibri" pitchFamily="34" charset="0"/>
            </a:endParaRPr>
          </a:p>
        </p:txBody>
      </p:sp>
      <p:sp>
        <p:nvSpPr>
          <p:cNvPr id="17419" name="مربع نص 9"/>
          <p:cNvSpPr txBox="1">
            <a:spLocks noChangeArrowheads="1"/>
          </p:cNvSpPr>
          <p:nvPr/>
        </p:nvSpPr>
        <p:spPr bwMode="auto">
          <a:xfrm>
            <a:off x="2143125" y="5435600"/>
            <a:ext cx="8572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>
                <a:solidFill>
                  <a:srgbClr val="FF0000"/>
                </a:solidFill>
              </a:rPr>
              <a:t>زَ</a:t>
            </a:r>
            <a:r>
              <a:rPr lang="ar-SA" sz="4000" b="1"/>
              <a:t>هـْـ</a:t>
            </a:r>
            <a:endParaRPr lang="en-US" sz="4000" b="1"/>
          </a:p>
        </p:txBody>
      </p:sp>
      <p:grpSp>
        <p:nvGrpSpPr>
          <p:cNvPr id="2" name="مجموعة 27"/>
          <p:cNvGrpSpPr>
            <a:grpSpLocks/>
          </p:cNvGrpSpPr>
          <p:nvPr/>
        </p:nvGrpSpPr>
        <p:grpSpPr bwMode="auto">
          <a:xfrm>
            <a:off x="214313" y="571500"/>
            <a:ext cx="8715375" cy="1500188"/>
            <a:chOff x="214282" y="571480"/>
            <a:chExt cx="8715436" cy="1500198"/>
          </a:xfrm>
        </p:grpSpPr>
        <p:pic>
          <p:nvPicPr>
            <p:cNvPr id="26" name="Picture 14" descr="C:\Documents and Settings\ضيف\My Documents\المعامل الإعدادية\كل ما يخص الأول\لغتي الأول\كتب لغتي الأول ابتدائي\لغتي 1\الوحدة الثالثة\A0-01-T1K1_صفحة_142.jpg"/>
            <p:cNvPicPr>
              <a:picLocks noChangeAspect="1" noChangeArrowheads="1"/>
            </p:cNvPicPr>
            <p:nvPr/>
          </p:nvPicPr>
          <p:blipFill>
            <a:blip r:embed="rId2"/>
            <a:srcRect l="21057" t="17480" r="24832" b="66260"/>
            <a:stretch>
              <a:fillRect/>
            </a:stretch>
          </p:blipFill>
          <p:spPr bwMode="auto">
            <a:xfrm>
              <a:off x="214282" y="571480"/>
              <a:ext cx="8715436" cy="150019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7" name="مستطيل 26"/>
            <p:cNvSpPr/>
            <p:nvPr/>
          </p:nvSpPr>
          <p:spPr>
            <a:xfrm>
              <a:off x="7786710" y="571480"/>
              <a:ext cx="1143008" cy="3571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7421" name="مربع نص 7"/>
          <p:cNvSpPr txBox="1">
            <a:spLocks noChangeArrowheads="1"/>
          </p:cNvSpPr>
          <p:nvPr/>
        </p:nvSpPr>
        <p:spPr bwMode="auto">
          <a:xfrm>
            <a:off x="1357313" y="5507038"/>
            <a:ext cx="78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/>
              <a:t>ة ٌ</a:t>
            </a:r>
            <a:endParaRPr lang="en-US" sz="4000" b="1"/>
          </a:p>
        </p:txBody>
      </p:sp>
      <p:sp>
        <p:nvSpPr>
          <p:cNvPr id="17422" name="مربع نص 7"/>
          <p:cNvSpPr txBox="1">
            <a:spLocks noChangeArrowheads="1"/>
          </p:cNvSpPr>
          <p:nvPr/>
        </p:nvSpPr>
        <p:spPr bwMode="auto">
          <a:xfrm>
            <a:off x="2143125" y="3286125"/>
            <a:ext cx="785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/>
              <a:t>حِــ</a:t>
            </a:r>
            <a:endParaRPr lang="en-US" sz="4000" b="1"/>
          </a:p>
        </p:txBody>
      </p:sp>
      <p:sp>
        <p:nvSpPr>
          <p:cNvPr id="17423" name="مربع نص 7"/>
          <p:cNvSpPr txBox="1">
            <a:spLocks noChangeArrowheads="1"/>
          </p:cNvSpPr>
          <p:nvPr/>
        </p:nvSpPr>
        <p:spPr bwMode="auto">
          <a:xfrm>
            <a:off x="1643063" y="3286125"/>
            <a:ext cx="7858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>
                <a:solidFill>
                  <a:srgbClr val="FF0000"/>
                </a:solidFill>
              </a:rPr>
              <a:t>ــز</a:t>
            </a:r>
            <a:r>
              <a:rPr lang="ar-SA" sz="4000" b="1"/>
              <a:t>َا</a:t>
            </a:r>
            <a:endParaRPr lang="en-US" sz="4000" b="1"/>
          </a:p>
        </p:txBody>
      </p:sp>
      <p:sp>
        <p:nvSpPr>
          <p:cNvPr id="17424" name="مربع نص 7"/>
          <p:cNvSpPr txBox="1">
            <a:spLocks noChangeArrowheads="1"/>
          </p:cNvSpPr>
          <p:nvPr/>
        </p:nvSpPr>
        <p:spPr bwMode="auto">
          <a:xfrm>
            <a:off x="1071543" y="3214688"/>
            <a:ext cx="7858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4000" b="1" dirty="0" err="1"/>
              <a:t>مٌ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ز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i88939548_56390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0481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i88939548_56390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7" descr="i88904549_42768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30066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8" descr="i88904549_42768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373688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ز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524000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6" descr="i88939548_56390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96188" y="40481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i88939548_56390_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8" descr="i88904549_42768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5300663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i88904549_42768_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373688"/>
            <a:ext cx="116205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64083" r="50887" b="12241"/>
          <a:stretch>
            <a:fillRect/>
          </a:stretch>
        </p:blipFill>
        <p:spPr bwMode="auto">
          <a:xfrm>
            <a:off x="-31" y="0"/>
            <a:ext cx="91440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/>
          <p:cNvSpPr txBox="1"/>
          <p:nvPr/>
        </p:nvSpPr>
        <p:spPr>
          <a:xfrm>
            <a:off x="2630792" y="1704228"/>
            <a:ext cx="43701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يقرأ الطالب حرف (  </a:t>
            </a:r>
            <a:r>
              <a:rPr lang="ar-SA" b="1" dirty="0" err="1" smtClean="0"/>
              <a:t>ز</a:t>
            </a:r>
            <a:r>
              <a:rPr lang="ar-SA" b="1" dirty="0" smtClean="0"/>
              <a:t>  ) مع الحركات القصيرة والطويلة</a:t>
            </a:r>
            <a:endParaRPr lang="ar-SA" b="1" dirty="0"/>
          </a:p>
        </p:txBody>
      </p:sp>
      <p:grpSp>
        <p:nvGrpSpPr>
          <p:cNvPr id="3" name="مجموعة 24"/>
          <p:cNvGrpSpPr/>
          <p:nvPr/>
        </p:nvGrpSpPr>
        <p:grpSpPr>
          <a:xfrm>
            <a:off x="7654094" y="3633054"/>
            <a:ext cx="1214446" cy="1143008"/>
            <a:chOff x="5364088" y="116632"/>
            <a:chExt cx="1666754" cy="1202432"/>
          </a:xfrm>
        </p:grpSpPr>
        <p:sp>
          <p:nvSpPr>
            <p:cNvPr id="30" name="مستطيل 29"/>
            <p:cNvSpPr/>
            <p:nvPr/>
          </p:nvSpPr>
          <p:spPr>
            <a:xfrm>
              <a:off x="5364088" y="116632"/>
              <a:ext cx="1656184" cy="12024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3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223" t="4685" r="33889" b="40069"/>
            <a:stretch/>
          </p:blipFill>
          <p:spPr bwMode="auto">
            <a:xfrm>
              <a:off x="5437099" y="188640"/>
              <a:ext cx="935101" cy="75466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مربع نص 31"/>
            <p:cNvSpPr txBox="1"/>
            <p:nvPr/>
          </p:nvSpPr>
          <p:spPr>
            <a:xfrm>
              <a:off x="6473795" y="329688"/>
              <a:ext cx="557047" cy="74468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زَ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4" name="مجموعة 32"/>
          <p:cNvGrpSpPr/>
          <p:nvPr/>
        </p:nvGrpSpPr>
        <p:grpSpPr>
          <a:xfrm>
            <a:off x="4929190" y="3633054"/>
            <a:ext cx="1296144" cy="1143008"/>
            <a:chOff x="3131840" y="229225"/>
            <a:chExt cx="1296144" cy="1296144"/>
          </a:xfrm>
        </p:grpSpPr>
        <p:grpSp>
          <p:nvGrpSpPr>
            <p:cNvPr id="5" name="مجموعة 166"/>
            <p:cNvGrpSpPr/>
            <p:nvPr/>
          </p:nvGrpSpPr>
          <p:grpSpPr>
            <a:xfrm>
              <a:off x="3131840" y="229225"/>
              <a:ext cx="1296144" cy="1296144"/>
              <a:chOff x="5364088" y="116632"/>
              <a:chExt cx="1656184" cy="1202432"/>
            </a:xfrm>
          </p:grpSpPr>
          <p:sp>
            <p:nvSpPr>
              <p:cNvPr id="39" name="مستطيل 38"/>
              <p:cNvSpPr/>
              <p:nvPr/>
            </p:nvSpPr>
            <p:spPr>
              <a:xfrm>
                <a:off x="5364088" y="116632"/>
                <a:ext cx="1656184" cy="12024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4800" dirty="0"/>
              </a:p>
            </p:txBody>
          </p:sp>
          <p:sp>
            <p:nvSpPr>
              <p:cNvPr id="40" name="مربع نص 39"/>
              <p:cNvSpPr txBox="1"/>
              <p:nvPr/>
            </p:nvSpPr>
            <p:spPr>
              <a:xfrm>
                <a:off x="6368189" y="191784"/>
                <a:ext cx="547302" cy="80944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زِ</a:t>
                </a:r>
                <a:endParaRPr lang="ar-SA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3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350" t="39858" r="4923" b="3936"/>
            <a:stretch/>
          </p:blipFill>
          <p:spPr bwMode="auto">
            <a:xfrm>
              <a:off x="3203848" y="310234"/>
              <a:ext cx="648072" cy="8596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مجموعة 41"/>
          <p:cNvGrpSpPr/>
          <p:nvPr/>
        </p:nvGrpSpPr>
        <p:grpSpPr>
          <a:xfrm>
            <a:off x="357158" y="2275732"/>
            <a:ext cx="3857652" cy="1143007"/>
            <a:chOff x="7092280" y="1412776"/>
            <a:chExt cx="1656184" cy="1202432"/>
          </a:xfrm>
        </p:grpSpPr>
        <p:sp>
          <p:nvSpPr>
            <p:cNvPr id="43" name="مستطيل 42"/>
            <p:cNvSpPr/>
            <p:nvPr/>
          </p:nvSpPr>
          <p:spPr>
            <a:xfrm>
              <a:off x="7092280" y="1412776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>
                <a:solidFill>
                  <a:srgbClr val="FFFF00"/>
                </a:solidFill>
              </a:endParaRPr>
            </a:p>
          </p:txBody>
        </p:sp>
        <p:pic>
          <p:nvPicPr>
            <p:cNvPr id="4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56" t="50336" r="48207" b="38145"/>
            <a:stretch/>
          </p:blipFill>
          <p:spPr bwMode="auto">
            <a:xfrm>
              <a:off x="7184290" y="1837163"/>
              <a:ext cx="1505649" cy="723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" name="مربع نص 44"/>
            <p:cNvSpPr txBox="1"/>
            <p:nvPr/>
          </p:nvSpPr>
          <p:spPr>
            <a:xfrm>
              <a:off x="7521661" y="1412776"/>
              <a:ext cx="789621" cy="1399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اداء  شكلة الفم الطويلة</a:t>
              </a:r>
              <a:endParaRPr lang="ar-SA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" name="مجموعة 45"/>
          <p:cNvGrpSpPr/>
          <p:nvPr/>
        </p:nvGrpSpPr>
        <p:grpSpPr>
          <a:xfrm>
            <a:off x="6286512" y="3633054"/>
            <a:ext cx="1296144" cy="1153268"/>
            <a:chOff x="3131840" y="229225"/>
            <a:chExt cx="1296144" cy="1296144"/>
          </a:xfrm>
        </p:grpSpPr>
        <p:grpSp>
          <p:nvGrpSpPr>
            <p:cNvPr id="8" name="مجموعة 84"/>
            <p:cNvGrpSpPr/>
            <p:nvPr/>
          </p:nvGrpSpPr>
          <p:grpSpPr>
            <a:xfrm>
              <a:off x="3131840" y="229225"/>
              <a:ext cx="1296144" cy="1296144"/>
              <a:chOff x="5364088" y="116632"/>
              <a:chExt cx="1656184" cy="1202432"/>
            </a:xfrm>
          </p:grpSpPr>
          <p:sp>
            <p:nvSpPr>
              <p:cNvPr id="49" name="مستطيل 48"/>
              <p:cNvSpPr/>
              <p:nvPr/>
            </p:nvSpPr>
            <p:spPr>
              <a:xfrm>
                <a:off x="5364088" y="116632"/>
                <a:ext cx="1656184" cy="12024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4800" dirty="0"/>
              </a:p>
            </p:txBody>
          </p:sp>
          <p:sp>
            <p:nvSpPr>
              <p:cNvPr id="50" name="مربع نص 49"/>
              <p:cNvSpPr txBox="1"/>
              <p:nvPr/>
            </p:nvSpPr>
            <p:spPr>
              <a:xfrm>
                <a:off x="6441745" y="258614"/>
                <a:ext cx="547302" cy="8022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زُ</a:t>
                </a:r>
                <a:endParaRPr lang="ar-SA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48" t="27585" r="64309" b="9056"/>
            <a:stretch/>
          </p:blipFill>
          <p:spPr bwMode="auto">
            <a:xfrm>
              <a:off x="3131840" y="298470"/>
              <a:ext cx="762565" cy="89828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مجموعة 50"/>
          <p:cNvGrpSpPr/>
          <p:nvPr/>
        </p:nvGrpSpPr>
        <p:grpSpPr>
          <a:xfrm>
            <a:off x="4929190" y="2266611"/>
            <a:ext cx="3957338" cy="1152129"/>
            <a:chOff x="7092280" y="116632"/>
            <a:chExt cx="1656184" cy="1202432"/>
          </a:xfrm>
        </p:grpSpPr>
        <p:sp>
          <p:nvSpPr>
            <p:cNvPr id="52" name="مستطيل 51"/>
            <p:cNvSpPr/>
            <p:nvPr/>
          </p:nvSpPr>
          <p:spPr>
            <a:xfrm>
              <a:off x="7092280" y="116632"/>
              <a:ext cx="1656184" cy="12024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53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849" t="32109" r="22349" b="48585"/>
            <a:stretch/>
          </p:blipFill>
          <p:spPr bwMode="auto">
            <a:xfrm>
              <a:off x="7148145" y="548680"/>
              <a:ext cx="1555261" cy="697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5" name="مربع نص 54"/>
            <p:cNvSpPr txBox="1"/>
            <p:nvPr/>
          </p:nvSpPr>
          <p:spPr>
            <a:xfrm>
              <a:off x="7185763" y="179348"/>
              <a:ext cx="1130159" cy="3212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اداء شكلة الفم القصيرة</a:t>
              </a:r>
              <a:endParaRPr lang="ar-SA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0" name="مجموعة 58"/>
          <p:cNvGrpSpPr/>
          <p:nvPr/>
        </p:nvGrpSpPr>
        <p:grpSpPr>
          <a:xfrm>
            <a:off x="3000364" y="3562800"/>
            <a:ext cx="1285884" cy="1215630"/>
            <a:chOff x="7164288" y="1412776"/>
            <a:chExt cx="1656184" cy="1202432"/>
          </a:xfrm>
          <a:solidFill>
            <a:srgbClr val="E12BC7"/>
          </a:solidFill>
        </p:grpSpPr>
        <p:sp>
          <p:nvSpPr>
            <p:cNvPr id="60" name="مستطيل 59"/>
            <p:cNvSpPr/>
            <p:nvPr/>
          </p:nvSpPr>
          <p:spPr>
            <a:xfrm>
              <a:off x="7164288" y="1412776"/>
              <a:ext cx="1656184" cy="12024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dirty="0"/>
            </a:p>
          </p:txBody>
        </p:sp>
        <p:pic>
          <p:nvPicPr>
            <p:cNvPr id="61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478" t="42828" r="39658" b="38320"/>
            <a:stretch/>
          </p:blipFill>
          <p:spPr bwMode="auto">
            <a:xfrm>
              <a:off x="7236296" y="1533810"/>
              <a:ext cx="612068" cy="8870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مربع نص 61"/>
            <p:cNvSpPr txBox="1"/>
            <p:nvPr/>
          </p:nvSpPr>
          <p:spPr>
            <a:xfrm>
              <a:off x="7980640" y="1691298"/>
              <a:ext cx="665223" cy="700201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زَا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مجموعة 62"/>
          <p:cNvGrpSpPr/>
          <p:nvPr/>
        </p:nvGrpSpPr>
        <p:grpSpPr>
          <a:xfrm>
            <a:off x="1643042" y="3561616"/>
            <a:ext cx="1285884" cy="1215630"/>
            <a:chOff x="7164288" y="2708920"/>
            <a:chExt cx="1656184" cy="1202432"/>
          </a:xfrm>
          <a:solidFill>
            <a:srgbClr val="FFFF00"/>
          </a:solidFill>
        </p:grpSpPr>
        <p:sp>
          <p:nvSpPr>
            <p:cNvPr id="64" name="مستطيل 63"/>
            <p:cNvSpPr/>
            <p:nvPr/>
          </p:nvSpPr>
          <p:spPr>
            <a:xfrm>
              <a:off x="7164288" y="2708920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65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867" t="42828" r="67349" b="38320"/>
            <a:stretch/>
          </p:blipFill>
          <p:spPr bwMode="auto">
            <a:xfrm>
              <a:off x="7236296" y="2852936"/>
              <a:ext cx="611065" cy="8640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6" name="مربع نص 65"/>
            <p:cNvSpPr txBox="1"/>
            <p:nvPr/>
          </p:nvSpPr>
          <p:spPr>
            <a:xfrm>
              <a:off x="7928397" y="2987442"/>
              <a:ext cx="820069" cy="700201"/>
            </a:xfrm>
            <a:prstGeom prst="rect">
              <a:avLst/>
            </a:prstGeom>
            <a:solidFill>
              <a:srgbClr val="E12BC7"/>
            </a:solidFill>
          </p:spPr>
          <p:txBody>
            <a:bodyPr wrap="none" rtlCol="1">
              <a:spAutoFit/>
            </a:bodyPr>
            <a:lstStyle/>
            <a:p>
              <a:r>
                <a:rPr lang="ar-SA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زُو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2" name="مجموعة 66"/>
          <p:cNvGrpSpPr/>
          <p:nvPr/>
        </p:nvGrpSpPr>
        <p:grpSpPr>
          <a:xfrm>
            <a:off x="285720" y="3562800"/>
            <a:ext cx="1285884" cy="1215630"/>
            <a:chOff x="7164288" y="4005064"/>
            <a:chExt cx="1656184" cy="1202432"/>
          </a:xfrm>
          <a:solidFill>
            <a:srgbClr val="FFFF00"/>
          </a:solidFill>
        </p:grpSpPr>
        <p:sp>
          <p:nvSpPr>
            <p:cNvPr id="68" name="مستطيل 67"/>
            <p:cNvSpPr/>
            <p:nvPr/>
          </p:nvSpPr>
          <p:spPr>
            <a:xfrm>
              <a:off x="7164288" y="4005064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69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756" t="58706" r="53777" b="23020"/>
            <a:stretch/>
          </p:blipFill>
          <p:spPr bwMode="auto">
            <a:xfrm>
              <a:off x="7236296" y="4128760"/>
              <a:ext cx="611065" cy="8844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" name="مربع نص 69"/>
            <p:cNvSpPr txBox="1"/>
            <p:nvPr/>
          </p:nvSpPr>
          <p:spPr>
            <a:xfrm>
              <a:off x="7813457" y="4233282"/>
              <a:ext cx="948077" cy="700201"/>
            </a:xfrm>
            <a:prstGeom prst="rect">
              <a:avLst/>
            </a:prstGeom>
            <a:solidFill>
              <a:srgbClr val="E12BC7"/>
            </a:solidFill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زِي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0000" t="13574" r="16278" b="43584"/>
          <a:stretch>
            <a:fillRect/>
          </a:stretch>
        </p:blipFill>
        <p:spPr bwMode="auto">
          <a:xfrm>
            <a:off x="0" y="-24"/>
            <a:ext cx="914403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مربع نص 5"/>
          <p:cNvSpPr txBox="1">
            <a:spLocks noChangeArrowheads="1"/>
          </p:cNvSpPr>
          <p:nvPr/>
        </p:nvSpPr>
        <p:spPr bwMode="auto">
          <a:xfrm>
            <a:off x="71438" y="71438"/>
            <a:ext cx="8929687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3075" name="مربع نص 6"/>
          <p:cNvSpPr txBox="1">
            <a:spLocks noChangeArrowheads="1"/>
          </p:cNvSpPr>
          <p:nvPr/>
        </p:nvSpPr>
        <p:spPr bwMode="auto">
          <a:xfrm>
            <a:off x="71438" y="649288"/>
            <a:ext cx="8929687" cy="609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9000">
              <a:latin typeface="Calibri" pitchFamily="34" charset="0"/>
            </a:endParaRPr>
          </a:p>
        </p:txBody>
      </p:sp>
      <p:sp>
        <p:nvSpPr>
          <p:cNvPr id="3076" name="مربع نص 3"/>
          <p:cNvSpPr txBox="1">
            <a:spLocks noChangeArrowheads="1"/>
          </p:cNvSpPr>
          <p:nvPr/>
        </p:nvSpPr>
        <p:spPr bwMode="auto">
          <a:xfrm>
            <a:off x="6892956" y="71438"/>
            <a:ext cx="2108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مدرسة الصديق الابتدائية بالخبر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الصف الأول الابتدائي 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الفصل الدراسي الأول /     ـــ      ـــ  </a:t>
            </a:r>
            <a:r>
              <a:rPr lang="ar-SA" sz="1000" b="1" i="1" dirty="0" smtClean="0">
                <a:latin typeface="Calibri" pitchFamily="34" charset="0"/>
              </a:rPr>
              <a:t>1436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7" name="مربع نص 4"/>
          <p:cNvSpPr txBox="1">
            <a:spLocks noChangeArrowheads="1"/>
          </p:cNvSpPr>
          <p:nvPr/>
        </p:nvSpPr>
        <p:spPr bwMode="auto">
          <a:xfrm>
            <a:off x="-642938" y="71438"/>
            <a:ext cx="3394076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الهدف : التدرب على وإتقان مهارة الحركات الثلاث كتابة ونطقا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إعداد المعلم : خالد الراشدي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8" name="مربع نص 7"/>
          <p:cNvSpPr txBox="1">
            <a:spLocks noChangeArrowheads="1"/>
          </p:cNvSpPr>
          <p:nvPr/>
        </p:nvSpPr>
        <p:spPr bwMode="auto">
          <a:xfrm>
            <a:off x="4000500" y="71438"/>
            <a:ext cx="2214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000" b="1" i="1" dirty="0">
                <a:latin typeface="Calibri" pitchFamily="34" charset="0"/>
              </a:rPr>
              <a:t>هذه ورقة عمل تضاف إلى سجل انجاز الطالب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الرجاء المحافظة عليها وإعادتها للمعلم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 اسم الطالب: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9" name="مربع نص 40"/>
          <p:cNvSpPr txBox="1">
            <a:spLocks noChangeArrowheads="1"/>
          </p:cNvSpPr>
          <p:nvPr/>
        </p:nvSpPr>
        <p:spPr bwMode="auto">
          <a:xfrm>
            <a:off x="3003550" y="69056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>
                <a:latin typeface="Calibri" pitchFamily="34" charset="0"/>
              </a:rPr>
              <a:t>مراجعة للحروف السابقة قراءة وكتابة</a:t>
            </a:r>
            <a:endParaRPr lang="en-US" b="1">
              <a:latin typeface="Calibri" pitchFamily="34" charset="0"/>
            </a:endParaRPr>
          </a:p>
        </p:txBody>
      </p:sp>
      <p:graphicFrame>
        <p:nvGraphicFramePr>
          <p:cNvPr id="34" name="جدول 33"/>
          <p:cNvGraphicFramePr>
            <a:graphicFrameLocks noGrp="1"/>
          </p:cNvGraphicFramePr>
          <p:nvPr/>
        </p:nvGraphicFramePr>
        <p:xfrm>
          <a:off x="142875" y="1125538"/>
          <a:ext cx="8763034" cy="1317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317620"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ط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أ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ح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ت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ق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س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ف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ص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ر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ن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ل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د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ب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م</a:t>
                      </a:r>
                      <a:endParaRPr lang="en-US" sz="44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6" name="رابط مستقيم 35"/>
          <p:cNvCxnSpPr/>
          <p:nvPr/>
        </p:nvCxnSpPr>
        <p:spPr>
          <a:xfrm>
            <a:off x="214313" y="1895475"/>
            <a:ext cx="8501062" cy="158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جدول 52"/>
          <p:cNvGraphicFramePr>
            <a:graphicFrameLocks noGrp="1"/>
          </p:cNvGraphicFramePr>
          <p:nvPr/>
        </p:nvGraphicFramePr>
        <p:xfrm>
          <a:off x="142875" y="2928938"/>
          <a:ext cx="8763034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142875" y="4929188"/>
          <a:ext cx="8763034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ضيف\My Documents\المعامل الإعدادية\أعداد لغة الحروف\لغتي 1كتاب الطالب\الوحدة الثالثة\A0-01-T1K1_صفحة_142.jpg"/>
          <p:cNvPicPr>
            <a:picLocks noChangeAspect="1" noChangeArrowheads="1"/>
          </p:cNvPicPr>
          <p:nvPr/>
        </p:nvPicPr>
        <p:blipFill>
          <a:blip r:embed="rId8"/>
          <a:srcRect l="8138" t="71207" r="13841" b="15582"/>
          <a:stretch>
            <a:fillRect/>
          </a:stretch>
        </p:blipFill>
        <p:spPr bwMode="auto">
          <a:xfrm>
            <a:off x="71438" y="1285875"/>
            <a:ext cx="9001125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n 1"/>
          <p:cNvSpPr/>
          <p:nvPr/>
        </p:nvSpPr>
        <p:spPr>
          <a:xfrm>
            <a:off x="8304637" y="142853"/>
            <a:ext cx="696521" cy="1237805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77800" y="142875"/>
            <a:ext cx="7894638" cy="1071563"/>
            <a:chOff x="403128" y="285728"/>
            <a:chExt cx="7169268" cy="1000370"/>
          </a:xfrm>
        </p:grpSpPr>
        <p:sp>
          <p:nvSpPr>
            <p:cNvPr id="16" name="Horizontal Scroll 22"/>
            <p:cNvSpPr/>
            <p:nvPr/>
          </p:nvSpPr>
          <p:spPr>
            <a:xfrm>
              <a:off x="857245" y="285728"/>
              <a:ext cx="6715151" cy="100037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5618" name="TextBox 4"/>
            <p:cNvSpPr txBox="1">
              <a:spLocks noChangeArrowheads="1"/>
            </p:cNvSpPr>
            <p:nvPr/>
          </p:nvSpPr>
          <p:spPr bwMode="auto">
            <a:xfrm>
              <a:off x="403128" y="571953"/>
              <a:ext cx="6715171" cy="488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2800" b="1">
                  <a:latin typeface="Calibri" pitchFamily="34" charset="0"/>
                </a:rPr>
                <a:t>أرسم دائرة حول الحرف(</a:t>
              </a:r>
              <a:r>
                <a:rPr lang="ar-SA" sz="2800" b="1">
                  <a:solidFill>
                    <a:srgbClr val="FF0000"/>
                  </a:solidFill>
                  <a:latin typeface="Calibri" pitchFamily="34" charset="0"/>
                </a:rPr>
                <a:t>ز</a:t>
              </a:r>
              <a:r>
                <a:rPr lang="ar-SA" sz="2800" b="1">
                  <a:latin typeface="Calibri" pitchFamily="34" charset="0"/>
                </a:rPr>
                <a:t>)ثم أكتبه مع حركته</a:t>
              </a:r>
              <a:endParaRPr lang="ar-EG" sz="2800" b="1">
                <a:latin typeface="Calibri" pitchFamily="34" charset="0"/>
              </a:endParaRPr>
            </a:p>
          </p:txBody>
        </p:sp>
      </p:grpSp>
      <p:sp>
        <p:nvSpPr>
          <p:cNvPr id="43" name="مستطيل 42"/>
          <p:cNvSpPr/>
          <p:nvPr/>
        </p:nvSpPr>
        <p:spPr>
          <a:xfrm>
            <a:off x="7715273" y="5007130"/>
            <a:ext cx="6522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rPr>
              <a:t>زَ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khbar MT" pitchFamily="2" charset="-78"/>
            </a:endParaRPr>
          </a:p>
        </p:txBody>
      </p:sp>
      <p:sp>
        <p:nvSpPr>
          <p:cNvPr id="44" name="سهم لأعلى 43"/>
          <p:cNvSpPr/>
          <p:nvPr/>
        </p:nvSpPr>
        <p:spPr>
          <a:xfrm>
            <a:off x="8570913" y="5429250"/>
            <a:ext cx="215900" cy="4318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5" name="مستطيل 44"/>
          <p:cNvSpPr/>
          <p:nvPr/>
        </p:nvSpPr>
        <p:spPr>
          <a:xfrm>
            <a:off x="5429257" y="5000636"/>
            <a:ext cx="6522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rPr>
              <a:t>زَ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khbar MT" pitchFamily="2" charset="-78"/>
            </a:endParaRPr>
          </a:p>
        </p:txBody>
      </p:sp>
      <p:sp>
        <p:nvSpPr>
          <p:cNvPr id="46" name="سهم لأعلى 45"/>
          <p:cNvSpPr/>
          <p:nvPr/>
        </p:nvSpPr>
        <p:spPr>
          <a:xfrm>
            <a:off x="6284913" y="5429250"/>
            <a:ext cx="215900" cy="4318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7" name="مستطيل 46"/>
          <p:cNvSpPr/>
          <p:nvPr/>
        </p:nvSpPr>
        <p:spPr>
          <a:xfrm>
            <a:off x="3214679" y="5000636"/>
            <a:ext cx="6522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rPr>
              <a:t>زَ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khbar MT" pitchFamily="2" charset="-78"/>
            </a:endParaRPr>
          </a:p>
        </p:txBody>
      </p:sp>
      <p:sp>
        <p:nvSpPr>
          <p:cNvPr id="48" name="سهم لأعلى 47"/>
          <p:cNvSpPr/>
          <p:nvPr/>
        </p:nvSpPr>
        <p:spPr>
          <a:xfrm>
            <a:off x="3998913" y="5429250"/>
            <a:ext cx="215900" cy="4318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9" name="مستطيل 48"/>
          <p:cNvSpPr/>
          <p:nvPr/>
        </p:nvSpPr>
        <p:spPr>
          <a:xfrm>
            <a:off x="990782" y="5000636"/>
            <a:ext cx="65226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0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rPr>
              <a:t>زَ</a:t>
            </a:r>
            <a:endParaRPr lang="ar-SA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Akhbar MT" pitchFamily="2" charset="-78"/>
            </a:endParaRPr>
          </a:p>
        </p:txBody>
      </p:sp>
      <p:sp>
        <p:nvSpPr>
          <p:cNvPr id="50" name="سهم لأعلى 49"/>
          <p:cNvSpPr/>
          <p:nvPr/>
        </p:nvSpPr>
        <p:spPr>
          <a:xfrm>
            <a:off x="1784350" y="5357813"/>
            <a:ext cx="215900" cy="431800"/>
          </a:xfrm>
          <a:prstGeom prst="upArrow">
            <a:avLst/>
          </a:prstGeom>
          <a:solidFill>
            <a:srgbClr val="FFFF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26" name="Oval 17"/>
          <p:cNvSpPr/>
          <p:nvPr/>
        </p:nvSpPr>
        <p:spPr>
          <a:xfrm>
            <a:off x="8143875" y="1643063"/>
            <a:ext cx="428625" cy="1857375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7" name="Oval 17"/>
          <p:cNvSpPr/>
          <p:nvPr/>
        </p:nvSpPr>
        <p:spPr>
          <a:xfrm>
            <a:off x="5857875" y="1571625"/>
            <a:ext cx="357188" cy="1724025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8" name="Oval 17"/>
          <p:cNvSpPr/>
          <p:nvPr/>
        </p:nvSpPr>
        <p:spPr>
          <a:xfrm>
            <a:off x="3357563" y="1571625"/>
            <a:ext cx="357187" cy="1714500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  <p:sp>
        <p:nvSpPr>
          <p:cNvPr id="29" name="Oval 17"/>
          <p:cNvSpPr/>
          <p:nvPr/>
        </p:nvSpPr>
        <p:spPr>
          <a:xfrm>
            <a:off x="1357313" y="1643063"/>
            <a:ext cx="500062" cy="1785937"/>
          </a:xfrm>
          <a:prstGeom prst="ellipse">
            <a:avLst/>
          </a:prstGeom>
          <a:noFill/>
          <a:ln w="63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94 - اعلان اهمال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n 1"/>
          <p:cNvSpPr/>
          <p:nvPr/>
        </p:nvSpPr>
        <p:spPr>
          <a:xfrm>
            <a:off x="7876008" y="71415"/>
            <a:ext cx="839397" cy="1333376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2357438" y="214313"/>
            <a:ext cx="5072062" cy="1154112"/>
            <a:chOff x="857224" y="285728"/>
            <a:chExt cx="6715172" cy="1000560"/>
          </a:xfrm>
        </p:grpSpPr>
        <p:sp>
          <p:nvSpPr>
            <p:cNvPr id="7" name="Horizontal Scroll 22"/>
            <p:cNvSpPr/>
            <p:nvPr/>
          </p:nvSpPr>
          <p:spPr>
            <a:xfrm>
              <a:off x="857224" y="285728"/>
              <a:ext cx="6715172" cy="1000560"/>
            </a:xfrm>
            <a:prstGeom prst="horizontalScroll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23560" name="TextBox 4"/>
            <p:cNvSpPr txBox="1">
              <a:spLocks noChangeArrowheads="1"/>
            </p:cNvSpPr>
            <p:nvPr/>
          </p:nvSpPr>
          <p:spPr bwMode="auto">
            <a:xfrm>
              <a:off x="1235545" y="566733"/>
              <a:ext cx="5997717" cy="400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2400" b="1">
                  <a:latin typeface="Calibri" pitchFamily="34" charset="0"/>
                </a:rPr>
                <a:t>أحاكي زهير في </a:t>
              </a:r>
              <a:r>
                <a:rPr lang="ar-SA" b="1">
                  <a:latin typeface="Calibri" pitchFamily="34" charset="0"/>
                </a:rPr>
                <a:t>ا</a:t>
              </a:r>
              <a:r>
                <a:rPr lang="ar-SA" sz="2000" b="1">
                  <a:latin typeface="Calibri" pitchFamily="34" charset="0"/>
                </a:rPr>
                <a:t>ستخدامه</a:t>
              </a:r>
              <a:r>
                <a:rPr lang="ar-SA" sz="2400" b="1">
                  <a:latin typeface="Calibri" pitchFamily="34" charset="0"/>
                </a:rPr>
                <a:t> أداة النهي(</a:t>
              </a:r>
              <a:r>
                <a:rPr lang="ar-SA" sz="2400" b="1">
                  <a:solidFill>
                    <a:srgbClr val="FF0000"/>
                  </a:solidFill>
                  <a:latin typeface="Calibri" pitchFamily="34" charset="0"/>
                </a:rPr>
                <a:t>لا</a:t>
              </a:r>
              <a:r>
                <a:rPr lang="ar-SA" sz="2400" b="1">
                  <a:latin typeface="Calibri" pitchFamily="34" charset="0"/>
                </a:rPr>
                <a:t>)</a:t>
              </a:r>
              <a:r>
                <a:rPr lang="ar-EG" sz="2400" b="1">
                  <a:latin typeface="Calibri" pitchFamily="34" charset="0"/>
                </a:rPr>
                <a:t>:</a:t>
              </a:r>
            </a:p>
          </p:txBody>
        </p:sp>
      </p:grpSp>
      <p:grpSp>
        <p:nvGrpSpPr>
          <p:cNvPr id="3" name="مجموعة 7"/>
          <p:cNvGrpSpPr>
            <a:grpSpLocks/>
          </p:cNvGrpSpPr>
          <p:nvPr/>
        </p:nvGrpSpPr>
        <p:grpSpPr bwMode="auto">
          <a:xfrm>
            <a:off x="214313" y="1500188"/>
            <a:ext cx="8715375" cy="5143500"/>
            <a:chOff x="1214414" y="1428736"/>
            <a:chExt cx="7000924" cy="4143380"/>
          </a:xfrm>
        </p:grpSpPr>
        <p:pic>
          <p:nvPicPr>
            <p:cNvPr id="23557" name="Picture 2" descr="C:\Documents and Settings\ضيف\My Documents\المعامل الإعدادية\أعداد لغة الحروف\لغتي 1كتاب الطالب\الوحدة الثالثة\A0-01-T1K1_صفحة_143.jpg"/>
            <p:cNvPicPr>
              <a:picLocks noChangeAspect="1" noChangeArrowheads="1"/>
            </p:cNvPicPr>
            <p:nvPr/>
          </p:nvPicPr>
          <p:blipFill>
            <a:blip r:embed="rId5"/>
            <a:srcRect l="11382" t="17978" r="8943" b="16853"/>
            <a:stretch>
              <a:fillRect/>
            </a:stretch>
          </p:blipFill>
          <p:spPr bwMode="auto">
            <a:xfrm>
              <a:off x="1214414" y="1428736"/>
              <a:ext cx="7000924" cy="4143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مستطيل 9"/>
            <p:cNvSpPr/>
            <p:nvPr/>
          </p:nvSpPr>
          <p:spPr>
            <a:xfrm>
              <a:off x="6858510" y="1428736"/>
              <a:ext cx="1142592" cy="2851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9" name="وسيلة شرح على شكل سحابة 8"/>
          <p:cNvSpPr/>
          <p:nvPr/>
        </p:nvSpPr>
        <p:spPr>
          <a:xfrm>
            <a:off x="6715140" y="3500438"/>
            <a:ext cx="2428860" cy="826962"/>
          </a:xfrm>
          <a:prstGeom prst="cloudCallout">
            <a:avLst>
              <a:gd name="adj1" fmla="val -17658"/>
              <a:gd name="adj2" fmla="val 1406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ربع نص 10"/>
          <p:cNvSpPr txBox="1"/>
          <p:nvPr/>
        </p:nvSpPr>
        <p:spPr>
          <a:xfrm>
            <a:off x="7786710" y="3571876"/>
            <a:ext cx="4090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i="1" dirty="0" smtClean="0">
                <a:solidFill>
                  <a:srgbClr val="C00000"/>
                </a:solidFill>
              </a:rPr>
              <a:t>لا</a:t>
            </a:r>
            <a:endParaRPr lang="ar-SA" sz="3600" b="1" i="1" dirty="0">
              <a:solidFill>
                <a:srgbClr val="C0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7013253" y="3714752"/>
            <a:ext cx="98777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تلعب بالنار</a:t>
            </a:r>
            <a:endParaRPr lang="ar-SA" b="1" dirty="0"/>
          </a:p>
        </p:txBody>
      </p:sp>
      <p:sp>
        <p:nvSpPr>
          <p:cNvPr id="13" name="وسيلة شرح على شكل سحابة 12"/>
          <p:cNvSpPr/>
          <p:nvPr/>
        </p:nvSpPr>
        <p:spPr>
          <a:xfrm>
            <a:off x="3571868" y="4000504"/>
            <a:ext cx="2428860" cy="714380"/>
          </a:xfrm>
          <a:prstGeom prst="cloudCallout">
            <a:avLst>
              <a:gd name="adj1" fmla="val -17658"/>
              <a:gd name="adj2" fmla="val 1406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وسيلة شرح على شكل سحابة 13"/>
          <p:cNvSpPr/>
          <p:nvPr/>
        </p:nvSpPr>
        <p:spPr>
          <a:xfrm>
            <a:off x="71406" y="3929066"/>
            <a:ext cx="2928958" cy="642942"/>
          </a:xfrm>
          <a:prstGeom prst="cloudCallout">
            <a:avLst>
              <a:gd name="adj1" fmla="val -17658"/>
              <a:gd name="adj2" fmla="val 140680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ربع نص 14"/>
          <p:cNvSpPr txBox="1"/>
          <p:nvPr/>
        </p:nvSpPr>
        <p:spPr>
          <a:xfrm>
            <a:off x="5091607" y="3997115"/>
            <a:ext cx="4090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i="1" dirty="0" smtClean="0">
                <a:solidFill>
                  <a:srgbClr val="C00000"/>
                </a:solidFill>
              </a:rPr>
              <a:t>لا</a:t>
            </a:r>
            <a:endParaRPr lang="ar-SA" sz="3600" b="1" i="1" dirty="0">
              <a:solidFill>
                <a:srgbClr val="C00000"/>
              </a:solidFill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1948335" y="3925677"/>
            <a:ext cx="409087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i="1" dirty="0" smtClean="0">
                <a:solidFill>
                  <a:srgbClr val="C00000"/>
                </a:solidFill>
              </a:rPr>
              <a:t>لا</a:t>
            </a:r>
            <a:endParaRPr lang="ar-SA" sz="3600" b="1" i="1" dirty="0">
              <a:solidFill>
                <a:srgbClr val="C00000"/>
              </a:solidFill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3786182" y="4143380"/>
            <a:ext cx="1545616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تتعارك مع صاحبك</a:t>
            </a:r>
            <a:endParaRPr lang="ar-SA" b="1" dirty="0"/>
          </a:p>
        </p:txBody>
      </p:sp>
      <p:sp>
        <p:nvSpPr>
          <p:cNvPr id="18" name="مربع نص 17"/>
          <p:cNvSpPr txBox="1"/>
          <p:nvPr/>
        </p:nvSpPr>
        <p:spPr>
          <a:xfrm>
            <a:off x="251243" y="4071942"/>
            <a:ext cx="189186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تخوض في الماء الراكد</a:t>
            </a:r>
            <a:endParaRPr lang="ar-SA" b="1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17 - غلق ا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113" t="13574" r="16278" b="4469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مربع نص 5"/>
          <p:cNvSpPr txBox="1">
            <a:spLocks noChangeArrowheads="1"/>
          </p:cNvSpPr>
          <p:nvPr/>
        </p:nvSpPr>
        <p:spPr bwMode="auto">
          <a:xfrm>
            <a:off x="71438" y="71438"/>
            <a:ext cx="8929687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3075" name="مربع نص 6"/>
          <p:cNvSpPr txBox="1">
            <a:spLocks noChangeArrowheads="1"/>
          </p:cNvSpPr>
          <p:nvPr/>
        </p:nvSpPr>
        <p:spPr bwMode="auto">
          <a:xfrm>
            <a:off x="71438" y="649288"/>
            <a:ext cx="8929687" cy="609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9000">
              <a:latin typeface="Calibri" pitchFamily="34" charset="0"/>
            </a:endParaRPr>
          </a:p>
        </p:txBody>
      </p:sp>
      <p:sp>
        <p:nvSpPr>
          <p:cNvPr id="3076" name="مربع نص 3"/>
          <p:cNvSpPr txBox="1">
            <a:spLocks noChangeArrowheads="1"/>
          </p:cNvSpPr>
          <p:nvPr/>
        </p:nvSpPr>
        <p:spPr bwMode="auto">
          <a:xfrm>
            <a:off x="6929438" y="71438"/>
            <a:ext cx="2108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مدرسة الصديق الابتدائية بالخبر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الصف الأول الابتدائي 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الفصل الدراسي الأول /     ـــ      ـــ  </a:t>
            </a:r>
            <a:r>
              <a:rPr lang="ar-SA" sz="1000" b="1" i="1" dirty="0" smtClean="0">
                <a:latin typeface="Calibri" pitchFamily="34" charset="0"/>
              </a:rPr>
              <a:t>1436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7" name="مربع نص 4"/>
          <p:cNvSpPr txBox="1">
            <a:spLocks noChangeArrowheads="1"/>
          </p:cNvSpPr>
          <p:nvPr/>
        </p:nvSpPr>
        <p:spPr bwMode="auto">
          <a:xfrm>
            <a:off x="-642938" y="71438"/>
            <a:ext cx="3394076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الهدف : التدرب على وإتقان مهارة الحركات الثلاث كتابة ونطقا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إعداد المعلم : خالد الراشدي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8" name="مربع نص 7"/>
          <p:cNvSpPr txBox="1">
            <a:spLocks noChangeArrowheads="1"/>
          </p:cNvSpPr>
          <p:nvPr/>
        </p:nvSpPr>
        <p:spPr bwMode="auto">
          <a:xfrm>
            <a:off x="4000500" y="71438"/>
            <a:ext cx="2214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000" b="1" i="1" dirty="0">
                <a:latin typeface="Calibri" pitchFamily="34" charset="0"/>
              </a:rPr>
              <a:t>هذه ورقة عمل تضاف إلى سجل انجاز الطالب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الرجاء المحافظة عليها وإعادتها للمعلم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 اسم الطالب: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079" name="مربع نص 40"/>
          <p:cNvSpPr txBox="1">
            <a:spLocks noChangeArrowheads="1"/>
          </p:cNvSpPr>
          <p:nvPr/>
        </p:nvSpPr>
        <p:spPr bwMode="auto">
          <a:xfrm>
            <a:off x="3003550" y="690563"/>
            <a:ext cx="2971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ar-SA" b="1">
                <a:latin typeface="Calibri" pitchFamily="34" charset="0"/>
              </a:rPr>
              <a:t>مراجعة للحروف السابقة قراءة وكتابة</a:t>
            </a:r>
            <a:endParaRPr lang="en-US" b="1">
              <a:latin typeface="Calibri" pitchFamily="34" charset="0"/>
            </a:endParaRPr>
          </a:p>
        </p:txBody>
      </p:sp>
      <p:graphicFrame>
        <p:nvGraphicFramePr>
          <p:cNvPr id="34" name="جدول 33"/>
          <p:cNvGraphicFramePr>
            <a:graphicFrameLocks noGrp="1"/>
          </p:cNvGraphicFramePr>
          <p:nvPr/>
        </p:nvGraphicFramePr>
        <p:xfrm>
          <a:off x="142875" y="1125538"/>
          <a:ext cx="8763034" cy="1317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317620"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ط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أ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ح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ت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ق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س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ف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000" b="1" dirty="0" smtClean="0"/>
                        <a:t>ص</a:t>
                      </a:r>
                      <a:endParaRPr lang="en-US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ر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ن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ل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د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ب</a:t>
                      </a:r>
                      <a:endParaRPr lang="en-US" sz="4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4400" b="1" dirty="0" smtClean="0"/>
                        <a:t>م</a:t>
                      </a:r>
                      <a:endParaRPr lang="en-US" sz="4400" b="1" dirty="0"/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36" name="رابط مستقيم 35"/>
          <p:cNvCxnSpPr/>
          <p:nvPr/>
        </p:nvCxnSpPr>
        <p:spPr>
          <a:xfrm>
            <a:off x="214313" y="1895475"/>
            <a:ext cx="8501062" cy="1588"/>
          </a:xfrm>
          <a:prstGeom prst="line">
            <a:avLst/>
          </a:prstGeom>
          <a:ln w="3175">
            <a:prstDash val="sysDot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53" name="جدول 52"/>
          <p:cNvGraphicFramePr>
            <a:graphicFrameLocks noGrp="1"/>
          </p:cNvGraphicFramePr>
          <p:nvPr/>
        </p:nvGraphicFramePr>
        <p:xfrm>
          <a:off x="142875" y="2928938"/>
          <a:ext cx="8763034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142875" y="4929188"/>
          <a:ext cx="8763034" cy="16430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  <a:gridCol w="625931"/>
              </a:tblGrid>
              <a:tr h="1643074"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000" b="1" dirty="0" smtClean="0"/>
                        <a:t>......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4"/>
          <p:cNvGrpSpPr/>
          <p:nvPr/>
        </p:nvGrpSpPr>
        <p:grpSpPr>
          <a:xfrm>
            <a:off x="0" y="68025"/>
            <a:ext cx="9037638" cy="646331"/>
            <a:chOff x="0" y="71438"/>
            <a:chExt cx="9037638" cy="646331"/>
          </a:xfrm>
        </p:grpSpPr>
        <p:sp>
          <p:nvSpPr>
            <p:cNvPr id="26" name="مربع نص 5"/>
            <p:cNvSpPr txBox="1">
              <a:spLocks noChangeArrowheads="1"/>
            </p:cNvSpPr>
            <p:nvPr/>
          </p:nvSpPr>
          <p:spPr bwMode="auto">
            <a:xfrm>
              <a:off x="71438" y="71438"/>
              <a:ext cx="892968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ar-SA" sz="3600" b="1">
                <a:latin typeface="Calibri" pitchFamily="34" charset="0"/>
              </a:endParaRPr>
            </a:p>
          </p:txBody>
        </p:sp>
        <p:sp>
          <p:nvSpPr>
            <p:cNvPr id="27" name="مربع نص 3"/>
            <p:cNvSpPr txBox="1">
              <a:spLocks noChangeArrowheads="1"/>
            </p:cNvSpPr>
            <p:nvPr/>
          </p:nvSpPr>
          <p:spPr bwMode="auto">
            <a:xfrm>
              <a:off x="6929438" y="71438"/>
              <a:ext cx="2108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1100" b="1" i="1" dirty="0">
                  <a:latin typeface="Calibri" pitchFamily="34" charset="0"/>
                </a:rPr>
                <a:t>مدرسة الصديق الابتدائية بالخبر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الصف الأول الابتدائي 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الفصل الدراسي الأول </a:t>
              </a:r>
              <a:r>
                <a:rPr lang="ar-SA" sz="1100" b="1" i="1" dirty="0" smtClean="0">
                  <a:latin typeface="Calibri" pitchFamily="34" charset="0"/>
                </a:rPr>
                <a:t>     /      /  36 14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28" name="مربع نص 4"/>
            <p:cNvSpPr txBox="1">
              <a:spLocks noChangeArrowheads="1"/>
            </p:cNvSpPr>
            <p:nvPr/>
          </p:nvSpPr>
          <p:spPr bwMode="auto">
            <a:xfrm>
              <a:off x="0" y="71438"/>
              <a:ext cx="378618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ar-SA" sz="1100" b="1" i="1" dirty="0">
                  <a:latin typeface="Calibri" pitchFamily="34" charset="0"/>
                </a:rPr>
                <a:t>الموضوع : تطور وتقدم وإتقان المهارات الأساسية</a:t>
              </a: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الهدف : التدرب على وإتقان </a:t>
              </a:r>
              <a:r>
                <a:rPr lang="ar-SA" sz="1100" b="1" i="1" dirty="0" smtClean="0">
                  <a:latin typeface="Calibri" pitchFamily="34" charset="0"/>
                </a:rPr>
                <a:t>مهارة الكتابة والقراءة  لدرس حرف الـزاء</a:t>
              </a:r>
              <a:endParaRPr lang="ar-SA" sz="1100" b="1" i="1" dirty="0">
                <a:latin typeface="Calibri" pitchFamily="34" charset="0"/>
              </a:endParaRP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إعداد المعلم : خالد الراشدي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29" name="مربع نص 7"/>
            <p:cNvSpPr txBox="1">
              <a:spLocks noChangeArrowheads="1"/>
            </p:cNvSpPr>
            <p:nvPr/>
          </p:nvSpPr>
          <p:spPr bwMode="auto">
            <a:xfrm>
              <a:off x="4000500" y="71438"/>
              <a:ext cx="2214563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1100" b="1" i="1" dirty="0">
                  <a:latin typeface="Calibri" pitchFamily="34" charset="0"/>
                </a:rPr>
                <a:t>هذه ورقة عمل تضاف إلى سجل انجاز الطالب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   الرجاء المحافظة عليها وإعادتها للمعلم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    اسم الطالب: </a:t>
              </a:r>
              <a:endParaRPr lang="en-US" sz="1100" b="1" i="1" dirty="0">
                <a:latin typeface="Calibri" pitchFamily="34" charset="0"/>
              </a:endParaRPr>
            </a:p>
          </p:txBody>
        </p:sp>
      </p:grpSp>
      <p:graphicFrame>
        <p:nvGraphicFramePr>
          <p:cNvPr id="33" name="جدول 32"/>
          <p:cNvGraphicFramePr>
            <a:graphicFrameLocks noGrp="1"/>
          </p:cNvGraphicFramePr>
          <p:nvPr/>
        </p:nvGraphicFramePr>
        <p:xfrm>
          <a:off x="142844" y="785794"/>
          <a:ext cx="8858312" cy="6000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858312"/>
              </a:tblGrid>
              <a:tr h="6000792">
                <a:tc>
                  <a:txBody>
                    <a:bodyPr/>
                    <a:lstStyle/>
                    <a:p>
                      <a:pPr rtl="1"/>
                      <a:endParaRPr lang="ar-SA" sz="3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مربع نص 35"/>
          <p:cNvSpPr txBox="1"/>
          <p:nvPr/>
        </p:nvSpPr>
        <p:spPr>
          <a:xfrm>
            <a:off x="5670102" y="845090"/>
            <a:ext cx="2973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b="1" dirty="0" smtClean="0"/>
              <a:t>يكمل الطالب كتابة حرف الزاء المنقط </a:t>
            </a:r>
            <a:endParaRPr lang="ar-SA" b="1" dirty="0"/>
          </a:p>
        </p:txBody>
      </p:sp>
      <p:grpSp>
        <p:nvGrpSpPr>
          <p:cNvPr id="3" name="مجموعة 47"/>
          <p:cNvGrpSpPr/>
          <p:nvPr/>
        </p:nvGrpSpPr>
        <p:grpSpPr>
          <a:xfrm>
            <a:off x="285720" y="1285860"/>
            <a:ext cx="8501122" cy="5429288"/>
            <a:chOff x="285720" y="1285860"/>
            <a:chExt cx="8501122" cy="5429288"/>
          </a:xfrm>
        </p:grpSpPr>
        <p:sp>
          <p:nvSpPr>
            <p:cNvPr id="37" name="مربع نص 36"/>
            <p:cNvSpPr txBox="1"/>
            <p:nvPr/>
          </p:nvSpPr>
          <p:spPr>
            <a:xfrm>
              <a:off x="3711273" y="3488296"/>
              <a:ext cx="496161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1">
              <a:spAutoFit/>
            </a:bodyPr>
            <a:lstStyle/>
            <a:p>
              <a:r>
                <a:rPr lang="ar-SA" b="1" dirty="0" smtClean="0"/>
                <a:t>يكمل الطالب كتابة حرف الراء في المربعات الفارغة وعلى السطر</a:t>
              </a:r>
              <a:endParaRPr lang="ar-SA" b="1" dirty="0"/>
            </a:p>
          </p:txBody>
        </p:sp>
        <p:pic>
          <p:nvPicPr>
            <p:cNvPr id="12" name="صورة 11" descr="حر الراء 001.jpg"/>
            <p:cNvPicPr>
              <a:picLocks noChangeAspect="1"/>
            </p:cNvPicPr>
            <p:nvPr/>
          </p:nvPicPr>
          <p:blipFill>
            <a:blip r:embed="rId2"/>
            <a:srcRect l="39062" t="27437" r="8594" b="55801"/>
            <a:stretch>
              <a:fillRect/>
            </a:stretch>
          </p:blipFill>
          <p:spPr>
            <a:xfrm>
              <a:off x="357158" y="1285860"/>
              <a:ext cx="8429684" cy="2000264"/>
            </a:xfrm>
            <a:prstGeom prst="rect">
              <a:avLst/>
            </a:prstGeom>
            <a:ln w="3175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3" name="صورة 12" descr="حر الراء 001.jpg"/>
            <p:cNvPicPr>
              <a:picLocks noChangeAspect="1"/>
            </p:cNvPicPr>
            <p:nvPr/>
          </p:nvPicPr>
          <p:blipFill>
            <a:blip r:embed="rId2"/>
            <a:srcRect l="39534" t="44798" r="8594" b="30659"/>
            <a:stretch>
              <a:fillRect/>
            </a:stretch>
          </p:blipFill>
          <p:spPr>
            <a:xfrm>
              <a:off x="285720" y="4000504"/>
              <a:ext cx="8501122" cy="2714644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sp>
          <p:nvSpPr>
            <p:cNvPr id="14" name="مربع نص 13"/>
            <p:cNvSpPr txBox="1"/>
            <p:nvPr/>
          </p:nvSpPr>
          <p:spPr>
            <a:xfrm>
              <a:off x="8186581" y="142873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15" name="مربع نص 14"/>
            <p:cNvSpPr txBox="1"/>
            <p:nvPr/>
          </p:nvSpPr>
          <p:spPr>
            <a:xfrm>
              <a:off x="8001024" y="3929066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16" name="مربع نص 15"/>
            <p:cNvSpPr txBox="1"/>
            <p:nvPr/>
          </p:nvSpPr>
          <p:spPr>
            <a:xfrm>
              <a:off x="7143768" y="3929066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17" name="مربع نص 16"/>
            <p:cNvSpPr txBox="1"/>
            <p:nvPr/>
          </p:nvSpPr>
          <p:spPr>
            <a:xfrm>
              <a:off x="6286512" y="3929066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18" name="مربع نص 17"/>
            <p:cNvSpPr txBox="1"/>
            <p:nvPr/>
          </p:nvSpPr>
          <p:spPr>
            <a:xfrm>
              <a:off x="5185488" y="3977350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19" name="مربع نص 18"/>
            <p:cNvSpPr txBox="1"/>
            <p:nvPr/>
          </p:nvSpPr>
          <p:spPr>
            <a:xfrm>
              <a:off x="4286248" y="3977350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3256662" y="3977350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21" name="مربع نص 20"/>
            <p:cNvSpPr txBox="1"/>
            <p:nvPr/>
          </p:nvSpPr>
          <p:spPr>
            <a:xfrm>
              <a:off x="2214546" y="4000504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22" name="مربع نص 21"/>
            <p:cNvSpPr txBox="1"/>
            <p:nvPr/>
          </p:nvSpPr>
          <p:spPr>
            <a:xfrm>
              <a:off x="1214414" y="4000504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23" name="مربع نص 22"/>
            <p:cNvSpPr txBox="1"/>
            <p:nvPr/>
          </p:nvSpPr>
          <p:spPr>
            <a:xfrm>
              <a:off x="357158" y="4000504"/>
              <a:ext cx="386644" cy="52322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2800" b="1" dirty="0" smtClean="0">
                  <a:solidFill>
                    <a:schemeClr val="accent4"/>
                  </a:solidFill>
                </a:rPr>
                <a:t>0</a:t>
              </a:r>
              <a:endParaRPr lang="ar-SA" sz="2800" b="1" dirty="0">
                <a:solidFill>
                  <a:schemeClr val="accent4"/>
                </a:solidFill>
              </a:endParaRPr>
            </a:p>
          </p:txBody>
        </p:sp>
        <p:sp>
          <p:nvSpPr>
            <p:cNvPr id="24" name="مربع نص 23"/>
            <p:cNvSpPr txBox="1"/>
            <p:nvPr/>
          </p:nvSpPr>
          <p:spPr>
            <a:xfrm>
              <a:off x="7215206" y="142873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25" name="مربع نص 24"/>
            <p:cNvSpPr txBox="1"/>
            <p:nvPr/>
          </p:nvSpPr>
          <p:spPr>
            <a:xfrm>
              <a:off x="8143900" y="2357430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0" name="مربع نص 29"/>
            <p:cNvSpPr txBox="1"/>
            <p:nvPr/>
          </p:nvSpPr>
          <p:spPr>
            <a:xfrm>
              <a:off x="7143768" y="2357430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1" name="مربع نص 30"/>
            <p:cNvSpPr txBox="1"/>
            <p:nvPr/>
          </p:nvSpPr>
          <p:spPr>
            <a:xfrm>
              <a:off x="6257754" y="142873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2" name="مربع نص 31"/>
            <p:cNvSpPr txBox="1"/>
            <p:nvPr/>
          </p:nvSpPr>
          <p:spPr>
            <a:xfrm>
              <a:off x="6186316" y="2357430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4" name="مربع نص 33"/>
            <p:cNvSpPr txBox="1"/>
            <p:nvPr/>
          </p:nvSpPr>
          <p:spPr>
            <a:xfrm>
              <a:off x="5286380" y="1488032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5" name="مربع نص 34"/>
            <p:cNvSpPr txBox="1"/>
            <p:nvPr/>
          </p:nvSpPr>
          <p:spPr>
            <a:xfrm>
              <a:off x="5257622" y="241672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8" name="مربع نص 37"/>
            <p:cNvSpPr txBox="1"/>
            <p:nvPr/>
          </p:nvSpPr>
          <p:spPr>
            <a:xfrm>
              <a:off x="4328928" y="1488032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39" name="مربع نص 38"/>
            <p:cNvSpPr txBox="1"/>
            <p:nvPr/>
          </p:nvSpPr>
          <p:spPr>
            <a:xfrm>
              <a:off x="3357554" y="1488032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0" name="مربع نص 39"/>
            <p:cNvSpPr txBox="1"/>
            <p:nvPr/>
          </p:nvSpPr>
          <p:spPr>
            <a:xfrm>
              <a:off x="4328928" y="241672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1" name="مربع نص 40"/>
            <p:cNvSpPr txBox="1"/>
            <p:nvPr/>
          </p:nvSpPr>
          <p:spPr>
            <a:xfrm>
              <a:off x="3357554" y="2416726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2" name="مربع نص 41"/>
            <p:cNvSpPr txBox="1"/>
            <p:nvPr/>
          </p:nvSpPr>
          <p:spPr>
            <a:xfrm>
              <a:off x="2357422" y="150017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3" name="مربع نص 42"/>
            <p:cNvSpPr txBox="1"/>
            <p:nvPr/>
          </p:nvSpPr>
          <p:spPr>
            <a:xfrm>
              <a:off x="1428728" y="150017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4" name="مربع نص 43"/>
            <p:cNvSpPr txBox="1"/>
            <p:nvPr/>
          </p:nvSpPr>
          <p:spPr>
            <a:xfrm>
              <a:off x="642910" y="150017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5" name="مربع نص 44"/>
            <p:cNvSpPr txBox="1"/>
            <p:nvPr/>
          </p:nvSpPr>
          <p:spPr>
            <a:xfrm>
              <a:off x="2400102" y="2428868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6" name="مربع نص 45"/>
            <p:cNvSpPr txBox="1"/>
            <p:nvPr/>
          </p:nvSpPr>
          <p:spPr>
            <a:xfrm>
              <a:off x="1428728" y="248816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  <p:sp>
          <p:nvSpPr>
            <p:cNvPr id="47" name="مربع نص 46"/>
            <p:cNvSpPr txBox="1"/>
            <p:nvPr/>
          </p:nvSpPr>
          <p:spPr>
            <a:xfrm>
              <a:off x="642910" y="2488164"/>
              <a:ext cx="314510" cy="369332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b="1" dirty="0" smtClean="0"/>
                <a:t>0</a:t>
              </a:r>
              <a:endParaRPr lang="ar-SA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مربع نص 3"/>
          <p:cNvSpPr txBox="1">
            <a:spLocks noChangeArrowheads="1"/>
          </p:cNvSpPr>
          <p:nvPr/>
        </p:nvSpPr>
        <p:spPr bwMode="auto">
          <a:xfrm>
            <a:off x="190500" y="53975"/>
            <a:ext cx="8858250" cy="52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15363" name="مربع نص 4"/>
          <p:cNvSpPr txBox="1">
            <a:spLocks noChangeArrowheads="1"/>
          </p:cNvSpPr>
          <p:nvPr/>
        </p:nvSpPr>
        <p:spPr bwMode="auto">
          <a:xfrm>
            <a:off x="6215063" y="88900"/>
            <a:ext cx="2811462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مدرسة الصديق الابتدائية بالخبر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الصف الأول الابتدائي 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الفصل الدراسي الأول /     ـــ      ـــ </a:t>
            </a:r>
            <a:r>
              <a:rPr lang="ar-SA" sz="1000" b="1" i="1" dirty="0" smtClean="0">
                <a:latin typeface="Calibri" pitchFamily="34" charset="0"/>
              </a:rPr>
              <a:t>1436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15364" name="مربع نص 5"/>
          <p:cNvSpPr txBox="1">
            <a:spLocks noChangeArrowheads="1"/>
          </p:cNvSpPr>
          <p:nvPr/>
        </p:nvSpPr>
        <p:spPr bwMode="auto">
          <a:xfrm>
            <a:off x="-2000250" y="66675"/>
            <a:ext cx="4525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 dirty="0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الهدف : التدرب على وإتقان المهارات الأساسية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إعداد المعلم : خالد الراشدي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15365" name="مربع نص 6"/>
          <p:cNvSpPr txBox="1">
            <a:spLocks noChangeArrowheads="1"/>
          </p:cNvSpPr>
          <p:nvPr/>
        </p:nvSpPr>
        <p:spPr bwMode="auto">
          <a:xfrm>
            <a:off x="3357563" y="88900"/>
            <a:ext cx="295275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000" b="1" i="1" dirty="0">
                <a:latin typeface="Calibri" pitchFamily="34" charset="0"/>
              </a:rPr>
              <a:t>هذه ورقة عمل تضاف إلى سجل انجاز الطالب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         الرجاء المحافظة عليها وإعادتها للمعلم</a:t>
            </a:r>
          </a:p>
          <a:p>
            <a:pPr algn="r"/>
            <a:r>
              <a:rPr lang="ar-SA" sz="1000" b="1" i="1" dirty="0">
                <a:latin typeface="Calibri" pitchFamily="34" charset="0"/>
              </a:rPr>
              <a:t>             اسم الطالب: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15366" name="مربع نص 7"/>
          <p:cNvSpPr txBox="1">
            <a:spLocks noChangeArrowheads="1"/>
          </p:cNvSpPr>
          <p:nvPr/>
        </p:nvSpPr>
        <p:spPr bwMode="auto">
          <a:xfrm>
            <a:off x="190500" y="642938"/>
            <a:ext cx="8763000" cy="58166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7200">
              <a:latin typeface="Calibri" pitchFamily="34" charset="0"/>
            </a:endParaRPr>
          </a:p>
        </p:txBody>
      </p:sp>
      <p:sp>
        <p:nvSpPr>
          <p:cNvPr id="15367" name="مربع نص 9"/>
          <p:cNvSpPr txBox="1">
            <a:spLocks noChangeArrowheads="1"/>
          </p:cNvSpPr>
          <p:nvPr/>
        </p:nvSpPr>
        <p:spPr bwMode="auto">
          <a:xfrm>
            <a:off x="1905000" y="642938"/>
            <a:ext cx="54292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1400" b="1" i="1" dirty="0">
                <a:latin typeface="Calibri" pitchFamily="34" charset="0"/>
              </a:rPr>
              <a:t>ــ قاعدة كتابة الحرف بحسب اتجاه السهم ووضعيته على السطر </a:t>
            </a:r>
            <a:endParaRPr lang="en-US" sz="1400" b="1" i="1" dirty="0">
              <a:latin typeface="Calibri" pitchFamily="34" charset="0"/>
            </a:endParaRPr>
          </a:p>
        </p:txBody>
      </p:sp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2500298" y="2571743"/>
          <a:ext cx="3905277" cy="3714777"/>
        </p:xfrm>
        <a:graphic>
          <a:graphicData uri="http://schemas.openxmlformats.org/drawingml/2006/table">
            <a:tbl>
              <a:tblPr/>
              <a:tblGrid>
                <a:gridCol w="3905277"/>
              </a:tblGrid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1400" dirty="0"/>
                    </a:p>
                  </a:txBody>
                  <a:tcPr marL="121920" marR="121920" marT="34290" marB="34290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7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9">
                <a:tc>
                  <a:txBody>
                    <a:bodyPr/>
                    <a:lstStyle/>
                    <a:p>
                      <a:pPr algn="ctr"/>
                      <a:r>
                        <a:rPr lang="ar-SA" sz="2100" dirty="0" smtClean="0"/>
                        <a:t>...........................</a:t>
                      </a:r>
                      <a:endParaRPr lang="en-US" sz="2100" dirty="0"/>
                    </a:p>
                  </a:txBody>
                  <a:tcPr marL="121920" marR="12192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14" descr="C:\Documents and Settings\ضيف\My Documents\المعامل الإعدادية\كل ما يخص الأول\لغتي الأول\كتب لغتي الأول ابتدائي\لغتي 1\الوحدة الثالثة\A0-01-T1K1_صفحة_142.jpg"/>
          <p:cNvPicPr>
            <a:picLocks noChangeAspect="1" noChangeArrowheads="1"/>
          </p:cNvPicPr>
          <p:nvPr/>
        </p:nvPicPr>
        <p:blipFill>
          <a:blip r:embed="rId2"/>
          <a:srcRect l="56767" t="18254" r="31523" b="66260"/>
          <a:stretch>
            <a:fillRect/>
          </a:stretch>
        </p:blipFill>
        <p:spPr bwMode="auto">
          <a:xfrm>
            <a:off x="3500430" y="1142984"/>
            <a:ext cx="1857388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ربع نص 14"/>
          <p:cNvSpPr txBox="1"/>
          <p:nvPr/>
        </p:nvSpPr>
        <p:spPr>
          <a:xfrm>
            <a:off x="2285984" y="3571876"/>
            <a:ext cx="431560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يقرأ الطالب حرف الزاي مع الحركات القصيرة والطويلة</a:t>
            </a:r>
            <a:endParaRPr lang="ar-SA" b="1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2357386" y="785794"/>
            <a:ext cx="457208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b="1" dirty="0" smtClean="0"/>
              <a:t>قاعدة كتابة حرف الزاي بحسب اتجاه السهم وعلى السطر</a:t>
            </a:r>
            <a:endParaRPr lang="ar-SA" b="1" dirty="0"/>
          </a:p>
        </p:txBody>
      </p:sp>
      <p:grpSp>
        <p:nvGrpSpPr>
          <p:cNvPr id="2" name="مجموعة 24"/>
          <p:cNvGrpSpPr/>
          <p:nvPr/>
        </p:nvGrpSpPr>
        <p:grpSpPr>
          <a:xfrm>
            <a:off x="0" y="68025"/>
            <a:ext cx="9037638" cy="646331"/>
            <a:chOff x="0" y="71438"/>
            <a:chExt cx="9037638" cy="646331"/>
          </a:xfrm>
        </p:grpSpPr>
        <p:sp>
          <p:nvSpPr>
            <p:cNvPr id="26" name="مربع نص 5"/>
            <p:cNvSpPr txBox="1">
              <a:spLocks noChangeArrowheads="1"/>
            </p:cNvSpPr>
            <p:nvPr/>
          </p:nvSpPr>
          <p:spPr bwMode="auto">
            <a:xfrm>
              <a:off x="71438" y="71438"/>
              <a:ext cx="892968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ar-SA" sz="3600" b="1">
                <a:latin typeface="Calibri" pitchFamily="34" charset="0"/>
              </a:endParaRPr>
            </a:p>
          </p:txBody>
        </p:sp>
        <p:sp>
          <p:nvSpPr>
            <p:cNvPr id="27" name="مربع نص 3"/>
            <p:cNvSpPr txBox="1">
              <a:spLocks noChangeArrowheads="1"/>
            </p:cNvSpPr>
            <p:nvPr/>
          </p:nvSpPr>
          <p:spPr bwMode="auto">
            <a:xfrm>
              <a:off x="6929438" y="71438"/>
              <a:ext cx="2108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1100" b="1" i="1" dirty="0">
                  <a:latin typeface="Calibri" pitchFamily="34" charset="0"/>
                </a:rPr>
                <a:t>مدرسة الصديق الابتدائية بالخبر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الصف الأول الابتدائي 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الفصل الدراسي الأول </a:t>
              </a:r>
              <a:r>
                <a:rPr lang="ar-SA" sz="1100" b="1" i="1" dirty="0" smtClean="0">
                  <a:latin typeface="Calibri" pitchFamily="34" charset="0"/>
                </a:rPr>
                <a:t>     /      /  36 14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28" name="مربع نص 4"/>
            <p:cNvSpPr txBox="1">
              <a:spLocks noChangeArrowheads="1"/>
            </p:cNvSpPr>
            <p:nvPr/>
          </p:nvSpPr>
          <p:spPr bwMode="auto">
            <a:xfrm>
              <a:off x="0" y="71438"/>
              <a:ext cx="378618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ar-SA" sz="1100" b="1" i="1" dirty="0">
                  <a:latin typeface="Calibri" pitchFamily="34" charset="0"/>
                </a:rPr>
                <a:t>الموضوع : تطور وتقدم وإتقان المهارات الأساسية</a:t>
              </a: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الهدف : التدرب على وإتقان </a:t>
              </a:r>
              <a:r>
                <a:rPr lang="ar-SA" sz="1100" b="1" i="1" dirty="0" smtClean="0">
                  <a:latin typeface="Calibri" pitchFamily="34" charset="0"/>
                </a:rPr>
                <a:t>مهارة الكتابة والقراءة  لدرس حرف الــزاء</a:t>
              </a:r>
              <a:endParaRPr lang="ar-SA" sz="1100" b="1" i="1" dirty="0">
                <a:latin typeface="Calibri" pitchFamily="34" charset="0"/>
              </a:endParaRP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إعداد المعلم : خالد الراشدي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29" name="مربع نص 7"/>
            <p:cNvSpPr txBox="1">
              <a:spLocks noChangeArrowheads="1"/>
            </p:cNvSpPr>
            <p:nvPr/>
          </p:nvSpPr>
          <p:spPr bwMode="auto">
            <a:xfrm>
              <a:off x="4000500" y="71438"/>
              <a:ext cx="2214563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1100" b="1" i="1">
                  <a:latin typeface="Calibri" pitchFamily="34" charset="0"/>
                </a:rPr>
                <a:t>هذه ورقة عمل تضاف إلى سجل انجاز الطالب</a:t>
              </a:r>
            </a:p>
            <a:p>
              <a:pPr algn="r" rtl="1"/>
              <a:r>
                <a:rPr lang="ar-SA" sz="1100" b="1" i="1">
                  <a:latin typeface="Calibri" pitchFamily="34" charset="0"/>
                </a:rPr>
                <a:t>   الرجاء المحافظة عليها وإعادتها للمعلم</a:t>
              </a:r>
            </a:p>
            <a:p>
              <a:pPr algn="r" rtl="1"/>
              <a:r>
                <a:rPr lang="ar-SA" sz="1100" b="1" i="1">
                  <a:latin typeface="Calibri" pitchFamily="34" charset="0"/>
                </a:rPr>
                <a:t>    اسم الطالب: </a:t>
              </a:r>
              <a:endParaRPr lang="en-US" sz="1100" b="1" i="1">
                <a:latin typeface="Calibri" pitchFamily="34" charset="0"/>
              </a:endParaRPr>
            </a:p>
          </p:txBody>
        </p:sp>
      </p:grpSp>
      <p:graphicFrame>
        <p:nvGraphicFramePr>
          <p:cNvPr id="41" name="جدول 40"/>
          <p:cNvGraphicFramePr>
            <a:graphicFrameLocks noGrp="1"/>
          </p:cNvGraphicFramePr>
          <p:nvPr/>
        </p:nvGraphicFramePr>
        <p:xfrm>
          <a:off x="142844" y="785794"/>
          <a:ext cx="8858312" cy="6000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858312"/>
              </a:tblGrid>
              <a:tr h="6000792">
                <a:tc>
                  <a:txBody>
                    <a:bodyPr/>
                    <a:lstStyle/>
                    <a:p>
                      <a:pPr rtl="1"/>
                      <a:endParaRPr lang="ar-SA" sz="344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7" name="مجموعة 24"/>
          <p:cNvGrpSpPr/>
          <p:nvPr/>
        </p:nvGrpSpPr>
        <p:grpSpPr>
          <a:xfrm>
            <a:off x="7654094" y="5572140"/>
            <a:ext cx="1214446" cy="1143008"/>
            <a:chOff x="5364088" y="116632"/>
            <a:chExt cx="1666754" cy="1202432"/>
          </a:xfrm>
        </p:grpSpPr>
        <p:sp>
          <p:nvSpPr>
            <p:cNvPr id="51" name="مستطيل 50"/>
            <p:cNvSpPr/>
            <p:nvPr/>
          </p:nvSpPr>
          <p:spPr>
            <a:xfrm>
              <a:off x="5364088" y="116632"/>
              <a:ext cx="1656184" cy="12024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5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223" t="4685" r="33889" b="40069"/>
            <a:stretch/>
          </p:blipFill>
          <p:spPr bwMode="auto">
            <a:xfrm>
              <a:off x="5437099" y="188640"/>
              <a:ext cx="935101" cy="754664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مربع نص 55"/>
            <p:cNvSpPr txBox="1"/>
            <p:nvPr/>
          </p:nvSpPr>
          <p:spPr>
            <a:xfrm>
              <a:off x="6473795" y="329688"/>
              <a:ext cx="557047" cy="744688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زَ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57" name="مجموعة 32"/>
          <p:cNvGrpSpPr/>
          <p:nvPr/>
        </p:nvGrpSpPr>
        <p:grpSpPr>
          <a:xfrm>
            <a:off x="4929190" y="5572140"/>
            <a:ext cx="1296144" cy="1143008"/>
            <a:chOff x="3131840" y="229225"/>
            <a:chExt cx="1296144" cy="1296144"/>
          </a:xfrm>
        </p:grpSpPr>
        <p:grpSp>
          <p:nvGrpSpPr>
            <p:cNvPr id="58" name="مجموعة 166"/>
            <p:cNvGrpSpPr/>
            <p:nvPr/>
          </p:nvGrpSpPr>
          <p:grpSpPr>
            <a:xfrm>
              <a:off x="3131840" y="229225"/>
              <a:ext cx="1296144" cy="1296144"/>
              <a:chOff x="5364088" y="116632"/>
              <a:chExt cx="1656184" cy="1202432"/>
            </a:xfrm>
          </p:grpSpPr>
          <p:sp>
            <p:nvSpPr>
              <p:cNvPr id="63" name="مستطيل 62"/>
              <p:cNvSpPr/>
              <p:nvPr/>
            </p:nvSpPr>
            <p:spPr>
              <a:xfrm>
                <a:off x="5364088" y="116632"/>
                <a:ext cx="1656184" cy="12024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4800" dirty="0"/>
              </a:p>
            </p:txBody>
          </p:sp>
          <p:sp>
            <p:nvSpPr>
              <p:cNvPr id="67" name="مربع نص 66"/>
              <p:cNvSpPr txBox="1"/>
              <p:nvPr/>
            </p:nvSpPr>
            <p:spPr>
              <a:xfrm>
                <a:off x="6368189" y="191784"/>
                <a:ext cx="547302" cy="80944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زِ</a:t>
                </a:r>
                <a:endParaRPr lang="ar-SA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5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2350" t="39858" r="4923" b="3936"/>
            <a:stretch/>
          </p:blipFill>
          <p:spPr bwMode="auto">
            <a:xfrm>
              <a:off x="3203848" y="310234"/>
              <a:ext cx="648072" cy="85967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مجموعة 41"/>
          <p:cNvGrpSpPr/>
          <p:nvPr/>
        </p:nvGrpSpPr>
        <p:grpSpPr>
          <a:xfrm>
            <a:off x="357158" y="4214818"/>
            <a:ext cx="3857652" cy="1143007"/>
            <a:chOff x="7092280" y="1412776"/>
            <a:chExt cx="1656184" cy="1202432"/>
          </a:xfrm>
        </p:grpSpPr>
        <p:sp>
          <p:nvSpPr>
            <p:cNvPr id="72" name="مستطيل 71"/>
            <p:cNvSpPr/>
            <p:nvPr/>
          </p:nvSpPr>
          <p:spPr>
            <a:xfrm>
              <a:off x="7092280" y="1412776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>
                <a:solidFill>
                  <a:srgbClr val="FFFF00"/>
                </a:solidFill>
              </a:endParaRPr>
            </a:p>
          </p:txBody>
        </p:sp>
        <p:pic>
          <p:nvPicPr>
            <p:cNvPr id="7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3156" t="50336" r="48207" b="38145"/>
            <a:stretch/>
          </p:blipFill>
          <p:spPr bwMode="auto">
            <a:xfrm>
              <a:off x="7184290" y="1837163"/>
              <a:ext cx="1505649" cy="72310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4" name="مربع نص 73"/>
            <p:cNvSpPr txBox="1"/>
            <p:nvPr/>
          </p:nvSpPr>
          <p:spPr>
            <a:xfrm>
              <a:off x="7521661" y="1412776"/>
              <a:ext cx="789621" cy="13994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6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اداء  شكلة الفم الطويلة</a:t>
              </a:r>
              <a:endParaRPr lang="ar-SA" sz="16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5" name="مجموعة 45"/>
          <p:cNvGrpSpPr/>
          <p:nvPr/>
        </p:nvGrpSpPr>
        <p:grpSpPr>
          <a:xfrm>
            <a:off x="6286512" y="5572140"/>
            <a:ext cx="1296144" cy="1153268"/>
            <a:chOff x="3131840" y="229225"/>
            <a:chExt cx="1296144" cy="1296144"/>
          </a:xfrm>
        </p:grpSpPr>
        <p:grpSp>
          <p:nvGrpSpPr>
            <p:cNvPr id="76" name="مجموعة 84"/>
            <p:cNvGrpSpPr/>
            <p:nvPr/>
          </p:nvGrpSpPr>
          <p:grpSpPr>
            <a:xfrm>
              <a:off x="3131840" y="229225"/>
              <a:ext cx="1296144" cy="1296144"/>
              <a:chOff x="5364088" y="116632"/>
              <a:chExt cx="1656184" cy="1202432"/>
            </a:xfrm>
          </p:grpSpPr>
          <p:sp>
            <p:nvSpPr>
              <p:cNvPr id="78" name="مستطيل 77"/>
              <p:cNvSpPr/>
              <p:nvPr/>
            </p:nvSpPr>
            <p:spPr>
              <a:xfrm>
                <a:off x="5364088" y="116632"/>
                <a:ext cx="1656184" cy="1202432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sz="4800" dirty="0"/>
              </a:p>
            </p:txBody>
          </p:sp>
          <p:sp>
            <p:nvSpPr>
              <p:cNvPr id="79" name="مربع نص 78"/>
              <p:cNvSpPr txBox="1"/>
              <p:nvPr/>
            </p:nvSpPr>
            <p:spPr>
              <a:xfrm>
                <a:off x="6441745" y="258614"/>
                <a:ext cx="547302" cy="80224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r>
                  <a:rPr lang="ar-SA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زُ</a:t>
                </a:r>
                <a:endParaRPr lang="ar-SA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pic>
          <p:nvPicPr>
            <p:cNvPr id="7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048" t="27585" r="64309" b="9056"/>
            <a:stretch/>
          </p:blipFill>
          <p:spPr bwMode="auto">
            <a:xfrm>
              <a:off x="3131840" y="298470"/>
              <a:ext cx="762565" cy="898282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/>
              </a:outerShdw>
              <a:softEdge rad="63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0" name="مجموعة 50"/>
          <p:cNvGrpSpPr/>
          <p:nvPr/>
        </p:nvGrpSpPr>
        <p:grpSpPr>
          <a:xfrm>
            <a:off x="4929190" y="4205697"/>
            <a:ext cx="3957338" cy="1152129"/>
            <a:chOff x="7092280" y="116632"/>
            <a:chExt cx="1656184" cy="1202432"/>
          </a:xfrm>
        </p:grpSpPr>
        <p:sp>
          <p:nvSpPr>
            <p:cNvPr id="81" name="مستطيل 80"/>
            <p:cNvSpPr/>
            <p:nvPr/>
          </p:nvSpPr>
          <p:spPr>
            <a:xfrm>
              <a:off x="7092280" y="116632"/>
              <a:ext cx="1656184" cy="1202432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2849" t="32109" r="22349" b="48585"/>
            <a:stretch/>
          </p:blipFill>
          <p:spPr bwMode="auto">
            <a:xfrm>
              <a:off x="7148145" y="548680"/>
              <a:ext cx="1555261" cy="6971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3" name="مربع نص 82"/>
            <p:cNvSpPr txBox="1"/>
            <p:nvPr/>
          </p:nvSpPr>
          <p:spPr>
            <a:xfrm>
              <a:off x="7185763" y="179348"/>
              <a:ext cx="1130159" cy="32121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1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اداء شكلة الفم القصيرة</a:t>
              </a:r>
              <a:endParaRPr lang="ar-SA" sz="14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4" name="مجموعة 58"/>
          <p:cNvGrpSpPr/>
          <p:nvPr/>
        </p:nvGrpSpPr>
        <p:grpSpPr>
          <a:xfrm>
            <a:off x="3000364" y="5501886"/>
            <a:ext cx="1285884" cy="1215630"/>
            <a:chOff x="7164288" y="1412776"/>
            <a:chExt cx="1656184" cy="1202432"/>
          </a:xfrm>
          <a:solidFill>
            <a:srgbClr val="E12BC7"/>
          </a:solidFill>
        </p:grpSpPr>
        <p:sp>
          <p:nvSpPr>
            <p:cNvPr id="85" name="مستطيل 84"/>
            <p:cNvSpPr/>
            <p:nvPr/>
          </p:nvSpPr>
          <p:spPr>
            <a:xfrm>
              <a:off x="7164288" y="1412776"/>
              <a:ext cx="1656184" cy="1202432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000" dirty="0"/>
            </a:p>
          </p:txBody>
        </p:sp>
        <p:pic>
          <p:nvPicPr>
            <p:cNvPr id="8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4478" t="42828" r="39658" b="38320"/>
            <a:stretch/>
          </p:blipFill>
          <p:spPr bwMode="auto">
            <a:xfrm>
              <a:off x="7236296" y="1533810"/>
              <a:ext cx="612068" cy="88707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7" name="مربع نص 86"/>
            <p:cNvSpPr txBox="1"/>
            <p:nvPr/>
          </p:nvSpPr>
          <p:spPr>
            <a:xfrm>
              <a:off x="7980640" y="1691298"/>
              <a:ext cx="665223" cy="700201"/>
            </a:xfrm>
            <a:prstGeom prst="rect">
              <a:avLst/>
            </a:prstGeom>
            <a:grpFill/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زَا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88" name="مجموعة 62"/>
          <p:cNvGrpSpPr/>
          <p:nvPr/>
        </p:nvGrpSpPr>
        <p:grpSpPr>
          <a:xfrm>
            <a:off x="1643042" y="5500702"/>
            <a:ext cx="1285884" cy="1215630"/>
            <a:chOff x="7164288" y="2708920"/>
            <a:chExt cx="1656184" cy="1202432"/>
          </a:xfrm>
          <a:solidFill>
            <a:srgbClr val="FFFF00"/>
          </a:solidFill>
        </p:grpSpPr>
        <p:sp>
          <p:nvSpPr>
            <p:cNvPr id="89" name="مستطيل 88"/>
            <p:cNvSpPr/>
            <p:nvPr/>
          </p:nvSpPr>
          <p:spPr>
            <a:xfrm>
              <a:off x="7164288" y="2708920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90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6867" t="42828" r="67349" b="38320"/>
            <a:stretch/>
          </p:blipFill>
          <p:spPr bwMode="auto">
            <a:xfrm>
              <a:off x="7236296" y="2852936"/>
              <a:ext cx="611065" cy="864097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1" name="مربع نص 90"/>
            <p:cNvSpPr txBox="1"/>
            <p:nvPr/>
          </p:nvSpPr>
          <p:spPr>
            <a:xfrm>
              <a:off x="7928397" y="2987442"/>
              <a:ext cx="820069" cy="700201"/>
            </a:xfrm>
            <a:prstGeom prst="rect">
              <a:avLst/>
            </a:prstGeom>
            <a:solidFill>
              <a:srgbClr val="E12BC7"/>
            </a:solidFill>
          </p:spPr>
          <p:txBody>
            <a:bodyPr wrap="none" rtlCol="1">
              <a:spAutoFit/>
            </a:bodyPr>
            <a:lstStyle/>
            <a:p>
              <a:r>
                <a:rPr lang="ar-SA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زُو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92" name="مجموعة 66"/>
          <p:cNvGrpSpPr/>
          <p:nvPr/>
        </p:nvGrpSpPr>
        <p:grpSpPr>
          <a:xfrm>
            <a:off x="285720" y="5501886"/>
            <a:ext cx="1285884" cy="1215630"/>
            <a:chOff x="7164288" y="4005064"/>
            <a:chExt cx="1656184" cy="1202432"/>
          </a:xfrm>
          <a:solidFill>
            <a:srgbClr val="FFFF00"/>
          </a:solidFill>
        </p:grpSpPr>
        <p:sp>
          <p:nvSpPr>
            <p:cNvPr id="93" name="مستطيل 92"/>
            <p:cNvSpPr/>
            <p:nvPr/>
          </p:nvSpPr>
          <p:spPr>
            <a:xfrm>
              <a:off x="7164288" y="4005064"/>
              <a:ext cx="1656184" cy="1202432"/>
            </a:xfrm>
            <a:prstGeom prst="rect">
              <a:avLst/>
            </a:prstGeom>
            <a:solidFill>
              <a:srgbClr val="E12BC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4800" dirty="0"/>
            </a:p>
          </p:txBody>
        </p:sp>
        <p:pic>
          <p:nvPicPr>
            <p:cNvPr id="94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9756" t="58706" r="53777" b="23020"/>
            <a:stretch/>
          </p:blipFill>
          <p:spPr bwMode="auto">
            <a:xfrm>
              <a:off x="7236296" y="4128760"/>
              <a:ext cx="611065" cy="88441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5" name="مربع نص 94"/>
            <p:cNvSpPr txBox="1"/>
            <p:nvPr/>
          </p:nvSpPr>
          <p:spPr>
            <a:xfrm>
              <a:off x="7813457" y="4233282"/>
              <a:ext cx="948077" cy="700201"/>
            </a:xfrm>
            <a:prstGeom prst="rect">
              <a:avLst/>
            </a:prstGeom>
            <a:solidFill>
              <a:srgbClr val="E12BC7"/>
            </a:solidFill>
          </p:spPr>
          <p:txBody>
            <a:bodyPr wrap="none" rtlCol="1">
              <a:spAutoFit/>
            </a:bodyPr>
            <a:lstStyle/>
            <a:p>
              <a:r>
                <a:rPr lang="ar-SA" sz="40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زِي</a:t>
              </a:r>
              <a:endParaRPr lang="ar-S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pic>
        <p:nvPicPr>
          <p:cNvPr id="96" name="Picture 14" descr="C:\Documents and Settings\ضيف\My Documents\المعامل الإعدادية\كل ما يخص الأول\لغتي الأول\كتب لغتي الأول ابتدائي\لغتي 1\الوحدة الثالثة\A0-01-T1K1_صفحة_142.jpg"/>
          <p:cNvPicPr>
            <a:picLocks noChangeAspect="1" noChangeArrowheads="1"/>
          </p:cNvPicPr>
          <p:nvPr/>
        </p:nvPicPr>
        <p:blipFill>
          <a:blip r:embed="rId6"/>
          <a:srcRect l="56767" t="18254" r="31523" b="66260"/>
          <a:stretch>
            <a:fillRect/>
          </a:stretch>
        </p:blipFill>
        <p:spPr bwMode="auto">
          <a:xfrm>
            <a:off x="3214678" y="1142984"/>
            <a:ext cx="3143272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مربع نص 5"/>
          <p:cNvSpPr txBox="1">
            <a:spLocks noChangeArrowheads="1"/>
          </p:cNvSpPr>
          <p:nvPr/>
        </p:nvSpPr>
        <p:spPr bwMode="auto">
          <a:xfrm>
            <a:off x="71438" y="71438"/>
            <a:ext cx="8929687" cy="5238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36867" name="مربع نص 6"/>
          <p:cNvSpPr txBox="1">
            <a:spLocks noChangeArrowheads="1"/>
          </p:cNvSpPr>
          <p:nvPr/>
        </p:nvSpPr>
        <p:spPr bwMode="auto">
          <a:xfrm>
            <a:off x="71438" y="649288"/>
            <a:ext cx="8929687" cy="609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9000">
              <a:latin typeface="Calibri" pitchFamily="34" charset="0"/>
            </a:endParaRPr>
          </a:p>
        </p:txBody>
      </p:sp>
      <p:sp>
        <p:nvSpPr>
          <p:cNvPr id="36868" name="مربع نص 3"/>
          <p:cNvSpPr txBox="1">
            <a:spLocks noChangeArrowheads="1"/>
          </p:cNvSpPr>
          <p:nvPr/>
        </p:nvSpPr>
        <p:spPr bwMode="auto">
          <a:xfrm>
            <a:off x="6929438" y="71438"/>
            <a:ext cx="2108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1000" b="1" i="1">
                <a:latin typeface="Calibri" pitchFamily="34" charset="0"/>
              </a:rPr>
              <a:t>مدرسة الصديق الابتدائية بالخبر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الصف الأول الابتدائي 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الفصل الدراسي الأول /     ـــ      ـــ  1431 </a:t>
            </a:r>
            <a:endParaRPr lang="en-US" sz="1000" b="1" i="1">
              <a:latin typeface="Calibri" pitchFamily="34" charset="0"/>
            </a:endParaRPr>
          </a:p>
        </p:txBody>
      </p:sp>
      <p:sp>
        <p:nvSpPr>
          <p:cNvPr id="36869" name="مربع نص 4"/>
          <p:cNvSpPr txBox="1">
            <a:spLocks noChangeArrowheads="1"/>
          </p:cNvSpPr>
          <p:nvPr/>
        </p:nvSpPr>
        <p:spPr bwMode="auto">
          <a:xfrm>
            <a:off x="0" y="71438"/>
            <a:ext cx="3786188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الهدف : التدرب على وإتقان مهارة كتابة وقراءة الحروف بالحركات القصيرة والطويلة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إعداد المعلم : خالد الراشدي</a:t>
            </a:r>
            <a:endParaRPr lang="en-US" sz="1000" b="1" i="1">
              <a:latin typeface="Calibri" pitchFamily="34" charset="0"/>
            </a:endParaRPr>
          </a:p>
        </p:txBody>
      </p:sp>
      <p:sp>
        <p:nvSpPr>
          <p:cNvPr id="36870" name="مربع نص 7"/>
          <p:cNvSpPr txBox="1">
            <a:spLocks noChangeArrowheads="1"/>
          </p:cNvSpPr>
          <p:nvPr/>
        </p:nvSpPr>
        <p:spPr bwMode="auto">
          <a:xfrm>
            <a:off x="4000500" y="71438"/>
            <a:ext cx="221456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000" b="1" i="1">
                <a:latin typeface="Calibri" pitchFamily="34" charset="0"/>
              </a:rPr>
              <a:t>هذه ورقة عمل تضاف إلى سجل انجاز الطالب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   الرجاء المحافظة عليها وإعادتها للمعلم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    اسم الطالب: </a:t>
            </a:r>
            <a:endParaRPr lang="en-US" sz="1000" b="1" i="1">
              <a:latin typeface="Calibri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 l="46289" t="32812" r="22656" b="19375"/>
          <a:stretch>
            <a:fillRect/>
          </a:stretch>
        </p:blipFill>
        <p:spPr bwMode="auto">
          <a:xfrm>
            <a:off x="6500813" y="1500188"/>
            <a:ext cx="1071562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 l="46289" t="24374" r="22656" b="29688"/>
          <a:stretch>
            <a:fillRect/>
          </a:stretch>
        </p:blipFill>
        <p:spPr bwMode="auto">
          <a:xfrm>
            <a:off x="5214938" y="1500188"/>
            <a:ext cx="1071562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/>
          <a:srcRect l="46289" t="35625" r="22656" b="18437"/>
          <a:stretch>
            <a:fillRect/>
          </a:stretch>
        </p:blipFill>
        <p:spPr bwMode="auto">
          <a:xfrm>
            <a:off x="4000500" y="1500188"/>
            <a:ext cx="1071563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/>
          <a:srcRect l="38086" t="33750" r="34375" b="31562"/>
          <a:stretch>
            <a:fillRect/>
          </a:stretch>
        </p:blipFill>
        <p:spPr bwMode="auto">
          <a:xfrm>
            <a:off x="2786063" y="1500188"/>
            <a:ext cx="1071562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4"/>
          <p:cNvPicPr>
            <a:picLocks noChangeAspect="1" noChangeArrowheads="1"/>
          </p:cNvPicPr>
          <p:nvPr/>
        </p:nvPicPr>
        <p:blipFill>
          <a:blip r:embed="rId6"/>
          <a:srcRect l="39258" t="29062" r="33789" b="34375"/>
          <a:stretch>
            <a:fillRect/>
          </a:stretch>
        </p:blipFill>
        <p:spPr bwMode="auto">
          <a:xfrm>
            <a:off x="1500188" y="1500188"/>
            <a:ext cx="1071562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/>
          <a:srcRect l="38086" t="30937" r="34375" b="30625"/>
          <a:stretch>
            <a:fillRect/>
          </a:stretch>
        </p:blipFill>
        <p:spPr bwMode="auto">
          <a:xfrm>
            <a:off x="285750" y="1500188"/>
            <a:ext cx="1071563" cy="928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3" name="جدول 12"/>
          <p:cNvGraphicFramePr>
            <a:graphicFrameLocks noGrp="1"/>
          </p:cNvGraphicFramePr>
          <p:nvPr/>
        </p:nvGraphicFramePr>
        <p:xfrm>
          <a:off x="214313" y="936625"/>
          <a:ext cx="8643964" cy="56773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4852"/>
                <a:gridCol w="1234852"/>
                <a:gridCol w="1234852"/>
                <a:gridCol w="1234852"/>
                <a:gridCol w="1234852"/>
                <a:gridCol w="1234852"/>
                <a:gridCol w="1234852"/>
              </a:tblGrid>
              <a:tr h="398663">
                <a:tc gridSpan="3">
                  <a:txBody>
                    <a:bodyPr/>
                    <a:lstStyle/>
                    <a:p>
                      <a:pPr algn="ctr"/>
                      <a:r>
                        <a:rPr lang="ar-SA" sz="2800" b="1" i="1" dirty="0" smtClean="0"/>
                        <a:t>الحركات الطويلة</a:t>
                      </a:r>
                      <a:endParaRPr lang="en-US" sz="2800" b="1" i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0"/>
                      <a:r>
                        <a:rPr lang="ar-SA" sz="2800" b="1" i="1" dirty="0" smtClean="0"/>
                        <a:t>الحركات</a:t>
                      </a:r>
                      <a:r>
                        <a:rPr lang="ar-SA" sz="2800" b="1" i="1" baseline="0" dirty="0" smtClean="0"/>
                        <a:t> القصيرة</a:t>
                      </a:r>
                      <a:endParaRPr lang="en-US" sz="2800" b="1" i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ar-SA" sz="2800" b="1" i="1" dirty="0" smtClean="0"/>
                        <a:t>الحروف</a:t>
                      </a:r>
                    </a:p>
                    <a:p>
                      <a:pPr algn="r"/>
                      <a:r>
                        <a:rPr lang="ar-SA" sz="2800" b="1" i="1" dirty="0" smtClean="0"/>
                        <a:t>الهجائية</a:t>
                      </a:r>
                      <a:endParaRPr lang="en-US" b="1" i="1" dirty="0"/>
                    </a:p>
                  </a:txBody>
                  <a:tcPr anchor="ctr"/>
                </a:tc>
              </a:tr>
              <a:tr h="10534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348998">
                <a:tc>
                  <a:txBody>
                    <a:bodyPr/>
                    <a:lstStyle/>
                    <a:p>
                      <a:pPr algn="ctr"/>
                      <a:r>
                        <a:rPr lang="ar-SA" sz="7200" b="1" i="0" dirty="0" smtClean="0"/>
                        <a:t>بـي</a:t>
                      </a:r>
                      <a:endParaRPr lang="en-US" sz="7200" b="1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i="0" dirty="0" smtClean="0"/>
                        <a:t>بــُو</a:t>
                      </a:r>
                      <a:endParaRPr lang="en-US" sz="7200" b="1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ar-SA" sz="7200" b="1" i="0" dirty="0" smtClean="0"/>
                        <a:t>بـــَا</a:t>
                      </a:r>
                      <a:endParaRPr lang="en-US" sz="7200" b="1" i="0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i="1" dirty="0" smtClean="0"/>
                        <a:t>بُ</a:t>
                      </a:r>
                      <a:endParaRPr lang="en-US" sz="72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i="1" dirty="0" smtClean="0"/>
                        <a:t>ب</a:t>
                      </a:r>
                      <a:endParaRPr lang="en-US" sz="72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i="1" dirty="0" smtClean="0"/>
                        <a:t>بَ</a:t>
                      </a:r>
                      <a:endParaRPr lang="en-US" sz="7200" b="1" i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i="1" dirty="0" smtClean="0"/>
                        <a:t>ب</a:t>
                      </a:r>
                      <a:endParaRPr lang="en-US" sz="7200" b="1" i="1" dirty="0"/>
                    </a:p>
                  </a:txBody>
                  <a:tcPr anchor="ctr"/>
                </a:tc>
              </a:tr>
              <a:tr h="1378360"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200" b="1" dirty="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dirty="0" smtClean="0"/>
                        <a:t>ط</a:t>
                      </a:r>
                      <a:endParaRPr lang="en-US" sz="7200" b="1" dirty="0"/>
                    </a:p>
                  </a:txBody>
                  <a:tcPr anchor="ctr"/>
                </a:tc>
              </a:tr>
              <a:tr h="1378360"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72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7200" b="1" dirty="0" smtClean="0"/>
                        <a:t>ز</a:t>
                      </a:r>
                      <a:endParaRPr lang="en-US" sz="7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27" name="مربع نص 16"/>
          <p:cNvSpPr txBox="1">
            <a:spLocks noChangeArrowheads="1"/>
          </p:cNvSpPr>
          <p:nvPr/>
        </p:nvSpPr>
        <p:spPr bwMode="auto">
          <a:xfrm>
            <a:off x="1428750" y="630238"/>
            <a:ext cx="63912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b="1">
                <a:latin typeface="Calibri" pitchFamily="34" charset="0"/>
              </a:rPr>
              <a:t>المطلوب :كتابة وقراءة الحروف مع الحركات القصيرة والطويلة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مربع نص 3"/>
          <p:cNvSpPr txBox="1">
            <a:spLocks noChangeArrowheads="1"/>
          </p:cNvSpPr>
          <p:nvPr/>
        </p:nvSpPr>
        <p:spPr bwMode="auto">
          <a:xfrm>
            <a:off x="190500" y="53975"/>
            <a:ext cx="8858250" cy="5222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endParaRPr lang="ar-SA" sz="2800">
              <a:latin typeface="Calibri" pitchFamily="34" charset="0"/>
            </a:endParaRPr>
          </a:p>
        </p:txBody>
      </p:sp>
      <p:sp>
        <p:nvSpPr>
          <p:cNvPr id="35843" name="مربع نص 4"/>
          <p:cNvSpPr txBox="1">
            <a:spLocks noChangeArrowheads="1"/>
          </p:cNvSpPr>
          <p:nvPr/>
        </p:nvSpPr>
        <p:spPr bwMode="auto">
          <a:xfrm>
            <a:off x="6286500" y="12700"/>
            <a:ext cx="28114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1000" b="1" i="1" dirty="0">
                <a:latin typeface="Calibri" pitchFamily="34" charset="0"/>
              </a:rPr>
              <a:t>مدرسة الصديق الابتدائية بالخبر</a:t>
            </a:r>
          </a:p>
          <a:p>
            <a:pPr algn="r" rtl="1"/>
            <a:r>
              <a:rPr lang="ar-SA" sz="1000" b="1" i="1" dirty="0">
                <a:latin typeface="Calibri" pitchFamily="34" charset="0"/>
              </a:rPr>
              <a:t>الصف الأول الابتدائي </a:t>
            </a:r>
          </a:p>
          <a:p>
            <a:pPr algn="r" rtl="1"/>
            <a:r>
              <a:rPr lang="ar-SA" sz="1000" b="1" i="1" dirty="0">
                <a:latin typeface="Calibri" pitchFamily="34" charset="0"/>
              </a:rPr>
              <a:t>الفصل الدراسي الأول /     ـــ      ـــ  </a:t>
            </a:r>
            <a:r>
              <a:rPr lang="ar-SA" sz="1000" b="1" i="1" dirty="0" smtClean="0">
                <a:latin typeface="Calibri" pitchFamily="34" charset="0"/>
              </a:rPr>
              <a:t>1436 </a:t>
            </a:r>
            <a:endParaRPr lang="en-US" sz="1000" b="1" i="1" dirty="0">
              <a:latin typeface="Calibri" pitchFamily="34" charset="0"/>
            </a:endParaRPr>
          </a:p>
        </p:txBody>
      </p:sp>
      <p:sp>
        <p:nvSpPr>
          <p:cNvPr id="35844" name="مربع نص 11"/>
          <p:cNvSpPr txBox="1">
            <a:spLocks noChangeArrowheads="1"/>
          </p:cNvSpPr>
          <p:nvPr/>
        </p:nvSpPr>
        <p:spPr bwMode="auto">
          <a:xfrm>
            <a:off x="2428875" y="1071563"/>
            <a:ext cx="1447800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latin typeface="Calibri" pitchFamily="34" charset="0"/>
              </a:rPr>
              <a:t>ــز</a:t>
            </a:r>
            <a:endParaRPr lang="en-US" sz="3600" b="1">
              <a:latin typeface="Calibri" pitchFamily="34" charset="0"/>
            </a:endParaRPr>
          </a:p>
        </p:txBody>
      </p:sp>
      <p:sp>
        <p:nvSpPr>
          <p:cNvPr id="35845" name="مربع نص 14"/>
          <p:cNvSpPr txBox="1">
            <a:spLocks noChangeArrowheads="1"/>
          </p:cNvSpPr>
          <p:nvPr/>
        </p:nvSpPr>
        <p:spPr bwMode="auto">
          <a:xfrm>
            <a:off x="5072063" y="1071563"/>
            <a:ext cx="1066800" cy="6461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ar-SA" sz="3600" b="1">
                <a:latin typeface="Calibri" pitchFamily="34" charset="0"/>
              </a:rPr>
              <a:t>ز</a:t>
            </a:r>
            <a:endParaRPr lang="en-US" sz="3600" b="1">
              <a:latin typeface="Calibri" pitchFamily="34" charset="0"/>
            </a:endParaRPr>
          </a:p>
        </p:txBody>
      </p:sp>
      <p:cxnSp>
        <p:nvCxnSpPr>
          <p:cNvPr id="34" name="رابط مستقيم 33"/>
          <p:cNvCxnSpPr/>
          <p:nvPr/>
        </p:nvCxnSpPr>
        <p:spPr>
          <a:xfrm rot="10800000">
            <a:off x="357188" y="3284543"/>
            <a:ext cx="8477250" cy="1587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892" name="مربع نص 35"/>
          <p:cNvSpPr txBox="1">
            <a:spLocks noChangeArrowheads="1"/>
          </p:cNvSpPr>
          <p:nvPr/>
        </p:nvSpPr>
        <p:spPr bwMode="auto">
          <a:xfrm>
            <a:off x="3071802" y="642918"/>
            <a:ext cx="2771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200" b="1" i="1" dirty="0">
                <a:latin typeface="Calibri" pitchFamily="34" charset="0"/>
              </a:rPr>
              <a:t>التدريب على كتابة شكل الحرف من مواضع الكلمات </a:t>
            </a:r>
            <a:endParaRPr lang="en-US" sz="1200" b="1" i="1" dirty="0">
              <a:latin typeface="Calibri" pitchFamily="34" charset="0"/>
            </a:endParaRPr>
          </a:p>
        </p:txBody>
      </p:sp>
      <p:sp>
        <p:nvSpPr>
          <p:cNvPr id="35893" name="مربع نص 31"/>
          <p:cNvSpPr txBox="1">
            <a:spLocks noChangeArrowheads="1"/>
          </p:cNvSpPr>
          <p:nvPr/>
        </p:nvSpPr>
        <p:spPr bwMode="auto">
          <a:xfrm>
            <a:off x="71438" y="649288"/>
            <a:ext cx="8929687" cy="60928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ar-SA" sz="39000">
              <a:latin typeface="Calibri" pitchFamily="34" charset="0"/>
            </a:endParaRPr>
          </a:p>
        </p:txBody>
      </p:sp>
      <p:graphicFrame>
        <p:nvGraphicFramePr>
          <p:cNvPr id="39" name="جدول 38"/>
          <p:cNvGraphicFramePr>
            <a:graphicFrameLocks noGrp="1"/>
          </p:cNvGraphicFramePr>
          <p:nvPr/>
        </p:nvGraphicFramePr>
        <p:xfrm>
          <a:off x="2428875" y="1785938"/>
          <a:ext cx="1428737" cy="1180518"/>
        </p:xfrm>
        <a:graphic>
          <a:graphicData uri="http://schemas.openxmlformats.org/drawingml/2006/table">
            <a:tbl>
              <a:tblPr/>
              <a:tblGrid>
                <a:gridCol w="1428737"/>
              </a:tblGrid>
              <a:tr h="386872">
                <a:tc>
                  <a:txBody>
                    <a:bodyPr/>
                    <a:lstStyle/>
                    <a:p>
                      <a:pPr algn="r"/>
                      <a:r>
                        <a:rPr lang="ar-SA" sz="1800" dirty="0" smtClean="0"/>
                        <a:t>..................</a:t>
                      </a:r>
                      <a:endParaRPr lang="en-US" sz="1400" dirty="0"/>
                    </a:p>
                  </a:txBody>
                  <a:tcPr marL="121920" marR="12192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23">
                <a:tc>
                  <a:txBody>
                    <a:bodyPr/>
                    <a:lstStyle/>
                    <a:p>
                      <a:pPr algn="r"/>
                      <a:r>
                        <a:rPr lang="ar-SA" sz="2100" dirty="0" smtClean="0"/>
                        <a:t>...............</a:t>
                      </a:r>
                      <a:endParaRPr lang="en-US" sz="27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23">
                <a:tc>
                  <a:txBody>
                    <a:bodyPr/>
                    <a:lstStyle/>
                    <a:p>
                      <a:pPr algn="r"/>
                      <a:r>
                        <a:rPr lang="ar-SA" sz="2100" dirty="0" smtClean="0"/>
                        <a:t>...............</a:t>
                      </a:r>
                      <a:endParaRPr lang="en-US" sz="21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35906" name="مربع نص 5"/>
          <p:cNvSpPr txBox="1">
            <a:spLocks noChangeArrowheads="1"/>
          </p:cNvSpPr>
          <p:nvPr/>
        </p:nvSpPr>
        <p:spPr bwMode="auto">
          <a:xfrm>
            <a:off x="-2143125" y="66675"/>
            <a:ext cx="4525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ar-SA" sz="1000" b="1" i="1">
                <a:latin typeface="Calibri" pitchFamily="34" charset="0"/>
              </a:rPr>
              <a:t>الموضوع : تطور وتقدم وإتقان المهارات الأساسية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الهدف : التدرب على وإتقان المهارات الأساسية</a:t>
            </a:r>
          </a:p>
          <a:p>
            <a:pPr algn="r"/>
            <a:r>
              <a:rPr lang="ar-SA" sz="1000" b="1" i="1">
                <a:latin typeface="Calibri" pitchFamily="34" charset="0"/>
              </a:rPr>
              <a:t>إعداد المعلم : خالد الراشدي</a:t>
            </a:r>
            <a:endParaRPr lang="en-US" sz="1000" b="1" i="1">
              <a:latin typeface="Calibri" pitchFamily="34" charset="0"/>
            </a:endParaRPr>
          </a:p>
        </p:txBody>
      </p:sp>
      <p:sp>
        <p:nvSpPr>
          <p:cNvPr id="35907" name="مربع نص 42"/>
          <p:cNvSpPr txBox="1">
            <a:spLocks noChangeArrowheads="1"/>
          </p:cNvSpPr>
          <p:nvPr/>
        </p:nvSpPr>
        <p:spPr bwMode="auto">
          <a:xfrm>
            <a:off x="3643313" y="71438"/>
            <a:ext cx="22145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1000" b="1" i="1">
                <a:latin typeface="Calibri" pitchFamily="34" charset="0"/>
              </a:rPr>
              <a:t>هذه ورقة عمل تضاف إلى سجل انجاز الطالب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   الرجاء المحافظة عليها وإعادتها للمعلم</a:t>
            </a:r>
          </a:p>
          <a:p>
            <a:pPr algn="r" rtl="1"/>
            <a:r>
              <a:rPr lang="ar-SA" sz="1000" b="1" i="1">
                <a:latin typeface="Calibri" pitchFamily="34" charset="0"/>
              </a:rPr>
              <a:t>    اسم الطالب: </a:t>
            </a:r>
            <a:endParaRPr lang="en-US" sz="1000" b="1" i="1">
              <a:latin typeface="Calibri" pitchFamily="34" charset="0"/>
            </a:endParaRPr>
          </a:p>
        </p:txBody>
      </p:sp>
      <p:graphicFrame>
        <p:nvGraphicFramePr>
          <p:cNvPr id="36" name="جدول 35"/>
          <p:cNvGraphicFramePr>
            <a:graphicFrameLocks noGrp="1"/>
          </p:cNvGraphicFramePr>
          <p:nvPr/>
        </p:nvGraphicFramePr>
        <p:xfrm>
          <a:off x="428625" y="4429136"/>
          <a:ext cx="8286796" cy="5715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ز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ط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أ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ح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ت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س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ف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ص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ر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b="1" dirty="0" smtClean="0"/>
                        <a:t>ن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د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ل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ب</a:t>
                      </a:r>
                      <a:endParaRPr lang="en-US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1800" b="1" dirty="0" smtClean="0"/>
                        <a:t>م</a:t>
                      </a:r>
                      <a:endParaRPr lang="en-US" sz="1800" b="1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43" name="جدول 42"/>
          <p:cNvGraphicFramePr>
            <a:graphicFrameLocks noGrp="1"/>
          </p:cNvGraphicFramePr>
          <p:nvPr/>
        </p:nvGraphicFramePr>
        <p:xfrm>
          <a:off x="428625" y="5072074"/>
          <a:ext cx="8286796" cy="6429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  <a:gridCol w="591914"/>
              </a:tblGrid>
              <a:tr h="64294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5972" name="مربع نص 35"/>
          <p:cNvSpPr txBox="1">
            <a:spLocks noChangeArrowheads="1"/>
          </p:cNvSpPr>
          <p:nvPr/>
        </p:nvSpPr>
        <p:spPr bwMode="auto">
          <a:xfrm>
            <a:off x="3076575" y="3652845"/>
            <a:ext cx="299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1200" b="1" i="1">
                <a:latin typeface="Calibri" pitchFamily="34" charset="0"/>
              </a:rPr>
              <a:t>التدريب على كتابة الحروف الهجائية في الحقول الفارغة</a:t>
            </a:r>
            <a:endParaRPr lang="en-US" sz="1200" b="1" i="1">
              <a:latin typeface="Calibri" pitchFamily="34" charset="0"/>
            </a:endParaRPr>
          </a:p>
        </p:txBody>
      </p:sp>
      <p:sp>
        <p:nvSpPr>
          <p:cNvPr id="35973" name="مربع نص 26"/>
          <p:cNvSpPr txBox="1">
            <a:spLocks noChangeArrowheads="1"/>
          </p:cNvSpPr>
          <p:nvPr/>
        </p:nvSpPr>
        <p:spPr bwMode="auto">
          <a:xfrm>
            <a:off x="5286375" y="1143000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latin typeface="Calibri" pitchFamily="34" charset="0"/>
              </a:rPr>
              <a:t>........</a:t>
            </a:r>
            <a:endParaRPr lang="en-US" sz="2400">
              <a:latin typeface="Calibri" pitchFamily="34" charset="0"/>
            </a:endParaRPr>
          </a:p>
        </p:txBody>
      </p:sp>
      <p:sp>
        <p:nvSpPr>
          <p:cNvPr id="35974" name="مربع نص 26"/>
          <p:cNvSpPr txBox="1">
            <a:spLocks noChangeArrowheads="1"/>
          </p:cNvSpPr>
          <p:nvPr/>
        </p:nvSpPr>
        <p:spPr bwMode="auto">
          <a:xfrm>
            <a:off x="2779713" y="1143000"/>
            <a:ext cx="863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2400">
                <a:latin typeface="Calibri" pitchFamily="34" charset="0"/>
              </a:rPr>
              <a:t>........</a:t>
            </a:r>
            <a:endParaRPr lang="en-US" sz="2400">
              <a:latin typeface="Calibri" pitchFamily="34" charset="0"/>
            </a:endParaRPr>
          </a:p>
        </p:txBody>
      </p:sp>
      <p:graphicFrame>
        <p:nvGraphicFramePr>
          <p:cNvPr id="35" name="جدول 34"/>
          <p:cNvGraphicFramePr>
            <a:graphicFrameLocks noGrp="1"/>
          </p:cNvGraphicFramePr>
          <p:nvPr/>
        </p:nvGraphicFramePr>
        <p:xfrm>
          <a:off x="4929188" y="1785938"/>
          <a:ext cx="1428737" cy="1180518"/>
        </p:xfrm>
        <a:graphic>
          <a:graphicData uri="http://schemas.openxmlformats.org/drawingml/2006/table">
            <a:tbl>
              <a:tblPr/>
              <a:tblGrid>
                <a:gridCol w="1428737"/>
              </a:tblGrid>
              <a:tr h="386872">
                <a:tc>
                  <a:txBody>
                    <a:bodyPr/>
                    <a:lstStyle/>
                    <a:p>
                      <a:pPr algn="r"/>
                      <a:r>
                        <a:rPr lang="ar-SA" sz="1800" dirty="0" smtClean="0"/>
                        <a:t>..................</a:t>
                      </a:r>
                      <a:endParaRPr lang="en-US" sz="1400" dirty="0"/>
                    </a:p>
                  </a:txBody>
                  <a:tcPr marL="121920" marR="121920" marT="34290" marB="34290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23">
                <a:tc>
                  <a:txBody>
                    <a:bodyPr/>
                    <a:lstStyle/>
                    <a:p>
                      <a:pPr algn="r"/>
                      <a:r>
                        <a:rPr lang="ar-SA" sz="2100" dirty="0" smtClean="0"/>
                        <a:t>...............</a:t>
                      </a:r>
                      <a:endParaRPr lang="en-US" sz="27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823">
                <a:tc>
                  <a:txBody>
                    <a:bodyPr/>
                    <a:lstStyle/>
                    <a:p>
                      <a:pPr algn="r"/>
                      <a:r>
                        <a:rPr lang="ar-SA" sz="2100" dirty="0" smtClean="0"/>
                        <a:t>...............</a:t>
                      </a:r>
                      <a:endParaRPr lang="en-US" sz="2100" dirty="0"/>
                    </a:p>
                  </a:txBody>
                  <a:tcPr marL="121920" marR="12192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9"/>
          <p:cNvGrpSpPr/>
          <p:nvPr/>
        </p:nvGrpSpPr>
        <p:grpSpPr>
          <a:xfrm>
            <a:off x="0" y="68025"/>
            <a:ext cx="9037638" cy="646331"/>
            <a:chOff x="0" y="71438"/>
            <a:chExt cx="9037638" cy="646331"/>
          </a:xfrm>
        </p:grpSpPr>
        <p:sp>
          <p:nvSpPr>
            <p:cNvPr id="11" name="مربع نص 5"/>
            <p:cNvSpPr txBox="1">
              <a:spLocks noChangeArrowheads="1"/>
            </p:cNvSpPr>
            <p:nvPr/>
          </p:nvSpPr>
          <p:spPr bwMode="auto">
            <a:xfrm>
              <a:off x="71438" y="71438"/>
              <a:ext cx="8929687" cy="6463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endParaRPr lang="ar-SA" sz="3600" b="1">
                <a:latin typeface="Calibri" pitchFamily="34" charset="0"/>
              </a:endParaRPr>
            </a:p>
          </p:txBody>
        </p:sp>
        <p:sp>
          <p:nvSpPr>
            <p:cNvPr id="12" name="مربع نص 3"/>
            <p:cNvSpPr txBox="1">
              <a:spLocks noChangeArrowheads="1"/>
            </p:cNvSpPr>
            <p:nvPr/>
          </p:nvSpPr>
          <p:spPr bwMode="auto">
            <a:xfrm>
              <a:off x="6929438" y="71438"/>
              <a:ext cx="2108200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1100" b="1" i="1" dirty="0">
                  <a:latin typeface="Calibri" pitchFamily="34" charset="0"/>
                </a:rPr>
                <a:t>مدرسة الصديق الابتدائية بالخبر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الصف الأول الابتدائي </a:t>
              </a:r>
            </a:p>
            <a:p>
              <a:pPr algn="r" rtl="1"/>
              <a:r>
                <a:rPr lang="ar-SA" sz="1100" b="1" i="1" dirty="0">
                  <a:latin typeface="Calibri" pitchFamily="34" charset="0"/>
                </a:rPr>
                <a:t>الفصل الدراسي الأول </a:t>
              </a:r>
              <a:r>
                <a:rPr lang="ar-SA" sz="1100" b="1" i="1" dirty="0" smtClean="0">
                  <a:latin typeface="Calibri" pitchFamily="34" charset="0"/>
                </a:rPr>
                <a:t>     /      /  36 14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13" name="مربع نص 4"/>
            <p:cNvSpPr txBox="1">
              <a:spLocks noChangeArrowheads="1"/>
            </p:cNvSpPr>
            <p:nvPr/>
          </p:nvSpPr>
          <p:spPr bwMode="auto">
            <a:xfrm>
              <a:off x="0" y="71438"/>
              <a:ext cx="3786188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/>
              <a:r>
                <a:rPr lang="ar-SA" sz="1100" b="1" i="1" dirty="0">
                  <a:latin typeface="Calibri" pitchFamily="34" charset="0"/>
                </a:rPr>
                <a:t>الموضوع : تطور وتقدم وإتقان المهارات الأساسية</a:t>
              </a: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الهدف : التدرب على وإتقان </a:t>
              </a:r>
              <a:r>
                <a:rPr lang="ar-SA" sz="1100" b="1" i="1" dirty="0" smtClean="0">
                  <a:latin typeface="Calibri" pitchFamily="34" charset="0"/>
                </a:rPr>
                <a:t>مهارة الكتابة والقراءة  لدرس حرف الــزاء</a:t>
              </a:r>
              <a:endParaRPr lang="ar-SA" sz="1100" b="1" i="1" dirty="0">
                <a:latin typeface="Calibri" pitchFamily="34" charset="0"/>
              </a:endParaRPr>
            </a:p>
            <a:p>
              <a:pPr algn="r"/>
              <a:r>
                <a:rPr lang="ar-SA" sz="1100" b="1" i="1" dirty="0">
                  <a:latin typeface="Calibri" pitchFamily="34" charset="0"/>
                </a:rPr>
                <a:t>إعداد المعلم : خالد الراشدي</a:t>
              </a:r>
              <a:endParaRPr lang="en-US" sz="1100" b="1" i="1" dirty="0">
                <a:latin typeface="Calibri" pitchFamily="34" charset="0"/>
              </a:endParaRPr>
            </a:p>
          </p:txBody>
        </p:sp>
        <p:sp>
          <p:nvSpPr>
            <p:cNvPr id="14" name="مربع نص 7"/>
            <p:cNvSpPr txBox="1">
              <a:spLocks noChangeArrowheads="1"/>
            </p:cNvSpPr>
            <p:nvPr/>
          </p:nvSpPr>
          <p:spPr bwMode="auto">
            <a:xfrm>
              <a:off x="4000500" y="71438"/>
              <a:ext cx="2214563" cy="6001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1100" b="1" i="1">
                  <a:latin typeface="Calibri" pitchFamily="34" charset="0"/>
                </a:rPr>
                <a:t>هذه ورقة عمل تضاف إلى سجل انجاز الطالب</a:t>
              </a:r>
            </a:p>
            <a:p>
              <a:pPr algn="r" rtl="1"/>
              <a:r>
                <a:rPr lang="ar-SA" sz="1100" b="1" i="1">
                  <a:latin typeface="Calibri" pitchFamily="34" charset="0"/>
                </a:rPr>
                <a:t>   الرجاء المحافظة عليها وإعادتها للمعلم</a:t>
              </a:r>
            </a:p>
            <a:p>
              <a:pPr algn="r" rtl="1"/>
              <a:r>
                <a:rPr lang="ar-SA" sz="1100" b="1" i="1">
                  <a:latin typeface="Calibri" pitchFamily="34" charset="0"/>
                </a:rPr>
                <a:t>    اسم الطالب: </a:t>
              </a:r>
              <a:endParaRPr lang="en-US" sz="1100" b="1" i="1">
                <a:latin typeface="Calibri" pitchFamily="34" charset="0"/>
              </a:endParaRPr>
            </a:p>
          </p:txBody>
        </p:sp>
      </p:grpSp>
      <p:graphicFrame>
        <p:nvGraphicFramePr>
          <p:cNvPr id="16" name="جدول 15"/>
          <p:cNvGraphicFramePr>
            <a:graphicFrameLocks noGrp="1"/>
          </p:cNvGraphicFramePr>
          <p:nvPr/>
        </p:nvGraphicFramePr>
        <p:xfrm>
          <a:off x="142844" y="785794"/>
          <a:ext cx="8858312" cy="6000792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8858312"/>
              </a:tblGrid>
              <a:tr h="6000792">
                <a:tc>
                  <a:txBody>
                    <a:bodyPr/>
                    <a:lstStyle/>
                    <a:p>
                      <a:pPr rtl="1"/>
                      <a:endParaRPr lang="ar-SA" sz="3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مربع نص 16"/>
          <p:cNvSpPr txBox="1"/>
          <p:nvPr/>
        </p:nvSpPr>
        <p:spPr>
          <a:xfrm>
            <a:off x="3500430" y="857232"/>
            <a:ext cx="2218877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b="1" dirty="0" smtClean="0"/>
              <a:t>يقرأ ويكتب الطالب الكلمات </a:t>
            </a:r>
            <a:endParaRPr lang="ar-SA" b="1" dirty="0"/>
          </a:p>
        </p:txBody>
      </p:sp>
      <p:pic>
        <p:nvPicPr>
          <p:cNvPr id="19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7179487" y="3750472"/>
            <a:ext cx="78581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7179487" y="4964917"/>
            <a:ext cx="78581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8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4321967" y="3821910"/>
            <a:ext cx="78581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4321967" y="5036355"/>
            <a:ext cx="785818" cy="20002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1321572" y="3821908"/>
            <a:ext cx="785818" cy="18573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عنصر نائب للمحتوى 3" descr="ط2 001.jpg"/>
          <p:cNvPicPr>
            <a:picLocks noChangeAspect="1"/>
          </p:cNvPicPr>
          <p:nvPr/>
        </p:nvPicPr>
        <p:blipFill>
          <a:blip r:embed="rId2" cstate="print"/>
          <a:srcRect l="26602" t="40348" r="57105" b="50163"/>
          <a:stretch>
            <a:fillRect/>
          </a:stretch>
        </p:blipFill>
        <p:spPr>
          <a:xfrm rot="16200000">
            <a:off x="1321572" y="5036353"/>
            <a:ext cx="785818" cy="185738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7" name="مجموعة 26"/>
          <p:cNvGrpSpPr/>
          <p:nvPr/>
        </p:nvGrpSpPr>
        <p:grpSpPr>
          <a:xfrm>
            <a:off x="5786407" y="1643061"/>
            <a:ext cx="3071873" cy="2571750"/>
            <a:chOff x="6000750" y="928682"/>
            <a:chExt cx="2500313" cy="2571750"/>
          </a:xfrm>
        </p:grpSpPr>
        <p:grpSp>
          <p:nvGrpSpPr>
            <p:cNvPr id="30" name="مجموعة 26"/>
            <p:cNvGrpSpPr>
              <a:grpSpLocks/>
            </p:cNvGrpSpPr>
            <p:nvPr/>
          </p:nvGrpSpPr>
          <p:grpSpPr bwMode="auto">
            <a:xfrm>
              <a:off x="6000750" y="928682"/>
              <a:ext cx="2500313" cy="2571750"/>
              <a:chOff x="6000760" y="1714488"/>
              <a:chExt cx="2500330" cy="2571768"/>
            </a:xfrm>
          </p:grpSpPr>
          <p:pic>
            <p:nvPicPr>
              <p:cNvPr id="40" name="Picture 2" descr="C:\Documents and Settings\ضيف\My Documents\المعامل الإعدادية\أعداد لغة الحروف\لغتي 1كتاب الطالب\الوحدة الثالثة\A0-01-T1K1_صفحة_139.jpg"/>
              <p:cNvPicPr>
                <a:picLocks noChangeAspect="1" noChangeArrowheads="1"/>
              </p:cNvPicPr>
              <p:nvPr/>
            </p:nvPicPr>
            <p:blipFill>
              <a:blip r:embed="rId3"/>
              <a:srcRect l="54172" t="24782" r="21152" b="52652"/>
              <a:stretch>
                <a:fillRect/>
              </a:stretch>
            </p:blipFill>
            <p:spPr bwMode="auto">
              <a:xfrm>
                <a:off x="6000760" y="1714488"/>
                <a:ext cx="2500330" cy="25717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1" name="مستطيل 40"/>
              <p:cNvSpPr/>
              <p:nvPr/>
            </p:nvSpPr>
            <p:spPr>
              <a:xfrm>
                <a:off x="6715140" y="3643315"/>
                <a:ext cx="1057282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31" name="TextBox 7"/>
            <p:cNvSpPr txBox="1">
              <a:spLocks noChangeArrowheads="1"/>
            </p:cNvSpPr>
            <p:nvPr/>
          </p:nvSpPr>
          <p:spPr bwMode="auto">
            <a:xfrm>
              <a:off x="7678706" y="2714621"/>
              <a:ext cx="3571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>
                  <a:solidFill>
                    <a:srgbClr val="FF0000"/>
                  </a:solidFill>
                  <a:latin typeface="Calibri" pitchFamily="34" charset="0"/>
                </a:rPr>
                <a:t>زُ</a:t>
              </a:r>
              <a:endParaRPr lang="ar-EG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32" name="TextBox 7"/>
            <p:cNvSpPr txBox="1">
              <a:spLocks noChangeArrowheads="1"/>
            </p:cNvSpPr>
            <p:nvPr/>
          </p:nvSpPr>
          <p:spPr bwMode="auto">
            <a:xfrm>
              <a:off x="6858000" y="2714620"/>
              <a:ext cx="1000125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>
                  <a:latin typeface="Calibri" pitchFamily="34" charset="0"/>
                </a:rPr>
                <a:t>هـَـيـْـ</a:t>
              </a:r>
              <a:endParaRPr lang="ar-EG" sz="2400" b="1" dirty="0">
                <a:latin typeface="Calibri" pitchFamily="34" charset="0"/>
              </a:endParaRPr>
            </a:p>
          </p:txBody>
        </p:sp>
        <p:sp>
          <p:nvSpPr>
            <p:cNvPr id="33" name="TextBox 7"/>
            <p:cNvSpPr txBox="1">
              <a:spLocks noChangeArrowheads="1"/>
            </p:cNvSpPr>
            <p:nvPr/>
          </p:nvSpPr>
          <p:spPr bwMode="auto">
            <a:xfrm>
              <a:off x="6637059" y="2714620"/>
              <a:ext cx="642937" cy="646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>
                  <a:latin typeface="Calibri" pitchFamily="34" charset="0"/>
                </a:rPr>
                <a:t>ــرٌ</a:t>
              </a:r>
              <a:endParaRPr lang="ar-EG" sz="2400" b="1" dirty="0">
                <a:latin typeface="Calibri" pitchFamily="34" charset="0"/>
              </a:endParaRP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285720" y="1643061"/>
            <a:ext cx="3071872" cy="2571757"/>
            <a:chOff x="500063" y="928682"/>
            <a:chExt cx="2500312" cy="2571757"/>
          </a:xfrm>
        </p:grpSpPr>
        <p:grpSp>
          <p:nvGrpSpPr>
            <p:cNvPr id="43" name="مجموعة 24"/>
            <p:cNvGrpSpPr>
              <a:grpSpLocks/>
            </p:cNvGrpSpPr>
            <p:nvPr/>
          </p:nvGrpSpPr>
          <p:grpSpPr bwMode="auto">
            <a:xfrm>
              <a:off x="500063" y="928682"/>
              <a:ext cx="2500312" cy="2571757"/>
              <a:chOff x="500034" y="1714489"/>
              <a:chExt cx="2500323" cy="2571776"/>
            </a:xfrm>
          </p:grpSpPr>
          <p:pic>
            <p:nvPicPr>
              <p:cNvPr id="47" name="Picture 2" descr="C:\Documents and Settings\ضيف\My Documents\المعامل الإعدادية\أعداد لغة الحروف\لغتي 1كتاب الطالب\الوحدة الثالثة\A0-01-T1K1_صفحة_139.jpg"/>
              <p:cNvPicPr>
                <a:picLocks noChangeAspect="1" noChangeArrowheads="1"/>
              </p:cNvPicPr>
              <p:nvPr/>
            </p:nvPicPr>
            <p:blipFill>
              <a:blip r:embed="rId3"/>
              <a:srcRect l="17625" t="23752" r="57697" b="51308"/>
              <a:stretch>
                <a:fillRect/>
              </a:stretch>
            </p:blipFill>
            <p:spPr bwMode="auto">
              <a:xfrm>
                <a:off x="500034" y="1714489"/>
                <a:ext cx="2500323" cy="257176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48" name="مستطيل 47"/>
              <p:cNvSpPr/>
              <p:nvPr/>
            </p:nvSpPr>
            <p:spPr>
              <a:xfrm>
                <a:off x="1357288" y="3643318"/>
                <a:ext cx="914404" cy="6429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44" name="TextBox 7"/>
            <p:cNvSpPr txBox="1">
              <a:spLocks noChangeArrowheads="1"/>
            </p:cNvSpPr>
            <p:nvPr/>
          </p:nvSpPr>
          <p:spPr bwMode="auto">
            <a:xfrm>
              <a:off x="1953715" y="2854108"/>
              <a:ext cx="3571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 smtClean="0">
                  <a:solidFill>
                    <a:srgbClr val="FF0000"/>
                  </a:solidFill>
                  <a:latin typeface="Calibri" pitchFamily="34" charset="0"/>
                </a:rPr>
                <a:t>زِ</a:t>
              </a:r>
              <a:endParaRPr lang="ar-EG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45" name="TextBox 7"/>
            <p:cNvSpPr txBox="1">
              <a:spLocks noChangeArrowheads="1"/>
            </p:cNvSpPr>
            <p:nvPr/>
          </p:nvSpPr>
          <p:spPr bwMode="auto">
            <a:xfrm>
              <a:off x="1413778" y="2786057"/>
              <a:ext cx="714375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>
                  <a:latin typeface="Calibri" pitchFamily="34" charset="0"/>
                </a:rPr>
                <a:t>يــَـا</a:t>
              </a:r>
              <a:endParaRPr lang="ar-EG" sz="2400" b="1" dirty="0">
                <a:latin typeface="Calibri" pitchFamily="34" charset="0"/>
              </a:endParaRPr>
            </a:p>
          </p:txBody>
        </p:sp>
        <p:sp>
          <p:nvSpPr>
            <p:cNvPr id="46" name="TextBox 7"/>
            <p:cNvSpPr txBox="1">
              <a:spLocks noChangeArrowheads="1"/>
            </p:cNvSpPr>
            <p:nvPr/>
          </p:nvSpPr>
          <p:spPr bwMode="auto">
            <a:xfrm>
              <a:off x="1020046" y="2786059"/>
              <a:ext cx="64293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rtl="1"/>
              <a:r>
                <a:rPr lang="ar-SA" sz="3600" b="1" dirty="0">
                  <a:latin typeface="Calibri" pitchFamily="34" charset="0"/>
                </a:rPr>
                <a:t>دٌ</a:t>
              </a:r>
              <a:endParaRPr lang="ar-EG" sz="2400" b="1" dirty="0">
                <a:latin typeface="Calibri" pitchFamily="34" charset="0"/>
              </a:endParaRPr>
            </a:p>
          </p:txBody>
        </p:sp>
      </p:grpSp>
      <p:grpSp>
        <p:nvGrpSpPr>
          <p:cNvPr id="49" name="مجموعة 48"/>
          <p:cNvGrpSpPr/>
          <p:nvPr/>
        </p:nvGrpSpPr>
        <p:grpSpPr>
          <a:xfrm>
            <a:off x="3071782" y="1643049"/>
            <a:ext cx="3071873" cy="2571750"/>
            <a:chOff x="3286125" y="928670"/>
            <a:chExt cx="2500313" cy="2571750"/>
          </a:xfrm>
        </p:grpSpPr>
        <p:grpSp>
          <p:nvGrpSpPr>
            <p:cNvPr id="50" name="مجموعة 29"/>
            <p:cNvGrpSpPr>
              <a:grpSpLocks/>
            </p:cNvGrpSpPr>
            <p:nvPr/>
          </p:nvGrpSpPr>
          <p:grpSpPr bwMode="auto">
            <a:xfrm>
              <a:off x="3286125" y="928670"/>
              <a:ext cx="2500313" cy="2571750"/>
              <a:chOff x="3286116" y="4143380"/>
              <a:chExt cx="2500330" cy="2571756"/>
            </a:xfrm>
          </p:grpSpPr>
          <p:pic>
            <p:nvPicPr>
              <p:cNvPr id="53" name="Picture 2" descr="C:\Documents and Settings\ضيف\My Documents\المعامل الإعدادية\أعداد لغة الحروف\لغتي 1كتاب الطالب\الوحدة الثالثة\A0-01-T1K1_صفحة_139.jpg"/>
              <p:cNvPicPr>
                <a:picLocks noChangeAspect="1" noChangeArrowheads="1"/>
              </p:cNvPicPr>
              <p:nvPr/>
            </p:nvPicPr>
            <p:blipFill>
              <a:blip r:embed="rId3"/>
              <a:srcRect l="28201" t="49881" r="29494" b="21616"/>
              <a:stretch>
                <a:fillRect/>
              </a:stretch>
            </p:blipFill>
            <p:spPr bwMode="auto">
              <a:xfrm>
                <a:off x="3286116" y="4143380"/>
                <a:ext cx="2500330" cy="2571756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54" name="مستطيل 53"/>
              <p:cNvSpPr/>
              <p:nvPr/>
            </p:nvSpPr>
            <p:spPr>
              <a:xfrm>
                <a:off x="4143372" y="6143635"/>
                <a:ext cx="914406" cy="41433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51" name="TextBox 7"/>
            <p:cNvSpPr txBox="1">
              <a:spLocks noChangeArrowheads="1"/>
            </p:cNvSpPr>
            <p:nvPr/>
          </p:nvSpPr>
          <p:spPr bwMode="auto">
            <a:xfrm>
              <a:off x="4390917" y="2714621"/>
              <a:ext cx="78581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SA" sz="3600" b="1" dirty="0">
                  <a:solidFill>
                    <a:srgbClr val="FF0000"/>
                  </a:solidFill>
                  <a:latin typeface="Calibri" pitchFamily="34" charset="0"/>
                </a:rPr>
                <a:t>زَ</a:t>
              </a:r>
              <a:r>
                <a:rPr lang="ar-SA" sz="3600" b="1" dirty="0">
                  <a:latin typeface="Calibri" pitchFamily="34" charset="0"/>
                </a:rPr>
                <a:t>مْــ</a:t>
              </a:r>
              <a:endParaRPr lang="ar-EG" sz="2400" b="1" dirty="0">
                <a:latin typeface="Calibri" pitchFamily="34" charset="0"/>
              </a:endParaRPr>
            </a:p>
          </p:txBody>
        </p:sp>
        <p:sp>
          <p:nvSpPr>
            <p:cNvPr id="52" name="TextBox 7"/>
            <p:cNvSpPr txBox="1">
              <a:spLocks noChangeArrowheads="1"/>
            </p:cNvSpPr>
            <p:nvPr/>
          </p:nvSpPr>
          <p:spPr bwMode="auto">
            <a:xfrm>
              <a:off x="3882538" y="2714621"/>
              <a:ext cx="8572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/>
              <a:r>
                <a:rPr lang="ar-SA" sz="3600" b="1" dirty="0">
                  <a:latin typeface="Calibri" pitchFamily="34" charset="0"/>
                </a:rPr>
                <a:t>ــزَمْ</a:t>
              </a:r>
              <a:endParaRPr lang="ar-EG" sz="2400" b="1" dirty="0">
                <a:latin typeface="Calibri" pitchFamily="34" charset="0"/>
              </a:endParaRPr>
            </a:p>
          </p:txBody>
        </p:sp>
      </p:grpSp>
      <p:cxnSp>
        <p:nvCxnSpPr>
          <p:cNvPr id="56" name="رابط مستقيم 55"/>
          <p:cNvCxnSpPr/>
          <p:nvPr/>
        </p:nvCxnSpPr>
        <p:spPr>
          <a:xfrm flipV="1">
            <a:off x="6858016" y="3857628"/>
            <a:ext cx="1571636" cy="14294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رابط مستقيم 58"/>
          <p:cNvCxnSpPr/>
          <p:nvPr/>
        </p:nvCxnSpPr>
        <p:spPr>
          <a:xfrm flipV="1">
            <a:off x="4000496" y="3857628"/>
            <a:ext cx="1571636" cy="14294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رابط مستقيم 59"/>
          <p:cNvCxnSpPr/>
          <p:nvPr/>
        </p:nvCxnSpPr>
        <p:spPr>
          <a:xfrm flipV="1">
            <a:off x="1142976" y="3914772"/>
            <a:ext cx="1571636" cy="14294"/>
          </a:xfrm>
          <a:prstGeom prst="line">
            <a:avLst/>
          </a:prstGeom>
          <a:ln w="28575"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929456" y="142853"/>
            <a:ext cx="696521" cy="785817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5"/>
          <p:cNvGrpSpPr/>
          <p:nvPr/>
        </p:nvGrpSpPr>
        <p:grpSpPr>
          <a:xfrm rot="21106206">
            <a:off x="2325635" y="273352"/>
            <a:ext cx="3879152" cy="833064"/>
            <a:chOff x="4929190" y="366530"/>
            <a:chExt cx="3071834" cy="1143008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4" name="Rounded Rectangle 6"/>
            <p:cNvSpPr/>
            <p:nvPr/>
          </p:nvSpPr>
          <p:spPr>
            <a:xfrm>
              <a:off x="4929190" y="428604"/>
              <a:ext cx="3071834" cy="928694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76200">
              <a:solidFill>
                <a:schemeClr val="tx1"/>
              </a:solidFill>
            </a:ln>
            <a:effectLst>
              <a:reflection blurRad="6350" stA="52000" endA="300" endPos="35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800" b="1" dirty="0"/>
                <a:t>  ألاحظ وأتحدث:</a:t>
              </a:r>
            </a:p>
          </p:txBody>
        </p:sp>
        <p:pic>
          <p:nvPicPr>
            <p:cNvPr id="5" name="Picture 7" descr="1ar05a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7512106">
              <a:off x="7051703" y="616563"/>
              <a:ext cx="1143008" cy="642942"/>
            </a:xfrm>
            <a:prstGeom prst="rect">
              <a:avLst/>
            </a:prstGeom>
          </p:spPr>
        </p:pic>
      </p:grpSp>
      <p:sp>
        <p:nvSpPr>
          <p:cNvPr id="4100" name="مربع نص 30"/>
          <p:cNvSpPr txBox="1">
            <a:spLocks noChangeArrowheads="1"/>
          </p:cNvSpPr>
          <p:nvPr/>
        </p:nvSpPr>
        <p:spPr bwMode="auto">
          <a:xfrm>
            <a:off x="1571625" y="2344738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i="1">
                <a:latin typeface="Calibri" pitchFamily="34" charset="0"/>
              </a:rPr>
              <a:t>2</a:t>
            </a:r>
            <a:endParaRPr lang="en-US" sz="3200" b="1" i="1">
              <a:latin typeface="Calibri" pitchFamily="34" charset="0"/>
            </a:endParaRPr>
          </a:p>
        </p:txBody>
      </p:sp>
      <p:sp>
        <p:nvSpPr>
          <p:cNvPr id="4101" name="مربع نص 31"/>
          <p:cNvSpPr txBox="1">
            <a:spLocks noChangeArrowheads="1"/>
          </p:cNvSpPr>
          <p:nvPr/>
        </p:nvSpPr>
        <p:spPr bwMode="auto">
          <a:xfrm>
            <a:off x="5156200" y="45720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i="1">
                <a:latin typeface="Calibri" pitchFamily="34" charset="0"/>
              </a:rPr>
              <a:t>3</a:t>
            </a:r>
            <a:endParaRPr lang="en-US" sz="3200" b="1" i="1">
              <a:latin typeface="Calibri" pitchFamily="34" charset="0"/>
            </a:endParaRPr>
          </a:p>
        </p:txBody>
      </p:sp>
      <p:sp>
        <p:nvSpPr>
          <p:cNvPr id="4102" name="مربع نص 29"/>
          <p:cNvSpPr txBox="1">
            <a:spLocks noChangeArrowheads="1"/>
          </p:cNvSpPr>
          <p:nvPr/>
        </p:nvSpPr>
        <p:spPr bwMode="auto">
          <a:xfrm>
            <a:off x="5227638" y="22860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i="1">
                <a:latin typeface="Calibri" pitchFamily="34" charset="0"/>
              </a:rPr>
              <a:t>1</a:t>
            </a:r>
            <a:endParaRPr lang="en-US" sz="3200" b="1" i="1">
              <a:latin typeface="Calibri" pitchFamily="34" charset="0"/>
            </a:endParaRPr>
          </a:p>
        </p:txBody>
      </p:sp>
      <p:sp>
        <p:nvSpPr>
          <p:cNvPr id="4103" name="مربع نص 31"/>
          <p:cNvSpPr txBox="1">
            <a:spLocks noChangeArrowheads="1"/>
          </p:cNvSpPr>
          <p:nvPr/>
        </p:nvSpPr>
        <p:spPr bwMode="auto">
          <a:xfrm>
            <a:off x="1584325" y="4559300"/>
            <a:ext cx="415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ar-SA" sz="3200" b="1" i="1">
                <a:latin typeface="Calibri" pitchFamily="34" charset="0"/>
              </a:rPr>
              <a:t>4</a:t>
            </a:r>
            <a:endParaRPr lang="en-US" sz="3200" b="1" i="1">
              <a:latin typeface="Calibri" pitchFamily="34" charset="0"/>
            </a:endParaRPr>
          </a:p>
        </p:txBody>
      </p:sp>
      <p:pic>
        <p:nvPicPr>
          <p:cNvPr id="4104" name="Picture 2" descr="C:\Documents and Settings\ضيف\My Documents\مجلد جديد\MUSIC056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" y="285750"/>
            <a:ext cx="8572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2" descr="C:\Documents and Settings\ضيف\My Documents\المعامل الإعدادية\أعداد لغة الحروف\لغتي 1كتاب الطالب\الوحدة الثالثة\A0-01-T1K1_صفحة_138.jpg"/>
          <p:cNvPicPr>
            <a:picLocks noChangeAspect="1" noChangeArrowheads="1"/>
          </p:cNvPicPr>
          <p:nvPr/>
        </p:nvPicPr>
        <p:blipFill>
          <a:blip r:embed="rId7"/>
          <a:srcRect l="66908" t="41209" r="8937" b="42188"/>
          <a:stretch>
            <a:fillRect/>
          </a:stretch>
        </p:blipFill>
        <p:spPr bwMode="auto">
          <a:xfrm>
            <a:off x="7072313" y="1500188"/>
            <a:ext cx="1928812" cy="51435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6" name="Picture 2" descr="C:\Documents and Settings\ضيف\My Documents\المعامل الإعدادية\أعداد لغة الحروف\لغتي 1كتاب الطالب\الوحدة الثالثة\A0-01-T1K1_صفحة_138.jpg"/>
          <p:cNvPicPr>
            <a:picLocks noChangeAspect="1" noChangeArrowheads="1"/>
          </p:cNvPicPr>
          <p:nvPr/>
        </p:nvPicPr>
        <p:blipFill>
          <a:blip r:embed="rId7"/>
          <a:srcRect l="39131" t="43164" r="34299" b="41211"/>
          <a:stretch>
            <a:fillRect/>
          </a:stretch>
        </p:blipFill>
        <p:spPr bwMode="auto">
          <a:xfrm>
            <a:off x="3929063" y="2786063"/>
            <a:ext cx="2786062" cy="1571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7" name="Picture 2" descr="C:\Documents and Settings\ضيف\My Documents\المعامل الإعدادية\أعداد لغة الحروف\لغتي 1كتاب الطالب\الوحدة الثالثة\A0-01-T1K1_صفحة_138.jpg"/>
          <p:cNvPicPr>
            <a:picLocks noChangeAspect="1" noChangeArrowheads="1"/>
          </p:cNvPicPr>
          <p:nvPr/>
        </p:nvPicPr>
        <p:blipFill>
          <a:blip r:embed="rId7"/>
          <a:srcRect l="14977" t="43164" r="62077" b="41211"/>
          <a:stretch>
            <a:fillRect/>
          </a:stretch>
        </p:blipFill>
        <p:spPr bwMode="auto">
          <a:xfrm>
            <a:off x="428625" y="2786063"/>
            <a:ext cx="3000375" cy="1571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8" name="Picture 2" descr="C:\Documents and Settings\ضيف\My Documents\المعامل الإعدادية\أعداد لغة الحروف\لغتي 1كتاب الطالب\الوحدة الثالثة\A0-01-T1K1_صفحة_138.jpg"/>
          <p:cNvPicPr>
            <a:picLocks noChangeAspect="1" noChangeArrowheads="1"/>
          </p:cNvPicPr>
          <p:nvPr/>
        </p:nvPicPr>
        <p:blipFill>
          <a:blip r:embed="rId7"/>
          <a:srcRect l="39130" t="59766" r="25845" b="20703"/>
          <a:stretch>
            <a:fillRect/>
          </a:stretch>
        </p:blipFill>
        <p:spPr bwMode="auto">
          <a:xfrm>
            <a:off x="3929063" y="5143500"/>
            <a:ext cx="2786062" cy="1571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9" name="Picture 2" descr="C:\Documents and Settings\ضيف\My Documents\المعامل الإعدادية\أعداد لغة الحروف\لغتي 1كتاب الطالب\الوحدة الثالثة\A0-01-T1K1_صفحة_138.jpg"/>
          <p:cNvPicPr>
            <a:picLocks noChangeAspect="1" noChangeArrowheads="1"/>
          </p:cNvPicPr>
          <p:nvPr/>
        </p:nvPicPr>
        <p:blipFill>
          <a:blip r:embed="rId7"/>
          <a:srcRect l="8937" t="59766" r="62077" b="18750"/>
          <a:stretch>
            <a:fillRect/>
          </a:stretch>
        </p:blipFill>
        <p:spPr bwMode="auto">
          <a:xfrm>
            <a:off x="428625" y="5143500"/>
            <a:ext cx="3000375" cy="15716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7518818" y="142853"/>
            <a:ext cx="696521" cy="1238259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892300" y="0"/>
            <a:ext cx="5680075" cy="1643063"/>
            <a:chOff x="714349" y="44128"/>
            <a:chExt cx="7572428" cy="1456045"/>
          </a:xfrm>
        </p:grpSpPr>
        <p:pic>
          <p:nvPicPr>
            <p:cNvPr id="4" name="Picture 9" descr="HD.png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rgbClr val="CC0099">
                  <a:tint val="45000"/>
                  <a:satMod val="400000"/>
                </a:srgbClr>
              </a:duotone>
              <a:lum bright="37000" contrast="75000"/>
            </a:blip>
            <a:stretch>
              <a:fillRect/>
            </a:stretch>
          </p:blipFill>
          <p:spPr>
            <a:xfrm rot="5400000">
              <a:off x="3772540" y="-3014063"/>
              <a:ext cx="1456045" cy="7572428"/>
            </a:xfrm>
            <a:prstGeom prst="rect">
              <a:avLst/>
            </a:prstGeom>
          </p:spPr>
        </p:pic>
        <p:sp>
          <p:nvSpPr>
            <p:cNvPr id="5" name="TextBox 2"/>
            <p:cNvSpPr txBox="1"/>
            <p:nvPr/>
          </p:nvSpPr>
          <p:spPr>
            <a:xfrm>
              <a:off x="3500431" y="428604"/>
              <a:ext cx="4071966" cy="627312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32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ألاحظ وأقرأ الكلمات</a:t>
              </a:r>
              <a:r>
                <a:rPr lang="ar-EG" sz="4000" b="1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:</a:t>
              </a:r>
            </a:p>
          </p:txBody>
        </p:sp>
      </p:grpSp>
      <p:grpSp>
        <p:nvGrpSpPr>
          <p:cNvPr id="6" name="مجموعة 24"/>
          <p:cNvGrpSpPr>
            <a:grpSpLocks/>
          </p:cNvGrpSpPr>
          <p:nvPr/>
        </p:nvGrpSpPr>
        <p:grpSpPr bwMode="auto">
          <a:xfrm>
            <a:off x="500063" y="1714500"/>
            <a:ext cx="2500312" cy="2571757"/>
            <a:chOff x="500034" y="1714489"/>
            <a:chExt cx="2500323" cy="2571776"/>
          </a:xfrm>
        </p:grpSpPr>
        <p:pic>
          <p:nvPicPr>
            <p:cNvPr id="22" name="Picture 2" descr="C:\Documents and Settings\ضيف\My Documents\المعامل الإعدادية\أعداد لغة الحروف\لغتي 1كتاب الطالب\الوحدة الثالثة\A0-01-T1K1_صفحة_139.jpg"/>
            <p:cNvPicPr>
              <a:picLocks noChangeAspect="1" noChangeArrowheads="1"/>
            </p:cNvPicPr>
            <p:nvPr/>
          </p:nvPicPr>
          <p:blipFill>
            <a:blip r:embed="rId7"/>
            <a:srcRect l="17625" t="23752" r="57697" b="51308"/>
            <a:stretch>
              <a:fillRect/>
            </a:stretch>
          </p:blipFill>
          <p:spPr bwMode="auto">
            <a:xfrm>
              <a:off x="500034" y="1714489"/>
              <a:ext cx="2500323" cy="25717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4" name="مستطيل 23"/>
            <p:cNvSpPr/>
            <p:nvPr/>
          </p:nvSpPr>
          <p:spPr>
            <a:xfrm>
              <a:off x="1357288" y="3643318"/>
              <a:ext cx="914404" cy="6429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7" name="مجموعة 26"/>
          <p:cNvGrpSpPr>
            <a:grpSpLocks/>
          </p:cNvGrpSpPr>
          <p:nvPr/>
        </p:nvGrpSpPr>
        <p:grpSpPr bwMode="auto">
          <a:xfrm>
            <a:off x="6000750" y="1714500"/>
            <a:ext cx="2500313" cy="2571750"/>
            <a:chOff x="6000760" y="1714488"/>
            <a:chExt cx="2500330" cy="2571768"/>
          </a:xfrm>
        </p:grpSpPr>
        <p:pic>
          <p:nvPicPr>
            <p:cNvPr id="21" name="Picture 2" descr="C:\Documents and Settings\ضيف\My Documents\المعامل الإعدادية\أعداد لغة الحروف\لغتي 1كتاب الطالب\الوحدة الثالثة\A0-01-T1K1_صفحة_139.jpg"/>
            <p:cNvPicPr>
              <a:picLocks noChangeAspect="1" noChangeArrowheads="1"/>
            </p:cNvPicPr>
            <p:nvPr/>
          </p:nvPicPr>
          <p:blipFill>
            <a:blip r:embed="rId7"/>
            <a:srcRect l="54172" t="24782" r="21152" b="52652"/>
            <a:stretch>
              <a:fillRect/>
            </a:stretch>
          </p:blipFill>
          <p:spPr bwMode="auto">
            <a:xfrm>
              <a:off x="6000760" y="1714488"/>
              <a:ext cx="2500330" cy="257176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6" name="مستطيل 25"/>
            <p:cNvSpPr/>
            <p:nvPr/>
          </p:nvSpPr>
          <p:spPr>
            <a:xfrm>
              <a:off x="6715140" y="3643315"/>
              <a:ext cx="1057282" cy="5715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مجموعة 29"/>
          <p:cNvGrpSpPr>
            <a:grpSpLocks/>
          </p:cNvGrpSpPr>
          <p:nvPr/>
        </p:nvGrpSpPr>
        <p:grpSpPr bwMode="auto">
          <a:xfrm>
            <a:off x="3286125" y="4143375"/>
            <a:ext cx="2500313" cy="2571750"/>
            <a:chOff x="3286116" y="4143380"/>
            <a:chExt cx="2500330" cy="2571756"/>
          </a:xfrm>
        </p:grpSpPr>
        <p:pic>
          <p:nvPicPr>
            <p:cNvPr id="23" name="Picture 2" descr="C:\Documents and Settings\ضيف\My Documents\المعامل الإعدادية\أعداد لغة الحروف\لغتي 1كتاب الطالب\الوحدة الثالثة\A0-01-T1K1_صفحة_139.jpg"/>
            <p:cNvPicPr>
              <a:picLocks noChangeAspect="1" noChangeArrowheads="1"/>
            </p:cNvPicPr>
            <p:nvPr/>
          </p:nvPicPr>
          <p:blipFill>
            <a:blip r:embed="rId7"/>
            <a:srcRect l="28201" t="49881" r="29494" b="21616"/>
            <a:stretch>
              <a:fillRect/>
            </a:stretch>
          </p:blipFill>
          <p:spPr bwMode="auto">
            <a:xfrm>
              <a:off x="3286116" y="4143380"/>
              <a:ext cx="2500330" cy="25717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مستطيل 28"/>
            <p:cNvSpPr/>
            <p:nvPr/>
          </p:nvSpPr>
          <p:spPr>
            <a:xfrm>
              <a:off x="4143372" y="6143635"/>
              <a:ext cx="914406" cy="414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3" name="TextBox 7"/>
          <p:cNvSpPr txBox="1">
            <a:spLocks noChangeArrowheads="1"/>
          </p:cNvSpPr>
          <p:nvPr/>
        </p:nvSpPr>
        <p:spPr bwMode="auto">
          <a:xfrm>
            <a:off x="7715250" y="3571875"/>
            <a:ext cx="357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800" b="1" dirty="0">
                <a:solidFill>
                  <a:srgbClr val="FF0000"/>
                </a:solidFill>
                <a:latin typeface="Calibri" pitchFamily="34" charset="0"/>
              </a:rPr>
              <a:t>زُ</a:t>
            </a:r>
            <a:endParaRPr lang="ar-EG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34" name="TextBox 7"/>
          <p:cNvSpPr txBox="1">
            <a:spLocks noChangeArrowheads="1"/>
          </p:cNvSpPr>
          <p:nvPr/>
        </p:nvSpPr>
        <p:spPr bwMode="auto">
          <a:xfrm>
            <a:off x="6858000" y="364331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هـَـيـْـ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6500813" y="3643313"/>
            <a:ext cx="642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ــرٌ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2000232" y="3455993"/>
            <a:ext cx="3571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800" b="1" dirty="0" smtClean="0">
                <a:solidFill>
                  <a:srgbClr val="FF0000"/>
                </a:solidFill>
                <a:latin typeface="Calibri" pitchFamily="34" charset="0"/>
              </a:rPr>
              <a:t>زِ</a:t>
            </a:r>
            <a:endParaRPr lang="ar-EG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357313" y="3571875"/>
            <a:ext cx="714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يــَـا</a:t>
            </a:r>
            <a:endParaRPr lang="ar-EG" sz="2400" b="1" dirty="0">
              <a:latin typeface="Calibri" pitchFamily="34" charset="0"/>
            </a:endParaRPr>
          </a:p>
        </p:txBody>
      </p:sp>
      <p:sp>
        <p:nvSpPr>
          <p:cNvPr id="35" name="TextBox 7"/>
          <p:cNvSpPr txBox="1">
            <a:spLocks noChangeArrowheads="1"/>
          </p:cNvSpPr>
          <p:nvPr/>
        </p:nvSpPr>
        <p:spPr bwMode="auto">
          <a:xfrm>
            <a:off x="857250" y="3571875"/>
            <a:ext cx="642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دٌ</a:t>
            </a:r>
            <a:endParaRPr lang="ar-EG" sz="2400" b="1" dirty="0">
              <a:latin typeface="Calibri" pitchFamily="34" charset="0"/>
            </a:endParaRPr>
          </a:p>
        </p:txBody>
      </p:sp>
      <p:sp>
        <p:nvSpPr>
          <p:cNvPr id="36" name="TextBox 7"/>
          <p:cNvSpPr txBox="1">
            <a:spLocks noChangeArrowheads="1"/>
          </p:cNvSpPr>
          <p:nvPr/>
        </p:nvSpPr>
        <p:spPr bwMode="auto">
          <a:xfrm>
            <a:off x="4500562" y="6000768"/>
            <a:ext cx="7858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solidFill>
                  <a:srgbClr val="FF0000"/>
                </a:solidFill>
                <a:latin typeface="Calibri" pitchFamily="34" charset="0"/>
              </a:rPr>
              <a:t>زَ</a:t>
            </a:r>
            <a:r>
              <a:rPr lang="ar-SA" sz="2800" b="1" dirty="0">
                <a:latin typeface="Calibri" pitchFamily="34" charset="0"/>
              </a:rPr>
              <a:t>مْــ</a:t>
            </a:r>
            <a:endParaRPr lang="ar-EG" b="1" dirty="0">
              <a:latin typeface="Calibri" pitchFamily="34" charset="0"/>
            </a:endParaRPr>
          </a:p>
        </p:txBody>
      </p:sp>
      <p:sp>
        <p:nvSpPr>
          <p:cNvPr id="37" name="TextBox 7"/>
          <p:cNvSpPr txBox="1">
            <a:spLocks noChangeArrowheads="1"/>
          </p:cNvSpPr>
          <p:nvPr/>
        </p:nvSpPr>
        <p:spPr bwMode="auto">
          <a:xfrm>
            <a:off x="4000497" y="6000768"/>
            <a:ext cx="8572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ــزَمْ</a:t>
            </a:r>
            <a:endParaRPr lang="ar-EG" b="1" dirty="0">
              <a:latin typeface="Calibri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471387" y="630776"/>
            <a:ext cx="2012090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i="1" dirty="0" smtClean="0"/>
              <a:t>القراءة بالتهجي</a:t>
            </a:r>
            <a:endParaRPr lang="ar-SA" sz="2800" b="1" i="1" dirty="0"/>
          </a:p>
        </p:txBody>
      </p: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048 - حد حاسم للويندوز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8" grpId="0"/>
      <p:bldP spid="25" grpId="0"/>
      <p:bldP spid="28" grpId="0"/>
      <p:bldP spid="35" grpId="0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F:\لغتي 1433\كتب لغتي والاناشيد\كتب لغتي 1\الوحدة الثالثة\A0-01-T1K1_صفحة_140.jpg"/>
          <p:cNvPicPr>
            <a:picLocks noChangeAspect="1" noChangeArrowheads="1"/>
          </p:cNvPicPr>
          <p:nvPr/>
        </p:nvPicPr>
        <p:blipFill>
          <a:blip r:embed="rId3"/>
          <a:srcRect l="33334" t="61448" r="37499" b="20875"/>
          <a:stretch>
            <a:fillRect/>
          </a:stretch>
        </p:blipFill>
        <p:spPr bwMode="auto">
          <a:xfrm>
            <a:off x="357188" y="3714750"/>
            <a:ext cx="2928937" cy="1500188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5" name="Can 1"/>
          <p:cNvSpPr/>
          <p:nvPr/>
        </p:nvSpPr>
        <p:spPr>
          <a:xfrm>
            <a:off x="8358216" y="-24"/>
            <a:ext cx="696521" cy="571504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ar-EG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571653" y="71418"/>
            <a:ext cx="7000875" cy="571500"/>
            <a:chOff x="2786050" y="0"/>
            <a:chExt cx="5005414" cy="1862142"/>
          </a:xfrm>
        </p:grpSpPr>
        <p:pic>
          <p:nvPicPr>
            <p:cNvPr id="6239" name="Picture 5" descr="folder_apple_with_file.png"/>
            <p:cNvPicPr>
              <a:picLocks noChangeAspect="1"/>
            </p:cNvPicPr>
            <p:nvPr/>
          </p:nvPicPr>
          <p:blipFill>
            <a:blip r:embed="rId4">
              <a:lum bright="-16000" contrast="38000"/>
            </a:blip>
            <a:srcRect/>
            <a:stretch>
              <a:fillRect/>
            </a:stretch>
          </p:blipFill>
          <p:spPr bwMode="auto">
            <a:xfrm>
              <a:off x="2786050" y="0"/>
              <a:ext cx="5005414" cy="1862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0" name="TextBox 2"/>
            <p:cNvSpPr txBox="1">
              <a:spLocks noChangeArrowheads="1"/>
            </p:cNvSpPr>
            <p:nvPr/>
          </p:nvSpPr>
          <p:spPr bwMode="auto">
            <a:xfrm>
              <a:off x="3071802" y="281488"/>
              <a:ext cx="4286279" cy="1504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2400" b="1">
                  <a:latin typeface="Calibri" pitchFamily="34" charset="0"/>
                </a:rPr>
                <a:t>ألاحظ وأقرأ الجمل:</a:t>
              </a:r>
            </a:p>
          </p:txBody>
        </p:sp>
      </p:grpSp>
      <p:pic>
        <p:nvPicPr>
          <p:cNvPr id="6149" name="Picture 2" descr="C:\Documents and Settings\ضيف\My Documents\المعامل الإعدادية\أعداد لغة الحروف\لغتي 1كتاب الطالب\الوحدة الثالثة\A0-01-T1K1_صفحة_140.jpg"/>
          <p:cNvPicPr>
            <a:picLocks noChangeAspect="1" noChangeArrowheads="1"/>
          </p:cNvPicPr>
          <p:nvPr/>
        </p:nvPicPr>
        <p:blipFill>
          <a:blip r:embed="rId3"/>
          <a:srcRect l="55208" t="21381" r="9375" b="53368"/>
          <a:stretch>
            <a:fillRect/>
          </a:stretch>
        </p:blipFill>
        <p:spPr bwMode="auto">
          <a:xfrm>
            <a:off x="5072063" y="1285875"/>
            <a:ext cx="378618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C:\Documents and Settings\ضيف\My Documents\المعامل الإعدادية\أعداد لغة الحروف\لغتي 1كتاب الطالب\الوحدة الثالثة\A0-01-T1K1_صفحة_140.jpg"/>
          <p:cNvPicPr>
            <a:picLocks noChangeAspect="1" noChangeArrowheads="1"/>
          </p:cNvPicPr>
          <p:nvPr/>
        </p:nvPicPr>
        <p:blipFill>
          <a:blip r:embed="rId3"/>
          <a:srcRect l="9375" t="30142" r="45833" b="53368"/>
          <a:stretch>
            <a:fillRect/>
          </a:stretch>
        </p:blipFill>
        <p:spPr bwMode="auto">
          <a:xfrm>
            <a:off x="785813" y="1428750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C:\Documents and Settings\ضيف\My Documents\المعامل الإعدادية\أعداد لغة الحروف\لغتي 1كتاب الطالب\الوحدة الثالثة\A0-01-T1K1_صفحة_140.jpg"/>
          <p:cNvPicPr>
            <a:picLocks noChangeAspect="1" noChangeArrowheads="1"/>
          </p:cNvPicPr>
          <p:nvPr/>
        </p:nvPicPr>
        <p:blipFill>
          <a:blip r:embed="rId3"/>
          <a:srcRect l="62500" t="50000" r="9375" b="20538"/>
          <a:stretch>
            <a:fillRect/>
          </a:stretch>
        </p:blipFill>
        <p:spPr bwMode="auto">
          <a:xfrm>
            <a:off x="6143625" y="3714750"/>
            <a:ext cx="2786063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C:\Documents and Settings\ضيف\My Documents\المعامل الإعدادية\أعداد لغة الحروف\لغتي 1كتاب الطالب\الوحدة الثالثة\A0-01-T1K1_صفحة_140.jpg"/>
          <p:cNvPicPr>
            <a:picLocks noChangeAspect="1" noChangeArrowheads="1"/>
          </p:cNvPicPr>
          <p:nvPr/>
        </p:nvPicPr>
        <p:blipFill>
          <a:blip r:embed="rId3"/>
          <a:srcRect l="9235" t="49889" r="66806" b="20650"/>
          <a:stretch>
            <a:fillRect/>
          </a:stretch>
        </p:blipFill>
        <p:spPr bwMode="auto">
          <a:xfrm>
            <a:off x="2728913" y="5000625"/>
            <a:ext cx="2786062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وسيلة شرح بيضاوية 65"/>
          <p:cNvSpPr/>
          <p:nvPr/>
        </p:nvSpPr>
        <p:spPr>
          <a:xfrm>
            <a:off x="3786188" y="642938"/>
            <a:ext cx="5200650" cy="1785937"/>
          </a:xfrm>
          <a:prstGeom prst="wedgeEllipseCallout">
            <a:avLst>
              <a:gd name="adj1" fmla="val 16034"/>
              <a:gd name="adj2" fmla="val 696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7" name="وسيلة شرح بيضاوية 66"/>
          <p:cNvSpPr/>
          <p:nvPr/>
        </p:nvSpPr>
        <p:spPr>
          <a:xfrm>
            <a:off x="-71438" y="857250"/>
            <a:ext cx="2714626" cy="1214438"/>
          </a:xfrm>
          <a:prstGeom prst="wedgeEllipseCallout">
            <a:avLst>
              <a:gd name="adj1" fmla="val 36168"/>
              <a:gd name="adj2" fmla="val 62854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8" name="وسيلة شرح بيضاوية 67"/>
          <p:cNvSpPr/>
          <p:nvPr/>
        </p:nvSpPr>
        <p:spPr>
          <a:xfrm>
            <a:off x="3500438" y="3500438"/>
            <a:ext cx="5638800" cy="1214437"/>
          </a:xfrm>
          <a:prstGeom prst="wedgeEllipseCallout">
            <a:avLst>
              <a:gd name="adj1" fmla="val 16034"/>
              <a:gd name="adj2" fmla="val 696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69" name="وسيلة شرح بيضاوية 68"/>
          <p:cNvSpPr/>
          <p:nvPr/>
        </p:nvSpPr>
        <p:spPr>
          <a:xfrm>
            <a:off x="71438" y="3071813"/>
            <a:ext cx="4214812" cy="642937"/>
          </a:xfrm>
          <a:prstGeom prst="wedgeEllipseCallout">
            <a:avLst>
              <a:gd name="adj1" fmla="val 16034"/>
              <a:gd name="adj2" fmla="val 696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0" name="وسيلة شرح بيضاوية 69"/>
          <p:cNvSpPr/>
          <p:nvPr/>
        </p:nvSpPr>
        <p:spPr>
          <a:xfrm>
            <a:off x="2586038" y="4714875"/>
            <a:ext cx="3271837" cy="1000125"/>
          </a:xfrm>
          <a:prstGeom prst="wedgeEllipseCallout">
            <a:avLst>
              <a:gd name="adj1" fmla="val 16034"/>
              <a:gd name="adj2" fmla="val 69661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3" name="مجموعة 51"/>
          <p:cNvGrpSpPr>
            <a:grpSpLocks/>
          </p:cNvGrpSpPr>
          <p:nvPr/>
        </p:nvGrpSpPr>
        <p:grpSpPr bwMode="auto">
          <a:xfrm>
            <a:off x="3643313" y="1243013"/>
            <a:ext cx="5143500" cy="614362"/>
            <a:chOff x="4071934" y="1344027"/>
            <a:chExt cx="5143536" cy="614423"/>
          </a:xfrm>
        </p:grpSpPr>
        <p:sp>
          <p:nvSpPr>
            <p:cNvPr id="53" name="مستطيل 52"/>
            <p:cNvSpPr/>
            <p:nvPr/>
          </p:nvSpPr>
          <p:spPr>
            <a:xfrm>
              <a:off x="8439295" y="1373675"/>
              <a:ext cx="776175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أنـَـا</a:t>
              </a:r>
            </a:p>
          </p:txBody>
        </p:sp>
        <p:sp>
          <p:nvSpPr>
            <p:cNvPr id="54" name="مستطيل 53"/>
            <p:cNvSpPr/>
            <p:nvPr/>
          </p:nvSpPr>
          <p:spPr>
            <a:xfrm>
              <a:off x="7514434" y="1344027"/>
              <a:ext cx="1200970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زُهَـيْـر</a:t>
              </a:r>
              <a:endParaRPr lang="ar-S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endParaRPr>
            </a:p>
          </p:txBody>
        </p:sp>
        <p:sp>
          <p:nvSpPr>
            <p:cNvPr id="56" name="مستطيل 55"/>
            <p:cNvSpPr/>
            <p:nvPr/>
          </p:nvSpPr>
          <p:spPr>
            <a:xfrm>
              <a:off x="6286512" y="1357298"/>
              <a:ext cx="1616148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مَـدِيِـنَـتِـي</a:t>
              </a:r>
              <a:endParaRPr lang="ar-SA" sz="3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Akhbar MT" pitchFamily="2" charset="-78"/>
              </a:endParaRPr>
            </a:p>
          </p:txBody>
        </p:sp>
        <p:sp>
          <p:nvSpPr>
            <p:cNvPr id="57" name="مستطيل 56"/>
            <p:cNvSpPr/>
            <p:nvPr/>
          </p:nvSpPr>
          <p:spPr>
            <a:xfrm>
              <a:off x="4071934" y="1357298"/>
              <a:ext cx="2792751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مَـكَّـةُ الْـمُـكَـرَّمَـةُ</a:t>
              </a:r>
            </a:p>
          </p:txBody>
        </p:sp>
      </p:grpSp>
      <p:grpSp>
        <p:nvGrpSpPr>
          <p:cNvPr id="4" name="مجموعة 57"/>
          <p:cNvGrpSpPr>
            <a:grpSpLocks/>
          </p:cNvGrpSpPr>
          <p:nvPr/>
        </p:nvGrpSpPr>
        <p:grpSpPr bwMode="auto">
          <a:xfrm>
            <a:off x="0" y="1071563"/>
            <a:ext cx="2643188" cy="598487"/>
            <a:chOff x="6572264" y="2428868"/>
            <a:chExt cx="2643206" cy="598046"/>
          </a:xfrm>
        </p:grpSpPr>
        <p:sp>
          <p:nvSpPr>
            <p:cNvPr id="59" name="مستطيل 58"/>
            <p:cNvSpPr/>
            <p:nvPr/>
          </p:nvSpPr>
          <p:spPr>
            <a:xfrm>
              <a:off x="8041751" y="2428868"/>
              <a:ext cx="1173719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وَهَـذَا</a:t>
              </a:r>
            </a:p>
          </p:txBody>
        </p:sp>
        <p:sp>
          <p:nvSpPr>
            <p:cNvPr id="60" name="مستطيل 59"/>
            <p:cNvSpPr/>
            <p:nvPr/>
          </p:nvSpPr>
          <p:spPr>
            <a:xfrm>
              <a:off x="7297820" y="2428868"/>
              <a:ext cx="1274708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أَخـِـي</a:t>
              </a:r>
            </a:p>
          </p:txBody>
        </p:sp>
        <p:sp>
          <p:nvSpPr>
            <p:cNvPr id="61" name="مستطيل 60"/>
            <p:cNvSpPr/>
            <p:nvPr/>
          </p:nvSpPr>
          <p:spPr>
            <a:xfrm>
              <a:off x="6572264" y="2442139"/>
              <a:ext cx="1258678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زِيـَـادٌ</a:t>
              </a:r>
            </a:p>
          </p:txBody>
        </p:sp>
      </p:grpSp>
      <p:grpSp>
        <p:nvGrpSpPr>
          <p:cNvPr id="5" name="مجموعة 61"/>
          <p:cNvGrpSpPr>
            <a:grpSpLocks/>
          </p:cNvGrpSpPr>
          <p:nvPr/>
        </p:nvGrpSpPr>
        <p:grpSpPr bwMode="auto">
          <a:xfrm>
            <a:off x="3786188" y="3670300"/>
            <a:ext cx="5286375" cy="901700"/>
            <a:chOff x="3929058" y="3505802"/>
            <a:chExt cx="5286412" cy="902435"/>
          </a:xfrm>
        </p:grpSpPr>
        <p:sp>
          <p:nvSpPr>
            <p:cNvPr id="63" name="مستطيل 62"/>
            <p:cNvSpPr/>
            <p:nvPr/>
          </p:nvSpPr>
          <p:spPr>
            <a:xfrm>
              <a:off x="8097856" y="3711363"/>
              <a:ext cx="1117614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نَـذْهَـبُ</a:t>
              </a:r>
            </a:p>
          </p:txBody>
        </p:sp>
        <p:sp>
          <p:nvSpPr>
            <p:cNvPr id="64" name="مستطيل 63"/>
            <p:cNvSpPr/>
            <p:nvPr/>
          </p:nvSpPr>
          <p:spPr>
            <a:xfrm>
              <a:off x="7358082" y="3505802"/>
              <a:ext cx="819455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إلـى</a:t>
              </a:r>
              <a:r>
                <a:rPr lang="ar-SA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 </a:t>
              </a:r>
            </a:p>
          </p:txBody>
        </p:sp>
        <p:sp>
          <p:nvSpPr>
            <p:cNvPr id="65" name="مستطيل 64"/>
            <p:cNvSpPr/>
            <p:nvPr/>
          </p:nvSpPr>
          <p:spPr>
            <a:xfrm>
              <a:off x="6098218" y="3577240"/>
              <a:ext cx="1545616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الْـمَـسْجـِـدِ</a:t>
              </a:r>
              <a:r>
                <a:rPr lang="ar-SA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 </a:t>
              </a:r>
            </a:p>
          </p:txBody>
        </p:sp>
        <p:sp>
          <p:nvSpPr>
            <p:cNvPr id="95" name="مستطيل 94"/>
            <p:cNvSpPr/>
            <p:nvPr/>
          </p:nvSpPr>
          <p:spPr>
            <a:xfrm>
              <a:off x="5230717" y="3577240"/>
              <a:ext cx="1127233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الـْحَـرَامِ</a:t>
              </a:r>
              <a:r>
                <a:rPr lang="ar-SA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 </a:t>
              </a:r>
            </a:p>
          </p:txBody>
        </p:sp>
        <p:sp>
          <p:nvSpPr>
            <p:cNvPr id="96" name="مستطيل 95"/>
            <p:cNvSpPr/>
            <p:nvPr/>
          </p:nvSpPr>
          <p:spPr>
            <a:xfrm>
              <a:off x="3929058" y="3577240"/>
              <a:ext cx="1517389" cy="830997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لِـنُـصَـلِّـي</a:t>
              </a:r>
              <a:r>
                <a:rPr lang="ar-SA" sz="48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 </a:t>
              </a:r>
            </a:p>
          </p:txBody>
        </p:sp>
      </p:grpSp>
      <p:grpSp>
        <p:nvGrpSpPr>
          <p:cNvPr id="6" name="مجموعة 96"/>
          <p:cNvGrpSpPr>
            <a:grpSpLocks/>
          </p:cNvGrpSpPr>
          <p:nvPr/>
        </p:nvGrpSpPr>
        <p:grpSpPr bwMode="auto">
          <a:xfrm>
            <a:off x="501650" y="3106738"/>
            <a:ext cx="3641725" cy="608012"/>
            <a:chOff x="5645641" y="4906044"/>
            <a:chExt cx="3641267" cy="607929"/>
          </a:xfrm>
        </p:grpSpPr>
        <p:sp>
          <p:nvSpPr>
            <p:cNvPr id="98" name="مستطيل 97"/>
            <p:cNvSpPr/>
            <p:nvPr/>
          </p:nvSpPr>
          <p:spPr>
            <a:xfrm>
              <a:off x="7780306" y="4906044"/>
              <a:ext cx="1506602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ونَـطـُوفَ</a:t>
              </a:r>
            </a:p>
          </p:txBody>
        </p:sp>
        <p:sp>
          <p:nvSpPr>
            <p:cNvPr id="99" name="مستطيل 98"/>
            <p:cNvSpPr/>
            <p:nvPr/>
          </p:nvSpPr>
          <p:spPr>
            <a:xfrm>
              <a:off x="6956934" y="4906044"/>
              <a:ext cx="1141618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حَــوْلَ</a:t>
              </a:r>
            </a:p>
          </p:txBody>
        </p:sp>
        <p:sp>
          <p:nvSpPr>
            <p:cNvPr id="100" name="مستطيل 99"/>
            <p:cNvSpPr/>
            <p:nvPr/>
          </p:nvSpPr>
          <p:spPr>
            <a:xfrm>
              <a:off x="5645641" y="4929198"/>
              <a:ext cx="1524217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الـْـكَـعْــبـَـة</a:t>
              </a:r>
            </a:p>
          </p:txBody>
        </p:sp>
      </p:grpSp>
      <p:grpSp>
        <p:nvGrpSpPr>
          <p:cNvPr id="7" name="مجموعة 100"/>
          <p:cNvGrpSpPr>
            <a:grpSpLocks/>
          </p:cNvGrpSpPr>
          <p:nvPr/>
        </p:nvGrpSpPr>
        <p:grpSpPr bwMode="auto">
          <a:xfrm>
            <a:off x="2611438" y="5130800"/>
            <a:ext cx="3317875" cy="584200"/>
            <a:chOff x="6183874" y="5786454"/>
            <a:chExt cx="3317348" cy="584775"/>
          </a:xfrm>
        </p:grpSpPr>
        <p:sp>
          <p:nvSpPr>
            <p:cNvPr id="102" name="مستطيل 101"/>
            <p:cNvSpPr/>
            <p:nvPr/>
          </p:nvSpPr>
          <p:spPr>
            <a:xfrm>
              <a:off x="7643021" y="5786454"/>
              <a:ext cx="1858201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وَنـَشْـرَبَ</a:t>
              </a:r>
            </a:p>
          </p:txBody>
        </p:sp>
        <p:sp>
          <p:nvSpPr>
            <p:cNvPr id="103" name="مستطيل 102"/>
            <p:cNvSpPr/>
            <p:nvPr/>
          </p:nvSpPr>
          <p:spPr>
            <a:xfrm>
              <a:off x="7116055" y="5786454"/>
              <a:ext cx="1027845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مــَاءَ</a:t>
              </a:r>
            </a:p>
          </p:txBody>
        </p:sp>
        <p:sp>
          <p:nvSpPr>
            <p:cNvPr id="104" name="مستطيل 103"/>
            <p:cNvSpPr/>
            <p:nvPr/>
          </p:nvSpPr>
          <p:spPr>
            <a:xfrm>
              <a:off x="6183874" y="5786454"/>
              <a:ext cx="1388522" cy="584775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32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+mn-lt"/>
                  <a:cs typeface="Akhbar MT" pitchFamily="2" charset="-78"/>
                </a:rPr>
                <a:t>زَمـْـزَم</a:t>
              </a:r>
            </a:p>
          </p:txBody>
        </p:sp>
      </p:grpSp>
      <p:sp>
        <p:nvSpPr>
          <p:cNvPr id="117" name="مستطيل 116"/>
          <p:cNvSpPr/>
          <p:nvPr/>
        </p:nvSpPr>
        <p:spPr>
          <a:xfrm>
            <a:off x="8572528" y="1142984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8" name="مستطيل 117"/>
          <p:cNvSpPr/>
          <p:nvPr/>
        </p:nvSpPr>
        <p:spPr>
          <a:xfrm>
            <a:off x="8215338" y="1142984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9" name="مستطيل 118"/>
          <p:cNvSpPr/>
          <p:nvPr/>
        </p:nvSpPr>
        <p:spPr>
          <a:xfrm>
            <a:off x="7929586" y="1142984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0" name="مستطيل 119"/>
          <p:cNvSpPr/>
          <p:nvPr/>
        </p:nvSpPr>
        <p:spPr>
          <a:xfrm>
            <a:off x="7500958" y="1142984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1" name="مستطيل 120"/>
          <p:cNvSpPr/>
          <p:nvPr/>
        </p:nvSpPr>
        <p:spPr>
          <a:xfrm>
            <a:off x="7286644" y="1142984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" name="مستطيل 121"/>
          <p:cNvSpPr/>
          <p:nvPr/>
        </p:nvSpPr>
        <p:spPr>
          <a:xfrm>
            <a:off x="7072330" y="1177898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" name="مستطيل 122"/>
          <p:cNvSpPr/>
          <p:nvPr/>
        </p:nvSpPr>
        <p:spPr>
          <a:xfrm>
            <a:off x="6715140" y="1177898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4" name="مستطيل 123"/>
          <p:cNvSpPr/>
          <p:nvPr/>
        </p:nvSpPr>
        <p:spPr>
          <a:xfrm>
            <a:off x="6572264" y="1177898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5" name="مستطيل 124"/>
          <p:cNvSpPr/>
          <p:nvPr/>
        </p:nvSpPr>
        <p:spPr>
          <a:xfrm>
            <a:off x="6072198" y="1177898"/>
            <a:ext cx="50006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6" name="مستطيل 125"/>
          <p:cNvSpPr/>
          <p:nvPr/>
        </p:nvSpPr>
        <p:spPr>
          <a:xfrm>
            <a:off x="5572132" y="1106460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7" name="مستطيل 126"/>
          <p:cNvSpPr/>
          <p:nvPr/>
        </p:nvSpPr>
        <p:spPr>
          <a:xfrm>
            <a:off x="5357818" y="110646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8" name="مستطيل 127"/>
          <p:cNvSpPr/>
          <p:nvPr/>
        </p:nvSpPr>
        <p:spPr>
          <a:xfrm>
            <a:off x="5072066" y="110646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9" name="مستطيل 128"/>
          <p:cNvSpPr/>
          <p:nvPr/>
        </p:nvSpPr>
        <p:spPr>
          <a:xfrm>
            <a:off x="4857752" y="110646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0" name="مستطيل 129"/>
          <p:cNvSpPr/>
          <p:nvPr/>
        </p:nvSpPr>
        <p:spPr>
          <a:xfrm>
            <a:off x="4429124" y="1106460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1" name="مستطيل 130"/>
          <p:cNvSpPr/>
          <p:nvPr/>
        </p:nvSpPr>
        <p:spPr>
          <a:xfrm>
            <a:off x="4214810" y="110646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2" name="مستطيل 131"/>
          <p:cNvSpPr/>
          <p:nvPr/>
        </p:nvSpPr>
        <p:spPr>
          <a:xfrm>
            <a:off x="4000496" y="110646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3" name="مستطيل 132"/>
          <p:cNvSpPr/>
          <p:nvPr/>
        </p:nvSpPr>
        <p:spPr>
          <a:xfrm>
            <a:off x="2214546" y="1071546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4" name="مستطيل 133"/>
          <p:cNvSpPr/>
          <p:nvPr/>
        </p:nvSpPr>
        <p:spPr>
          <a:xfrm>
            <a:off x="2000232" y="1071546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5" name="مستطيل 134"/>
          <p:cNvSpPr/>
          <p:nvPr/>
        </p:nvSpPr>
        <p:spPr>
          <a:xfrm>
            <a:off x="1785918" y="1071546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6" name="مستطيل 135"/>
          <p:cNvSpPr/>
          <p:nvPr/>
        </p:nvSpPr>
        <p:spPr>
          <a:xfrm>
            <a:off x="1571604" y="1035022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7" name="مستطيل 136"/>
          <p:cNvSpPr/>
          <p:nvPr/>
        </p:nvSpPr>
        <p:spPr>
          <a:xfrm>
            <a:off x="1000100" y="1035022"/>
            <a:ext cx="57150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8" name="مستطيل 137"/>
          <p:cNvSpPr/>
          <p:nvPr/>
        </p:nvSpPr>
        <p:spPr>
          <a:xfrm>
            <a:off x="785786" y="110646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9" name="مستطيل 138"/>
          <p:cNvSpPr/>
          <p:nvPr/>
        </p:nvSpPr>
        <p:spPr>
          <a:xfrm>
            <a:off x="428596" y="1106460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0" name="مستطيل 139"/>
          <p:cNvSpPr/>
          <p:nvPr/>
        </p:nvSpPr>
        <p:spPr>
          <a:xfrm>
            <a:off x="285720" y="110646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1" name="مستطيل 140"/>
          <p:cNvSpPr/>
          <p:nvPr/>
        </p:nvSpPr>
        <p:spPr>
          <a:xfrm>
            <a:off x="8572528" y="3749666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3" name="مستطيل 142"/>
          <p:cNvSpPr/>
          <p:nvPr/>
        </p:nvSpPr>
        <p:spPr>
          <a:xfrm>
            <a:off x="8429652" y="3749666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4" name="مستطيل 143"/>
          <p:cNvSpPr/>
          <p:nvPr/>
        </p:nvSpPr>
        <p:spPr>
          <a:xfrm>
            <a:off x="8072462" y="3749666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5" name="مستطيل 144"/>
          <p:cNvSpPr/>
          <p:nvPr/>
        </p:nvSpPr>
        <p:spPr>
          <a:xfrm>
            <a:off x="7786710" y="378619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6" name="مستطيل 145"/>
          <p:cNvSpPr/>
          <p:nvPr/>
        </p:nvSpPr>
        <p:spPr>
          <a:xfrm>
            <a:off x="7429520" y="3786190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7" name="مستطيل 146"/>
          <p:cNvSpPr/>
          <p:nvPr/>
        </p:nvSpPr>
        <p:spPr>
          <a:xfrm>
            <a:off x="7143768" y="378619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8" name="مستطيل 147"/>
          <p:cNvSpPr/>
          <p:nvPr/>
        </p:nvSpPr>
        <p:spPr>
          <a:xfrm>
            <a:off x="6715140" y="3786190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9" name="مستطيل 148"/>
          <p:cNvSpPr/>
          <p:nvPr/>
        </p:nvSpPr>
        <p:spPr>
          <a:xfrm>
            <a:off x="6357950" y="3786190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0" name="مستطيل 149"/>
          <p:cNvSpPr/>
          <p:nvPr/>
        </p:nvSpPr>
        <p:spPr>
          <a:xfrm>
            <a:off x="6215074" y="378619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1" name="مستطيل 150"/>
          <p:cNvSpPr/>
          <p:nvPr/>
        </p:nvSpPr>
        <p:spPr>
          <a:xfrm>
            <a:off x="5857884" y="3786190"/>
            <a:ext cx="285752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2" name="مستطيل 151"/>
          <p:cNvSpPr/>
          <p:nvPr/>
        </p:nvSpPr>
        <p:spPr>
          <a:xfrm>
            <a:off x="5643570" y="378619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" name="مستطيل 152"/>
          <p:cNvSpPr/>
          <p:nvPr/>
        </p:nvSpPr>
        <p:spPr>
          <a:xfrm>
            <a:off x="5357818" y="3786190"/>
            <a:ext cx="285752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4" name="مستطيل 153"/>
          <p:cNvSpPr/>
          <p:nvPr/>
        </p:nvSpPr>
        <p:spPr>
          <a:xfrm>
            <a:off x="5214942" y="378619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5" name="مستطيل 154"/>
          <p:cNvSpPr/>
          <p:nvPr/>
        </p:nvSpPr>
        <p:spPr>
          <a:xfrm>
            <a:off x="4929190" y="378619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6" name="مستطيل 155"/>
          <p:cNvSpPr/>
          <p:nvPr/>
        </p:nvSpPr>
        <p:spPr>
          <a:xfrm>
            <a:off x="4714876" y="378619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7" name="مستطيل 156"/>
          <p:cNvSpPr/>
          <p:nvPr/>
        </p:nvSpPr>
        <p:spPr>
          <a:xfrm>
            <a:off x="4000496" y="3786190"/>
            <a:ext cx="71438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9" name="مستطيل 158"/>
          <p:cNvSpPr/>
          <p:nvPr/>
        </p:nvSpPr>
        <p:spPr>
          <a:xfrm>
            <a:off x="3786182" y="307181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0" name="مستطيل 159"/>
          <p:cNvSpPr/>
          <p:nvPr/>
        </p:nvSpPr>
        <p:spPr>
          <a:xfrm>
            <a:off x="3643306" y="307181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1" name="مستطيل 160"/>
          <p:cNvSpPr/>
          <p:nvPr/>
        </p:nvSpPr>
        <p:spPr>
          <a:xfrm>
            <a:off x="3214678" y="3071810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2" name="مستطيل 161"/>
          <p:cNvSpPr/>
          <p:nvPr/>
        </p:nvSpPr>
        <p:spPr>
          <a:xfrm>
            <a:off x="2857488" y="3071810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" name="مستطيل 162"/>
          <p:cNvSpPr/>
          <p:nvPr/>
        </p:nvSpPr>
        <p:spPr>
          <a:xfrm>
            <a:off x="2214546" y="3071810"/>
            <a:ext cx="50006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4" name="مستطيل 163"/>
          <p:cNvSpPr/>
          <p:nvPr/>
        </p:nvSpPr>
        <p:spPr>
          <a:xfrm>
            <a:off x="2000232" y="307181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5" name="مستطيل 164"/>
          <p:cNvSpPr/>
          <p:nvPr/>
        </p:nvSpPr>
        <p:spPr>
          <a:xfrm>
            <a:off x="1643042" y="3071810"/>
            <a:ext cx="285752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6" name="مستطيل 165"/>
          <p:cNvSpPr/>
          <p:nvPr/>
        </p:nvSpPr>
        <p:spPr>
          <a:xfrm>
            <a:off x="1142976" y="3071810"/>
            <a:ext cx="50006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7" name="مستطيل 166"/>
          <p:cNvSpPr/>
          <p:nvPr/>
        </p:nvSpPr>
        <p:spPr>
          <a:xfrm>
            <a:off x="785786" y="3071810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8" name="مستطيل 167"/>
          <p:cNvSpPr/>
          <p:nvPr/>
        </p:nvSpPr>
        <p:spPr>
          <a:xfrm>
            <a:off x="500034" y="3071810"/>
            <a:ext cx="285752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9" name="مستطيل 168"/>
          <p:cNvSpPr/>
          <p:nvPr/>
        </p:nvSpPr>
        <p:spPr>
          <a:xfrm>
            <a:off x="5357818" y="5035550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0" name="مستطيل 169"/>
          <p:cNvSpPr/>
          <p:nvPr/>
        </p:nvSpPr>
        <p:spPr>
          <a:xfrm>
            <a:off x="4929190" y="5035550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1" name="مستطيل 170"/>
          <p:cNvSpPr/>
          <p:nvPr/>
        </p:nvSpPr>
        <p:spPr>
          <a:xfrm>
            <a:off x="4714876" y="5035550"/>
            <a:ext cx="214314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مستطيل 171"/>
          <p:cNvSpPr/>
          <p:nvPr/>
        </p:nvSpPr>
        <p:spPr>
          <a:xfrm>
            <a:off x="4429124" y="5035550"/>
            <a:ext cx="285752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3" name="مستطيل 172"/>
          <p:cNvSpPr/>
          <p:nvPr/>
        </p:nvSpPr>
        <p:spPr>
          <a:xfrm>
            <a:off x="3929058" y="5143512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مستطيل 173"/>
          <p:cNvSpPr/>
          <p:nvPr/>
        </p:nvSpPr>
        <p:spPr>
          <a:xfrm>
            <a:off x="3786182" y="5106988"/>
            <a:ext cx="142876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مستطيل 174"/>
          <p:cNvSpPr/>
          <p:nvPr/>
        </p:nvSpPr>
        <p:spPr>
          <a:xfrm>
            <a:off x="3286116" y="5072074"/>
            <a:ext cx="357190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6" name="مستطيل 175"/>
          <p:cNvSpPr/>
          <p:nvPr/>
        </p:nvSpPr>
        <p:spPr>
          <a:xfrm>
            <a:off x="2857488" y="5072074"/>
            <a:ext cx="428628" cy="608028"/>
          </a:xfrm>
          <a:prstGeom prst="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مربع نص 96"/>
          <p:cNvSpPr txBox="1"/>
          <p:nvPr/>
        </p:nvSpPr>
        <p:spPr>
          <a:xfrm>
            <a:off x="180991" y="181253"/>
            <a:ext cx="160492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i="1" dirty="0" smtClean="0"/>
              <a:t>قراءة بالتهجي</a:t>
            </a:r>
            <a:endParaRPr lang="ar-SA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" decel="1000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decel="100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decel="1000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decel="1000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decel="100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decel="100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decel="100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decel="100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decel="100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decel="100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decel="100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decel="100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" decel="100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" decel="100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2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decel="1000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2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decel="1000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2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decel="1000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2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" decel="1000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decel="1000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2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decel="1000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" decel="1000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2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" decel="1000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2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decel="1000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2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00" decel="1000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2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00" decel="1000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2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200" decel="1000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2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00" decel="1000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2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2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200" decel="1000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2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200" decel="1000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2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200" decel="1000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0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2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200" decel="1000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9" dur="2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200" decel="1000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2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00" decel="1000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2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decel="1000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2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decel="1000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2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200" decel="1000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9" dur="2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00" decel="1000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7" dur="2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8" dur="200" decel="100000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2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200" decel="1000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2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200" decel="1000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2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200" decel="100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2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decel="1000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6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2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200" decel="1000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5" dur="2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200" decel="1000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3" dur="2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200" decel="1000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0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1" dur="2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00" decel="100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9" dur="2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" decel="1000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fill="hold">
                      <p:stCondLst>
                        <p:cond delay="indefinite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200" decel="100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4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5" dur="2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200" decel="100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2" dur="2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2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00" decel="1000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7" fill="hold">
                      <p:stCondLst>
                        <p:cond delay="indefinite"/>
                      </p:stCondLst>
                      <p:childTnLst>
                        <p:par>
                          <p:cTn id="428" fill="hold">
                            <p:stCondLst>
                              <p:cond delay="0"/>
                            </p:stCondLst>
                            <p:childTnLst>
                              <p:par>
                                <p:cTn id="42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1" dur="2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2" dur="200" decel="1000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2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200" decel="1000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7" dur="2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8" dur="200" decel="1000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1" fill="hold">
                      <p:stCondLst>
                        <p:cond delay="indefinite"/>
                      </p:stCondLst>
                      <p:childTnLst>
                        <p:par>
                          <p:cTn id="452" fill="hold">
                            <p:stCondLst>
                              <p:cond delay="0"/>
                            </p:stCondLst>
                            <p:childTnLst>
                              <p:par>
                                <p:cTn id="453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4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5" dur="2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200" decel="1000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7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2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3" dur="2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200" decel="1000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5" dur="1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شكل بيضاوي 33"/>
          <p:cNvSpPr/>
          <p:nvPr/>
        </p:nvSpPr>
        <p:spPr bwMode="auto">
          <a:xfrm>
            <a:off x="928688" y="3214688"/>
            <a:ext cx="571500" cy="12858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Can 1"/>
          <p:cNvSpPr/>
          <p:nvPr/>
        </p:nvSpPr>
        <p:spPr>
          <a:xfrm>
            <a:off x="7286645" y="142853"/>
            <a:ext cx="714380" cy="1000131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214688" y="0"/>
            <a:ext cx="2643187" cy="1143000"/>
            <a:chOff x="5000628" y="214290"/>
            <a:chExt cx="2571768" cy="1214446"/>
          </a:xfrm>
        </p:grpSpPr>
        <p:pic>
          <p:nvPicPr>
            <p:cNvPr id="8212" name="Picture 7" descr="binder.png"/>
            <p:cNvPicPr>
              <a:picLocks noChangeAspect="1"/>
            </p:cNvPicPr>
            <p:nvPr/>
          </p:nvPicPr>
          <p:blipFill>
            <a:blip r:embed="rId6">
              <a:lum bright="-46000" contrast="52000"/>
            </a:blip>
            <a:srcRect/>
            <a:stretch>
              <a:fillRect/>
            </a:stretch>
          </p:blipFill>
          <p:spPr bwMode="auto">
            <a:xfrm>
              <a:off x="5000628" y="214290"/>
              <a:ext cx="2571768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2"/>
            <p:cNvSpPr txBox="1"/>
            <p:nvPr/>
          </p:nvSpPr>
          <p:spPr>
            <a:xfrm>
              <a:off x="5500694" y="357166"/>
              <a:ext cx="1643074" cy="981045"/>
            </a:xfrm>
            <a:prstGeom prst="rect">
              <a:avLst/>
            </a:prstGeom>
            <a:noFill/>
          </p:spPr>
          <p:txBody>
            <a:bodyPr rtlCol="1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5400" b="1" dirty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أقرأ:</a:t>
              </a:r>
            </a:p>
          </p:txBody>
        </p:sp>
      </p:grpSp>
      <p:grpSp>
        <p:nvGrpSpPr>
          <p:cNvPr id="4" name="مجموعة 34"/>
          <p:cNvGrpSpPr>
            <a:grpSpLocks/>
          </p:cNvGrpSpPr>
          <p:nvPr/>
        </p:nvGrpSpPr>
        <p:grpSpPr bwMode="auto">
          <a:xfrm>
            <a:off x="500063" y="1428750"/>
            <a:ext cx="8001000" cy="4786313"/>
            <a:chOff x="500034" y="928670"/>
            <a:chExt cx="8001056" cy="4786346"/>
          </a:xfrm>
        </p:grpSpPr>
        <p:grpSp>
          <p:nvGrpSpPr>
            <p:cNvPr id="6" name="مجموعة 6"/>
            <p:cNvGrpSpPr>
              <a:grpSpLocks/>
            </p:cNvGrpSpPr>
            <p:nvPr/>
          </p:nvGrpSpPr>
          <p:grpSpPr bwMode="auto">
            <a:xfrm>
              <a:off x="500034" y="928670"/>
              <a:ext cx="8001056" cy="4786346"/>
              <a:chOff x="500034" y="928670"/>
              <a:chExt cx="8001056" cy="4786346"/>
            </a:xfrm>
          </p:grpSpPr>
          <p:grpSp>
            <p:nvGrpSpPr>
              <p:cNvPr id="7" name="مجموعة 39"/>
              <p:cNvGrpSpPr>
                <a:grpSpLocks/>
              </p:cNvGrpSpPr>
              <p:nvPr/>
            </p:nvGrpSpPr>
            <p:grpSpPr bwMode="auto">
              <a:xfrm>
                <a:off x="500034" y="928670"/>
                <a:ext cx="8001056" cy="4786346"/>
                <a:chOff x="500034" y="928670"/>
                <a:chExt cx="8001056" cy="4786346"/>
              </a:xfrm>
            </p:grpSpPr>
            <p:pic>
              <p:nvPicPr>
                <p:cNvPr id="8210" name="Picture 2" descr="C:\Documents and Settings\ضيف\My Documents\المعامل الإعدادية\أعداد لغة الحروف\لغتي 1كتاب الطالب\الوحدة الثالثة\A0-01-T1K1_صفحة_141.jp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 l="33641" t="18495" r="22314" b="60162"/>
                <a:stretch>
                  <a:fillRect/>
                </a:stretch>
              </p:blipFill>
              <p:spPr bwMode="auto">
                <a:xfrm>
                  <a:off x="500034" y="928670"/>
                  <a:ext cx="8001056" cy="478634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8211" name="Picture 8" descr="C:\Documents and Settings\ضيف\My Documents\المعامل الإعدادية\أعداد لغة الحروف\لغتي 1كتاب الطالب\الوحدة الثانية\A0-01-T1K1_صفحة_089.jpg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 l="77370" t="29247" r="14490" b="68208"/>
                <a:stretch>
                  <a:fillRect/>
                </a:stretch>
              </p:blipFill>
              <p:spPr bwMode="auto">
                <a:xfrm>
                  <a:off x="6072197" y="1928802"/>
                  <a:ext cx="1714513" cy="9639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8209" name="Picture 8" descr="C:\Documents and Settings\ضيف\My Documents\المعامل الإعدادية\أعداد لغة الحروف\لغتي 1كتاب الطالب\الوحدة الثانية\A0-01-T1K1_صفحة_089.jpg"/>
              <p:cNvPicPr>
                <a:picLocks noChangeAspect="1" noChangeArrowheads="1"/>
              </p:cNvPicPr>
              <p:nvPr/>
            </p:nvPicPr>
            <p:blipFill>
              <a:blip r:embed="rId8"/>
              <a:srcRect l="65208" t="34711" r="27943" b="62241"/>
              <a:stretch>
                <a:fillRect/>
              </a:stretch>
            </p:blipFill>
            <p:spPr bwMode="auto">
              <a:xfrm>
                <a:off x="3857620" y="3429000"/>
                <a:ext cx="1532848" cy="1143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8207" name="Picture 8" descr="C:\Documents and Settings\ضيف\My Documents\المعامل الإعدادية\أعداد لغة الحروف\لغتي 1كتاب الطالب\الوحدة الثانية\A0-01-T1K1_صفحة_089.jpg"/>
            <p:cNvPicPr>
              <a:picLocks noChangeAspect="1" noChangeArrowheads="1"/>
            </p:cNvPicPr>
            <p:nvPr/>
          </p:nvPicPr>
          <p:blipFill>
            <a:blip r:embed="rId8"/>
            <a:srcRect l="51707" t="22495" r="40060" b="74796"/>
            <a:stretch>
              <a:fillRect/>
            </a:stretch>
          </p:blipFill>
          <p:spPr bwMode="auto">
            <a:xfrm>
              <a:off x="1357290" y="2000240"/>
              <a:ext cx="1571636" cy="973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" name="TextBox 7"/>
          <p:cNvSpPr txBox="1">
            <a:spLocks noChangeArrowheads="1"/>
          </p:cNvSpPr>
          <p:nvPr/>
        </p:nvSpPr>
        <p:spPr bwMode="auto">
          <a:xfrm>
            <a:off x="7358063" y="2714625"/>
            <a:ext cx="35718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800" b="1" dirty="0">
                <a:solidFill>
                  <a:srgbClr val="FF0000"/>
                </a:solidFill>
                <a:latin typeface="Calibri" pitchFamily="34" charset="0"/>
              </a:rPr>
              <a:t>زُ</a:t>
            </a:r>
            <a:endParaRPr lang="ar-EG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5" name="TextBox 7"/>
          <p:cNvSpPr txBox="1">
            <a:spLocks noChangeArrowheads="1"/>
          </p:cNvSpPr>
          <p:nvPr/>
        </p:nvSpPr>
        <p:spPr bwMode="auto">
          <a:xfrm>
            <a:off x="6500813" y="2786063"/>
            <a:ext cx="1000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هـَـيـْـ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46" name="TextBox 7"/>
          <p:cNvSpPr txBox="1">
            <a:spLocks noChangeArrowheads="1"/>
          </p:cNvSpPr>
          <p:nvPr/>
        </p:nvSpPr>
        <p:spPr bwMode="auto">
          <a:xfrm>
            <a:off x="6143625" y="2786063"/>
            <a:ext cx="6429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ــر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8201" name="TextBox 7"/>
          <p:cNvSpPr txBox="1">
            <a:spLocks noChangeArrowheads="1"/>
          </p:cNvSpPr>
          <p:nvPr/>
        </p:nvSpPr>
        <p:spPr bwMode="auto">
          <a:xfrm>
            <a:off x="4643438" y="3941763"/>
            <a:ext cx="571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4800" b="1" dirty="0">
                <a:solidFill>
                  <a:srgbClr val="FF0000"/>
                </a:solidFill>
                <a:latin typeface="Calibri" pitchFamily="34" charset="0"/>
              </a:rPr>
              <a:t>ز</a:t>
            </a:r>
            <a:endParaRPr lang="ar-EG" sz="36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4214813" y="4071938"/>
            <a:ext cx="7143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يــَـا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714750" y="4071938"/>
            <a:ext cx="6429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>
                <a:latin typeface="Calibri" pitchFamily="34" charset="0"/>
              </a:rPr>
              <a:t>د</a:t>
            </a:r>
            <a:endParaRPr lang="ar-EG" sz="2400" b="1">
              <a:latin typeface="Calibri" pitchFamily="34" charset="0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500189" y="2500313"/>
            <a:ext cx="12144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4000" b="1">
                <a:solidFill>
                  <a:srgbClr val="FF0000"/>
                </a:solidFill>
                <a:latin typeface="Calibri" pitchFamily="34" charset="0"/>
              </a:rPr>
              <a:t>زَ</a:t>
            </a:r>
            <a:r>
              <a:rPr lang="ar-SA" sz="4000" b="1">
                <a:latin typeface="Calibri" pitchFamily="34" charset="0"/>
              </a:rPr>
              <a:t>مْــ</a:t>
            </a:r>
            <a:endParaRPr lang="ar-EG" sz="2800" b="1">
              <a:latin typeface="Calibri" pitchFamily="34" charset="0"/>
            </a:endParaRP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214438" y="2571750"/>
            <a:ext cx="85724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>
                <a:latin typeface="Calibri" pitchFamily="34" charset="0"/>
              </a:rPr>
              <a:t>ـــزَمٌ</a:t>
            </a:r>
            <a:endParaRPr lang="ar-EG" sz="2000" b="1">
              <a:latin typeface="Calibri" pitchFamily="34" charset="0"/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9"/>
          <a:srcRect l="58199" t="38226" r="39605" b="58984"/>
          <a:stretch>
            <a:fillRect/>
          </a:stretch>
        </p:blipFill>
        <p:spPr bwMode="auto">
          <a:xfrm rot="9126296">
            <a:off x="4813621" y="4706861"/>
            <a:ext cx="392909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820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6500802" y="142853"/>
            <a:ext cx="696521" cy="1238259"/>
          </a:xfrm>
          <a:prstGeom prst="can">
            <a:avLst/>
          </a:prstGeom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ar-EG" sz="4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00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482725" y="292100"/>
            <a:ext cx="4303713" cy="855663"/>
            <a:chOff x="4214810" y="285728"/>
            <a:chExt cx="4572032" cy="928694"/>
          </a:xfrm>
        </p:grpSpPr>
        <p:sp>
          <p:nvSpPr>
            <p:cNvPr id="4" name="Flowchart: Stored Data 37"/>
            <p:cNvSpPr/>
            <p:nvPr/>
          </p:nvSpPr>
          <p:spPr>
            <a:xfrm>
              <a:off x="4214810" y="285728"/>
              <a:ext cx="4572032" cy="928694"/>
            </a:xfrm>
            <a:prstGeom prst="flowChartOnlineStorage">
              <a:avLst/>
            </a:prstGeom>
            <a:solidFill>
              <a:srgbClr val="00CC00"/>
            </a:solidFill>
            <a:ln w="57150"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9266" name="TextBox 3"/>
            <p:cNvSpPr txBox="1">
              <a:spLocks noChangeArrowheads="1"/>
            </p:cNvSpPr>
            <p:nvPr/>
          </p:nvSpPr>
          <p:spPr bwMode="auto">
            <a:xfrm>
              <a:off x="4857752" y="357166"/>
              <a:ext cx="2714644" cy="835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4400" b="1">
                  <a:latin typeface="Calibri" pitchFamily="34" charset="0"/>
                </a:rPr>
                <a:t>أقرأ وأجرد:</a:t>
              </a:r>
            </a:p>
          </p:txBody>
        </p:sp>
      </p:grpSp>
      <p:grpSp>
        <p:nvGrpSpPr>
          <p:cNvPr id="5" name="مجموعة 45"/>
          <p:cNvGrpSpPr>
            <a:grpSpLocks/>
          </p:cNvGrpSpPr>
          <p:nvPr/>
        </p:nvGrpSpPr>
        <p:grpSpPr bwMode="auto">
          <a:xfrm>
            <a:off x="6357938" y="1643063"/>
            <a:ext cx="2428875" cy="1500187"/>
            <a:chOff x="6357938" y="1643064"/>
            <a:chExt cx="2428875" cy="1500186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6357938" y="1643064"/>
              <a:ext cx="2428875" cy="1500186"/>
              <a:chOff x="6143636" y="1342842"/>
              <a:chExt cx="1857388" cy="1814862"/>
            </a:xfrm>
          </p:grpSpPr>
          <p:sp>
            <p:nvSpPr>
              <p:cNvPr id="9256" name="TextBox 5"/>
              <p:cNvSpPr txBox="1">
                <a:spLocks noChangeArrowheads="1"/>
              </p:cNvSpPr>
              <p:nvPr/>
            </p:nvSpPr>
            <p:spPr bwMode="auto">
              <a:xfrm>
                <a:off x="6143636" y="1857364"/>
                <a:ext cx="1857388" cy="10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1"/>
                <a:r>
                  <a:rPr lang="ar-SA" sz="4800" b="1">
                    <a:solidFill>
                      <a:srgbClr val="FF0000"/>
                    </a:solidFill>
                    <a:latin typeface="Calibri" pitchFamily="34" charset="0"/>
                  </a:rPr>
                  <a:t>زَ</a:t>
                </a:r>
                <a:r>
                  <a:rPr lang="ar-SA" sz="4800" b="1">
                    <a:latin typeface="Calibri" pitchFamily="34" charset="0"/>
                  </a:rPr>
                  <a:t>مْــزَم</a:t>
                </a:r>
                <a:endParaRPr lang="ar-EG" sz="4800" b="1">
                  <a:latin typeface="Calibri" pitchFamily="34" charset="0"/>
                </a:endParaRPr>
              </a:p>
            </p:txBody>
          </p:sp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7356879" y="2667979"/>
                <a:ext cx="571600" cy="489725"/>
                <a:chOff x="7142565" y="1570909"/>
                <a:chExt cx="571600" cy="489725"/>
              </a:xfrm>
            </p:grpSpPr>
            <p:cxnSp>
              <p:nvCxnSpPr>
                <p:cNvPr id="12" name="Straight Connector 10"/>
                <p:cNvCxnSpPr/>
                <p:nvPr/>
              </p:nvCxnSpPr>
              <p:spPr>
                <a:xfrm rot="10800000">
                  <a:off x="7142087" y="1570910"/>
                  <a:ext cx="571784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1"/>
                <p:cNvCxnSpPr/>
                <p:nvPr/>
              </p:nvCxnSpPr>
              <p:spPr>
                <a:xfrm rot="5400000">
                  <a:off x="7464761" y="1811522"/>
                  <a:ext cx="489724" cy="8498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 flipH="1" flipV="1">
                <a:off x="6216185" y="1342842"/>
                <a:ext cx="641642" cy="489725"/>
                <a:chOff x="7143943" y="1570909"/>
                <a:chExt cx="570349" cy="489725"/>
              </a:xfrm>
            </p:grpSpPr>
            <p:cxnSp>
              <p:nvCxnSpPr>
                <p:cNvPr id="10" name="Straight Connector 8"/>
                <p:cNvCxnSpPr/>
                <p:nvPr/>
              </p:nvCxnSpPr>
              <p:spPr>
                <a:xfrm rot="10800000">
                  <a:off x="7144273" y="1570910"/>
                  <a:ext cx="569762" cy="0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9"/>
                <p:cNvCxnSpPr/>
                <p:nvPr/>
              </p:nvCxnSpPr>
              <p:spPr>
                <a:xfrm rot="5400000">
                  <a:off x="7464856" y="1811456"/>
                  <a:ext cx="489724" cy="8633"/>
                </a:xfrm>
                <a:prstGeom prst="line">
                  <a:avLst/>
                </a:prstGeom>
                <a:ln w="3810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255" name="مربع نص 40"/>
            <p:cNvSpPr txBox="1">
              <a:spLocks noChangeArrowheads="1"/>
            </p:cNvSpPr>
            <p:nvPr/>
          </p:nvSpPr>
          <p:spPr bwMode="auto">
            <a:xfrm>
              <a:off x="7744856" y="2077042"/>
              <a:ext cx="184731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مجموعة 41"/>
          <p:cNvGrpSpPr/>
          <p:nvPr/>
        </p:nvGrpSpPr>
        <p:grpSpPr>
          <a:xfrm>
            <a:off x="6715125" y="4285264"/>
            <a:ext cx="1643063" cy="2167924"/>
            <a:chOff x="6715125" y="4285264"/>
            <a:chExt cx="1643063" cy="2167924"/>
          </a:xfrm>
        </p:grpSpPr>
        <p:grpSp>
          <p:nvGrpSpPr>
            <p:cNvPr id="25" name="Group 28"/>
            <p:cNvGrpSpPr>
              <a:grpSpLocks/>
            </p:cNvGrpSpPr>
            <p:nvPr/>
          </p:nvGrpSpPr>
          <p:grpSpPr bwMode="auto">
            <a:xfrm>
              <a:off x="6715125" y="4285264"/>
              <a:ext cx="1643063" cy="2167924"/>
              <a:chOff x="5453386" y="3714752"/>
              <a:chExt cx="2047572" cy="1571636"/>
            </a:xfrm>
          </p:grpSpPr>
          <p:pic>
            <p:nvPicPr>
              <p:cNvPr id="9228" name="Picture 29" descr="search icon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453386" y="3714752"/>
                <a:ext cx="2047572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229" name="Rectangle 30"/>
              <p:cNvSpPr>
                <a:spLocks noChangeArrowheads="1"/>
              </p:cNvSpPr>
              <p:nvPr/>
            </p:nvSpPr>
            <p:spPr bwMode="auto">
              <a:xfrm>
                <a:off x="6521710" y="3941355"/>
                <a:ext cx="533771" cy="576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SA" sz="4400" b="1" dirty="0">
                    <a:solidFill>
                      <a:srgbClr val="FF0000"/>
                    </a:solidFill>
                    <a:latin typeface="Calibri" pitchFamily="34" charset="0"/>
                  </a:rPr>
                  <a:t>ز</a:t>
                </a:r>
                <a:endParaRPr lang="ar-EG" sz="4400" dirty="0">
                  <a:latin typeface="Calibri" pitchFamily="34" charset="0"/>
                </a:endParaRPr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/>
            <a:srcRect l="58199" t="38226" r="39605" b="58984"/>
            <a:stretch>
              <a:fillRect/>
            </a:stretch>
          </p:blipFill>
          <p:spPr bwMode="auto">
            <a:xfrm>
              <a:off x="7679553" y="4572008"/>
              <a:ext cx="392909" cy="214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8" name="Group 4"/>
          <p:cNvGrpSpPr>
            <a:grpSpLocks/>
          </p:cNvGrpSpPr>
          <p:nvPr/>
        </p:nvGrpSpPr>
        <p:grpSpPr bwMode="auto">
          <a:xfrm>
            <a:off x="3429000" y="1714500"/>
            <a:ext cx="2357438" cy="1500188"/>
            <a:chOff x="6143636" y="1342842"/>
            <a:chExt cx="1857388" cy="1814862"/>
          </a:xfrm>
        </p:grpSpPr>
        <p:sp>
          <p:nvSpPr>
            <p:cNvPr id="49" name="TextBox 5"/>
            <p:cNvSpPr txBox="1">
              <a:spLocks noChangeArrowheads="1"/>
            </p:cNvSpPr>
            <p:nvPr/>
          </p:nvSpPr>
          <p:spPr bwMode="auto">
            <a:xfrm>
              <a:off x="6143636" y="1857363"/>
              <a:ext cx="1857388" cy="100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4800" b="1" dirty="0">
                  <a:solidFill>
                    <a:srgbClr val="FF0000"/>
                  </a:solidFill>
                  <a:latin typeface="Calibri" pitchFamily="34" charset="0"/>
                </a:rPr>
                <a:t>زُ</a:t>
              </a:r>
              <a:r>
                <a:rPr lang="ar-SA" sz="4800" b="1" dirty="0">
                  <a:latin typeface="Calibri" pitchFamily="34" charset="0"/>
                </a:rPr>
                <a:t>هـَـيـْـر</a:t>
              </a:r>
              <a:endParaRPr lang="ar-EG" sz="4800" b="1" dirty="0">
                <a:latin typeface="Calibri" pitchFamily="34" charset="0"/>
              </a:endParaRPr>
            </a:p>
          </p:txBody>
        </p:sp>
        <p:grpSp>
          <p:nvGrpSpPr>
            <p:cNvPr id="50" name="Group 10"/>
            <p:cNvGrpSpPr>
              <a:grpSpLocks/>
            </p:cNvGrpSpPr>
            <p:nvPr/>
          </p:nvGrpSpPr>
          <p:grpSpPr bwMode="auto">
            <a:xfrm>
              <a:off x="7356879" y="2667979"/>
              <a:ext cx="571601" cy="489725"/>
              <a:chOff x="7142565" y="1570909"/>
              <a:chExt cx="571601" cy="489725"/>
            </a:xfrm>
          </p:grpSpPr>
          <p:cxnSp>
            <p:nvCxnSpPr>
              <p:cNvPr id="54" name="Straight Connector 10"/>
              <p:cNvCxnSpPr/>
              <p:nvPr/>
            </p:nvCxnSpPr>
            <p:spPr>
              <a:xfrm rot="10800000">
                <a:off x="7142565" y="1570909"/>
                <a:ext cx="57160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1"/>
              <p:cNvCxnSpPr/>
              <p:nvPr/>
            </p:nvCxnSpPr>
            <p:spPr>
              <a:xfrm rot="5400000">
                <a:off x="7464925" y="1811394"/>
                <a:ext cx="489725" cy="875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1"/>
            <p:cNvGrpSpPr>
              <a:grpSpLocks/>
            </p:cNvGrpSpPr>
            <p:nvPr/>
          </p:nvGrpSpPr>
          <p:grpSpPr bwMode="auto">
            <a:xfrm flipH="1" flipV="1">
              <a:off x="6216180" y="1342843"/>
              <a:ext cx="641644" cy="489725"/>
              <a:chOff x="7143936" y="1570908"/>
              <a:chExt cx="570350" cy="489725"/>
            </a:xfrm>
          </p:grpSpPr>
          <p:cxnSp>
            <p:nvCxnSpPr>
              <p:cNvPr id="52" name="Straight Connector 8"/>
              <p:cNvCxnSpPr/>
              <p:nvPr/>
            </p:nvCxnSpPr>
            <p:spPr>
              <a:xfrm rot="10800000">
                <a:off x="7143936" y="1570909"/>
                <a:ext cx="57034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9"/>
              <p:cNvCxnSpPr/>
              <p:nvPr/>
            </p:nvCxnSpPr>
            <p:spPr>
              <a:xfrm rot="5400000">
                <a:off x="7464976" y="1811324"/>
                <a:ext cx="489725" cy="8894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3" name="مجموعة 72"/>
          <p:cNvGrpSpPr/>
          <p:nvPr/>
        </p:nvGrpSpPr>
        <p:grpSpPr>
          <a:xfrm>
            <a:off x="3786188" y="4143375"/>
            <a:ext cx="1857375" cy="2166938"/>
            <a:chOff x="3786188" y="4143375"/>
            <a:chExt cx="1857375" cy="2166938"/>
          </a:xfrm>
        </p:grpSpPr>
        <p:grpSp>
          <p:nvGrpSpPr>
            <p:cNvPr id="74" name="Group 28"/>
            <p:cNvGrpSpPr>
              <a:grpSpLocks/>
            </p:cNvGrpSpPr>
            <p:nvPr/>
          </p:nvGrpSpPr>
          <p:grpSpPr bwMode="auto">
            <a:xfrm>
              <a:off x="3786188" y="4143375"/>
              <a:ext cx="1857375" cy="2166938"/>
              <a:chOff x="5167824" y="3714752"/>
              <a:chExt cx="2333134" cy="1571636"/>
            </a:xfrm>
          </p:grpSpPr>
          <p:pic>
            <p:nvPicPr>
              <p:cNvPr id="76" name="Picture 29" descr="search icon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5167824" y="3714752"/>
                <a:ext cx="2333134" cy="15716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7" name="Rectangle 30"/>
              <p:cNvSpPr>
                <a:spLocks noChangeArrowheads="1"/>
              </p:cNvSpPr>
              <p:nvPr/>
            </p:nvSpPr>
            <p:spPr bwMode="auto">
              <a:xfrm>
                <a:off x="6603988" y="3994933"/>
                <a:ext cx="538035" cy="5770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 rtl="1"/>
                <a:r>
                  <a:rPr lang="ar-SA" sz="4400" b="1">
                    <a:solidFill>
                      <a:srgbClr val="FF0000"/>
                    </a:solidFill>
                    <a:latin typeface="Calibri" pitchFamily="34" charset="0"/>
                  </a:rPr>
                  <a:t>ز</a:t>
                </a:r>
                <a:endParaRPr lang="ar-EG" sz="4400">
                  <a:latin typeface="Calibri" pitchFamily="34" charset="0"/>
                </a:endParaRPr>
              </a:p>
            </p:txBody>
          </p:sp>
        </p:grpSp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9"/>
            <a:srcRect l="43375" t="38086" r="54429" b="58008"/>
            <a:stretch>
              <a:fillRect/>
            </a:stretch>
          </p:blipFill>
          <p:spPr bwMode="auto">
            <a:xfrm>
              <a:off x="5000628" y="4429132"/>
              <a:ext cx="285752" cy="285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78" name="Group 4"/>
          <p:cNvGrpSpPr>
            <a:grpSpLocks/>
          </p:cNvGrpSpPr>
          <p:nvPr/>
        </p:nvGrpSpPr>
        <p:grpSpPr bwMode="auto">
          <a:xfrm>
            <a:off x="571500" y="1714501"/>
            <a:ext cx="2357438" cy="1500187"/>
            <a:chOff x="6143636" y="1342843"/>
            <a:chExt cx="1857388" cy="1814861"/>
          </a:xfrm>
        </p:grpSpPr>
        <p:sp>
          <p:nvSpPr>
            <p:cNvPr id="79" name="TextBox 5"/>
            <p:cNvSpPr txBox="1">
              <a:spLocks noChangeArrowheads="1"/>
            </p:cNvSpPr>
            <p:nvPr/>
          </p:nvSpPr>
          <p:spPr bwMode="auto">
            <a:xfrm>
              <a:off x="6143636" y="1774940"/>
              <a:ext cx="1857388" cy="10053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SA" sz="4800" b="1" dirty="0">
                  <a:solidFill>
                    <a:srgbClr val="FF0000"/>
                  </a:solidFill>
                  <a:latin typeface="Calibri" pitchFamily="34" charset="0"/>
                </a:rPr>
                <a:t>ز</a:t>
              </a:r>
              <a:r>
                <a:rPr lang="ar-SA" sz="4800" b="1" dirty="0">
                  <a:latin typeface="Calibri" pitchFamily="34" charset="0"/>
                </a:rPr>
                <a:t>يـَـاد</a:t>
              </a:r>
              <a:endParaRPr lang="ar-EG" sz="4800" b="1" dirty="0">
                <a:latin typeface="Calibri" pitchFamily="34" charset="0"/>
              </a:endParaRPr>
            </a:p>
          </p:txBody>
        </p:sp>
        <p:grpSp>
          <p:nvGrpSpPr>
            <p:cNvPr id="80" name="Group 10"/>
            <p:cNvGrpSpPr>
              <a:grpSpLocks/>
            </p:cNvGrpSpPr>
            <p:nvPr/>
          </p:nvGrpSpPr>
          <p:grpSpPr bwMode="auto">
            <a:xfrm>
              <a:off x="7356879" y="2667979"/>
              <a:ext cx="571601" cy="489725"/>
              <a:chOff x="7142565" y="1570909"/>
              <a:chExt cx="571601" cy="489725"/>
            </a:xfrm>
          </p:grpSpPr>
          <p:cxnSp>
            <p:nvCxnSpPr>
              <p:cNvPr id="84" name="Straight Connector 10"/>
              <p:cNvCxnSpPr/>
              <p:nvPr/>
            </p:nvCxnSpPr>
            <p:spPr>
              <a:xfrm rot="10800000">
                <a:off x="7142565" y="1570909"/>
                <a:ext cx="571600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1"/>
              <p:cNvCxnSpPr/>
              <p:nvPr/>
            </p:nvCxnSpPr>
            <p:spPr>
              <a:xfrm rot="5400000">
                <a:off x="7464925" y="1811394"/>
                <a:ext cx="489725" cy="8756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11"/>
            <p:cNvGrpSpPr>
              <a:grpSpLocks/>
            </p:cNvGrpSpPr>
            <p:nvPr/>
          </p:nvGrpSpPr>
          <p:grpSpPr bwMode="auto">
            <a:xfrm flipH="1" flipV="1">
              <a:off x="6216180" y="1342843"/>
              <a:ext cx="641644" cy="489725"/>
              <a:chOff x="7143936" y="1570908"/>
              <a:chExt cx="570350" cy="489725"/>
            </a:xfrm>
          </p:grpSpPr>
          <p:cxnSp>
            <p:nvCxnSpPr>
              <p:cNvPr id="82" name="Straight Connector 8"/>
              <p:cNvCxnSpPr/>
              <p:nvPr/>
            </p:nvCxnSpPr>
            <p:spPr>
              <a:xfrm rot="10800000">
                <a:off x="7143936" y="1570909"/>
                <a:ext cx="570349" cy="0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9"/>
              <p:cNvCxnSpPr/>
              <p:nvPr/>
            </p:nvCxnSpPr>
            <p:spPr>
              <a:xfrm rot="5400000">
                <a:off x="7464976" y="1811324"/>
                <a:ext cx="489725" cy="8894"/>
              </a:xfrm>
              <a:prstGeom prst="line">
                <a:avLst/>
              </a:prstGeom>
              <a:ln w="38100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6" name="مجموعة 85"/>
          <p:cNvGrpSpPr/>
          <p:nvPr/>
        </p:nvGrpSpPr>
        <p:grpSpPr>
          <a:xfrm>
            <a:off x="857250" y="4143375"/>
            <a:ext cx="1857375" cy="2166938"/>
            <a:chOff x="857250" y="4143375"/>
            <a:chExt cx="1857375" cy="2166938"/>
          </a:xfrm>
        </p:grpSpPr>
        <p:grpSp>
          <p:nvGrpSpPr>
            <p:cNvPr id="87" name="مجموعة 47"/>
            <p:cNvGrpSpPr>
              <a:grpSpLocks/>
            </p:cNvGrpSpPr>
            <p:nvPr/>
          </p:nvGrpSpPr>
          <p:grpSpPr bwMode="auto">
            <a:xfrm>
              <a:off x="857250" y="4143375"/>
              <a:ext cx="1857375" cy="2166938"/>
              <a:chOff x="857251" y="4214813"/>
              <a:chExt cx="1857375" cy="2095500"/>
            </a:xfrm>
          </p:grpSpPr>
          <p:pic>
            <p:nvPicPr>
              <p:cNvPr id="89" name="Picture 29" descr="search icon.png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857251" y="4214813"/>
                <a:ext cx="1857375" cy="2095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0" name="مربع نص 39"/>
              <p:cNvSpPr txBox="1">
                <a:spLocks noChangeArrowheads="1"/>
              </p:cNvSpPr>
              <p:nvPr/>
            </p:nvSpPr>
            <p:spPr bwMode="auto">
              <a:xfrm>
                <a:off x="1872995" y="4363058"/>
                <a:ext cx="484428" cy="923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ar-SA" sz="5400" b="1">
                    <a:solidFill>
                      <a:srgbClr val="FF0000"/>
                    </a:solidFill>
                  </a:rPr>
                  <a:t>ز</a:t>
                </a:r>
                <a:endParaRPr lang="en-US" sz="5400" b="1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88" name="Picture 2"/>
            <p:cNvPicPr>
              <a:picLocks noChangeAspect="1" noChangeArrowheads="1"/>
            </p:cNvPicPr>
            <p:nvPr/>
          </p:nvPicPr>
          <p:blipFill>
            <a:blip r:embed="rId8"/>
            <a:srcRect l="58199" t="38226" r="39605" b="58984"/>
            <a:stretch>
              <a:fillRect/>
            </a:stretch>
          </p:blipFill>
          <p:spPr bwMode="auto">
            <a:xfrm rot="9908208">
              <a:off x="1944395" y="5066416"/>
              <a:ext cx="363564" cy="169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rojcto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onlin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1876" t="26201" r="21874" b="20133"/>
          <a:stretch>
            <a:fillRect/>
          </a:stretch>
        </p:blipFill>
        <p:spPr bwMode="auto">
          <a:xfrm>
            <a:off x="1785918" y="142852"/>
            <a:ext cx="6929486" cy="6500858"/>
          </a:xfrm>
          <a:prstGeom prst="rect">
            <a:avLst/>
          </a:prstGeom>
          <a:ln w="127000" cap="rnd">
            <a:solidFill>
              <a:srgbClr val="FFFF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1000125" y="214313"/>
            <a:ext cx="7072313" cy="1676400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000000"/>
              </a:gs>
            </a:gsLst>
            <a:path path="rect">
              <a:fillToRect r="100000" b="100000"/>
            </a:path>
          </a:gradFill>
          <a:ln w="9525"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ar-SA" sz="6600" b="1" i="1">
                <a:solidFill>
                  <a:schemeClr val="bg1"/>
                </a:solidFill>
                <a:latin typeface="Gill Sans MT" pitchFamily="34" charset="0"/>
                <a:ea typeface="Times New Roman (Arabic)"/>
                <a:cs typeface="Times New Roman (Arabic)"/>
              </a:rPr>
              <a:t>حرف الزاي المرح</a:t>
            </a:r>
          </a:p>
        </p:txBody>
      </p:sp>
      <p:pic>
        <p:nvPicPr>
          <p:cNvPr id="7" name="Picture 24" descr="أيدي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1071547" y="5214950"/>
            <a:ext cx="3214701" cy="1285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5" descr="AN1118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5143513"/>
            <a:ext cx="3143280" cy="15001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 descr="C:\Documents and Settings\ضيف\My Documents\كل ما يخص الأول\لغتي الأول\كتب لغتي الأول ابتدائي\لغتي 1\الوحدة الثالثة\A0-01-T1K1_صفحة_115.jpg"/>
          <p:cNvPicPr>
            <a:picLocks noChangeAspect="1" noChangeArrowheads="1"/>
          </p:cNvPicPr>
          <p:nvPr/>
        </p:nvPicPr>
        <p:blipFill>
          <a:blip r:embed="rId7"/>
          <a:srcRect l="59122" t="32610" r="12117" b="33696"/>
          <a:stretch>
            <a:fillRect/>
          </a:stretch>
        </p:blipFill>
        <p:spPr bwMode="auto">
          <a:xfrm>
            <a:off x="1785918" y="2000240"/>
            <a:ext cx="564360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c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952</Words>
  <Application>Microsoft Office PowerPoint</Application>
  <PresentationFormat>عرض على الشاشة (3:4)‏</PresentationFormat>
  <Paragraphs>380</Paragraphs>
  <Slides>29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0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NET</dc:creator>
  <cp:lastModifiedBy>NET</cp:lastModifiedBy>
  <cp:revision>23</cp:revision>
  <dcterms:created xsi:type="dcterms:W3CDTF">2014-12-14T16:28:55Z</dcterms:created>
  <dcterms:modified xsi:type="dcterms:W3CDTF">2014-12-14T20:27:16Z</dcterms:modified>
</cp:coreProperties>
</file>