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Default Extension="WAV" ContentType="audio/x-wav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notesMasterIdLst>
    <p:notesMasterId r:id="rId26"/>
  </p:notesMasterIdLst>
  <p:sldIdLst>
    <p:sldId id="343" r:id="rId2"/>
    <p:sldId id="342" r:id="rId3"/>
    <p:sldId id="301" r:id="rId4"/>
    <p:sldId id="302" r:id="rId5"/>
    <p:sldId id="304" r:id="rId6"/>
    <p:sldId id="303" r:id="rId7"/>
    <p:sldId id="305" r:id="rId8"/>
    <p:sldId id="306" r:id="rId9"/>
    <p:sldId id="346" r:id="rId10"/>
    <p:sldId id="345" r:id="rId11"/>
    <p:sldId id="347" r:id="rId12"/>
    <p:sldId id="329" r:id="rId13"/>
    <p:sldId id="348" r:id="rId14"/>
    <p:sldId id="349" r:id="rId15"/>
    <p:sldId id="350" r:id="rId16"/>
    <p:sldId id="352" r:id="rId17"/>
    <p:sldId id="351" r:id="rId18"/>
    <p:sldId id="353" r:id="rId19"/>
    <p:sldId id="358" r:id="rId20"/>
    <p:sldId id="355" r:id="rId21"/>
    <p:sldId id="354" r:id="rId22"/>
    <p:sldId id="356" r:id="rId23"/>
    <p:sldId id="276" r:id="rId24"/>
    <p:sldId id="357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نمط ذو سمات 1 - تمييز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660" autoAdjust="0"/>
  </p:normalViewPr>
  <p:slideViewPr>
    <p:cSldViewPr>
      <p:cViewPr>
        <p:scale>
          <a:sx n="87" d="100"/>
          <a:sy n="87" d="100"/>
        </p:scale>
        <p:origin x="-642" y="5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A56A8C7-045C-40F5-959E-15A77A5DCF0E}" type="datetimeFigureOut">
              <a:rPr lang="ar-SA" smtClean="0"/>
              <a:pPr/>
              <a:t>05/23/1436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4976DC0-0DF4-4A35-A646-BE11184C0729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ثلث متساوي الساقين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E37877A4-43C2-49D0-AA03-9573CD423AF5}" type="datetimeFigureOut">
              <a:rPr lang="ar-SA" smtClean="0"/>
              <a:pPr/>
              <a:t>05/23/1436</a:t>
            </a:fld>
            <a:endParaRPr lang="ar-SA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ar-SA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A95CC517-58BC-4274-A584-55AE8627086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Nawal Al-Hasani</a:t>
            </a: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AA5A-C469-4A10-8FE8-0E471A11D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Nawal Al-Hasani</a:t>
            </a: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6948-BD32-40D2-8909-D2C851A172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r>
              <a:rPr lang="en-US" smtClean="0"/>
              <a:t>Nawal Al-Hasani</a:t>
            </a: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8C199-4564-483B-BE43-7A0B7807F1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ثلث قائم الزاوية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مثلث متساوي الساقين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r>
              <a:rPr lang="en-US" smtClean="0"/>
              <a:t>Nawal Al-Hasani</a:t>
            </a: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2DAD0EFD-C52A-463A-AE8F-6CFF35CCBB2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رابط مستقيم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مستقيم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r>
              <a:rPr lang="en-US" smtClean="0"/>
              <a:t>Nawal Al-Hasani</a:t>
            </a:r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6306410-4588-42FE-95CD-AAE32D5C6D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r>
              <a:rPr lang="en-US" smtClean="0"/>
              <a:t>Nawal Al-Hasani</a:t>
            </a:r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56BAA778-4154-4858-A421-A5242FECC7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Nawal Al-Hasani</a:t>
            </a:r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5958B-6DD4-429F-A37D-70FE2FD213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r>
              <a:rPr lang="en-US" smtClean="0"/>
              <a:t>Nawal Al-Hasani</a:t>
            </a:r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9D26B6F-8EF5-4029-8500-0A222C52D1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smtClean="0"/>
              <a:t>Nawal Al-Hasani</a:t>
            </a:r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F660406-B432-460F-A0E3-660AD2419A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smtClean="0"/>
              <a:t>Nawal Al-Hasani</a:t>
            </a:r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D32D4764-75E6-451D-84E1-AAF7ED0D5C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ثلث قائم الزاوية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رابط مستقيم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رابط مستقيم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Nawal Al-Hasani</a:t>
            </a:r>
            <a:endParaRPr lang="en-US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15968CF8-B037-4BAA-94FC-8BD6B7E93CC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hf sldNum="0" hdr="0" dt="0"/>
  <p:txStyles>
    <p:titleStyle>
      <a:lvl1pPr marL="484632" algn="l" rtl="1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r" rtl="1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r" rtl="1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r" rtl="1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r" rtl="1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Users\expert\Downloads\&#1605;&#1603;&#1575;&#1604;&#1605;&#1577;%20&#1575;&#1604;&#1605;&#1604;&#1603;%20&#1601;&#1607;&#1583;%20-%20&#1585;&#1581;&#1605;&#1577;%20&#1575;&#1604;&#1604;&#1607;%20-%20&#1604;&#1585;&#1575;&#1574;&#1583;%20&#1575;&#1604;&#1601;&#1590;&#1575;&#1569;%20&#1575;&#1604;&#1575;&#1605;&#1610;&#1585;%20&#1587;&#1604;&#1591;&#1575;&#1606;%20&#1576;&#1606;%20&#1587;&#1604;&#1605;&#1575;&#1606;%20&#1576;&#1606;%20&#1593;&#1576;&#1583;&#1575;&#1604;&#1593;&#1586;&#1610;&#1586;.mp4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expert\Desktop\11%20Track%2011.mp3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media1.WAV"/><Relationship Id="rId5" Type="http://schemas.openxmlformats.org/officeDocument/2006/relationships/image" Target="../media/image5.png"/><Relationship Id="rId4" Type="http://schemas.microsoft.com/office/2007/relationships/media" Target="../media/media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media1.WAV"/><Relationship Id="rId5" Type="http://schemas.openxmlformats.org/officeDocument/2006/relationships/image" Target="../media/image5.png"/><Relationship Id="rId4" Type="http://schemas.microsoft.com/office/2007/relationships/media" Target="../media/media1.WAV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Users\expert\Downloads\GRAVITY%20Extended%20Trailer.mp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media2.WAV"/><Relationship Id="rId5" Type="http://schemas.openxmlformats.org/officeDocument/2006/relationships/image" Target="../media/image9.png"/><Relationship Id="rId4" Type="http://schemas.microsoft.com/office/2007/relationships/media" Target="../media/media2.WAV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3" descr="Good-morning-and-keep-smiling-1-201420152016201720182019202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9552" y="3284984"/>
            <a:ext cx="9237712" cy="1183008"/>
          </a:xfrm>
        </p:spPr>
        <p:txBody>
          <a:bodyPr>
            <a:noAutofit/>
          </a:bodyPr>
          <a:lstStyle/>
          <a:p>
            <a:r>
              <a:rPr lang="en-US" sz="96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lgerian" pitchFamily="82" charset="0"/>
              </a:rPr>
              <a:t>Vocabulary </a:t>
            </a:r>
            <a:endParaRPr lang="ar-SA" sz="9600" dirty="0">
              <a:solidFill>
                <a:schemeClr val="bg2">
                  <a:lumMod val="20000"/>
                  <a:lumOff val="80000"/>
                </a:schemeClr>
              </a:solidFill>
              <a:latin typeface="Algerian" pitchFamily="82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وان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7" name="صورة 6" descr="198_530_2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260648"/>
            <a:ext cx="4032448" cy="2376264"/>
          </a:xfrm>
          <a:prstGeom prst="rect">
            <a:avLst/>
          </a:prstGeom>
        </p:spPr>
      </p:pic>
      <p:sp>
        <p:nvSpPr>
          <p:cNvPr id="8" name="مربع نص 7"/>
          <p:cNvSpPr txBox="1"/>
          <p:nvPr/>
        </p:nvSpPr>
        <p:spPr>
          <a:xfrm>
            <a:off x="6012160" y="2852936"/>
            <a:ext cx="208823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dirty="0" smtClean="0"/>
              <a:t>Universe </a:t>
            </a:r>
            <a:endParaRPr lang="ar-SA" sz="3200" dirty="0"/>
          </a:p>
        </p:txBody>
      </p:sp>
      <p:pic>
        <p:nvPicPr>
          <p:cNvPr id="9" name="صورة 8" descr="201311281057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340768"/>
            <a:ext cx="4427984" cy="2664296"/>
          </a:xfrm>
          <a:prstGeom prst="rect">
            <a:avLst/>
          </a:prstGeom>
        </p:spPr>
      </p:pic>
      <p:sp>
        <p:nvSpPr>
          <p:cNvPr id="10" name="مربع نص 9"/>
          <p:cNvSpPr txBox="1"/>
          <p:nvPr/>
        </p:nvSpPr>
        <p:spPr>
          <a:xfrm>
            <a:off x="1331640" y="4149080"/>
            <a:ext cx="208823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dirty="0" smtClean="0"/>
              <a:t>Cosmos </a:t>
            </a:r>
            <a:endParaRPr lang="ar-SA" sz="3200" dirty="0"/>
          </a:p>
        </p:txBody>
      </p:sp>
      <p:pic>
        <p:nvPicPr>
          <p:cNvPr id="11" name="صورة 10" descr="480px-5_Terrestrial_planets_size_compariso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5656" y="4869160"/>
            <a:ext cx="6408713" cy="1728192"/>
          </a:xfrm>
          <a:prstGeom prst="rect">
            <a:avLst/>
          </a:prstGeom>
        </p:spPr>
      </p:pic>
      <p:sp>
        <p:nvSpPr>
          <p:cNvPr id="12" name="مربع نص 11"/>
          <p:cNvSpPr txBox="1"/>
          <p:nvPr/>
        </p:nvSpPr>
        <p:spPr>
          <a:xfrm>
            <a:off x="2627784" y="5445224"/>
            <a:ext cx="144016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 smtClean="0"/>
              <a:t>Planet </a:t>
            </a:r>
            <a:endParaRPr lang="ar-SA" sz="2800" dirty="0"/>
          </a:p>
        </p:txBody>
      </p:sp>
      <p:sp>
        <p:nvSpPr>
          <p:cNvPr id="13" name="مربع نص 12"/>
          <p:cNvSpPr txBox="1"/>
          <p:nvPr/>
        </p:nvSpPr>
        <p:spPr>
          <a:xfrm>
            <a:off x="4644008" y="5445224"/>
            <a:ext cx="144016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 smtClean="0"/>
              <a:t>Planet </a:t>
            </a:r>
            <a:endParaRPr lang="ar-SA" sz="2800" dirty="0"/>
          </a:p>
        </p:txBody>
      </p:sp>
      <p:sp>
        <p:nvSpPr>
          <p:cNvPr id="14" name="مربع نص 13"/>
          <p:cNvSpPr txBox="1"/>
          <p:nvPr/>
        </p:nvSpPr>
        <p:spPr>
          <a:xfrm>
            <a:off x="6300192" y="6093296"/>
            <a:ext cx="165618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 smtClean="0"/>
              <a:t>Asteroid </a:t>
            </a:r>
            <a:endParaRPr lang="ar-SA" sz="2800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 descr="800px-Solar_sy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476672"/>
            <a:ext cx="4392488" cy="2304256"/>
          </a:xfrm>
          <a:prstGeom prst="rect">
            <a:avLst/>
          </a:prstGeom>
        </p:spPr>
      </p:pic>
      <p:sp>
        <p:nvSpPr>
          <p:cNvPr id="7" name="مربع نص 6"/>
          <p:cNvSpPr txBox="1"/>
          <p:nvPr/>
        </p:nvSpPr>
        <p:spPr>
          <a:xfrm>
            <a:off x="6372200" y="2852936"/>
            <a:ext cx="165618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dirty="0" smtClean="0"/>
              <a:t>Orbit </a:t>
            </a:r>
            <a:endParaRPr lang="ar-SA" sz="3200" dirty="0"/>
          </a:p>
        </p:txBody>
      </p:sp>
      <p:pic>
        <p:nvPicPr>
          <p:cNvPr id="8" name="صورة 7" descr="17830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916832"/>
            <a:ext cx="3939853" cy="2334970"/>
          </a:xfrm>
          <a:prstGeom prst="rect">
            <a:avLst/>
          </a:prstGeom>
        </p:spPr>
      </p:pic>
      <p:sp>
        <p:nvSpPr>
          <p:cNvPr id="9" name="مربع نص 8"/>
          <p:cNvSpPr txBox="1"/>
          <p:nvPr/>
        </p:nvSpPr>
        <p:spPr>
          <a:xfrm>
            <a:off x="1187624" y="4365104"/>
            <a:ext cx="18002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 smtClean="0"/>
              <a:t>Meteorite </a:t>
            </a:r>
            <a:endParaRPr lang="ar-SA" sz="2400" dirty="0"/>
          </a:p>
        </p:txBody>
      </p:sp>
      <p:pic>
        <p:nvPicPr>
          <p:cNvPr id="10" name="صورة 9" descr="GPB_circling_earth_nas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717032"/>
            <a:ext cx="4329658" cy="2131119"/>
          </a:xfrm>
          <a:prstGeom prst="rect">
            <a:avLst/>
          </a:prstGeom>
        </p:spPr>
      </p:pic>
      <p:sp>
        <p:nvSpPr>
          <p:cNvPr id="11" name="مربع نص 10"/>
          <p:cNvSpPr txBox="1"/>
          <p:nvPr/>
        </p:nvSpPr>
        <p:spPr>
          <a:xfrm>
            <a:off x="6084168" y="5877272"/>
            <a:ext cx="223224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dirty="0" smtClean="0"/>
              <a:t>Gravity </a:t>
            </a:r>
            <a:endParaRPr lang="ar-SA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/>
          <p:cNvSpPr txBox="1"/>
          <p:nvPr/>
        </p:nvSpPr>
        <p:spPr>
          <a:xfrm>
            <a:off x="971600" y="980728"/>
            <a:ext cx="6696744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6000" dirty="0" smtClean="0">
                <a:latin typeface="Algerian" pitchFamily="82" charset="0"/>
              </a:rPr>
              <a:t>All of these objects are </a:t>
            </a:r>
            <a:endParaRPr lang="ar-SA" sz="6000" dirty="0">
              <a:latin typeface="Algerian" pitchFamily="82" charset="0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2411760" y="4221088"/>
            <a:ext cx="4392488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7200" b="1" dirty="0" smtClean="0">
                <a:solidFill>
                  <a:schemeClr val="bg2">
                    <a:lumMod val="50000"/>
                  </a:schemeClr>
                </a:solidFill>
                <a:latin typeface="Lucida Calligraphy" pitchFamily="66" charset="0"/>
              </a:rPr>
              <a:t>Natural </a:t>
            </a:r>
            <a:endParaRPr lang="ar-SA" sz="7200" b="1" dirty="0">
              <a:solidFill>
                <a:schemeClr val="bg2">
                  <a:lumMod val="50000"/>
                </a:schemeClr>
              </a:solidFill>
              <a:latin typeface="Lucida Calligraphy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spaceshuttlediscove rya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124744"/>
            <a:ext cx="4248472" cy="2460873"/>
          </a:xfrm>
          <a:prstGeom prst="rect">
            <a:avLst/>
          </a:prstGeom>
        </p:spPr>
      </p:pic>
      <p:pic>
        <p:nvPicPr>
          <p:cNvPr id="5" name="صورة 4" descr="1309121919nan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916832"/>
            <a:ext cx="3810000" cy="3810000"/>
          </a:xfrm>
          <a:prstGeom prst="rect">
            <a:avLst/>
          </a:prstGeom>
        </p:spPr>
      </p:pic>
      <p:sp>
        <p:nvSpPr>
          <p:cNvPr id="7" name="مربع نص 6"/>
          <p:cNvSpPr txBox="1"/>
          <p:nvPr/>
        </p:nvSpPr>
        <p:spPr>
          <a:xfrm>
            <a:off x="5364088" y="3501008"/>
            <a:ext cx="259228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Lucida Calligraphy" pitchFamily="66" charset="0"/>
              </a:rPr>
              <a:t>Astronaut </a:t>
            </a:r>
            <a:endParaRPr lang="ar-SA" sz="3200" b="1" dirty="0">
              <a:solidFill>
                <a:schemeClr val="bg1"/>
              </a:solidFill>
              <a:latin typeface="Lucida Calligraphy" pitchFamily="66" charset="0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5508104" y="548680"/>
            <a:ext cx="29523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Lucida Calligraphy" pitchFamily="66" charset="0"/>
              </a:rPr>
              <a:t>Astronomer </a:t>
            </a:r>
            <a:endParaRPr lang="ar-SA" sz="2800" b="1" dirty="0">
              <a:solidFill>
                <a:schemeClr val="bg1"/>
              </a:solidFill>
              <a:latin typeface="Lucida Calligraphy" pitchFamily="66" charset="0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6012160" y="4221088"/>
            <a:ext cx="129614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Lucida Calligraphy" pitchFamily="66" charset="0"/>
              </a:rPr>
              <a:t>crew</a:t>
            </a:r>
            <a:endParaRPr lang="ar-SA" sz="3200" b="1" dirty="0">
              <a:solidFill>
                <a:schemeClr val="bg1"/>
              </a:solidFill>
              <a:latin typeface="Lucida Calligraphy" pitchFamily="66" charset="0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5724128" y="5013176"/>
            <a:ext cx="194421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Lucida Calligraphy" pitchFamily="66" charset="0"/>
              </a:rPr>
              <a:t>Mission </a:t>
            </a:r>
            <a:endParaRPr lang="ar-SA" sz="3200" b="1" dirty="0">
              <a:solidFill>
                <a:schemeClr val="bg1"/>
              </a:solidFill>
              <a:latin typeface="Lucida Calligraphy" pitchFamily="66" charset="0"/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467544" y="1124744"/>
            <a:ext cx="309634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Lucida Calligraphy" pitchFamily="66" charset="0"/>
              </a:rPr>
              <a:t>Space shuttle </a:t>
            </a:r>
            <a:endParaRPr lang="ar-SA" sz="3200" b="1" dirty="0">
              <a:solidFill>
                <a:schemeClr val="bg1"/>
              </a:solidFill>
              <a:latin typeface="Lucida Calligraphy" pitchFamily="66" charset="0"/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827584" y="5877272"/>
            <a:ext cx="259228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Lucida Calligraphy" pitchFamily="66" charset="0"/>
              </a:rPr>
              <a:t>Spacecraft </a:t>
            </a:r>
            <a:endParaRPr lang="ar-SA" sz="3200" b="1" dirty="0">
              <a:solidFill>
                <a:schemeClr val="bg1"/>
              </a:solidFill>
              <a:latin typeface="Lucida Calligraphy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spaceshuttlediscoveryf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340768"/>
            <a:ext cx="2881778" cy="4058394"/>
          </a:xfrm>
          <a:prstGeom prst="rect">
            <a:avLst/>
          </a:prstGeom>
        </p:spPr>
      </p:pic>
      <p:pic>
        <p:nvPicPr>
          <p:cNvPr id="4" name="صورة 3" descr="Soyuz_TMA-19_spacecraft_departs_the_IS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476672"/>
            <a:ext cx="4248472" cy="2487432"/>
          </a:xfrm>
          <a:prstGeom prst="rect">
            <a:avLst/>
          </a:prstGeom>
        </p:spPr>
      </p:pic>
      <p:pic>
        <p:nvPicPr>
          <p:cNvPr id="5" name="صورة 4" descr="30674_sky_stars_and_telescop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5976" y="3717032"/>
            <a:ext cx="4499992" cy="2571750"/>
          </a:xfrm>
          <a:prstGeom prst="rect">
            <a:avLst/>
          </a:prstGeom>
        </p:spPr>
      </p:pic>
      <p:sp>
        <p:nvSpPr>
          <p:cNvPr id="6" name="مربع نص 5"/>
          <p:cNvSpPr txBox="1"/>
          <p:nvPr/>
        </p:nvSpPr>
        <p:spPr>
          <a:xfrm>
            <a:off x="5652120" y="3068960"/>
            <a:ext cx="230425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Lucida Calligraphy" pitchFamily="66" charset="0"/>
              </a:rPr>
              <a:t>Satellite </a:t>
            </a:r>
            <a:endParaRPr lang="ar-SA" sz="3200" b="1" dirty="0">
              <a:solidFill>
                <a:schemeClr val="bg1"/>
              </a:solidFill>
              <a:latin typeface="Lucida Calligraphy" pitchFamily="66" charset="0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683568" y="692696"/>
            <a:ext cx="237626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Lucida Calligraphy" pitchFamily="66" charset="0"/>
              </a:rPr>
              <a:t>Lunch . V</a:t>
            </a:r>
            <a:endParaRPr lang="ar-SA" sz="3200" b="1" dirty="0">
              <a:solidFill>
                <a:schemeClr val="bg1"/>
              </a:solidFill>
              <a:latin typeface="Lucida Calligraphy" pitchFamily="66" charset="0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6012160" y="4941168"/>
            <a:ext cx="288032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dirty="0" smtClean="0">
                <a:latin typeface="Lucida Calligraphy" pitchFamily="66" charset="0"/>
              </a:rPr>
              <a:t>Telescope </a:t>
            </a:r>
            <a:endParaRPr lang="ar-SA" sz="3200" dirty="0">
              <a:latin typeface="Lucida Calligraphy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/>
          <p:cNvSpPr txBox="1"/>
          <p:nvPr/>
        </p:nvSpPr>
        <p:spPr>
          <a:xfrm>
            <a:off x="971600" y="980728"/>
            <a:ext cx="6696744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6000" dirty="0" smtClean="0">
                <a:latin typeface="Algerian" pitchFamily="82" charset="0"/>
              </a:rPr>
              <a:t>All of these objects are </a:t>
            </a:r>
            <a:endParaRPr lang="ar-SA" sz="6000" dirty="0">
              <a:latin typeface="Algerian" pitchFamily="82" charset="0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1403648" y="4221088"/>
            <a:ext cx="6192688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7200" b="1" dirty="0" smtClean="0">
                <a:solidFill>
                  <a:schemeClr val="bg2">
                    <a:lumMod val="50000"/>
                  </a:schemeClr>
                </a:solidFill>
                <a:latin typeface="Lucida Calligraphy" pitchFamily="66" charset="0"/>
              </a:rPr>
              <a:t>Man-made </a:t>
            </a:r>
            <a:endParaRPr lang="ar-SA" sz="7200" b="1" dirty="0">
              <a:solidFill>
                <a:schemeClr val="bg2">
                  <a:lumMod val="50000"/>
                </a:schemeClr>
              </a:solidFill>
              <a:latin typeface="Lucida Calligraphy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wip_space_station___5_4_2011_by_freiheitskampfer-d3fi01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72816"/>
            <a:ext cx="9144000" cy="5085184"/>
          </a:xfrm>
          <a:prstGeom prst="rect">
            <a:avLst/>
          </a:prstGeom>
        </p:spPr>
      </p:pic>
      <p:sp>
        <p:nvSpPr>
          <p:cNvPr id="4" name="مربع نص 3"/>
          <p:cNvSpPr txBox="1"/>
          <p:nvPr/>
        </p:nvSpPr>
        <p:spPr>
          <a:xfrm>
            <a:off x="179512" y="548680"/>
            <a:ext cx="896448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b="1" dirty="0" smtClean="0">
                <a:latin typeface="Lucida Calligraphy" pitchFamily="66" charset="0"/>
              </a:rPr>
              <a:t>Are there any Arab astronaut ?</a:t>
            </a:r>
            <a:endParaRPr lang="ar-SA" sz="3600" b="1" dirty="0">
              <a:latin typeface="Lucida Calligraphy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/>
          <p:cNvSpPr txBox="1"/>
          <p:nvPr/>
        </p:nvSpPr>
        <p:spPr>
          <a:xfrm>
            <a:off x="827584" y="404664"/>
            <a:ext cx="7920880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 smtClean="0">
                <a:latin typeface="Lucida Calligraphy" pitchFamily="66" charset="0"/>
              </a:rPr>
              <a:t>HRH prince Sultan bin </a:t>
            </a:r>
            <a:r>
              <a:rPr lang="en-US" sz="2800" b="1" dirty="0" err="1" smtClean="0">
                <a:latin typeface="Lucida Calligraphy" pitchFamily="66" charset="0"/>
              </a:rPr>
              <a:t>Slman</a:t>
            </a:r>
            <a:r>
              <a:rPr lang="en-US" sz="2800" b="1" dirty="0" smtClean="0">
                <a:latin typeface="Lucida Calligraphy" pitchFamily="66" charset="0"/>
              </a:rPr>
              <a:t> Al-Saud is </a:t>
            </a:r>
          </a:p>
          <a:p>
            <a:pPr algn="ctr"/>
            <a:endParaRPr lang="en-US" sz="2800" b="1" dirty="0" smtClean="0">
              <a:latin typeface="Lucida Calligraphy" pitchFamily="66" charset="0"/>
            </a:endParaRPr>
          </a:p>
          <a:p>
            <a:pPr algn="ctr"/>
            <a:r>
              <a:rPr lang="en-US" sz="2800" b="1" dirty="0" smtClean="0">
                <a:latin typeface="Lucida Calligraphy" pitchFamily="66" charset="0"/>
              </a:rPr>
              <a:t>The first Arab, Muslim, Saudi  and Royal  Astronaut .  </a:t>
            </a:r>
            <a:endParaRPr lang="ar-SA" sz="2800" b="1" dirty="0">
              <a:latin typeface="Lucida Calligraphy" pitchFamily="66" charset="0"/>
            </a:endParaRPr>
          </a:p>
        </p:txBody>
      </p:sp>
      <p:pic>
        <p:nvPicPr>
          <p:cNvPr id="4" name="صورة 3" descr="84945_1_140775638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2924944"/>
            <a:ext cx="4176464" cy="3528392"/>
          </a:xfrm>
          <a:prstGeom prst="rect">
            <a:avLst/>
          </a:prstGeom>
        </p:spPr>
      </p:pic>
      <p:pic>
        <p:nvPicPr>
          <p:cNvPr id="5" name="صورة 4" descr="الفضاء%20سلطان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924944"/>
            <a:ext cx="4457700" cy="36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مكالمة الملك فهد - رحمة الله - لرائد الفضاء الامير سلطان بن سلمان بن عبدالعزيز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399032"/>
          </a:xfrm>
        </p:spPr>
        <p:txBody>
          <a:bodyPr>
            <a:normAutofit/>
          </a:bodyPr>
          <a:lstStyle/>
          <a:p>
            <a:pPr algn="ctr"/>
            <a:r>
              <a:rPr lang="en-US" sz="7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gency FB" pitchFamily="34" charset="0"/>
              </a:rPr>
              <a:t>How are you ?</a:t>
            </a:r>
            <a:endParaRPr lang="ar-SA" sz="7200" dirty="0">
              <a:solidFill>
                <a:schemeClr val="bg1">
                  <a:lumMod val="95000"/>
                  <a:lumOff val="5000"/>
                </a:schemeClr>
              </a:solidFill>
              <a:latin typeface="Agency FB" pitchFamily="34" charset="0"/>
            </a:endParaRPr>
          </a:p>
        </p:txBody>
      </p:sp>
      <p:pic>
        <p:nvPicPr>
          <p:cNvPr id="4" name="صورة 3" descr="Happy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2492896"/>
            <a:ext cx="3744415" cy="3456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4"/>
          <p:cNvSpPr>
            <a:spLocks noGrp="1"/>
          </p:cNvSpPr>
          <p:nvPr>
            <p:ph type="title"/>
          </p:nvPr>
        </p:nvSpPr>
        <p:spPr>
          <a:xfrm>
            <a:off x="395536" y="1772816"/>
            <a:ext cx="8229600" cy="1399032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Lucida Calligraphy" pitchFamily="66" charset="0"/>
              </a:rPr>
              <a:t>Open your book page 28 ..</a:t>
            </a:r>
            <a:br>
              <a:rPr lang="en-US" sz="5400" dirty="0" smtClean="0">
                <a:solidFill>
                  <a:schemeClr val="bg1"/>
                </a:solidFill>
                <a:latin typeface="Lucida Calligraphy" pitchFamily="66" charset="0"/>
              </a:rPr>
            </a:br>
            <a:r>
              <a:rPr lang="en-US" sz="5400" dirty="0" smtClean="0">
                <a:solidFill>
                  <a:schemeClr val="bg1"/>
                </a:solidFill>
                <a:latin typeface="Lucida Calligraphy" pitchFamily="66" charset="0"/>
              </a:rPr>
              <a:t/>
            </a:r>
            <a:br>
              <a:rPr lang="en-US" sz="5400" dirty="0" smtClean="0">
                <a:solidFill>
                  <a:schemeClr val="bg1"/>
                </a:solidFill>
                <a:latin typeface="Lucida Calligraphy" pitchFamily="66" charset="0"/>
              </a:rPr>
            </a:br>
            <a:r>
              <a:rPr lang="en-US" sz="5400" dirty="0" smtClean="0">
                <a:solidFill>
                  <a:schemeClr val="bg1"/>
                </a:solidFill>
                <a:latin typeface="Lucida Calligraphy" pitchFamily="66" charset="0"/>
              </a:rPr>
              <a:t>Do the quiz in group</a:t>
            </a:r>
            <a:r>
              <a:rPr lang="en-US" sz="5400" dirty="0" smtClean="0"/>
              <a:t> </a:t>
            </a:r>
            <a:endParaRPr lang="ar-SA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4"/>
          <p:cNvSpPr>
            <a:spLocks noGrp="1"/>
          </p:cNvSpPr>
          <p:nvPr>
            <p:ph type="title"/>
          </p:nvPr>
        </p:nvSpPr>
        <p:spPr>
          <a:xfrm>
            <a:off x="395536" y="1124744"/>
            <a:ext cx="8229600" cy="1399032"/>
          </a:xfrm>
        </p:spPr>
        <p:txBody>
          <a:bodyPr/>
          <a:lstStyle/>
          <a:p>
            <a:pPr algn="ctr"/>
            <a:r>
              <a:rPr lang="en-US" sz="8000" dirty="0" smtClean="0">
                <a:solidFill>
                  <a:schemeClr val="bg1"/>
                </a:solidFill>
                <a:latin typeface="Lucida Calligraphy" pitchFamily="66" charset="0"/>
              </a:rPr>
              <a:t>Listing </a:t>
            </a:r>
            <a:endParaRPr lang="ar-SA" sz="8000" dirty="0">
              <a:solidFill>
                <a:schemeClr val="bg1"/>
              </a:solidFill>
              <a:latin typeface="Lucida Calligraphy" pitchFamily="66" charset="0"/>
            </a:endParaRPr>
          </a:p>
        </p:txBody>
      </p:sp>
      <p:pic>
        <p:nvPicPr>
          <p:cNvPr id="6" name="11 Track 1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7" name="مربع نص 6"/>
          <p:cNvSpPr txBox="1"/>
          <p:nvPr/>
        </p:nvSpPr>
        <p:spPr>
          <a:xfrm>
            <a:off x="827584" y="4581128"/>
            <a:ext cx="756084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Agency FB" pitchFamily="34" charset="0"/>
              </a:rPr>
              <a:t>Listen and answer the quiz .</a:t>
            </a:r>
            <a:endParaRPr lang="ar-SA" sz="6000" b="1" dirty="0">
              <a:solidFill>
                <a:schemeClr val="bg1"/>
              </a:solidFill>
              <a:latin typeface="Agency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011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Lucida Calligraphy" pitchFamily="66" charset="0"/>
              </a:rPr>
              <a:t>3 – 2 – 1 Format </a:t>
            </a:r>
            <a:endParaRPr lang="ar-SA" sz="4800" b="1" dirty="0">
              <a:solidFill>
                <a:schemeClr val="bg1"/>
              </a:solidFill>
              <a:latin typeface="Lucida Calligraphy" pitchFamily="66" charset="0"/>
            </a:endParaRPr>
          </a:p>
        </p:txBody>
      </p:sp>
      <p:pic>
        <p:nvPicPr>
          <p:cNvPr id="5" name="Picture 2"/>
          <p:cNvPicPr preferRelativeResize="0">
            <a:picLocks noGrp="1"/>
          </p:cNvPicPr>
          <p:nvPr>
            <p:ph idx="1"/>
          </p:nvPr>
        </p:nvPicPr>
        <p:blipFill rotWithShape="1">
          <a:blip r:embed="rId2" cstate="print"/>
          <a:srcRect l="56640" t="41141" r="26389" b="29328"/>
          <a:stretch/>
        </p:blipFill>
        <p:spPr>
          <a:xfrm>
            <a:off x="467544" y="1772816"/>
            <a:ext cx="7992888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مربع نص 5"/>
          <p:cNvSpPr txBox="1"/>
          <p:nvPr/>
        </p:nvSpPr>
        <p:spPr>
          <a:xfrm>
            <a:off x="1475656" y="4797152"/>
            <a:ext cx="6264696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Agency FB" pitchFamily="34" charset="0"/>
              </a:rPr>
              <a:t>Write 3 natural  objects in space : </a:t>
            </a:r>
          </a:p>
          <a:p>
            <a:r>
              <a:rPr lang="en-US" sz="3600" b="1" dirty="0" smtClean="0">
                <a:solidFill>
                  <a:schemeClr val="bg1"/>
                </a:solidFill>
                <a:latin typeface="Agency FB" pitchFamily="34" charset="0"/>
              </a:rPr>
              <a:t>Write 2 man-made objects in space :</a:t>
            </a:r>
          </a:p>
          <a:p>
            <a:r>
              <a:rPr lang="en-US" sz="3600" b="1" dirty="0" smtClean="0">
                <a:solidFill>
                  <a:schemeClr val="bg1"/>
                </a:solidFill>
                <a:latin typeface="Agency FB" pitchFamily="34" charset="0"/>
              </a:rPr>
              <a:t>Write a sentence about the space . </a:t>
            </a:r>
            <a:endParaRPr lang="ar-SA" sz="3600" b="1" dirty="0">
              <a:solidFill>
                <a:schemeClr val="bg1"/>
              </a:solidFill>
              <a:latin typeface="Agency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9" name="WordArt 5"/>
          <p:cNvSpPr>
            <a:spLocks noChangeArrowheads="1" noChangeShapeType="1" noTextEdit="1"/>
          </p:cNvSpPr>
          <p:nvPr/>
        </p:nvSpPr>
        <p:spPr bwMode="gray">
          <a:xfrm>
            <a:off x="1259632" y="3140968"/>
            <a:ext cx="7200800" cy="1532632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b="1" kern="10" dirty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63500" dir="2212194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Thank y</a:t>
            </a:r>
            <a:r>
              <a:rPr lang="en-US" sz="3600" b="1" kern="10" dirty="0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63500" dir="2212194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ou </a:t>
            </a:r>
            <a:r>
              <a:rPr lang="en-US" sz="3600" b="1" kern="10" dirty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63500" dir="2212194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f</a:t>
            </a:r>
            <a:r>
              <a:rPr lang="en-US" sz="3600" b="1" kern="10" dirty="0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63500" dir="2212194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or attending</a:t>
            </a:r>
          </a:p>
          <a:p>
            <a:pPr algn="ctr"/>
            <a:r>
              <a:rPr lang="en-US" sz="3600" b="1" kern="10" dirty="0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63500" dir="2212194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It is an honor  for me  </a:t>
            </a:r>
            <a:r>
              <a:rPr lang="en-US" sz="3600" b="1" kern="10" dirty="0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1"/>
                    </a:gs>
                    <a:gs pos="100000">
                      <a:schemeClr val="accent1"/>
                    </a:gs>
                  </a:gsLst>
                  <a:lin ang="0" scaled="1"/>
                </a:gradFill>
                <a:effectLst>
                  <a:outerShdw dist="63500" dir="2212194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!</a:t>
            </a:r>
            <a:endParaRPr lang="ar-SA" sz="3600" b="1" kern="10" dirty="0">
              <a:ln w="19050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tx1"/>
                  </a:gs>
                  <a:gs pos="100000">
                    <a:schemeClr val="accent1"/>
                  </a:gs>
                </a:gsLst>
                <a:lin ang="0" scaled="1"/>
              </a:gradFill>
              <a:effectLst>
                <a:outerShdw dist="63500" dir="2212194" algn="ctr" rotWithShape="0">
                  <a:srgbClr val="868686">
                    <a:alpha val="5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2555776" y="5373216"/>
            <a:ext cx="5184576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400" b="1" dirty="0" err="1" smtClean="0">
                <a:solidFill>
                  <a:schemeClr val="accent2">
                    <a:lumMod val="75000"/>
                  </a:schemeClr>
                </a:solidFill>
                <a:latin typeface="Informal Roman" pitchFamily="66" charset="0"/>
              </a:rPr>
              <a:t>Samia</a:t>
            </a: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Informal Roman" pitchFamily="66" charset="0"/>
              </a:rPr>
              <a:t>  </a:t>
            </a:r>
            <a:r>
              <a:rPr lang="en-US" sz="4400" b="1" dirty="0" err="1" smtClean="0">
                <a:solidFill>
                  <a:schemeClr val="accent2">
                    <a:lumMod val="75000"/>
                  </a:schemeClr>
                </a:solidFill>
                <a:latin typeface="Informal Roman" pitchFamily="66" charset="0"/>
              </a:rPr>
              <a:t>AlQhtani</a:t>
            </a: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Informal Roman" pitchFamily="66" charset="0"/>
              </a:rPr>
              <a:t> </a:t>
            </a:r>
            <a:endParaRPr lang="ar-SA" sz="4400" b="1" dirty="0">
              <a:solidFill>
                <a:schemeClr val="accent2">
                  <a:lumMod val="75000"/>
                </a:schemeClr>
              </a:solidFill>
              <a:latin typeface="Informal Roman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8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عنصر نائب للمحتوى 4" descr="e09e5b48581b3d367dffb08ec6d7eca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5"/>
          <p:cNvSpPr txBox="1"/>
          <p:nvPr/>
        </p:nvSpPr>
        <p:spPr>
          <a:xfrm>
            <a:off x="251520" y="1268760"/>
            <a:ext cx="8640960" cy="538609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en-US" sz="2400" b="1" dirty="0" smtClean="0"/>
          </a:p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Numbered heads</a:t>
            </a:r>
          </a:p>
          <a:p>
            <a:pPr algn="r"/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 2 Min. </a:t>
            </a:r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        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4000" u="sng" dirty="0" smtClean="0">
              <a:solidFill>
                <a:schemeClr val="tx2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4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1- What is the title of last unit ?</a:t>
            </a:r>
          </a:p>
          <a:p>
            <a:r>
              <a:rPr lang="en-US" sz="4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2-Name </a:t>
            </a:r>
            <a:r>
              <a:rPr lang="en-US" sz="4000" u="sng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four</a:t>
            </a:r>
            <a:r>
              <a:rPr lang="en-US" sz="4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 jobs  .</a:t>
            </a:r>
          </a:p>
          <a:p>
            <a:r>
              <a:rPr lang="en-US" sz="4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3- What is the best job in the world and where is it ?</a:t>
            </a:r>
          </a:p>
          <a:p>
            <a:r>
              <a:rPr lang="en-US" sz="4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4- Tell me about your old Habits </a:t>
            </a:r>
            <a:r>
              <a:rPr lang="en-US" sz="24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.</a:t>
            </a:r>
          </a:p>
          <a:p>
            <a:r>
              <a:rPr lang="en-US" sz="4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5- What do you think the best job ?Why?</a:t>
            </a:r>
          </a:p>
          <a:p>
            <a:endParaRPr lang="en-US" sz="4000" dirty="0" smtClean="0">
              <a:solidFill>
                <a:schemeClr val="bg2">
                  <a:lumMod val="20000"/>
                  <a:lumOff val="80000"/>
                </a:schemeClr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7" name="عنوان 1"/>
          <p:cNvSpPr txBox="1">
            <a:spLocks/>
          </p:cNvSpPr>
          <p:nvPr/>
        </p:nvSpPr>
        <p:spPr bwMode="white">
          <a:xfrm>
            <a:off x="539552" y="1196752"/>
            <a:ext cx="8424936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u="sng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gency FB" pitchFamily="34" charset="0"/>
                <a:ea typeface="+mj-ea"/>
                <a:cs typeface="+mj-cs"/>
              </a:rPr>
              <a:t>Answer the following Qs. :</a:t>
            </a:r>
            <a:endParaRPr kumimoji="0" lang="ar-SA" sz="4000" b="1" u="sng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gency FB" pitchFamily="34" charset="0"/>
              <a:ea typeface="+mj-ea"/>
              <a:cs typeface="+mj-cs"/>
            </a:endParaRPr>
          </a:p>
        </p:txBody>
      </p:sp>
      <p:pic>
        <p:nvPicPr>
          <p:cNvPr id="8" name="صورة 7" descr="تنزيل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4328" y="908720"/>
            <a:ext cx="568042" cy="792088"/>
          </a:xfrm>
          <a:prstGeom prst="rect">
            <a:avLst/>
          </a:prstGeom>
        </p:spPr>
      </p:pic>
      <p:pic>
        <p:nvPicPr>
          <p:cNvPr id="142" name="MS900388269[1]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499992" y="6093296"/>
            <a:ext cx="144016" cy="144016"/>
          </a:xfrm>
          <a:prstGeom prst="rect">
            <a:avLst/>
          </a:prstGeom>
        </p:spPr>
      </p:pic>
      <p:sp>
        <p:nvSpPr>
          <p:cNvPr id="143" name="Rectangle 3"/>
          <p:cNvSpPr>
            <a:spLocks noChangeArrowheads="1"/>
          </p:cNvSpPr>
          <p:nvPr/>
        </p:nvSpPr>
        <p:spPr bwMode="auto">
          <a:xfrm>
            <a:off x="1043608" y="6021288"/>
            <a:ext cx="6659562" cy="252413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FF3300"/>
              </a:gs>
            </a:gsLst>
            <a:lin ang="0" scaled="1"/>
          </a:gra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4" name="Rectangle 4"/>
          <p:cNvSpPr>
            <a:spLocks noChangeArrowheads="1"/>
          </p:cNvSpPr>
          <p:nvPr/>
        </p:nvSpPr>
        <p:spPr bwMode="auto">
          <a:xfrm>
            <a:off x="1043608" y="6021288"/>
            <a:ext cx="6659562" cy="25241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0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7048" fill="hold"/>
                                        <p:tgtEl>
                                          <p:spTgt spid="1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2"/>
                </p:tgtEl>
              </p:cMediaNode>
            </p:audio>
          </p:childTnLst>
        </p:cTn>
      </p:par>
    </p:tnLst>
    <p:bldLst>
      <p:bldP spid="14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5"/>
          <p:cNvSpPr txBox="1"/>
          <p:nvPr/>
        </p:nvSpPr>
        <p:spPr>
          <a:xfrm>
            <a:off x="251520" y="1268760"/>
            <a:ext cx="8640960" cy="41549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en-US" sz="2400" b="1" dirty="0" smtClean="0"/>
          </a:p>
          <a:p>
            <a:r>
              <a:rPr lang="en-US" sz="4000" b="1" u="sng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gency FB" pitchFamily="34" charset="0"/>
              </a:rPr>
              <a:t>Warmer</a:t>
            </a:r>
            <a:r>
              <a:rPr lang="en-US" sz="2400" b="1" u="sng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:</a:t>
            </a:r>
          </a:p>
          <a:p>
            <a:endParaRPr lang="en-US" sz="2400" b="1" u="sng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ctr"/>
            <a:endParaRPr lang="en-US" sz="4400" dirty="0" smtClean="0">
              <a:solidFill>
                <a:schemeClr val="bg2">
                  <a:lumMod val="20000"/>
                  <a:lumOff val="80000"/>
                </a:schemeClr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algn="ctr"/>
            <a:r>
              <a:rPr lang="en-US" sz="4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Write 5 words Start with letter ( D )</a:t>
            </a:r>
          </a:p>
          <a:p>
            <a:pPr algn="ctr"/>
            <a:endParaRPr lang="en-US" sz="4400" dirty="0" smtClean="0">
              <a:solidFill>
                <a:schemeClr val="bg2">
                  <a:lumMod val="20000"/>
                  <a:lumOff val="80000"/>
                </a:schemeClr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algn="ctr"/>
            <a:r>
              <a:rPr lang="en-US" sz="4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Then write one of them in a sentence .</a:t>
            </a:r>
          </a:p>
        </p:txBody>
      </p:sp>
      <p:sp>
        <p:nvSpPr>
          <p:cNvPr id="7" name="عنوان 1"/>
          <p:cNvSpPr txBox="1">
            <a:spLocks/>
          </p:cNvSpPr>
          <p:nvPr/>
        </p:nvSpPr>
        <p:spPr bwMode="white">
          <a:xfrm>
            <a:off x="7164288" y="1052736"/>
            <a:ext cx="172819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                                         </a:t>
            </a: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Group work </a:t>
            </a: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1Min .</a:t>
            </a:r>
            <a:endParaRPr kumimoji="0" lang="ar-SA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صورة 7" descr="تنزيل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52320" y="476672"/>
            <a:ext cx="568042" cy="792088"/>
          </a:xfrm>
          <a:prstGeom prst="rect">
            <a:avLst/>
          </a:prstGeom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971600" y="5805264"/>
            <a:ext cx="6659562" cy="25241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971600" y="5805264"/>
            <a:ext cx="6659562" cy="252413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FF3300"/>
              </a:gs>
            </a:gsLst>
            <a:lin ang="0" scaled="1"/>
          </a:gra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pic>
        <p:nvPicPr>
          <p:cNvPr id="11" name="MS900388269[1]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427984" y="5805264"/>
            <a:ext cx="144016" cy="144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704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9552" y="1916832"/>
            <a:ext cx="8229600" cy="1399032"/>
          </a:xfrm>
        </p:spPr>
        <p:txBody>
          <a:bodyPr>
            <a:noAutofit/>
          </a:bodyPr>
          <a:lstStyle/>
          <a:p>
            <a:pPr algn="ctr"/>
            <a:r>
              <a:rPr lang="en-US" sz="6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gency FB" pitchFamily="34" charset="0"/>
              </a:rPr>
              <a:t>Now</a:t>
            </a:r>
            <a:br>
              <a:rPr lang="en-US" sz="6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gency FB" pitchFamily="34" charset="0"/>
              </a:rPr>
            </a:br>
            <a:r>
              <a:rPr lang="en-US" sz="6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gency FB" pitchFamily="34" charset="0"/>
              </a:rPr>
              <a:t/>
            </a:r>
            <a:br>
              <a:rPr lang="en-US" sz="6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gency FB" pitchFamily="34" charset="0"/>
              </a:rPr>
            </a:br>
            <a:r>
              <a:rPr lang="en-US" sz="6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gency FB" pitchFamily="34" charset="0"/>
              </a:rPr>
              <a:t>Watch the following video</a:t>
            </a:r>
            <a:br>
              <a:rPr lang="en-US" sz="6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gency FB" pitchFamily="34" charset="0"/>
              </a:rPr>
            </a:br>
            <a:endParaRPr lang="ar-SA" sz="6600" b="1" dirty="0">
              <a:solidFill>
                <a:schemeClr val="bg2">
                  <a:lumMod val="20000"/>
                  <a:lumOff val="80000"/>
                </a:schemeClr>
              </a:solidFill>
              <a:latin typeface="Agency FB" pitchFamily="34" charset="0"/>
            </a:endParaRPr>
          </a:p>
        </p:txBody>
      </p:sp>
      <p:sp>
        <p:nvSpPr>
          <p:cNvPr id="7" name="عنوان 1"/>
          <p:cNvSpPr txBox="1">
            <a:spLocks/>
          </p:cNvSpPr>
          <p:nvPr/>
        </p:nvSpPr>
        <p:spPr bwMode="white">
          <a:xfrm>
            <a:off x="-468560" y="1124744"/>
            <a:ext cx="8424936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صورة 8" descr="il_fullxfull_2650803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3717032"/>
            <a:ext cx="6408712" cy="2376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VITY Extended Trailer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gency FB" pitchFamily="34" charset="0"/>
              </a:rPr>
              <a:t>Describe What you was see in the video .</a:t>
            </a:r>
            <a:endParaRPr lang="ar-SA" b="1" dirty="0">
              <a:solidFill>
                <a:schemeClr val="bg2">
                  <a:lumMod val="20000"/>
                  <a:lumOff val="80000"/>
                </a:schemeClr>
              </a:solidFill>
              <a:latin typeface="Agency FB" pitchFamily="34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251520" y="1268760"/>
            <a:ext cx="86409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en-US" sz="2400" b="1" dirty="0" smtClean="0"/>
          </a:p>
        </p:txBody>
      </p:sp>
      <p:sp>
        <p:nvSpPr>
          <p:cNvPr id="7" name="عنوان 1"/>
          <p:cNvSpPr txBox="1">
            <a:spLocks/>
          </p:cNvSpPr>
          <p:nvPr/>
        </p:nvSpPr>
        <p:spPr bwMode="white">
          <a:xfrm>
            <a:off x="-468560" y="1124744"/>
            <a:ext cx="8424936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/>
          <p:cNvPicPr preferRelativeResize="0">
            <a:picLocks/>
          </p:cNvPicPr>
          <p:nvPr/>
        </p:nvPicPr>
        <p:blipFill>
          <a:blip r:embed="rId3" cstate="print"/>
          <a:srcRect l="21622" t="55907" r="56641" b="12595"/>
          <a:stretch>
            <a:fillRect/>
          </a:stretch>
        </p:blipFill>
        <p:spPr bwMode="auto">
          <a:xfrm>
            <a:off x="971600" y="2132856"/>
            <a:ext cx="5194920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MS900074799[1]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7434318" y="5301208"/>
            <a:ext cx="244475" cy="244475"/>
          </a:xfrm>
          <a:prstGeom prst="rect">
            <a:avLst/>
          </a:prstGeom>
        </p:spPr>
      </p:pic>
      <p:sp>
        <p:nvSpPr>
          <p:cNvPr id="11" name="Oval 9"/>
          <p:cNvSpPr/>
          <p:nvPr/>
        </p:nvSpPr>
        <p:spPr>
          <a:xfrm>
            <a:off x="6876256" y="4509120"/>
            <a:ext cx="2052228" cy="2052228"/>
          </a:xfrm>
          <a:prstGeom prst="ellipse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Oval 10"/>
          <p:cNvSpPr/>
          <p:nvPr/>
        </p:nvSpPr>
        <p:spPr>
          <a:xfrm>
            <a:off x="6876256" y="4509120"/>
            <a:ext cx="2052228" cy="2052228"/>
          </a:xfrm>
          <a:prstGeom prst="ellipse">
            <a:avLst/>
          </a:prstGeom>
          <a:solidFill>
            <a:srgbClr val="3333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13" name="TextBox 11"/>
          <p:cNvSpPr txBox="1"/>
          <p:nvPr/>
        </p:nvSpPr>
        <p:spPr>
          <a:xfrm>
            <a:off x="7219330" y="4005064"/>
            <a:ext cx="1366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/>
              <a:t>1 minute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6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17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 descr="198_530_2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75656" y="2924944"/>
            <a:ext cx="8229600" cy="1399032"/>
          </a:xfrm>
        </p:spPr>
        <p:txBody>
          <a:bodyPr>
            <a:noAutofit/>
          </a:bodyPr>
          <a:lstStyle/>
          <a:p>
            <a:r>
              <a:rPr lang="en-US" sz="88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gency FB" pitchFamily="34" charset="0"/>
              </a:rPr>
              <a:t>Space and Time </a:t>
            </a:r>
            <a:endParaRPr lang="ar-SA" sz="8800" b="1" dirty="0">
              <a:solidFill>
                <a:schemeClr val="bg2">
                  <a:lumMod val="20000"/>
                  <a:lumOff val="80000"/>
                </a:schemeClr>
              </a:solidFill>
              <a:latin typeface="Agency FB" pitchFamily="34" charset="0"/>
            </a:endParaRPr>
          </a:p>
        </p:txBody>
      </p:sp>
      <p:sp>
        <p:nvSpPr>
          <p:cNvPr id="7" name="عنوان 1"/>
          <p:cNvSpPr txBox="1">
            <a:spLocks/>
          </p:cNvSpPr>
          <p:nvPr/>
        </p:nvSpPr>
        <p:spPr bwMode="white">
          <a:xfrm>
            <a:off x="395536" y="2276872"/>
            <a:ext cx="842493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9552" y="2780928"/>
            <a:ext cx="8229600" cy="1399032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Lucida Calligraphy" pitchFamily="66" charset="0"/>
              </a:rPr>
              <a:t>1- Do you think travelling to </a:t>
            </a:r>
            <a:r>
              <a:rPr lang="ar-SA" sz="3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Lucida Calligraphy" pitchFamily="66" charset="0"/>
              </a:rPr>
              <a:t/>
            </a:r>
            <a:br>
              <a:rPr lang="ar-SA" sz="3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Lucida Calligraphy" pitchFamily="66" charset="0"/>
              </a:rPr>
            </a:br>
            <a:r>
              <a:rPr lang="en-US" sz="3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Lucida Calligraphy" pitchFamily="66" charset="0"/>
              </a:rPr>
              <a:t>space waste time &amp; money ?</a:t>
            </a:r>
            <a:br>
              <a:rPr lang="en-US" sz="3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Lucida Calligraphy" pitchFamily="66" charset="0"/>
              </a:rPr>
            </a:br>
            <a:r>
              <a:rPr lang="ar-SA" sz="3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Lucida Calligraphy" pitchFamily="66" charset="0"/>
              </a:rPr>
              <a:t/>
            </a:r>
            <a:br>
              <a:rPr lang="ar-SA" sz="3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Lucida Calligraphy" pitchFamily="66" charset="0"/>
              </a:rPr>
            </a:br>
            <a:r>
              <a:rPr lang="en-US" sz="3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Lucida Calligraphy" pitchFamily="66" charset="0"/>
              </a:rPr>
              <a:t/>
            </a:r>
            <a:br>
              <a:rPr lang="en-US" sz="3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Lucida Calligraphy" pitchFamily="66" charset="0"/>
              </a:rPr>
            </a:br>
            <a:r>
              <a:rPr lang="en-US" sz="3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Lucida Calligraphy" pitchFamily="66" charset="0"/>
              </a:rPr>
              <a:t>2- What is the importance of space exploration?</a:t>
            </a:r>
            <a:r>
              <a:rPr lang="ar-SA" sz="3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Lucida Calligraphy" pitchFamily="66" charset="0"/>
              </a:rPr>
              <a:t/>
            </a:r>
            <a:br>
              <a:rPr lang="ar-SA" sz="3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Lucida Calligraphy" pitchFamily="66" charset="0"/>
              </a:rPr>
            </a:br>
            <a:r>
              <a:rPr lang="ar-SA" sz="3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Lucida Calligraphy" pitchFamily="66" charset="0"/>
              </a:rPr>
              <a:t/>
            </a:r>
            <a:br>
              <a:rPr lang="ar-SA" sz="3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Lucida Calligraphy" pitchFamily="66" charset="0"/>
              </a:rPr>
            </a:br>
            <a:r>
              <a:rPr lang="en-US" sz="3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Lucida Calligraphy" pitchFamily="66" charset="0"/>
              </a:rPr>
              <a:t/>
            </a:r>
            <a:br>
              <a:rPr lang="en-US" sz="3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Lucida Calligraphy" pitchFamily="66" charset="0"/>
              </a:rPr>
            </a:br>
            <a:r>
              <a:rPr lang="en-US" sz="3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Lucida Calligraphy" pitchFamily="66" charset="0"/>
              </a:rPr>
              <a:t>3- Do you like travel to space ?  </a:t>
            </a:r>
            <a:endParaRPr lang="ar-SA" sz="3600" b="1" dirty="0">
              <a:solidFill>
                <a:schemeClr val="bg2">
                  <a:lumMod val="20000"/>
                  <a:lumOff val="80000"/>
                </a:schemeClr>
              </a:solidFill>
              <a:latin typeface="Lucida Calligraphy" pitchFamily="66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حيوية">
  <a:themeElements>
    <a:clrScheme name="حيوية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حيوية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حيوية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756</TotalTime>
  <Words>219</Words>
  <Application>Microsoft Office PowerPoint</Application>
  <PresentationFormat>عرض على الشاشة (3:4)‏</PresentationFormat>
  <Paragraphs>62</Paragraphs>
  <Slides>24</Slides>
  <Notes>0</Notes>
  <HiddenSlides>0</HiddenSlides>
  <MMClips>6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24</vt:i4>
      </vt:variant>
    </vt:vector>
  </HeadingPairs>
  <TitlesOfParts>
    <vt:vector size="25" baseType="lpstr">
      <vt:lpstr>حيوية</vt:lpstr>
      <vt:lpstr>الشريحة 1</vt:lpstr>
      <vt:lpstr>How are you ?</vt:lpstr>
      <vt:lpstr>الشريحة 3</vt:lpstr>
      <vt:lpstr>الشريحة 4</vt:lpstr>
      <vt:lpstr>Now  Watch the following video </vt:lpstr>
      <vt:lpstr>الشريحة 6</vt:lpstr>
      <vt:lpstr>Describe What you was see in the video .</vt:lpstr>
      <vt:lpstr>Space and Time </vt:lpstr>
      <vt:lpstr>1- Do you think travelling to  space waste time &amp; money ?   2- What is the importance of space exploration?   3- Do you like travel to space ?  </vt:lpstr>
      <vt:lpstr>Vocabulary 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Open your book page 28 ..  Do the quiz in group </vt:lpstr>
      <vt:lpstr>Listing </vt:lpstr>
      <vt:lpstr>3 – 2 – 1 Format </vt:lpstr>
      <vt:lpstr>الشريحة 23</vt:lpstr>
      <vt:lpstr>الشريحة 24</vt:lpstr>
    </vt:vector>
  </TitlesOfParts>
  <Company>Ahmed-Under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SCHOOL</dc:creator>
  <cp:lastModifiedBy>expert</cp:lastModifiedBy>
  <cp:revision>44</cp:revision>
  <dcterms:created xsi:type="dcterms:W3CDTF">2015-02-13T11:25:35Z</dcterms:created>
  <dcterms:modified xsi:type="dcterms:W3CDTF">2015-03-13T14:50:58Z</dcterms:modified>
</cp:coreProperties>
</file>