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</p:sldMasterIdLst>
  <p:notesMasterIdLst>
    <p:notesMasterId r:id="rId23"/>
  </p:notesMasterIdLst>
  <p:sldIdLst>
    <p:sldId id="256" r:id="rId3"/>
    <p:sldId id="257" r:id="rId4"/>
    <p:sldId id="272" r:id="rId5"/>
    <p:sldId id="291" r:id="rId6"/>
    <p:sldId id="292" r:id="rId7"/>
    <p:sldId id="290" r:id="rId8"/>
    <p:sldId id="273" r:id="rId9"/>
    <p:sldId id="262" r:id="rId10"/>
    <p:sldId id="276" r:id="rId11"/>
    <p:sldId id="289" r:id="rId12"/>
    <p:sldId id="263" r:id="rId13"/>
    <p:sldId id="264" r:id="rId14"/>
    <p:sldId id="265" r:id="rId15"/>
    <p:sldId id="293" r:id="rId16"/>
    <p:sldId id="275" r:id="rId17"/>
    <p:sldId id="267" r:id="rId18"/>
    <p:sldId id="268" r:id="rId19"/>
    <p:sldId id="269" r:id="rId20"/>
    <p:sldId id="270" r:id="rId21"/>
    <p:sldId id="271" r:id="rId22"/>
  </p:sldIdLst>
  <p:sldSz cx="10080625" cy="7559675"/>
  <p:notesSz cx="7559675" cy="10691813"/>
  <p:defaultTextStyle>
    <a:defPPr>
      <a:defRPr lang="en-GB"/>
    </a:defPPr>
    <a:lvl1pPr algn="r" defTabSz="449263" rtl="1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r" defTabSz="449263" rtl="1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r" defTabSz="449263" rtl="1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r" defTabSz="449263" rtl="1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r" defTabSz="449263" rtl="1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216B"/>
    <a:srgbClr val="0000FF"/>
    <a:srgbClr val="FFCC00"/>
    <a:srgbClr val="FF0156"/>
    <a:srgbClr val="00FF00"/>
    <a:srgbClr val="FF99CC"/>
    <a:srgbClr val="00AC00"/>
    <a:srgbClr val="FFCC99"/>
    <a:srgbClr val="FF9933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ar-SA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1727B1B8-6138-43CA-BDB8-B1C5AD968B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43FBBF-9513-44B7-B3B3-757DEF33487A}" type="slidenum">
              <a:rPr lang="en-US"/>
              <a:pPr/>
              <a:t>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585C58-7DAE-4A44-A917-B2136445A21E}" type="slidenum">
              <a:rPr lang="en-US"/>
              <a:pPr/>
              <a:t>13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08FBDB-214A-49FE-9AA6-2B1692831807}" type="slidenum">
              <a:rPr lang="en-US"/>
              <a:pPr/>
              <a:t>14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08FBDB-214A-49FE-9AA6-2B1692831807}" type="slidenum">
              <a:rPr lang="en-US"/>
              <a:pPr/>
              <a:t>15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3A49D2-EC0C-4513-8C49-0AEDF4482C19}" type="slidenum">
              <a:rPr lang="en-US"/>
              <a:pPr/>
              <a:t>16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3A370-FC53-4A95-986D-8DDADA90BD12}" type="slidenum">
              <a:rPr lang="en-US"/>
              <a:pPr/>
              <a:t>17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B57F57-1817-4299-82BC-6EEED7D3F811}" type="slidenum">
              <a:rPr lang="en-US"/>
              <a:pPr/>
              <a:t>18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FCD66C-6BF7-4FC4-90E5-B6017FF9E522}" type="slidenum">
              <a:rPr lang="en-US"/>
              <a:pPr/>
              <a:t>19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553CFC-59BD-4BDD-9420-6233F6D430C7}" type="slidenum">
              <a:rPr lang="en-US"/>
              <a:pPr/>
              <a:t>20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479840-3832-4608-B803-A44065424905}" type="slidenum">
              <a:rPr lang="en-US"/>
              <a:pPr/>
              <a:t>2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21DA10-90D7-4405-9625-7C57C3B09BF9}" type="slidenum">
              <a:rPr lang="en-US"/>
              <a:pPr/>
              <a:t>4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445CB4-8528-48DE-A2CB-2CDE04FB8B98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342B0-1929-4B20-B724-A038EF8ED858}" type="slidenum">
              <a:rPr lang="en-US"/>
              <a:pPr/>
              <a:t>6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53729-988C-4501-8FEB-BCFC51D688C6}" type="slidenum">
              <a:rPr lang="en-US"/>
              <a:pPr/>
              <a:t>7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53729-988C-4501-8FEB-BCFC51D688C6}" type="slidenum">
              <a:rPr lang="en-US"/>
              <a:pPr/>
              <a:t>8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D3BC60-4386-45D4-AFFE-37AB09A9AD84}" type="slidenum">
              <a:rPr lang="en-US"/>
              <a:pPr/>
              <a:t>11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15285-4E69-488D-A674-C1BD9EB24EE7}" type="slidenum">
              <a:rPr lang="en-US"/>
              <a:pPr/>
              <a:t>12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0480E7-63EA-4AC8-B37B-858D7AE90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F4DBAA-81F6-4EEE-BD4B-BD41AC4AD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BE5CFB-22BF-43B2-A230-F96D96256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82607-16AF-4E90-AAAD-6BD136FC0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3356C-64DD-43B3-85F1-A382A55875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F594-8E35-447B-BF8F-A5C0DAC92C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شارة رتبة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CDF52-0A94-46CA-84D4-6FC8605A2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350D4-69F1-477B-A3AB-434ED4AF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C920DF-5FD9-4B84-A25C-37FF329C63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44D3-55BB-48A0-9E25-A266A325C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97659-7300-48D9-8B7E-E298264AF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A44F44-B03C-417A-9BFF-70C44000A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38997B-ACB3-44A5-85C1-0C8796090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E8E0F-7253-42DF-B915-08C64EA42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4478B-CF26-4FC0-B6CB-0F66CE49A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35375" y="301625"/>
            <a:ext cx="6154738" cy="1260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0"/>
          </p:nvPr>
        </p:nvSpPr>
        <p:spPr>
          <a:xfrm>
            <a:off x="1763713" y="6094413"/>
            <a:ext cx="2346325" cy="5191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idx="11"/>
          </p:nvPr>
        </p:nvSpPr>
        <p:spPr>
          <a:xfrm>
            <a:off x="4203700" y="6707188"/>
            <a:ext cx="3194050" cy="5191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idx="12"/>
          </p:nvPr>
        </p:nvSpPr>
        <p:spPr>
          <a:xfrm>
            <a:off x="7515225" y="6707188"/>
            <a:ext cx="2346325" cy="519112"/>
          </a:xfrm>
        </p:spPr>
        <p:txBody>
          <a:bodyPr/>
          <a:lstStyle>
            <a:lvl1pPr>
              <a:defRPr/>
            </a:lvl1pPr>
          </a:lstStyle>
          <a:p>
            <a:fld id="{A2C498E0-BCEA-477C-9BEC-A57EBF5FE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3635375" y="301625"/>
            <a:ext cx="6154738" cy="1260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979613" y="1768475"/>
            <a:ext cx="3810000" cy="1828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5942013" y="1768475"/>
            <a:ext cx="3811587" cy="1828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1979613" y="3749675"/>
            <a:ext cx="3810000" cy="1828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942013" y="3749675"/>
            <a:ext cx="3811587" cy="1828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idx="10"/>
          </p:nvPr>
        </p:nvSpPr>
        <p:spPr>
          <a:xfrm>
            <a:off x="1763713" y="6094413"/>
            <a:ext cx="2346325" cy="5191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idx="11"/>
          </p:nvPr>
        </p:nvSpPr>
        <p:spPr>
          <a:xfrm>
            <a:off x="4203700" y="6707188"/>
            <a:ext cx="3194050" cy="5191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idx="12"/>
          </p:nvPr>
        </p:nvSpPr>
        <p:spPr>
          <a:xfrm>
            <a:off x="7515225" y="6707188"/>
            <a:ext cx="2346325" cy="519112"/>
          </a:xfrm>
        </p:spPr>
        <p:txBody>
          <a:bodyPr/>
          <a:lstStyle>
            <a:lvl1pPr>
              <a:defRPr/>
            </a:lvl1pPr>
          </a:lstStyle>
          <a:p>
            <a:fld id="{C516E858-CBD4-4ABF-A82F-D4A17ECC1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53A51A-73F9-405C-979B-D86994EED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16771E-A228-4694-B1BE-B4334BB89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C5B3BA-816B-4255-90C2-D6E2DE856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57B0FB-92A7-404F-A310-75DD61034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2B26B2-4780-4B05-85B3-1CFB02821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64D3B5-96BC-4275-AADE-0EE747524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0EC29D-DCE1-49DC-8AC9-6AF5857F9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تنسيق نص العنوان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تنسيق نص التخطيط</a:t>
            </a:r>
          </a:p>
          <a:p>
            <a:pPr lvl="1"/>
            <a:r>
              <a:rPr lang="ar-SA" smtClean="0"/>
              <a:t>المستوى الثاني للتخطيط</a:t>
            </a:r>
          </a:p>
          <a:p>
            <a:pPr lvl="2"/>
            <a:r>
              <a:rPr lang="ar-SA" smtClean="0"/>
              <a:t>المستوى الثالث للتخطيط</a:t>
            </a:r>
          </a:p>
          <a:p>
            <a:pPr lvl="3"/>
            <a:r>
              <a:rPr lang="ar-SA" smtClean="0"/>
              <a:t>المستوى الرابع للتخطيط</a:t>
            </a:r>
          </a:p>
          <a:p>
            <a:pPr lvl="4"/>
            <a:r>
              <a:rPr lang="ar-SA" smtClean="0"/>
              <a:t>المستوى الخامس للتخطيط</a:t>
            </a:r>
          </a:p>
          <a:p>
            <a:pPr lvl="4"/>
            <a:r>
              <a:rPr lang="ar-SA" smtClean="0"/>
              <a:t>المستوى السادس للتخطيط</a:t>
            </a:r>
          </a:p>
          <a:p>
            <a:pPr lvl="4"/>
            <a:r>
              <a:rPr lang="ar-SA" smtClean="0"/>
              <a:t>المستوى السابع للتخطيط</a:t>
            </a:r>
          </a:p>
          <a:p>
            <a:pPr lvl="4"/>
            <a:r>
              <a:rPr lang="ar-SA" smtClean="0"/>
              <a:t>المستوى الثامن للتخطيط</a:t>
            </a:r>
          </a:p>
          <a:p>
            <a:pPr lvl="4"/>
            <a:r>
              <a:rPr lang="ar-SA" smtClean="0"/>
              <a:t>المستوى التاسع للتخطيط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0454B04D-737D-4099-910E-1E19EFA6A7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wipe dir="d"/>
  </p:transition>
  <p:txStyles>
    <p:titleStyle>
      <a:lvl1pPr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1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r" defTabSz="449263" rtl="1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defTabSz="449263" rtl="1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r" defTabSz="449263" rtl="1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r" defTabSz="449263" rtl="1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r" defTabSz="449263" rtl="1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r" defTabSz="449263" rtl="1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r" defTabSz="449263" rtl="1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r" defTabSz="449263" rtl="1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r" defTabSz="449263" rtl="1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0454B04D-737D-4099-910E-1E19EFA6A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wipe dir="d"/>
  </p:transition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r" rtl="1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r" rtl="1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r" rtl="1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r" rtl="1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r" rtl="1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r" rtl="1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r" rtl="1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r" rtl="1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r" rtl="1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slide" Target="slide4.xml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61825" y="2843733"/>
            <a:ext cx="9070975" cy="4530725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dirty="0">
                <a:cs typeface="AL-Mohanad Bold" pitchFamily="2" charset="-78"/>
              </a:rPr>
              <a:t>اشترى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محمد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جهاز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حاسب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بتكلفه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عاليه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ووجد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ضمن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تعليمات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الجهاز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أنه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لا</a:t>
            </a:r>
            <a:r>
              <a:rPr lang="ar-SA" dirty="0" smtClean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يمكن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لمشتريه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يجري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عمليات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صيانة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أو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إضافة</a:t>
            </a:r>
            <a:endParaRPr lang="en-US" dirty="0" smtClean="0">
              <a:cs typeface="AL-Mohanad Bold" pitchFamily="2" charset="-78"/>
            </a:endParaRP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dirty="0" smtClean="0">
                <a:cs typeface="AL-Mohanad Bold" pitchFamily="2" charset="-78"/>
              </a:rPr>
              <a:t>ملحقات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جديدة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للجهاز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إلا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بالرجوع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إلى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الشركه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المنتجه</a:t>
            </a:r>
            <a:endParaRPr lang="en-US" dirty="0" smtClean="0">
              <a:cs typeface="AL-Mohanad Bold" pitchFamily="2" charset="-78"/>
            </a:endParaRP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dirty="0" smtClean="0">
                <a:cs typeface="AL-Mohanad Bold" pitchFamily="2" charset="-78"/>
              </a:rPr>
              <a:t>مع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دفع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تكاليف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ذلك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كما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أنه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ليس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حقه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يمنح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الجهاز</a:t>
            </a:r>
            <a:r>
              <a:rPr lang="en-US" dirty="0">
                <a:cs typeface="AL-Mohanad Bold" pitchFamily="2" charset="-78"/>
              </a:rPr>
              <a:t> </a:t>
            </a:r>
            <a:endParaRPr lang="en-US" dirty="0" smtClean="0">
              <a:cs typeface="AL-Mohanad Bold" pitchFamily="2" charset="-78"/>
            </a:endParaRP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dirty="0" smtClean="0">
                <a:cs typeface="AL-Mohanad Bold" pitchFamily="2" charset="-78"/>
              </a:rPr>
              <a:t>لأحد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او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يهديه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له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وللحصول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على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تطوير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وتعديل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للجهاز</a:t>
            </a:r>
            <a:endParaRPr lang="en-US" dirty="0" smtClean="0">
              <a:cs typeface="AL-Mohanad Bold" pitchFamily="2" charset="-78"/>
            </a:endParaRP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في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المستقبل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فإن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عليه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دفع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تكاليف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تضاهي</a:t>
            </a:r>
            <a:endParaRPr lang="en-US" dirty="0" smtClean="0">
              <a:cs typeface="AL-Mohanad Bold" pitchFamily="2" charset="-78"/>
            </a:endParaRP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dirty="0" smtClean="0">
                <a:cs typeface="AL-Mohanad Bold" pitchFamily="2" charset="-78"/>
              </a:rPr>
              <a:t>تكلفة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شرائه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للجهاز</a:t>
            </a:r>
            <a:r>
              <a:rPr lang="en-US" dirty="0">
                <a:cs typeface="AL-Mohanad Bold" pitchFamily="2" charset="-78"/>
              </a:rPr>
              <a:t> 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68104" y="395461"/>
            <a:ext cx="3528392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udir MT" pitchFamily="2" charset="-78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udir MT" pitchFamily="2" charset="-78"/>
              </a:rPr>
              <a:t> </a:t>
            </a:r>
            <a:r>
              <a:rPr lang="ar-S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udir MT" pitchFamily="2" charset="-78"/>
              </a:rPr>
              <a:t>محمد و </a:t>
            </a:r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udir MT" pitchFamily="2" charset="-78"/>
              </a:rPr>
              <a:t>خالد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ar-S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udir MT" pitchFamily="2" charset="-78"/>
              </a:rPr>
              <a:t> </a:t>
            </a:r>
            <a:r>
              <a:rPr lang="ar-S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udir MT" pitchFamily="2" charset="-78"/>
              </a:rPr>
              <a:t>في السوق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udir MT" pitchFamily="2" charset="-78"/>
              </a:rPr>
              <a:t>  </a:t>
            </a:r>
          </a:p>
        </p:txBody>
      </p:sp>
      <p:pic>
        <p:nvPicPr>
          <p:cNvPr id="9" name="صورة 8" descr="boy_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2560" y="683493"/>
            <a:ext cx="2193032" cy="2708019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7416576" y="827509"/>
            <a:ext cx="724878" cy="38395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محمد</a:t>
            </a: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359792" y="323453"/>
            <a:ext cx="2304256" cy="1584176"/>
            <a:chOff x="-3384624" y="1907629"/>
            <a:chExt cx="2952328" cy="1944216"/>
          </a:xfrm>
        </p:grpSpPr>
        <p:sp>
          <p:nvSpPr>
            <p:cNvPr id="16" name="مستطيل مستدير الزوايا 15"/>
            <p:cNvSpPr/>
            <p:nvPr/>
          </p:nvSpPr>
          <p:spPr bwMode="auto">
            <a:xfrm>
              <a:off x="-3384624" y="1907629"/>
              <a:ext cx="2952328" cy="1944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1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pic>
          <p:nvPicPr>
            <p:cNvPr id="14" name="صورة 13" descr="boy_compu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98C5B0"/>
                </a:clrFrom>
                <a:clrTo>
                  <a:srgbClr val="98C5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2456" y="2018396"/>
              <a:ext cx="1368152" cy="1689433"/>
            </a:xfrm>
            <a:prstGeom prst="rect">
              <a:avLst/>
            </a:prstGeom>
          </p:spPr>
        </p:pic>
        <p:pic>
          <p:nvPicPr>
            <p:cNvPr id="15" name="صورة 14" descr="computer-cartoon-headset-boy-_www.EnglishCenter.blogfa.c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-3312616" y="2195661"/>
              <a:ext cx="1368152" cy="15438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871960" y="-2506"/>
            <a:ext cx="6156325" cy="1262063"/>
          </a:xfrm>
          <a:ln/>
        </p:spPr>
        <p:txBody>
          <a:bodyPr tIns="38808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SA" sz="4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مواقع داعمة للمصادر الحرة</a:t>
            </a:r>
            <a:endParaRPr lang="en-US" sz="4000" i="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063493" y="899517"/>
            <a:ext cx="5297299" cy="5855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350000"/>
              </a:lnSpc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1)  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موقع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FireFox</a:t>
            </a:r>
            <a:endParaRPr lang="ar-SA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udir MT" pitchFamily="2" charset="-78"/>
            </a:endParaRPr>
          </a:p>
          <a:p>
            <a:pPr>
              <a:lnSpc>
                <a:spcPct val="350000"/>
              </a:lnSpc>
            </a:pP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2) </a:t>
            </a:r>
            <a:r>
              <a:rPr lang="ar-S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موقع 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(</a:t>
            </a:r>
            <a:r>
              <a:rPr lang="ar-S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ويكيبيديا)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 </a:t>
            </a: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udir MT" pitchFamily="2" charset="-78"/>
            </a:endParaRPr>
          </a:p>
          <a:p>
            <a:pPr>
              <a:lnSpc>
                <a:spcPct val="350000"/>
              </a:lnSpc>
            </a:pP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3)  موقع مجتمع لينكس العربي</a:t>
            </a:r>
          </a:p>
          <a:p>
            <a:pPr>
              <a:lnSpc>
                <a:spcPct val="350000"/>
              </a:lnSpc>
            </a:pP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4)  موقع الإدارة المتقدمة </a:t>
            </a:r>
            <a:r>
              <a:rPr lang="ar-S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لجنو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 / لينكس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udir MT" pitchFamily="2" charset="-78"/>
            </a:endParaRPr>
          </a:p>
        </p:txBody>
      </p:sp>
      <p:pic>
        <p:nvPicPr>
          <p:cNvPr id="4" name="صورة 3" descr="gun-linux-book-arab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6096" y="5652045"/>
            <a:ext cx="1080120" cy="1458162"/>
          </a:xfrm>
          <a:prstGeom prst="rect">
            <a:avLst/>
          </a:prstGeom>
        </p:spPr>
      </p:pic>
      <p:pic>
        <p:nvPicPr>
          <p:cNvPr id="5" name="صورة 4" descr="avatar962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6216" y="3923853"/>
            <a:ext cx="1218996" cy="1346991"/>
          </a:xfrm>
          <a:prstGeom prst="rect">
            <a:avLst/>
          </a:prstGeom>
        </p:spPr>
      </p:pic>
      <p:pic>
        <p:nvPicPr>
          <p:cNvPr id="6" name="صورة 5" descr="wikipedia.jpg"/>
          <p:cNvPicPr>
            <a:picLocks noChangeAspect="1"/>
          </p:cNvPicPr>
          <p:nvPr/>
        </p:nvPicPr>
        <p:blipFill>
          <a:blip r:embed="rId4" cstate="print"/>
          <a:srcRect l="21884" r="23406"/>
          <a:stretch>
            <a:fillRect/>
          </a:stretch>
        </p:blipFill>
        <p:spPr>
          <a:xfrm>
            <a:off x="5544368" y="3031513"/>
            <a:ext cx="1152128" cy="1108364"/>
          </a:xfrm>
          <a:prstGeom prst="rect">
            <a:avLst/>
          </a:prstGeom>
        </p:spPr>
      </p:pic>
      <p:pic>
        <p:nvPicPr>
          <p:cNvPr id="9" name="صورة 8" descr="فايرفوك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6256" y="1598753"/>
            <a:ext cx="2016224" cy="11009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20035" t="15059" r="20035" b="15059"/>
          <a:stretch>
            <a:fillRect/>
          </a:stretch>
        </p:blipFill>
        <p:spPr bwMode="auto">
          <a:xfrm>
            <a:off x="431800" y="179437"/>
            <a:ext cx="9288463" cy="705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شكل بيضاوي 3">
            <a:hlinkClick r:id="rId4" action="ppaction://hlinksldjump"/>
          </p:cNvPr>
          <p:cNvSpPr/>
          <p:nvPr/>
        </p:nvSpPr>
        <p:spPr>
          <a:xfrm>
            <a:off x="111090" y="6954613"/>
            <a:ext cx="571504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3817019" y="179437"/>
            <a:ext cx="6551885" cy="1262063"/>
          </a:xfrm>
          <a:ln/>
        </p:spPr>
        <p:txBody>
          <a:bodyPr tIns="38808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اكتشفي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مزايا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المصادر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الحرة</a:t>
            </a:r>
            <a:endParaRPr lang="en-US" i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1800225"/>
            <a:ext cx="3240087" cy="223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213" y="1768475"/>
            <a:ext cx="3811587" cy="216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450" y="4248150"/>
            <a:ext cx="3816350" cy="2592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688" y="4392613"/>
            <a:ext cx="3278187" cy="2592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3744168" y="107429"/>
            <a:ext cx="5904259" cy="1262063"/>
          </a:xfrm>
          <a:ln/>
        </p:spPr>
        <p:txBody>
          <a:bodyPr tIns="38808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ar-AE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اكتشفي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مزايا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المصادر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i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الحره</a:t>
            </a:r>
            <a:endParaRPr lang="en-US" i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872" y="1619597"/>
            <a:ext cx="3527425" cy="2335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368" y="1547589"/>
            <a:ext cx="3816350" cy="2262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28344" y="4355901"/>
            <a:ext cx="3384550" cy="2592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4355901"/>
            <a:ext cx="3455988" cy="2649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شكل بيضاوي 7">
            <a:hlinkClick r:id="rId7" action="ppaction://hlinksldjump"/>
          </p:cNvPr>
          <p:cNvSpPr/>
          <p:nvPr/>
        </p:nvSpPr>
        <p:spPr>
          <a:xfrm>
            <a:off x="111090" y="6954613"/>
            <a:ext cx="571504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325536" y="357173"/>
            <a:ext cx="7786742" cy="1350962"/>
          </a:xfrm>
          <a:ln/>
        </p:spPr>
        <p:txBody>
          <a:bodyPr tIns="38808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AE" sz="5400" b="0" u="sng" dirty="0">
                <a:solidFill>
                  <a:srgbClr val="FF2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عوائد</a:t>
            </a:r>
            <a:r>
              <a:rPr lang="en-US" sz="5400" b="0" u="sng" dirty="0">
                <a:solidFill>
                  <a:srgbClr val="FF2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 </a:t>
            </a:r>
            <a:r>
              <a:rPr lang="ar-AE" sz="5400" b="0" u="sng" dirty="0">
                <a:solidFill>
                  <a:srgbClr val="FF2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استخدام</a:t>
            </a:r>
            <a:r>
              <a:rPr lang="en-US" sz="5400" b="0" u="sng" dirty="0">
                <a:solidFill>
                  <a:srgbClr val="FF2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 </a:t>
            </a:r>
            <a:r>
              <a:rPr lang="ar-AE" sz="5400" b="0" u="sng" dirty="0">
                <a:solidFill>
                  <a:srgbClr val="FF2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المصادر</a:t>
            </a:r>
            <a:r>
              <a:rPr lang="en-US" sz="5400" b="0" u="sng" dirty="0">
                <a:solidFill>
                  <a:srgbClr val="FF2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 </a:t>
            </a:r>
            <a:r>
              <a:rPr lang="ar-AE" sz="5400" b="0" u="sng" dirty="0">
                <a:solidFill>
                  <a:srgbClr val="FF21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الحرة</a:t>
            </a:r>
            <a:endParaRPr lang="en-US" sz="5400" b="0" u="sng" dirty="0">
              <a:solidFill>
                <a:srgbClr val="FF21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11156" y="1993887"/>
            <a:ext cx="8858312" cy="2587625"/>
          </a:xfrm>
          <a:prstGeom prst="rect">
            <a:avLst/>
          </a:prstGeom>
          <a:noFill/>
          <a:ln/>
        </p:spPr>
        <p:txBody>
          <a:bodyPr lIns="0" tIns="28224" rIns="0" bIns="0" anchor="ctr">
            <a:no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من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خلال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معرفتك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بمزايا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المصادر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الحرة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حاولي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أن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تكتشفي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بماذا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سيعود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علين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 </a:t>
            </a:r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استخدام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المصادر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الحرة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في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حياتنا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5" name="صورة 4" descr="diddlmania_016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97699" y="4528463"/>
            <a:ext cx="3182925" cy="303121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943968" y="35421"/>
            <a:ext cx="6156325" cy="1350962"/>
          </a:xfrm>
          <a:ln/>
        </p:spPr>
        <p:txBody>
          <a:bodyPr tIns="38808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AE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عوائد</a:t>
            </a:r>
            <a:r>
              <a:rPr lang="en-US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استخدام</a:t>
            </a:r>
            <a:r>
              <a:rPr lang="en-US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</a:t>
            </a:r>
            <a:r>
              <a:rPr lang="en-US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الحرة</a:t>
            </a:r>
            <a:endParaRPr lang="en-US" u="sng" dirty="0">
              <a:solidFill>
                <a:srgbClr val="FF01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07864" y="1547589"/>
            <a:ext cx="7775575" cy="5112568"/>
          </a:xfrm>
          <a:prstGeom prst="rect">
            <a:avLst/>
          </a:prstGeom>
          <a:noFill/>
          <a:ln/>
        </p:spPr>
        <p:txBody>
          <a:bodyPr lIns="0" tIns="28224" rIns="0" bIns="0" anchor="ctr">
            <a:norm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عائد مادي.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الاستفادة من خبرات الآخرين.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التركيز على الدعم الفني.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البديل الأقل تكلفة.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أسعار أقل.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4" name="صورة 3" descr="gg615168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8344" y="1547589"/>
            <a:ext cx="1368152" cy="1075305"/>
          </a:xfrm>
          <a:prstGeom prst="rect">
            <a:avLst/>
          </a:prstGeom>
        </p:spPr>
      </p:pic>
      <p:pic>
        <p:nvPicPr>
          <p:cNvPr id="5" name="صورة 4" descr="لار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40408" y="1187549"/>
            <a:ext cx="1238250" cy="876300"/>
          </a:xfrm>
          <a:prstGeom prst="rect">
            <a:avLst/>
          </a:prstGeom>
        </p:spPr>
      </p:pic>
      <p:pic>
        <p:nvPicPr>
          <p:cNvPr id="6" name="صورة 5" descr="gg5877452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8064" y="3563813"/>
            <a:ext cx="1517780" cy="1026250"/>
          </a:xfrm>
          <a:prstGeom prst="rect">
            <a:avLst/>
          </a:prstGeom>
        </p:spPr>
      </p:pic>
      <p:pic>
        <p:nvPicPr>
          <p:cNvPr id="7" name="صورة 6" descr="Clipart-People-Desk-Meeting-1080x192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888" y="2393683"/>
            <a:ext cx="2592288" cy="1458162"/>
          </a:xfrm>
          <a:prstGeom prst="rect">
            <a:avLst/>
          </a:prstGeom>
        </p:spPr>
      </p:pic>
      <p:pic>
        <p:nvPicPr>
          <p:cNvPr id="8" name="صورة 7" descr="fist-full-of-money-clip-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32400" y="5724053"/>
            <a:ext cx="734318" cy="792094"/>
          </a:xfrm>
          <a:prstGeom prst="rect">
            <a:avLst/>
          </a:prstGeom>
        </p:spPr>
      </p:pic>
      <p:grpSp>
        <p:nvGrpSpPr>
          <p:cNvPr id="2" name="مجموعة 11"/>
          <p:cNvGrpSpPr/>
          <p:nvPr/>
        </p:nvGrpSpPr>
        <p:grpSpPr>
          <a:xfrm>
            <a:off x="3600152" y="4571925"/>
            <a:ext cx="1656184" cy="1045323"/>
            <a:chOff x="3528144" y="4715941"/>
            <a:chExt cx="1656184" cy="1045323"/>
          </a:xfrm>
        </p:grpSpPr>
        <p:pic>
          <p:nvPicPr>
            <p:cNvPr id="11" name="صورة 10" descr="kindEdTech3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8224" y="4715941"/>
              <a:ext cx="936104" cy="1045323"/>
            </a:xfrm>
            <a:prstGeom prst="rect">
              <a:avLst/>
            </a:prstGeom>
          </p:spPr>
        </p:pic>
        <p:pic>
          <p:nvPicPr>
            <p:cNvPr id="9" name="صورة 8" descr="تنزيل (1)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8144" y="5195770"/>
              <a:ext cx="1080120" cy="528283"/>
            </a:xfrm>
            <a:prstGeom prst="rect">
              <a:avLst/>
            </a:prstGeom>
          </p:spPr>
        </p:pic>
      </p:grpSp>
      <p:sp>
        <p:nvSpPr>
          <p:cNvPr id="13" name="شكل بيضاوي 12">
            <a:hlinkClick r:id="rId10" action="ppaction://hlinksldjump"/>
          </p:cNvPr>
          <p:cNvSpPr/>
          <p:nvPr/>
        </p:nvSpPr>
        <p:spPr>
          <a:xfrm>
            <a:off x="111090" y="6954613"/>
            <a:ext cx="571504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592388"/>
            <a:ext cx="9070975" cy="3708400"/>
          </a:xfrm>
          <a:ln/>
        </p:spPr>
        <p:txBody>
          <a:bodyPr/>
          <a:lstStyle/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تعط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ي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المؤلف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في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أن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ينسب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اليه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العمل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مثلها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مثل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براءة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الاختراع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والعلامة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</a:t>
            </a: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لتجاريه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672160" y="899517"/>
            <a:ext cx="6156325" cy="1262063"/>
          </a:xfrm>
          <a:ln/>
        </p:spPr>
        <p:txBody>
          <a:bodyPr tIns="38808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AE" i="1" u="sng" dirty="0">
                <a:solidFill>
                  <a:srgbClr val="00AC00"/>
                </a:solidFill>
                <a:cs typeface="Mudir MT" pitchFamily="2" charset="-78"/>
              </a:rPr>
              <a:t>حقوق</a:t>
            </a:r>
            <a:r>
              <a:rPr lang="en-US" i="1" u="sng" dirty="0">
                <a:solidFill>
                  <a:srgbClr val="00AC00"/>
                </a:solidFill>
                <a:cs typeface="Mudir MT" pitchFamily="2" charset="-78"/>
              </a:rPr>
              <a:t> </a:t>
            </a:r>
            <a:r>
              <a:rPr lang="ar-AE" i="1" u="sng" dirty="0">
                <a:solidFill>
                  <a:srgbClr val="00AC00"/>
                </a:solidFill>
                <a:cs typeface="Mudir MT" pitchFamily="2" charset="-78"/>
              </a:rPr>
              <a:t>الطبع</a:t>
            </a:r>
            <a:r>
              <a:rPr lang="en-US" i="1" u="sng" dirty="0">
                <a:solidFill>
                  <a:srgbClr val="00AC00"/>
                </a:solidFill>
                <a:cs typeface="Mudir MT" pitchFamily="2" charset="-78"/>
              </a:rPr>
              <a:t> </a:t>
            </a:r>
            <a:r>
              <a:rPr lang="ar-AE" i="1" u="sng" dirty="0">
                <a:solidFill>
                  <a:srgbClr val="00AC00"/>
                </a:solidFill>
                <a:cs typeface="Mudir MT" pitchFamily="2" charset="-78"/>
              </a:rPr>
              <a:t>والنشر</a:t>
            </a:r>
            <a:endParaRPr lang="en-US" i="1" u="sng" dirty="0">
              <a:solidFill>
                <a:srgbClr val="00AC00"/>
              </a:solidFill>
              <a:cs typeface="Mudir MT" pitchFamily="2" charset="-7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3568700"/>
            <a:ext cx="1704975" cy="1579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008" y="683493"/>
            <a:ext cx="1619250" cy="161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4008" y="4499917"/>
            <a:ext cx="7272338" cy="21602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t="15059" b="15059"/>
          <a:stretch>
            <a:fillRect/>
          </a:stretch>
        </p:blipFill>
        <p:spPr bwMode="auto">
          <a:xfrm>
            <a:off x="503808" y="539477"/>
            <a:ext cx="9217024" cy="644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شكل بيضاوي 2">
            <a:hlinkClick r:id="rId4" action="ppaction://hlinksldjump"/>
          </p:cNvPr>
          <p:cNvSpPr/>
          <p:nvPr/>
        </p:nvSpPr>
        <p:spPr>
          <a:xfrm>
            <a:off x="9326592" y="6923109"/>
            <a:ext cx="682595" cy="5651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6010" y="3202657"/>
            <a:ext cx="2592388" cy="1439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55255" y="0"/>
            <a:ext cx="4645297" cy="1262063"/>
          </a:xfrm>
          <a:prstGeom prst="rect">
            <a:avLst/>
          </a:prstGeom>
          <a:noFill/>
          <a:ln/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AE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الانتحال</a:t>
            </a:r>
            <a:r>
              <a:rPr lang="en-US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العلمي</a:t>
            </a:r>
            <a:endParaRPr lang="en-US" i="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19832" y="4858246"/>
            <a:ext cx="9070975" cy="2089943"/>
          </a:xfrm>
          <a:ln/>
        </p:spPr>
        <p:txBody>
          <a:bodyPr tIns="28224">
            <a:normAutofit/>
          </a:bodyPr>
          <a:lstStyle/>
          <a:p>
            <a:pPr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هو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سرقة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أفكار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وكتابات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الآخرين</a:t>
            </a:r>
            <a:endParaRPr lang="en-US" sz="4800" b="1" i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sz="4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ونسبتها</a:t>
            </a:r>
            <a:r>
              <a:rPr lang="en-US" sz="4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للذات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دون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ذكر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المصادر</a:t>
            </a:r>
            <a:r>
              <a:rPr lang="en-US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998" y="1356394"/>
            <a:ext cx="3963987" cy="2192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960" y="1259557"/>
            <a:ext cx="3160713" cy="2578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4103" y="179437"/>
            <a:ext cx="1674241" cy="12541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420491" y="251445"/>
            <a:ext cx="6156325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8808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SA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PT Simple Bold Ruled" pitchFamily="2" charset="-78"/>
              </a:rPr>
              <a:t>أنواع الانتحال العلمي</a:t>
            </a:r>
            <a:endParaRPr lang="en-US" sz="4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PT Simple Bold Ruled" pitchFamily="2" charset="-78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563109" y="1763613"/>
            <a:ext cx="3229731" cy="2448049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2000" cap="flat">
            <a:noFill/>
            <a:round/>
            <a:headEnd/>
            <a:tailEnd/>
          </a:ln>
          <a:effectLst/>
        </p:spPr>
        <p:txBody>
          <a:bodyPr lIns="36000" tIns="144000" rIns="36000" bIns="36000"/>
          <a:lstStyle/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adith2" pitchFamily="2" charset="-78"/>
              </a:rPr>
              <a:t>الاستنساخ</a:t>
            </a:r>
            <a:endParaRPr lang="en-US" sz="32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Hadith2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تقديم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عمل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الآخرين 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على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أنه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عمل 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للفرد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621821" y="4567063"/>
            <a:ext cx="3229731" cy="244804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72000" cap="flat">
            <a:noFill/>
            <a:round/>
            <a:headEnd/>
            <a:tailEnd/>
          </a:ln>
          <a:effectLst/>
        </p:spPr>
        <p:txBody>
          <a:bodyPr lIns="36000" tIns="144000" rIns="36000" bIns="36000"/>
          <a:lstStyle/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800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adith2" pitchFamily="2" charset="-78"/>
              </a:rPr>
              <a:t>المزج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adith2" pitchFamily="2" charset="-78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Hadith2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مزج اجزاء من </a:t>
            </a:r>
            <a:endParaRPr lang="ar-SA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مصادر </a:t>
            </a:r>
            <a:r>
              <a:rPr lang="ar-SA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عديده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618297" y="4567286"/>
            <a:ext cx="3229731" cy="2448049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2000" cap="flat">
            <a:noFill/>
            <a:round/>
            <a:headEnd/>
            <a:tailEnd/>
          </a:ln>
          <a:effectLst/>
        </p:spPr>
        <p:txBody>
          <a:bodyPr lIns="36000" tIns="144000" rIns="36000" bIns="36000"/>
          <a:lstStyle/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adith2" pitchFamily="2" charset="-78"/>
              </a:rPr>
              <a:t>التكرار</a:t>
            </a:r>
            <a:endParaRPr lang="en-US" sz="32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Hadith2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نسخ من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كتابات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الفرد 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السابقه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3120" y="4567063"/>
            <a:ext cx="3343056" cy="2428896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2000" cap="flat">
            <a:noFill/>
            <a:round/>
            <a:headEnd/>
            <a:tailEnd/>
          </a:ln>
          <a:effectLst/>
        </p:spPr>
        <p:txBody>
          <a:bodyPr lIns="36000" tIns="144000" rIns="36000" bIns="36000"/>
          <a:lstStyle/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adith2" pitchFamily="2" charset="-78"/>
              </a:rPr>
              <a:t>المزيج</a:t>
            </a:r>
            <a:endParaRPr lang="en-US" sz="32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Hadith2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دمج مقاطع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ذكر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مصدرها 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مع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مقاطع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لم 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يذكر مصدرها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96059" y="1763613"/>
            <a:ext cx="3229731" cy="2448049"/>
          </a:xfrm>
          <a:prstGeom prst="round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 w="72000" cap="flat">
            <a:noFill/>
            <a:round/>
            <a:headEnd/>
            <a:tailEnd/>
          </a:ln>
          <a:effectLst/>
        </p:spPr>
        <p:txBody>
          <a:bodyPr lIns="36000" tIns="144000" rIns="36000" bIns="36000"/>
          <a:lstStyle/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adith2" pitchFamily="2" charset="-78"/>
              </a:rPr>
              <a:t>النسخ</a:t>
            </a:r>
            <a:endParaRPr lang="en-US" sz="32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Hadith2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نسخ جزء كبير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دون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ذكر 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المصدر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09805" y="1763613"/>
            <a:ext cx="3190347" cy="244804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72000" cap="flat">
            <a:noFill/>
            <a:round/>
            <a:headEnd/>
            <a:tailEnd/>
          </a:ln>
          <a:effectLst/>
        </p:spPr>
        <p:txBody>
          <a:bodyPr lIns="36000" tIns="144000" rIns="36000" bIns="36000"/>
          <a:lstStyle/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Hadith2" pitchFamily="2" charset="-78"/>
              </a:rPr>
              <a:t>الاستبدال</a:t>
            </a:r>
            <a:endParaRPr lang="en-US" sz="32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Hadith2" pitchFamily="2" charset="-78"/>
            </a:endParaRP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نسخ قطعه نصيه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مع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تغيير </a:t>
            </a:r>
            <a:r>
              <a:rPr lang="ar-S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بعض </a:t>
            </a: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لكلمات</a:t>
            </a:r>
          </a:p>
          <a:p>
            <a:pPr marL="431800" indent="-323850" algn="ctr">
              <a:lnSpc>
                <a:spcPct val="7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الرئسيه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  <p:bldP spid="18436" grpId="0" animBg="1"/>
      <p:bldP spid="18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151880" y="3635821"/>
            <a:ext cx="8387284" cy="2808312"/>
          </a:xfrm>
          <a:ln/>
        </p:spPr>
        <p:txBody>
          <a:bodyPr/>
          <a:lstStyle/>
          <a:p>
            <a:pPr marL="431800" indent="-32385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dirty="0">
                <a:cs typeface="AL-Mohanad Bold" pitchFamily="2" charset="-78"/>
              </a:rPr>
              <a:t>بينما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اشترى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خالد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جهاز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حاسب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بتكلفه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يسيره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مع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إمكانية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صيانة</a:t>
            </a:r>
            <a:endParaRPr lang="ar-SA" dirty="0" smtClean="0">
              <a:cs typeface="AL-Mohanad Bold" pitchFamily="2" charset="-78"/>
            </a:endParaRPr>
          </a:p>
          <a:p>
            <a:pPr marL="431800" indent="-32385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dirty="0" smtClean="0">
                <a:cs typeface="AL-Mohanad Bold" pitchFamily="2" charset="-78"/>
              </a:rPr>
              <a:t>الجهاز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أو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إضافة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ملحقات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جديدة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بنفسه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أو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عن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طريق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يريد</a:t>
            </a:r>
            <a:endParaRPr lang="en-US" dirty="0" smtClean="0">
              <a:cs typeface="AL-Mohanad Bold" pitchFamily="2" charset="-78"/>
            </a:endParaRPr>
          </a:p>
          <a:p>
            <a:pPr marL="431800" indent="-32385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dirty="0" smtClean="0">
                <a:cs typeface="AL-Mohanad Bold" pitchFamily="2" charset="-78"/>
              </a:rPr>
              <a:t>كما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له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الصلاحية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في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يطلع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على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قطع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الجهاز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الداخليه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وله</a:t>
            </a:r>
            <a:endParaRPr lang="en-US" dirty="0" smtClean="0">
              <a:cs typeface="AL-Mohanad Bold" pitchFamily="2" charset="-78"/>
            </a:endParaRPr>
          </a:p>
          <a:p>
            <a:pPr marL="431800" indent="-32385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dirty="0" smtClean="0">
                <a:cs typeface="AL-Mohanad Bold" pitchFamily="2" charset="-78"/>
              </a:rPr>
              <a:t>الحق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في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منح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الجهاز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أو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إهدائه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لمن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يريد</a:t>
            </a:r>
            <a:r>
              <a:rPr lang="ar-SA" dirty="0" err="1" smtClean="0">
                <a:cs typeface="AL-Mohanad Bold" pitchFamily="2" charset="-78"/>
              </a:rPr>
              <a:t>.</a:t>
            </a:r>
            <a:r>
              <a:rPr lang="ar-AE" dirty="0" smtClean="0">
                <a:cs typeface="AL-Mohanad Bold" pitchFamily="2" charset="-78"/>
              </a:rPr>
              <a:t>كما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أن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تطويره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وتعديله</a:t>
            </a:r>
            <a:endParaRPr lang="ar-SA" dirty="0" smtClean="0">
              <a:cs typeface="AL-Mohanad Bold" pitchFamily="2" charset="-78"/>
            </a:endParaRPr>
          </a:p>
          <a:p>
            <a:pPr marL="431800" indent="-32385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dirty="0" smtClean="0">
                <a:cs typeface="AL-Mohanad Bold" pitchFamily="2" charset="-78"/>
              </a:rPr>
              <a:t>في</a:t>
            </a:r>
            <a:r>
              <a:rPr lang="en-US" dirty="0" smtClean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المستقبل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يتم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بشكل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مجاني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أو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مقابل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>
                <a:cs typeface="AL-Mohanad Bold" pitchFamily="2" charset="-78"/>
              </a:rPr>
              <a:t>تكلفه</a:t>
            </a:r>
            <a:r>
              <a:rPr lang="en-US" dirty="0">
                <a:cs typeface="AL-Mohanad Bold" pitchFamily="2" charset="-78"/>
              </a:rPr>
              <a:t> </a:t>
            </a:r>
            <a:r>
              <a:rPr lang="ar-AE" dirty="0" smtClean="0">
                <a:cs typeface="AL-Mohanad Bold" pitchFamily="2" charset="-78"/>
              </a:rPr>
              <a:t>بسيطة</a:t>
            </a:r>
            <a:r>
              <a:rPr lang="ar-SA" dirty="0" err="1" smtClean="0">
                <a:cs typeface="AL-Mohanad Bold" pitchFamily="2" charset="-78"/>
              </a:rPr>
              <a:t>.</a:t>
            </a:r>
            <a:endParaRPr lang="en-US" dirty="0">
              <a:cs typeface="AL-Mohanad Bold" pitchFamily="2" charset="-78"/>
            </a:endParaRPr>
          </a:p>
        </p:txBody>
      </p:sp>
      <p:pic>
        <p:nvPicPr>
          <p:cNvPr id="8" name="صورة 7" descr="computer-cartoon-headset-boy-_www.EnglishCenter.blogfa.com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88184" y="404125"/>
            <a:ext cx="2736304" cy="308768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760392" y="755501"/>
            <a:ext cx="790261" cy="3839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خالد</a:t>
            </a: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359792" y="323453"/>
            <a:ext cx="2304256" cy="1584176"/>
            <a:chOff x="-3384624" y="1907629"/>
            <a:chExt cx="2952328" cy="1944216"/>
          </a:xfrm>
        </p:grpSpPr>
        <p:sp>
          <p:nvSpPr>
            <p:cNvPr id="11" name="مستطيل مستدير الزوايا 10"/>
            <p:cNvSpPr/>
            <p:nvPr/>
          </p:nvSpPr>
          <p:spPr bwMode="auto">
            <a:xfrm>
              <a:off x="-3384624" y="1907629"/>
              <a:ext cx="2952328" cy="19442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1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pic>
          <p:nvPicPr>
            <p:cNvPr id="12" name="صورة 11" descr="boy_computer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98C5B0"/>
                </a:clrFrom>
                <a:clrTo>
                  <a:srgbClr val="98C5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2456" y="2018396"/>
              <a:ext cx="1368152" cy="1689433"/>
            </a:xfrm>
            <a:prstGeom prst="rect">
              <a:avLst/>
            </a:prstGeom>
          </p:spPr>
        </p:pic>
        <p:pic>
          <p:nvPicPr>
            <p:cNvPr id="13" name="صورة 12" descr="computer-cartoon-headset-boy-_www.EnglishCenter.blogfa.co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-3312616" y="2195661"/>
              <a:ext cx="1368152" cy="15438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47824" y="179437"/>
            <a:ext cx="9001000" cy="13995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cs typeface="AL-Mohanad Bold" pitchFamily="2" charset="-78"/>
              </a:rPr>
              <a:t>هناك خطوات لازمة للتقليل من حدوث احتمال انتحال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cs typeface="AL-Mohanad Bold" pitchFamily="2" charset="-78"/>
              </a:rPr>
              <a:t>عند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cs typeface="AL-Mohanad Bold" pitchFamily="2" charset="-78"/>
              </a:rPr>
              <a:t>كتابة البحوث و الأوراق البحثية..اذكريها؟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cs typeface="AL-Mohanad Bold" pitchFamily="2" charset="-78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47824" y="1619597"/>
            <a:ext cx="5219700" cy="6289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ar-SA" sz="32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3) ذكر </a:t>
            </a:r>
            <a:r>
              <a:rPr lang="ar-SA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المصدر عند الشك</a:t>
            </a:r>
            <a:r>
              <a:rPr lang="en-US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6286" y="2195661"/>
            <a:ext cx="3600450" cy="6480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2) التلخيص </a:t>
            </a:r>
            <a:r>
              <a:rPr lang="ar-SA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الجيد</a:t>
            </a:r>
            <a:r>
              <a:rPr lang="en-US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11920" y="2195661"/>
            <a:ext cx="4356001" cy="6480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SA" sz="32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4) معرفة </a:t>
            </a:r>
            <a:r>
              <a:rPr lang="ar-SA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أسلوب إعادة </a:t>
            </a:r>
            <a:r>
              <a:rPr lang="ar-SA" sz="32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الصياغة</a:t>
            </a:r>
            <a:r>
              <a:rPr lang="en-US" sz="32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</a:t>
            </a:r>
            <a:endParaRPr lang="en-US" sz="32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400352" y="1619597"/>
            <a:ext cx="3455987" cy="5760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1) التخطيط </a:t>
            </a:r>
            <a:r>
              <a:rPr lang="ar-SA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الجيد</a:t>
            </a:r>
            <a:r>
              <a:rPr lang="en-US" sz="32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2376016" y="3059757"/>
            <a:ext cx="6048672" cy="3816424"/>
            <a:chOff x="-3528640" y="378724"/>
            <a:chExt cx="8156575" cy="5273321"/>
          </a:xfrm>
        </p:grpSpPr>
        <p:pic>
          <p:nvPicPr>
            <p:cNvPr id="1945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9859" b="8555"/>
            <a:stretch>
              <a:fillRect/>
            </a:stretch>
          </p:blipFill>
          <p:spPr bwMode="auto">
            <a:xfrm>
              <a:off x="-3312616" y="539477"/>
              <a:ext cx="7920037" cy="51125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528640" y="378724"/>
              <a:ext cx="8156575" cy="49638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575816" y="1850429"/>
          <a:ext cx="9001572" cy="473772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{125E5076-3810-47DD-B79F-674D7AD40C01}</a:tableStyleId>
              </a:tblPr>
              <a:tblGrid>
                <a:gridCol w="4406592"/>
                <a:gridCol w="4594980"/>
              </a:tblGrid>
              <a:tr h="75013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Mateen" pitchFamily="2" charset="-78"/>
                        </a:rPr>
                        <a:t>المصادر الحرة مفتوحة المصدر </a:t>
                      </a:r>
                      <a:endParaRPr lang="ar-SA" sz="4000" dirty="0">
                        <a:ln w="12700"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Mateen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>
                          <a:ln w="12700"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Mateen" pitchFamily="2" charset="-78"/>
                        </a:rPr>
                        <a:t>البرامج المجانية</a:t>
                      </a:r>
                      <a:endParaRPr lang="ar-SA" sz="4000" dirty="0">
                        <a:ln w="12700"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Mateen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581">
                <a:tc>
                  <a:txBody>
                    <a:bodyPr/>
                    <a:lstStyle/>
                    <a:p>
                      <a:pPr rtl="1">
                        <a:lnSpc>
                          <a:spcPct val="120000"/>
                        </a:lnSpc>
                      </a:pPr>
                      <a:r>
                        <a:rPr lang="ar-SA" sz="28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قد تكون بثمن</a:t>
                      </a: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 لكن عند امتلاكها يصبح للمستخدم حرية التصرف </a:t>
                      </a:r>
                      <a:r>
                        <a:rPr lang="ar-SA" sz="2800" b="0" baseline="0" dirty="0" err="1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بها.</a:t>
                      </a:r>
                      <a:endParaRPr lang="ar-SA" sz="2800" b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cs typeface="AL-Mohanad Bold" pitchFamily="2" charset="-78"/>
                      </a:endParaRPr>
                    </a:p>
                    <a:p>
                      <a:pPr rtl="1">
                        <a:lnSpc>
                          <a:spcPct val="120000"/>
                        </a:lnSpc>
                      </a:pP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هناك أربعة مستويات </a:t>
                      </a:r>
                      <a:r>
                        <a:rPr lang="ar-SA" sz="2800" b="0" baseline="0" dirty="0" err="1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للحرية:</a:t>
                      </a:r>
                      <a:endParaRPr lang="ar-SA" sz="2800" b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cs typeface="AL-Mohanad Bold" pitchFamily="2" charset="-78"/>
                      </a:endParaRPr>
                    </a:p>
                    <a:p>
                      <a:pPr rtl="1">
                        <a:lnSpc>
                          <a:spcPct val="120000"/>
                        </a:lnSpc>
                        <a:buFont typeface="Wingdings" pitchFamily="2" charset="2"/>
                        <a:buChar char="ü"/>
                      </a:pP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حرية الإطلاع على شفرة البرنامج</a:t>
                      </a:r>
                    </a:p>
                    <a:p>
                      <a:pPr rtl="1">
                        <a:lnSpc>
                          <a:spcPct val="120000"/>
                        </a:lnSpc>
                        <a:buFont typeface="Wingdings" pitchFamily="2" charset="2"/>
                        <a:buChar char="ü"/>
                      </a:pP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حرية التطوير والتعديل</a:t>
                      </a:r>
                    </a:p>
                    <a:p>
                      <a:pPr rtl="1">
                        <a:lnSpc>
                          <a:spcPct val="120000"/>
                        </a:lnSpc>
                        <a:buFont typeface="Wingdings" pitchFamily="2" charset="2"/>
                        <a:buChar char="ü"/>
                      </a:pP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حرية الاستخدام في أي غرض</a:t>
                      </a:r>
                    </a:p>
                    <a:p>
                      <a:pPr rtl="1">
                        <a:lnSpc>
                          <a:spcPct val="120000"/>
                        </a:lnSpc>
                        <a:buFont typeface="Wingdings" pitchFamily="2" charset="2"/>
                        <a:buChar char="ü"/>
                      </a:pP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حرية التوزيع بأي طريقة</a:t>
                      </a:r>
                      <a:endParaRPr lang="ar-SA" sz="2800" b="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cs typeface="AL-Mohanad Bold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20000"/>
                        </a:lnSpc>
                      </a:pPr>
                      <a:r>
                        <a:rPr lang="ar-SA" sz="28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لا تضمن سوى</a:t>
                      </a: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 مستوى واحد من </a:t>
                      </a:r>
                      <a:r>
                        <a:rPr lang="ar-SA" sz="2800" b="0" baseline="0" dirty="0" err="1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الحرية:</a:t>
                      </a:r>
                      <a:endParaRPr lang="ar-SA" sz="2800" b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cs typeface="AL-Mohanad Bold" pitchFamily="2" charset="-78"/>
                      </a:endParaRPr>
                    </a:p>
                    <a:p>
                      <a:pPr rtl="1">
                        <a:lnSpc>
                          <a:spcPct val="120000"/>
                        </a:lnSpc>
                        <a:buFont typeface="Wingdings" pitchFamily="2" charset="2"/>
                        <a:buChar char="ü"/>
                      </a:pP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حرية الاستخدام</a:t>
                      </a:r>
                    </a:p>
                    <a:p>
                      <a:pPr rtl="1">
                        <a:lnSpc>
                          <a:spcPct val="120000"/>
                        </a:lnSpc>
                        <a:buFont typeface="Wingdings" pitchFamily="2" charset="2"/>
                        <a:buChar char="ü"/>
                      </a:pPr>
                      <a:r>
                        <a:rPr lang="ar-SA" sz="2800" b="0" baseline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L-Mohanad Bold" pitchFamily="2" charset="-78"/>
                        </a:rPr>
                        <a:t>وأحيانا حرية التوزيع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53966" y="302737"/>
            <a:ext cx="9572692" cy="1259946"/>
          </a:xfrm>
        </p:spPr>
        <p:txBody>
          <a:bodyPr>
            <a:noAutofit/>
          </a:bodyPr>
          <a:lstStyle/>
          <a:p>
            <a:pPr algn="ctr"/>
            <a:r>
              <a:rPr lang="ar-SA" sz="5300" dirty="0" smtClean="0">
                <a:solidFill>
                  <a:srgbClr val="FF0156"/>
                </a:solidFill>
                <a:cs typeface="onaizah Hor-ayman" pitchFamily="2" charset="-78"/>
              </a:rPr>
              <a:t>الفرق بين </a:t>
            </a:r>
            <a:r>
              <a:rPr lang="ar-SA" sz="5300" dirty="0" smtClean="0">
                <a:solidFill>
                  <a:srgbClr val="0000FF"/>
                </a:solidFill>
                <a:cs typeface="onaizah Hor-ayman" pitchFamily="2" charset="-78"/>
              </a:rPr>
              <a:t>المصادر </a:t>
            </a:r>
            <a:r>
              <a:rPr lang="ar-SA" sz="5300" dirty="0" err="1" smtClean="0">
                <a:solidFill>
                  <a:srgbClr val="0000FF"/>
                </a:solidFill>
                <a:cs typeface="onaizah Hor-ayman" pitchFamily="2" charset="-78"/>
              </a:rPr>
              <a:t>الحره</a:t>
            </a:r>
            <a:r>
              <a:rPr lang="ar-SA" sz="5300" dirty="0" smtClean="0">
                <a:solidFill>
                  <a:srgbClr val="0000FF"/>
                </a:solidFill>
                <a:cs typeface="onaizah Hor-ayman" pitchFamily="2" charset="-78"/>
              </a:rPr>
              <a:t> مفتوحة المصدر </a:t>
            </a:r>
            <a:r>
              <a:rPr lang="ar-SA" sz="5300" dirty="0" smtClean="0">
                <a:solidFill>
                  <a:srgbClr val="FF0156"/>
                </a:solidFill>
                <a:cs typeface="onaizah Hor-ayman" pitchFamily="2" charset="-78"/>
              </a:rPr>
              <a:t>و </a:t>
            </a:r>
            <a:r>
              <a:rPr lang="ar-SA" sz="5300" dirty="0" smtClean="0">
                <a:solidFill>
                  <a:srgbClr val="0000FF"/>
                </a:solidFill>
                <a:cs typeface="onaizah Hor-ayman" pitchFamily="2" charset="-78"/>
              </a:rPr>
              <a:t>البرامج المجانية</a:t>
            </a:r>
            <a:endParaRPr lang="ar-SA" sz="5300" dirty="0">
              <a:solidFill>
                <a:srgbClr val="0000FF"/>
              </a:solidFill>
              <a:cs typeface="onaizah Hor-ayma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936120" y="556577"/>
            <a:ext cx="4104456" cy="1080120"/>
          </a:xfrm>
          <a:prstGeom prst="round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>
            <a:noFill/>
            <a:round/>
            <a:headEnd/>
            <a:tailEnd/>
          </a:ln>
          <a:effectLst/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S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udir MT" pitchFamily="2" charset="-78"/>
              </a:rPr>
              <a:t>المصادر الحرة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udir MT" pitchFamily="2" charset="-78"/>
              </a:rPr>
              <a:t> </a:t>
            </a:r>
          </a:p>
        </p:txBody>
      </p:sp>
      <p:sp>
        <p:nvSpPr>
          <p:cNvPr id="614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3808" y="2309020"/>
            <a:ext cx="2921000" cy="216058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أنواع رخص</a:t>
            </a: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 الحرة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6147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70858" y="2274095"/>
            <a:ext cx="2921000" cy="2160587"/>
          </a:xfrm>
          <a:prstGeom prst="round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أنواع رخص</a:t>
            </a: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 </a:t>
            </a:r>
            <a:r>
              <a:rPr lang="ar-S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المغلقه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614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637908" y="2267669"/>
            <a:ext cx="2921000" cy="2160588"/>
          </a:xfrm>
          <a:prstGeom prst="round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مفهوم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 الحرة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6149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637908" y="4675982"/>
            <a:ext cx="2921000" cy="2160588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مزايـــــا </a:t>
            </a: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 </a:t>
            </a:r>
            <a:r>
              <a:rPr lang="ar-S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الحرة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6150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570858" y="4675982"/>
            <a:ext cx="2921000" cy="2160588"/>
          </a:xfrm>
          <a:prstGeom prst="round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عوائد استخدام</a:t>
            </a: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 الحرة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6151" name="Text Box 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03808" y="4710907"/>
            <a:ext cx="2921000" cy="2160588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ar-SA" sz="5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حقوق </a:t>
            </a:r>
          </a:p>
          <a:p>
            <a:pPr marL="431800" indent="-323850" algn="ctr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ar-S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الطبع </a:t>
            </a:r>
            <a:r>
              <a:rPr lang="ar-S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والنشر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pic>
        <p:nvPicPr>
          <p:cNvPr id="12" name="صورة 11" descr="windows-open-source_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808" y="323453"/>
            <a:ext cx="1872208" cy="162071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016" y="422251"/>
            <a:ext cx="5664692" cy="1020389"/>
          </a:xfrm>
          <a:prstGeom prst="snip2Same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AE" sz="4000" b="0" i="0" dirty="0">
                <a:cs typeface="Mudir MT" pitchFamily="2" charset="-78"/>
              </a:rPr>
              <a:t>مفهوم</a:t>
            </a:r>
            <a:r>
              <a:rPr lang="en-US" sz="4000" b="0" i="0" dirty="0">
                <a:cs typeface="Mudir MT" pitchFamily="2" charset="-78"/>
              </a:rPr>
              <a:t> </a:t>
            </a:r>
            <a:r>
              <a:rPr lang="ar-AE" sz="4000" b="0" i="0" dirty="0">
                <a:cs typeface="Mudir MT" pitchFamily="2" charset="-78"/>
              </a:rPr>
              <a:t>المصادر</a:t>
            </a:r>
            <a:r>
              <a:rPr lang="en-US" sz="4000" b="0" i="0" dirty="0">
                <a:cs typeface="Mudir MT" pitchFamily="2" charset="-78"/>
              </a:rPr>
              <a:t> </a:t>
            </a:r>
            <a:r>
              <a:rPr lang="ar-AE" sz="4000" b="0" i="0" dirty="0" smtClean="0">
                <a:cs typeface="Mudir MT" pitchFamily="2" charset="-78"/>
              </a:rPr>
              <a:t>الحرة</a:t>
            </a:r>
            <a:r>
              <a:rPr lang="ar-SA" sz="4000" b="0" i="0" dirty="0" smtClean="0">
                <a:cs typeface="Mudir MT" pitchFamily="2" charset="-78"/>
              </a:rPr>
              <a:t> </a:t>
            </a:r>
            <a:r>
              <a:rPr lang="en-US" sz="4000" b="0" i="0" dirty="0" smtClean="0">
                <a:cs typeface="Tahoma" charset="0"/>
              </a:rPr>
              <a:t>(</a:t>
            </a:r>
            <a:r>
              <a:rPr lang="en-US" sz="4000" dirty="0"/>
              <a:t>OSS)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80119" y="1403573"/>
            <a:ext cx="7920633" cy="1873250"/>
          </a:xfrm>
          <a:prstGeom prst="rect">
            <a:avLst/>
          </a:prstGeom>
          <a:noFill/>
          <a:ln/>
        </p:spPr>
        <p:txBody>
          <a:bodyPr lIns="0" tIns="28224" rIns="0" bIns="0" anchor="ctr">
            <a:norm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هي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مفهوم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متبع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لحماية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الملكي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ة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الف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كر</a:t>
            </a:r>
            <a:r>
              <a:rPr lang="ar-AE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ية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ولا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تقوم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على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احتكار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المعلومة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بل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على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A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نشرها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44" y="3279771"/>
            <a:ext cx="5400502" cy="3275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شكل بيضاوي 4">
            <a:hlinkClick r:id="rId4" action="ppaction://hlinksldjump"/>
          </p:cNvPr>
          <p:cNvSpPr/>
          <p:nvPr/>
        </p:nvSpPr>
        <p:spPr>
          <a:xfrm>
            <a:off x="9469468" y="6954613"/>
            <a:ext cx="571504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1493821"/>
            <a:ext cx="9287743" cy="5786478"/>
          </a:xfrm>
          <a:ln/>
        </p:spPr>
        <p:txBody>
          <a:bodyPr>
            <a:noAutofit/>
          </a:bodyPr>
          <a:lstStyle/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1</a:t>
            </a:r>
            <a:r>
              <a:rPr lang="ar-SA" sz="4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)</a:t>
            </a:r>
            <a:r>
              <a:rPr lang="ar-S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رخصة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المستخدم</a:t>
            </a:r>
            <a:r>
              <a:rPr lang="en-US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الأخير</a:t>
            </a:r>
            <a:r>
              <a:rPr lang="en-US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(</a:t>
            </a:r>
            <a:r>
              <a:rPr lang="en-US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L-Mohanad Bold" pitchFamily="2" charset="-78"/>
              </a:rPr>
              <a:t>EULA</a:t>
            </a:r>
            <a:r>
              <a:rPr lang="en-US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) </a:t>
            </a:r>
            <a:r>
              <a:rPr lang="ar-S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:</a:t>
            </a:r>
            <a:endParaRPr lang="en-US" sz="4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هي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تعني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بيع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رخصة استخدام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المنتج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ولا يحق لك بيع أو نسخ أو تأجير المنتج كما أن الشركة تحتفظ بشفرة البرنامج الأساسية.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u="sng" dirty="0" smtClean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2</a:t>
            </a:r>
            <a:r>
              <a:rPr lang="ar-SA" sz="4000" b="1" u="sng" dirty="0" err="1" smtClean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)</a:t>
            </a:r>
            <a:r>
              <a:rPr lang="ar-SA" sz="4000" b="1" u="sng" dirty="0" smtClean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err="1" smtClean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براءة</a:t>
            </a:r>
            <a:r>
              <a:rPr lang="en-US" sz="4000" b="1" u="sng" dirty="0" smtClean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err="1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الاختراع</a:t>
            </a:r>
            <a:r>
              <a:rPr lang="en-US" sz="4000" b="1" u="sng" dirty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err="1" smtClean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الحصريه</a:t>
            </a:r>
            <a:r>
              <a:rPr lang="en-US" sz="4000" b="1" u="sng" dirty="0" smtClean="0">
                <a:solidFill>
                  <a:srgbClr val="FF0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:</a:t>
            </a:r>
            <a:endParaRPr lang="en-US" sz="4000" b="1" u="sng" dirty="0">
              <a:solidFill>
                <a:srgbClr val="FF01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هي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حصر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استخدام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المنتج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و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تطويره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و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إ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ستعماله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على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الشركه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المنتجه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فقط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..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مثال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( الدواء</a:t>
            </a:r>
            <a:r>
              <a:rPr lang="ar-S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).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ar-SA" sz="4000" b="1" u="sng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3</a:t>
            </a:r>
            <a:r>
              <a:rPr lang="ar-SA" sz="4000" b="1" u="sng" dirty="0" err="1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)</a:t>
            </a:r>
            <a:r>
              <a:rPr lang="ar-SA" sz="4000" b="1" u="sng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smtClean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رخصة </a:t>
            </a:r>
            <a:r>
              <a:rPr lang="en-US" sz="4000" b="1" u="sng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حقوق</a:t>
            </a:r>
            <a:r>
              <a:rPr lang="en-US" sz="4000" b="1" u="sng" dirty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u="sng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النسخ</a:t>
            </a:r>
            <a:r>
              <a:rPr lang="en-US" sz="4000" b="1" u="sng" dirty="0">
                <a:solidFill>
                  <a:srgbClr val="00A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هي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تعني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نسبة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المنتج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لصاحبه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.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224" y="395461"/>
            <a:ext cx="5580261" cy="9189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8808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أنواع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رخص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المغلقه</a:t>
            </a:r>
            <a:endParaRPr lang="en-US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4" name="شكل بيضاوي 3">
            <a:hlinkClick r:id="rId3" action="ppaction://hlinksldjump"/>
          </p:cNvPr>
          <p:cNvSpPr/>
          <p:nvPr/>
        </p:nvSpPr>
        <p:spPr>
          <a:xfrm>
            <a:off x="39652" y="6994547"/>
            <a:ext cx="571504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864" y="1763613"/>
            <a:ext cx="2088232" cy="17281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872" y="395461"/>
            <a:ext cx="2229247" cy="13680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672160" y="-180603"/>
            <a:ext cx="615632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أنواع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رخص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</a:t>
            </a:r>
            <a:r>
              <a:rPr lang="en-US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  <a:r>
              <a:rPr lang="ar-AE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الحرة</a:t>
            </a:r>
            <a:endParaRPr lang="en-US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600151" y="3743325"/>
            <a:ext cx="5904211" cy="3173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560592" y="1043533"/>
            <a:ext cx="1840915" cy="17028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1</a:t>
            </a:r>
            <a:r>
              <a:rPr lang="ar-S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)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GPL</a:t>
            </a:r>
            <a:endParaRPr lang="ar-SA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udir MT" pitchFamily="2" charset="-78"/>
            </a:endParaRPr>
          </a:p>
          <a:p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2</a:t>
            </a:r>
            <a:r>
              <a:rPr lang="ar-S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)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LGPL </a:t>
            </a:r>
          </a:p>
          <a:p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3</a:t>
            </a:r>
            <a:r>
              <a:rPr lang="ar-S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)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BSD</a:t>
            </a:r>
            <a:endParaRPr lang="ar-SA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udir MT" pitchFamily="2" charset="-78"/>
            </a:endParaRPr>
          </a:p>
          <a:p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4</a:t>
            </a:r>
            <a:r>
              <a:rPr lang="ar-S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)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udir MT" pitchFamily="2" charset="-78"/>
              </a:rPr>
              <a:t>FDL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udir MT" pitchFamily="2" charset="-78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1583928" y="3347789"/>
          <a:ext cx="7872546" cy="3168352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936273"/>
                <a:gridCol w="3936273"/>
              </a:tblGrid>
              <a:tr h="65866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noProof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icrosoft YaHei" charset="-122"/>
                          <a:cs typeface="Mudir MT" pitchFamily="2" charset="-78"/>
                        </a:rPr>
                        <a:t>GPL</a:t>
                      </a:r>
                      <a:endParaRPr lang="ar-SA" sz="2800" b="1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icrosoft YaHei" charset="-122"/>
                        <a:cs typeface="Mudir MT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noProof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icrosoft YaHei" charset="-122"/>
                          <a:cs typeface="Mudir MT" pitchFamily="2" charset="-78"/>
                        </a:rPr>
                        <a:t>BSD</a:t>
                      </a:r>
                      <a:endParaRPr lang="ar-SA" sz="2800" b="1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icrosoft YaHei" charset="-122"/>
                        <a:cs typeface="Mudir MT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68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Hotham" pitchFamily="2" charset="-78"/>
                        </a:rPr>
                        <a:t>إذا</a:t>
                      </a:r>
                      <a:r>
                        <a:rPr lang="ar-SA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Hotham" pitchFamily="2" charset="-78"/>
                        </a:rPr>
                        <a:t> كان البرنامج يستخدم رخصة </a:t>
                      </a:r>
                      <a:r>
                        <a:rPr kumimoji="0" 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L-Hotham" pitchFamily="2" charset="-78"/>
                        </a:rPr>
                        <a:t>GPL</a:t>
                      </a:r>
                      <a:r>
                        <a:rPr kumimoji="0" lang="ar-SA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L-Hotham" pitchFamily="2" charset="-78"/>
                        </a:rPr>
                        <a:t> </a:t>
                      </a:r>
                      <a:r>
                        <a:rPr lang="ar-SA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Hotham" pitchFamily="2" charset="-78"/>
                        </a:rPr>
                        <a:t>وقام المستخدم بتعديله فيشترط عليه أن يوفر هذه التعديلات للآخرين وذلك وفق قوانين الرخصة.</a:t>
                      </a:r>
                      <a:endParaRPr lang="ar-S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Hotham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Hotham" pitchFamily="2" charset="-78"/>
                        </a:rPr>
                        <a:t>إذا كان البرنامج يستخدم رخصة</a:t>
                      </a:r>
                      <a:r>
                        <a:rPr lang="ar-SA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Hotham" pitchFamily="2" charset="-78"/>
                        </a:rPr>
                        <a:t> </a:t>
                      </a:r>
                      <a:r>
                        <a:rPr kumimoji="0" lang="en-US" sz="2800" b="1" kern="12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Hotham" pitchFamily="2" charset="-78"/>
                        </a:rPr>
                        <a:t>BSD</a:t>
                      </a:r>
                      <a:r>
                        <a:rPr lang="ar-SA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L-Hotham" pitchFamily="2" charset="-78"/>
                        </a:rPr>
                        <a:t> فلا يكون ملزماَ بمشاركة الآخرين التعديلات التي أجرها.</a:t>
                      </a:r>
                      <a:endParaRPr lang="ar-S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Hotham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clipart_of_31354_smjpg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30" y="2065325"/>
            <a:ext cx="2640304" cy="330038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677" y="708003"/>
            <a:ext cx="2088232" cy="21090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52" y="88327"/>
            <a:ext cx="2229247" cy="13680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5760392" y="179437"/>
            <a:ext cx="4068093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SA" sz="4000" u="sng" dirty="0" smtClean="0">
                <a:solidFill>
                  <a:srgbClr val="C00000"/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بعض قوانين الرخص</a:t>
            </a:r>
            <a:endParaRPr lang="en-US" sz="4000" i="0" u="sng" dirty="0">
              <a:solidFill>
                <a:srgbClr val="C00000"/>
              </a:solidFill>
              <a:effectLst>
                <a:glow rad="101600">
                  <a:srgbClr val="FFCC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600151" y="1619597"/>
            <a:ext cx="5904211" cy="3173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1) حرية </a:t>
            </a:r>
            <a:r>
              <a:rPr lang="ar-S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استخدام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البرنامج لأي غرض.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2) حرية </a:t>
            </a:r>
            <a:r>
              <a:rPr lang="ar-S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التعديل على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البرنامج.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3) حرية </a:t>
            </a:r>
            <a:r>
              <a:rPr lang="ar-S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مشاركة البرنامج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مع الآخرين.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4) حرية </a:t>
            </a:r>
            <a:r>
              <a:rPr lang="ar-S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توزيع نسخه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معدَّله </a:t>
            </a:r>
            <a:r>
              <a:rPr lang="ar-S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من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البرنامج.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  <a:p>
            <a:pPr marL="431800" indent="-323850"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5) اتاحة </a:t>
            </a:r>
            <a:r>
              <a:rPr lang="ar-S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شفرة البرنامج </a:t>
            </a:r>
            <a:r>
              <a:rPr lang="ar-S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للمستخدم.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63848" y="5147989"/>
            <a:ext cx="8820621" cy="15121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100794" tIns="38808" rIns="100794" bIns="50397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kumimoji="0" lang="ar-S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Mudir MT" pitchFamily="2" charset="-78"/>
              </a:rPr>
              <a:t>ملاحظة: </a:t>
            </a:r>
            <a:r>
              <a:rPr kumimoji="0" lang="ar-SA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Mudir MT" pitchFamily="2" charset="-78"/>
              </a:rPr>
              <a:t> </a:t>
            </a:r>
            <a:r>
              <a:rPr kumimoji="0" lang="ar-SA" sz="32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 pitchFamily="2" charset="-78"/>
              </a:rPr>
              <a:t>لا بد من معرفة رخصة وقانون </a:t>
            </a:r>
            <a:r>
              <a:rPr kumimoji="0" lang="ar-SA" sz="3200" b="1" i="0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 pitchFamily="2" charset="-78"/>
              </a:rPr>
              <a:t>الإستخدام</a:t>
            </a:r>
            <a:r>
              <a:rPr kumimoji="0" lang="ar-SA" sz="32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 pitchFamily="2" charset="-78"/>
              </a:rPr>
              <a:t> لكل برنامج لمعرفة</a:t>
            </a:r>
            <a:r>
              <a:rPr kumimoji="0" lang="ar-SA" sz="3200" b="1" i="0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 pitchFamily="2" charset="-78"/>
              </a:rPr>
              <a:t> الحقوق والواجبات تجاه أعمال الآخرين.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Mudir MT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11156" y="207937"/>
            <a:ext cx="8858312" cy="1262063"/>
          </a:xfrm>
          <a:ln/>
        </p:spPr>
        <p:txBody>
          <a:bodyPr tIns="38808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ar-SA" sz="4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مقارنة بين </a:t>
            </a:r>
            <a:r>
              <a:rPr lang="ar-SA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المصادر المفتوحة والمصادر الحرة</a:t>
            </a:r>
            <a:endParaRPr lang="en-US" sz="4400" i="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754032" y="1691605"/>
          <a:ext cx="8358246" cy="294548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179123"/>
                <a:gridCol w="4179123"/>
              </a:tblGrid>
              <a:tr h="6568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kern="120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icrosoft YaHei" charset="-122"/>
                          <a:cs typeface="Mudir MT" pitchFamily="2" charset="-78"/>
                        </a:rPr>
                        <a:t>المصادر</a:t>
                      </a:r>
                      <a:r>
                        <a:rPr lang="ar-SA" sz="2800" b="1" kern="1200" baseline="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icrosoft YaHei" charset="-122"/>
                          <a:cs typeface="Mudir MT" pitchFamily="2" charset="-78"/>
                        </a:rPr>
                        <a:t> المفتوحة</a:t>
                      </a:r>
                      <a:endParaRPr lang="ar-SA" sz="2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icrosoft YaHei" charset="-122"/>
                        <a:cs typeface="Mudir MT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kern="120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Microsoft YaHei" charset="-122"/>
                          <a:cs typeface="Mudir MT" pitchFamily="2" charset="-78"/>
                        </a:rPr>
                        <a:t>المصادر الحرة</a:t>
                      </a:r>
                      <a:endParaRPr lang="ar-SA" sz="28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Microsoft YaHei" charset="-122"/>
                        <a:cs typeface="Mudir MT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60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Hotham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L-Hotham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91725" y="5130319"/>
            <a:ext cx="7020421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100794" tIns="38808" rIns="100794" bIns="50397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kumimoji="0" lang="ar-S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Mudir MT" pitchFamily="2" charset="-78"/>
              </a:rPr>
              <a:t>ملاحظة: </a:t>
            </a:r>
            <a:r>
              <a:rPr kumimoji="0" lang="ar-SA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Mudir MT" pitchFamily="2" charset="-78"/>
              </a:rPr>
              <a:t> </a:t>
            </a:r>
            <a:r>
              <a:rPr kumimoji="0" lang="ar-SA" sz="32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L-Mohanad Bold" pitchFamily="2" charset="-78"/>
              </a:rPr>
              <a:t>المصادر الحرة هيا مفتوحة وليس العكس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Mudir MT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68874" y="2422515"/>
            <a:ext cx="3963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n-ea"/>
                <a:cs typeface="AL-Mohanad Bold" pitchFamily="2" charset="-78"/>
              </a:rPr>
              <a:t>قد تأتي مع عقد قد يمنعك من تطويرها ويسمح </a:t>
            </a:r>
            <a:r>
              <a:rPr lang="ar-SA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n-ea"/>
                <a:cs typeface="AL-Mohanad Bold" pitchFamily="2" charset="-78"/>
              </a:rPr>
              <a:t>لك</a:t>
            </a: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n-ea"/>
                <a:cs typeface="AL-Mohanad Bold" pitchFamily="2" charset="-78"/>
              </a:rPr>
              <a:t> فقط بالإطلاع عليها.</a:t>
            </a:r>
            <a:endParaRPr lang="ar-S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77875" y="2351077"/>
            <a:ext cx="40195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ar-S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n-ea"/>
                <a:cs typeface="AL-Mohanad Bold" pitchFamily="2" charset="-78"/>
              </a:rPr>
              <a:t>تسمح بالتطوير والتعديل دون قيد أو شرط أو إذن من الطرف الأول والتعديل يقتضي بالضرورة توافر المصدر.</a:t>
            </a:r>
            <a:endParaRPr lang="ar-S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AL-Mohanad Bold" pitchFamily="2" charset="-78"/>
            </a:endParaRPr>
          </a:p>
        </p:txBody>
      </p:sp>
      <p:pic>
        <p:nvPicPr>
          <p:cNvPr id="9" name="صورة 8" descr="6a00d8341c475553ef00e54f7a97bb8834-800w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575" y="4565655"/>
            <a:ext cx="2070151" cy="299402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رض المصادر الحره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1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1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المصادر الحره</Template>
  <TotalTime>1148</TotalTime>
  <Words>695</Words>
  <Application>Microsoft Office PowerPoint</Application>
  <PresentationFormat>مخصص</PresentationFormat>
  <Paragraphs>146</Paragraphs>
  <Slides>20</Slides>
  <Notes>17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22" baseType="lpstr">
      <vt:lpstr>عرض المصادر الحره</vt:lpstr>
      <vt:lpstr>ملتقى</vt:lpstr>
      <vt:lpstr>الشريحة 1</vt:lpstr>
      <vt:lpstr>الشريحة 2</vt:lpstr>
      <vt:lpstr>الفرق بين المصادر الحره مفتوحة المصدر و البرامج المجانية</vt:lpstr>
      <vt:lpstr>الشريحة 4</vt:lpstr>
      <vt:lpstr>مفهوم المصادر الحرة (OSS)</vt:lpstr>
      <vt:lpstr>أنواع رخص المصادر المغلقه</vt:lpstr>
      <vt:lpstr>أنواع رخص المصادر الحرة</vt:lpstr>
      <vt:lpstr>بعض قوانين الرخص</vt:lpstr>
      <vt:lpstr>مقارنة بين المصادر المفتوحة والمصادر الحرة</vt:lpstr>
      <vt:lpstr>مواقع داعمة للمصادر الحرة</vt:lpstr>
      <vt:lpstr>الشريحة 11</vt:lpstr>
      <vt:lpstr>اكتشفي مزايا المصادر الحرة</vt:lpstr>
      <vt:lpstr>اكتشفي مزايا المصادر الحره</vt:lpstr>
      <vt:lpstr>عوائد استخدام المصادر الحرة</vt:lpstr>
      <vt:lpstr>عوائد استخدام المصادر الحرة</vt:lpstr>
      <vt:lpstr>حقوق الطبع والنشر</vt:lpstr>
      <vt:lpstr>الشريحة 17</vt:lpstr>
      <vt:lpstr>الانتحال العلمي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User</cp:lastModifiedBy>
  <cp:revision>64</cp:revision>
  <cp:lastPrinted>1601-01-01T00:00:00Z</cp:lastPrinted>
  <dcterms:created xsi:type="dcterms:W3CDTF">2013-09-03T21:52:15Z</dcterms:created>
  <dcterms:modified xsi:type="dcterms:W3CDTF">2013-09-11T17:07:18Z</dcterms:modified>
</cp:coreProperties>
</file>