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2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89DDF91-C14F-4782-B8CE-462C65279ACB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B132DA8-FA05-4EBE-A769-BCB10945EB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  <p:sndAc>
      <p:stSnd>
        <p:snd r:embed="rId1" name="bomb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9DDF91-C14F-4782-B8CE-462C65279ACB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132DA8-FA05-4EBE-A769-BCB10945EB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  <p:sndAc>
      <p:stSnd>
        <p:snd r:embed="rId1" name="bomb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9DDF91-C14F-4782-B8CE-462C65279ACB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132DA8-FA05-4EBE-A769-BCB10945EB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  <p:sndAc>
      <p:stSnd>
        <p:snd r:embed="rId1" name="bomb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9DDF91-C14F-4782-B8CE-462C65279ACB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132DA8-FA05-4EBE-A769-BCB10945EB4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med">
    <p:wipe dir="d"/>
    <p:sndAc>
      <p:stSnd>
        <p:snd r:embed="rId1" name="bomb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9DDF91-C14F-4782-B8CE-462C65279ACB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132DA8-FA05-4EBE-A769-BCB10945EB4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d"/>
    <p:sndAc>
      <p:stSnd>
        <p:snd r:embed="rId1" name="bomb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9DDF91-C14F-4782-B8CE-462C65279ACB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132DA8-FA05-4EBE-A769-BCB10945EB4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d"/>
    <p:sndAc>
      <p:stSnd>
        <p:snd r:embed="rId1" name="bomb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9DDF91-C14F-4782-B8CE-462C65279ACB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132DA8-FA05-4EBE-A769-BCB10945EB4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d"/>
    <p:sndAc>
      <p:stSnd>
        <p:snd r:embed="rId1" name="bomb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9DDF91-C14F-4782-B8CE-462C65279ACB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132DA8-FA05-4EBE-A769-BCB10945EB4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d"/>
    <p:sndAc>
      <p:stSnd>
        <p:snd r:embed="rId1" name="bomb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9DDF91-C14F-4782-B8CE-462C65279ACB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132DA8-FA05-4EBE-A769-BCB10945EB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  <p:sndAc>
      <p:stSnd>
        <p:snd r:embed="rId1" name="bomb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89DDF91-C14F-4782-B8CE-462C65279ACB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132DA8-FA05-4EBE-A769-BCB10945EB4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d"/>
    <p:sndAc>
      <p:stSnd>
        <p:snd r:embed="rId1" name="bomb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89DDF91-C14F-4782-B8CE-462C65279ACB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B132DA8-FA05-4EBE-A769-BCB10945EB4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d"/>
    <p:sndAc>
      <p:stSnd>
        <p:snd r:embed="rId1" name="bomb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89DDF91-C14F-4782-B8CE-462C65279ACB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B132DA8-FA05-4EBE-A769-BCB10945EB4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wipe dir="d"/>
    <p:sndAc>
      <p:stSnd>
        <p:snd r:embed="rId13" name="bomb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ipe dir="d"/>
    <p:sndAc>
      <p:stSnd>
        <p:snd r:embed="rId2" name="bomb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ربع نص 2"/>
          <p:cNvSpPr txBox="1">
            <a:spLocks noChangeArrowheads="1"/>
          </p:cNvSpPr>
          <p:nvPr/>
        </p:nvSpPr>
        <p:spPr bwMode="auto">
          <a:xfrm>
            <a:off x="0" y="0"/>
            <a:ext cx="8858250" cy="6617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r-SA" sz="4000" b="1" u="sng" dirty="0">
                <a:solidFill>
                  <a:schemeClr val="accent2">
                    <a:lumMod val="40000"/>
                    <a:lumOff val="60000"/>
                  </a:schemeClr>
                </a:solidFill>
                <a:latin typeface="Calibri" pitchFamily="34" charset="0"/>
                <a:cs typeface="PT Bold Heading" pitchFamily="2" charset="-78"/>
              </a:rPr>
              <a:t>تعريف التوحيد </a:t>
            </a:r>
          </a:p>
          <a:p>
            <a:pPr algn="r"/>
            <a:r>
              <a:rPr lang="ar-SA" sz="28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Calibri" pitchFamily="34" charset="0"/>
                <a:cs typeface="PT Bold Heading" pitchFamily="2" charset="-78"/>
              </a:rPr>
              <a:t>لغة : الإفراد </a:t>
            </a:r>
          </a:p>
          <a:p>
            <a:pPr algn="r"/>
            <a:endParaRPr lang="ar-SA" sz="2800" b="1" dirty="0">
              <a:solidFill>
                <a:schemeClr val="accent2">
                  <a:lumMod val="40000"/>
                  <a:lumOff val="60000"/>
                </a:schemeClr>
              </a:solidFill>
              <a:latin typeface="Calibri" pitchFamily="34" charset="0"/>
              <a:cs typeface="PT Bold Heading" pitchFamily="2" charset="-78"/>
            </a:endParaRPr>
          </a:p>
          <a:p>
            <a:pPr algn="r"/>
            <a:r>
              <a:rPr lang="ar-SA" sz="28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Calibri" pitchFamily="34" charset="0"/>
                <a:cs typeface="PT Bold Heading" pitchFamily="2" charset="-78"/>
              </a:rPr>
              <a:t>شرعا : إفراد الله بالربوبية والألوهية والأسماء والصفات .</a:t>
            </a:r>
          </a:p>
          <a:p>
            <a:pPr algn="r"/>
            <a:endParaRPr lang="ar-SA" sz="2800" b="1" dirty="0">
              <a:solidFill>
                <a:schemeClr val="accent2">
                  <a:lumMod val="40000"/>
                  <a:lumOff val="60000"/>
                </a:schemeClr>
              </a:solidFill>
              <a:latin typeface="Calibri" pitchFamily="34" charset="0"/>
              <a:cs typeface="PT Bold Heading" pitchFamily="2" charset="-78"/>
            </a:endParaRPr>
          </a:p>
          <a:p>
            <a:pPr algn="r"/>
            <a:endParaRPr lang="ar-SA" sz="2800" b="1" dirty="0">
              <a:solidFill>
                <a:schemeClr val="accent2">
                  <a:lumMod val="40000"/>
                  <a:lumOff val="60000"/>
                </a:schemeClr>
              </a:solidFill>
              <a:latin typeface="Calibri" pitchFamily="34" charset="0"/>
              <a:cs typeface="PT Bold Heading" pitchFamily="2" charset="-78"/>
            </a:endParaRPr>
          </a:p>
          <a:p>
            <a:pPr algn="ctr"/>
            <a:r>
              <a:rPr lang="ar-SA" sz="4800" b="1" u="sng" dirty="0">
                <a:solidFill>
                  <a:schemeClr val="accent2">
                    <a:lumMod val="40000"/>
                    <a:lumOff val="60000"/>
                  </a:schemeClr>
                </a:solidFill>
                <a:latin typeface="Calibri" pitchFamily="34" charset="0"/>
                <a:cs typeface="PT Bold Heading" pitchFamily="2" charset="-78"/>
              </a:rPr>
              <a:t>انواع التوحيد </a:t>
            </a:r>
          </a:p>
          <a:p>
            <a:pPr algn="ctr"/>
            <a:r>
              <a:rPr lang="ar-SA" sz="28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Calibri" pitchFamily="34" charset="0"/>
                <a:cs typeface="PT Bold Heading" pitchFamily="2" charset="-78"/>
              </a:rPr>
              <a:t>التوحيد ثلاثة أنواع : </a:t>
            </a:r>
          </a:p>
          <a:p>
            <a:pPr algn="ctr">
              <a:buFontTx/>
              <a:buChar char="-"/>
            </a:pPr>
            <a:endParaRPr lang="ar-SA" sz="2800" b="1" dirty="0">
              <a:solidFill>
                <a:schemeClr val="accent2">
                  <a:lumMod val="40000"/>
                  <a:lumOff val="60000"/>
                </a:schemeClr>
              </a:solidFill>
              <a:latin typeface="Calibri" pitchFamily="34" charset="0"/>
              <a:cs typeface="PT Bold Heading" pitchFamily="2" charset="-78"/>
            </a:endParaRPr>
          </a:p>
          <a:p>
            <a:pPr algn="ctr">
              <a:buFontTx/>
              <a:buChar char="-"/>
            </a:pPr>
            <a:r>
              <a:rPr lang="ar-SA" sz="28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Calibri" pitchFamily="34" charset="0"/>
                <a:cs typeface="PT Bold Heading" pitchFamily="2" charset="-78"/>
              </a:rPr>
              <a:t>توحيد الربوبية .</a:t>
            </a:r>
          </a:p>
          <a:p>
            <a:pPr algn="ctr">
              <a:buFontTx/>
              <a:buChar char="-"/>
            </a:pPr>
            <a:r>
              <a:rPr lang="ar-SA" sz="28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Calibri" pitchFamily="34" charset="0"/>
                <a:cs typeface="PT Bold Heading" pitchFamily="2" charset="-78"/>
              </a:rPr>
              <a:t>-توحيد الألوهية </a:t>
            </a:r>
          </a:p>
          <a:p>
            <a:pPr algn="ctr">
              <a:buFontTx/>
              <a:buChar char="-"/>
            </a:pPr>
            <a:r>
              <a:rPr lang="ar-SA" sz="28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Calibri" pitchFamily="34" charset="0"/>
                <a:cs typeface="PT Bold Heading" pitchFamily="2" charset="-78"/>
              </a:rPr>
              <a:t>-توحيد الأسماء والصفات </a:t>
            </a:r>
          </a:p>
          <a:p>
            <a:pPr algn="r">
              <a:buFontTx/>
              <a:buChar char="-"/>
            </a:pPr>
            <a:endParaRPr lang="ar-SA" sz="2800" b="1" dirty="0">
              <a:solidFill>
                <a:schemeClr val="accent2">
                  <a:lumMod val="40000"/>
                  <a:lumOff val="60000"/>
                </a:schemeClr>
              </a:solidFill>
              <a:latin typeface="Calibri" pitchFamily="34" charset="0"/>
              <a:cs typeface="PT Bold Heading" pitchFamily="2" charset="-78"/>
            </a:endParaRPr>
          </a:p>
          <a:p>
            <a:pPr algn="r">
              <a:buFontTx/>
              <a:buChar char="-"/>
            </a:pPr>
            <a:r>
              <a:rPr lang="ar-SA" sz="28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Calibri" pitchFamily="34" charset="0"/>
                <a:cs typeface="PT Bold Heading" pitchFamily="2" charset="-78"/>
              </a:rPr>
              <a:t>ولابد من الإيمان بها جميعا ،فمن آمن بواحد منها دون الباقي لم يكن موحداً.</a:t>
            </a:r>
            <a:endParaRPr lang="en-US" sz="2800" b="1" dirty="0">
              <a:solidFill>
                <a:schemeClr val="accent2">
                  <a:lumMod val="40000"/>
                  <a:lumOff val="60000"/>
                </a:schemeClr>
              </a:solidFill>
              <a:latin typeface="Calibri" pitchFamily="34" charset="0"/>
              <a:cs typeface="PT Bold Heading" pitchFamily="2" charset="-78"/>
            </a:endParaRPr>
          </a:p>
        </p:txBody>
      </p:sp>
    </p:spTree>
  </p:cSld>
  <p:clrMapOvr>
    <a:masterClrMapping/>
  </p:clrMapOvr>
  <p:transition spd="med">
    <p:wipe dir="d"/>
    <p:sndAc>
      <p:stSnd>
        <p:snd r:embed="rId2" name="bomb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800" decel="100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2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2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800" decel="1000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2895600" y="457200"/>
            <a:ext cx="3124200" cy="990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ndalus" pitchFamily="2" charset="-78"/>
              </a:rPr>
              <a:t>أنواع التوحيد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Andalus" pitchFamily="2" charset="-78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457200" y="1676400"/>
            <a:ext cx="2514600" cy="7973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ndalus" pitchFamily="2" charset="-78"/>
              </a:rPr>
              <a:t>توحيد الأسماء والصفات</a:t>
            </a:r>
            <a:endParaRPr lang="en-US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Andalus" pitchFamily="2" charset="-78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3429000" y="1676400"/>
            <a:ext cx="2514600" cy="7973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ndalus" pitchFamily="2" charset="-78"/>
              </a:rPr>
              <a:t>توحيد الألوهية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Andalus" pitchFamily="2" charset="-78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6400800" y="1600200"/>
            <a:ext cx="2514600" cy="7973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ndalus" pitchFamily="2" charset="-78"/>
              </a:rPr>
              <a:t>توحيد الربوبية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Andalus" pitchFamily="2" charset="-78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457200" y="2743200"/>
            <a:ext cx="2514600" cy="1752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ar-SA" sz="2400" b="1" dirty="0" smtClean="0">
              <a:solidFill>
                <a:schemeClr val="bg1"/>
              </a:solidFill>
              <a:latin typeface="Calibri" pitchFamily="34" charset="0"/>
              <a:cs typeface="Andalus" pitchFamily="2" charset="-78"/>
            </a:endParaRPr>
          </a:p>
          <a:p>
            <a:pPr algn="ctr"/>
            <a:r>
              <a:rPr lang="ar-SA" sz="2400" b="1" dirty="0" smtClean="0">
                <a:solidFill>
                  <a:schemeClr val="bg1"/>
                </a:solidFill>
                <a:latin typeface="Calibri" pitchFamily="34" charset="0"/>
                <a:cs typeface="Andalus" pitchFamily="2" charset="-78"/>
              </a:rPr>
              <a:t>إثبات ما أثبته الله لنفسه </a:t>
            </a:r>
          </a:p>
          <a:p>
            <a:pPr algn="ctr"/>
            <a:r>
              <a:rPr lang="ar-SA" sz="2400" b="1" dirty="0" smtClean="0">
                <a:solidFill>
                  <a:schemeClr val="bg1"/>
                </a:solidFill>
                <a:latin typeface="Calibri" pitchFamily="34" charset="0"/>
                <a:cs typeface="Andalus" pitchFamily="2" charset="-78"/>
              </a:rPr>
              <a:t>أو اثبته له رسوله صلى الله عليه وسلم من الأسماء والصفات </a:t>
            </a:r>
          </a:p>
          <a:p>
            <a:pPr algn="ctr"/>
            <a:endParaRPr lang="en-US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Andalus" pitchFamily="2" charset="-78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3352800" y="2743200"/>
            <a:ext cx="2514600" cy="1752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ndalus" pitchFamily="2" charset="-78"/>
              </a:rPr>
              <a:t>إفراد الله بالعبادة </a:t>
            </a:r>
            <a:endParaRPr lang="en-US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Andalus" pitchFamily="2" charset="-78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6477000" y="2667000"/>
            <a:ext cx="2514600" cy="1752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ndalus" pitchFamily="2" charset="-78"/>
              </a:rPr>
              <a:t>إفراد الله بأفعاله </a:t>
            </a:r>
          </a:p>
        </p:txBody>
      </p:sp>
      <p:sp>
        <p:nvSpPr>
          <p:cNvPr id="63" name="Rectangle 62"/>
          <p:cNvSpPr/>
          <p:nvPr/>
        </p:nvSpPr>
        <p:spPr>
          <a:xfrm>
            <a:off x="457200" y="4876800"/>
            <a:ext cx="2514600" cy="1828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b="1" dirty="0">
                <a:solidFill>
                  <a:schemeClr val="bg1"/>
                </a:solidFill>
                <a:cs typeface="PT Bold Heading" pitchFamily="2" charset="-78"/>
              </a:rPr>
              <a:t>نثبت لله اسم السميع وصفةالسمع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b="1" dirty="0">
                <a:solidFill>
                  <a:schemeClr val="bg1"/>
                </a:solidFill>
                <a:cs typeface="PT Bold Heading" pitchFamily="2" charset="-78"/>
              </a:rPr>
              <a:t>ننفي عن الله صفة العجز </a:t>
            </a:r>
          </a:p>
          <a:p>
            <a:pPr algn="ctr"/>
            <a:endParaRPr lang="en-US" sz="2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Andalus" pitchFamily="2" charset="-78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3505200" y="4876800"/>
            <a:ext cx="2514600" cy="1828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200" b="1" dirty="0">
                <a:solidFill>
                  <a:schemeClr val="bg1"/>
                </a:solidFill>
                <a:cs typeface="PT Bold Heading" pitchFamily="2" charset="-78"/>
              </a:rPr>
              <a:t>لاندعوا إلاالله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200" b="1" dirty="0">
                <a:solidFill>
                  <a:schemeClr val="bg1"/>
                </a:solidFill>
                <a:cs typeface="PT Bold Heading" pitchFamily="2" charset="-78"/>
              </a:rPr>
              <a:t>لانصلي إلا الله </a:t>
            </a:r>
          </a:p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6477000" y="4953000"/>
            <a:ext cx="2514600" cy="1752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 sz="3200" b="1" dirty="0" smtClean="0">
              <a:solidFill>
                <a:schemeClr val="bg1"/>
              </a:solidFill>
              <a:cs typeface="PT Bold Heading" pitchFamily="2" charset="-7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200" b="1" dirty="0" smtClean="0">
                <a:solidFill>
                  <a:schemeClr val="bg1"/>
                </a:solidFill>
                <a:cs typeface="PT Bold Heading" pitchFamily="2" charset="-78"/>
              </a:rPr>
              <a:t>لاخالق </a:t>
            </a:r>
            <a:r>
              <a:rPr lang="ar-SA" sz="3200" b="1" dirty="0">
                <a:solidFill>
                  <a:schemeClr val="bg1"/>
                </a:solidFill>
                <a:cs typeface="PT Bold Heading" pitchFamily="2" charset="-78"/>
              </a:rPr>
              <a:t>للكون إلا الله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200" b="1" dirty="0">
                <a:solidFill>
                  <a:schemeClr val="bg1"/>
                </a:solidFill>
                <a:cs typeface="PT Bold Heading" pitchFamily="2" charset="-78"/>
              </a:rPr>
              <a:t>لارازق إلا الله </a:t>
            </a:r>
          </a:p>
          <a:p>
            <a:pPr algn="ctr"/>
            <a:endParaRPr lang="en-US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Andalus" pitchFamily="2" charset="-78"/>
            </a:endParaRPr>
          </a:p>
        </p:txBody>
      </p:sp>
    </p:spTree>
  </p:cSld>
  <p:clrMapOvr>
    <a:masterClrMapping/>
  </p:clrMapOvr>
  <p:transition spd="med">
    <p:wipe dir="d"/>
    <p:sndAc>
      <p:stSnd>
        <p:snd r:embed="rId2" name="bomb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3" grpId="0" animBg="1"/>
      <p:bldP spid="64" grpId="0" animBg="1"/>
      <p:bldP spid="6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819400" y="533400"/>
            <a:ext cx="3124200" cy="990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ndalus" pitchFamily="2" charset="-78"/>
              </a:rPr>
              <a:t>أنواع التوحيد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Andalus" pitchFamily="2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1000" y="1752600"/>
            <a:ext cx="2514600" cy="79731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ndalus" pitchFamily="2" charset="-78"/>
              </a:rPr>
              <a:t>توحيد الأسماء والصفات</a:t>
            </a:r>
            <a:endParaRPr lang="en-US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Andalus" pitchFamily="2" charset="-7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352800" y="1752600"/>
            <a:ext cx="2514600" cy="79731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ndalus" pitchFamily="2" charset="-78"/>
              </a:rPr>
              <a:t>توحيد الألوهية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Andalus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324600" y="1676400"/>
            <a:ext cx="2514600" cy="79731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ndalus" pitchFamily="2" charset="-78"/>
              </a:rPr>
              <a:t>توحيد الربوبية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Andalus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57200" y="2971800"/>
            <a:ext cx="2514600" cy="18288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b="1" dirty="0">
                <a:solidFill>
                  <a:schemeClr val="bg1"/>
                </a:solidFill>
                <a:cs typeface="PT Bold Heading" pitchFamily="2" charset="-78"/>
              </a:rPr>
              <a:t>نثبت لله اسم السميع وصفةالسمع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b="1" dirty="0">
                <a:solidFill>
                  <a:schemeClr val="bg1"/>
                </a:solidFill>
                <a:cs typeface="PT Bold Heading" pitchFamily="2" charset="-78"/>
              </a:rPr>
              <a:t>ننفي عن الله صفة العجز </a:t>
            </a:r>
          </a:p>
          <a:p>
            <a:pPr algn="ctr"/>
            <a:endParaRPr lang="en-US" sz="2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Andalus" pitchFamily="2" charset="-7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29000" y="2971800"/>
            <a:ext cx="2514600" cy="18288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200" b="1" dirty="0">
                <a:solidFill>
                  <a:schemeClr val="bg1"/>
                </a:solidFill>
                <a:cs typeface="PT Bold Heading" pitchFamily="2" charset="-78"/>
              </a:rPr>
              <a:t>لاندعوا إلاالله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200" b="1" dirty="0">
                <a:solidFill>
                  <a:schemeClr val="bg1"/>
                </a:solidFill>
                <a:cs typeface="PT Bold Heading" pitchFamily="2" charset="-78"/>
              </a:rPr>
              <a:t>لانصلي إلا الله </a:t>
            </a:r>
          </a:p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324600" y="3048000"/>
            <a:ext cx="2514600" cy="1752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 sz="3200" b="1" dirty="0" smtClean="0">
              <a:solidFill>
                <a:schemeClr val="bg1"/>
              </a:solidFill>
              <a:cs typeface="PT Bold Heading" pitchFamily="2" charset="-7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200" b="1" dirty="0" smtClean="0">
                <a:solidFill>
                  <a:schemeClr val="bg1"/>
                </a:solidFill>
                <a:cs typeface="PT Bold Heading" pitchFamily="2" charset="-78"/>
              </a:rPr>
              <a:t>لاخالق </a:t>
            </a:r>
            <a:r>
              <a:rPr lang="ar-SA" sz="3200" b="1" dirty="0">
                <a:solidFill>
                  <a:schemeClr val="bg1"/>
                </a:solidFill>
                <a:cs typeface="PT Bold Heading" pitchFamily="2" charset="-78"/>
              </a:rPr>
              <a:t>للكون إلا الله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200" b="1" dirty="0">
                <a:solidFill>
                  <a:schemeClr val="bg1"/>
                </a:solidFill>
                <a:cs typeface="PT Bold Heading" pitchFamily="2" charset="-78"/>
              </a:rPr>
              <a:t>لارازق إلا الله </a:t>
            </a:r>
          </a:p>
          <a:p>
            <a:pPr algn="ctr"/>
            <a:endParaRPr lang="en-US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Andalus" pitchFamily="2" charset="-78"/>
            </a:endParaRPr>
          </a:p>
        </p:txBody>
      </p:sp>
    </p:spTree>
  </p:cSld>
  <p:clrMapOvr>
    <a:masterClrMapping/>
  </p:clrMapOvr>
  <p:transition spd="med">
    <p:wipe dir="d"/>
    <p:sndAc>
      <p:stSnd>
        <p:snd r:embed="rId2" name="bomb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3810000" y="1981200"/>
            <a:ext cx="1752600" cy="16002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dirty="0" smtClean="0">
                <a:cs typeface="Andalus" pitchFamily="2" charset="-78"/>
              </a:rPr>
              <a:t>من </a:t>
            </a:r>
          </a:p>
          <a:p>
            <a:pPr algn="ctr"/>
            <a:r>
              <a:rPr lang="ar-SA" sz="2400" dirty="0" smtClean="0">
                <a:cs typeface="Andalus" pitchFamily="2" charset="-78"/>
              </a:rPr>
              <a:t>أدلة أنواع التوحيد</a:t>
            </a:r>
            <a:endParaRPr lang="en-US" sz="2400" dirty="0">
              <a:cs typeface="Andalus" pitchFamily="2" charset="-78"/>
            </a:endParaRPr>
          </a:p>
        </p:txBody>
      </p:sp>
      <p:sp>
        <p:nvSpPr>
          <p:cNvPr id="8" name="Oval 7"/>
          <p:cNvSpPr/>
          <p:nvPr/>
        </p:nvSpPr>
        <p:spPr>
          <a:xfrm>
            <a:off x="5867400" y="304800"/>
            <a:ext cx="2819400" cy="2590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dirty="0" smtClean="0"/>
              <a:t>توحيد الربوبية( </a:t>
            </a:r>
          </a:p>
          <a:p>
            <a:pPr algn="ctr"/>
            <a:r>
              <a:rPr lang="ar-SA" sz="2400" b="1" dirty="0" smtClean="0">
                <a:latin typeface="Angsana New" pitchFamily="18" charset="-34"/>
                <a:cs typeface="Traditional Arabic" pitchFamily="2" charset="-78"/>
              </a:rPr>
              <a:t>إن ربكم الله الذي </a:t>
            </a:r>
          </a:p>
          <a:p>
            <a:pPr algn="ctr"/>
            <a:r>
              <a:rPr lang="ar-SA" sz="2400" b="1" dirty="0" smtClean="0">
                <a:latin typeface="Angsana New" pitchFamily="18" charset="-34"/>
                <a:cs typeface="Traditional Arabic" pitchFamily="2" charset="-78"/>
              </a:rPr>
              <a:t>خلق السموت والأرض في ستة أيام </a:t>
            </a:r>
            <a:r>
              <a:rPr lang="ar-SA" sz="2400" dirty="0" smtClean="0"/>
              <a:t>)</a:t>
            </a:r>
          </a:p>
        </p:txBody>
      </p:sp>
      <p:sp>
        <p:nvSpPr>
          <p:cNvPr id="9" name="Oval 8"/>
          <p:cNvSpPr/>
          <p:nvPr/>
        </p:nvSpPr>
        <p:spPr>
          <a:xfrm>
            <a:off x="3429000" y="3810000"/>
            <a:ext cx="2819400" cy="2590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dirty="0" smtClean="0"/>
              <a:t>توحيد الأسماء والصفات ( ولله الأسماء الحسنى فادعوه بها)</a:t>
            </a:r>
          </a:p>
        </p:txBody>
      </p:sp>
      <p:sp>
        <p:nvSpPr>
          <p:cNvPr id="10" name="Oval 9"/>
          <p:cNvSpPr/>
          <p:nvPr/>
        </p:nvSpPr>
        <p:spPr>
          <a:xfrm>
            <a:off x="914400" y="381000"/>
            <a:ext cx="2819400" cy="2590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dirty="0" smtClean="0"/>
              <a:t>توحيد الألوهية ( </a:t>
            </a:r>
          </a:p>
          <a:p>
            <a:pPr algn="ctr"/>
            <a:r>
              <a:rPr lang="ar-SA" sz="2400" b="1" dirty="0" smtClean="0">
                <a:latin typeface="Angsana New" pitchFamily="18" charset="-34"/>
                <a:cs typeface="Traditional Arabic" pitchFamily="2" charset="-78"/>
              </a:rPr>
              <a:t>ولقد بعثنا في كل أمة رسولا ان اعبدوالله واجتنبوا الطغوت </a:t>
            </a:r>
            <a:r>
              <a:rPr lang="ar-SA" sz="2400" dirty="0" smtClean="0"/>
              <a:t>)</a:t>
            </a:r>
          </a:p>
        </p:txBody>
      </p:sp>
    </p:spTree>
  </p:cSld>
  <p:clrMapOvr>
    <a:masterClrMapping/>
  </p:clrMapOvr>
  <p:transition spd="med">
    <p:wipe dir="d"/>
    <p:sndAc>
      <p:stSnd>
        <p:snd r:embed="rId2" name="bomb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228600"/>
            <a:ext cx="914400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600" b="1" i="1" u="sng" dirty="0">
                <a:solidFill>
                  <a:schemeClr val="accent3">
                    <a:lumMod val="60000"/>
                    <a:lumOff val="40000"/>
                  </a:schemeClr>
                </a:solidFill>
                <a:cs typeface="PT Bold Dusky" pitchFamily="2" charset="-78"/>
              </a:rPr>
              <a:t>دلالة الفطرة على الربوبية </a:t>
            </a:r>
            <a:r>
              <a:rPr lang="ar-SA" b="1" dirty="0">
                <a:solidFill>
                  <a:schemeClr val="accent3">
                    <a:lumMod val="60000"/>
                    <a:lumOff val="40000"/>
                  </a:schemeClr>
                </a:solidFill>
                <a:cs typeface="PT Bold Dusky" pitchFamily="2" charset="-78"/>
              </a:rPr>
              <a:t>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dirty="0">
                <a:solidFill>
                  <a:schemeClr val="accent1">
                    <a:lumMod val="40000"/>
                    <a:lumOff val="60000"/>
                  </a:schemeClr>
                </a:solidFill>
                <a:latin typeface="Arabic Typesetting" pitchFamily="66" charset="-78"/>
                <a:cs typeface="PT Bold Dusky" pitchFamily="2" charset="-78"/>
              </a:rPr>
              <a:t>خلق الله الخلق مفطورين على التوحيد </a:t>
            </a:r>
            <a:r>
              <a:rPr lang="ar-SA" sz="4400" dirty="0">
                <a:solidFill>
                  <a:schemeClr val="accent1">
                    <a:lumMod val="40000"/>
                    <a:lumOff val="6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,قال تعالى :( فَأَقِمْ وَجْهَكَ لِلّديِن حَنِيفًا ،فَطِرتَ اللهِ اْلُتِي فَطَرَ اْلَنَّاسَ عَلَيْهَا لَاتَبْدِيَلَ لِخَلْقِ اللهِ ذَالِكَ اْلَدِينُ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4400" dirty="0">
                <a:solidFill>
                  <a:schemeClr val="accent1">
                    <a:lumMod val="40000"/>
                    <a:lumOff val="6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اْلَقَيِمّ ُ</a:t>
            </a:r>
            <a:r>
              <a:rPr lang="ar-SA" dirty="0">
                <a:solidFill>
                  <a:schemeClr val="accent1">
                    <a:lumMod val="40000"/>
                    <a:lumOff val="60000"/>
                  </a:schemeClr>
                </a:solidFill>
                <a:cs typeface="PT Bold Dusky" pitchFamily="2" charset="-78"/>
              </a:rPr>
              <a:t>)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 dirty="0">
              <a:solidFill>
                <a:schemeClr val="accent2">
                  <a:lumMod val="40000"/>
                  <a:lumOff val="60000"/>
                </a:schemeClr>
              </a:solidFill>
              <a:cs typeface="PT Bold Dusky" pitchFamily="2" charset="-7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dirty="0">
                <a:solidFill>
                  <a:schemeClr val="accent2">
                    <a:lumMod val="40000"/>
                    <a:lumOff val="60000"/>
                  </a:schemeClr>
                </a:solidFill>
                <a:cs typeface="PT Bold Dusky" pitchFamily="2" charset="-78"/>
              </a:rPr>
              <a:t> </a:t>
            </a:r>
            <a:r>
              <a:rPr lang="ar-SA" sz="3600" dirty="0">
                <a:solidFill>
                  <a:schemeClr val="accent2">
                    <a:lumMod val="40000"/>
                    <a:lumOff val="60000"/>
                  </a:schemeClr>
                </a:solidFill>
                <a:cs typeface="PT Bold Dusky" pitchFamily="2" charset="-78"/>
              </a:rPr>
              <a:t>وقال الرسول الكريم : ( ما من  مولود  إلا يولد على الفطرة )</a:t>
            </a:r>
            <a:endParaRPr lang="ar-SA" sz="3600" dirty="0">
              <a:solidFill>
                <a:schemeClr val="accent2">
                  <a:lumMod val="40000"/>
                  <a:lumOff val="60000"/>
                </a:schemeClr>
              </a:solidFill>
              <a:cs typeface="PT Bold Dusky" pitchFamily="2" charset="-78"/>
            </a:endParaRPr>
          </a:p>
        </p:txBody>
      </p:sp>
    </p:spTree>
  </p:cSld>
  <p:clrMapOvr>
    <a:masterClrMapping/>
  </p:clrMapOvr>
  <p:transition spd="med">
    <p:wipe dir="d"/>
    <p:sndAc>
      <p:stSnd>
        <p:snd r:embed="rId2" name="bomb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791200" y="304800"/>
            <a:ext cx="2971800" cy="838200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600" dirty="0" smtClean="0"/>
              <a:t>نشاط</a:t>
            </a:r>
            <a:endParaRPr lang="en-US" sz="3600" dirty="0"/>
          </a:p>
        </p:txBody>
      </p:sp>
      <p:sp>
        <p:nvSpPr>
          <p:cNvPr id="5" name="Smiley Face 4"/>
          <p:cNvSpPr/>
          <p:nvPr/>
        </p:nvSpPr>
        <p:spPr>
          <a:xfrm>
            <a:off x="222456" y="1312293"/>
            <a:ext cx="1149144" cy="1049907"/>
          </a:xfrm>
          <a:prstGeom prst="smileyFac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2057400"/>
            <a:ext cx="9144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قال تعالى ( ولئن سالتهم من نزل من السماء </a:t>
            </a:r>
          </a:p>
          <a:p>
            <a:pPr algn="ctr"/>
            <a:r>
              <a:rPr lang="ar-SA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فاحيا به الأرض من بعد موها لقولن الله قل الحمد لله     بل أكثرهم لايعقلون )</a:t>
            </a:r>
            <a:endParaRPr lang="en-US" sz="3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4268450"/>
            <a:ext cx="91440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742950" indent="-742950" algn="ctr"/>
            <a:r>
              <a:rPr lang="ar-SA" sz="4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دلت الآية الكريمةعلى إقرار المشركين بنوع من أنواع التوحيد،فما هو؟</a:t>
            </a:r>
            <a:endParaRPr lang="en-US" sz="4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spd="med">
    <p:wipe dir="d"/>
    <p:sndAc>
      <p:stSnd>
        <p:snd r:embed="rId2" name="bomb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2"/>
          <p:cNvSpPr txBox="1"/>
          <p:nvPr/>
        </p:nvSpPr>
        <p:spPr>
          <a:xfrm>
            <a:off x="0" y="0"/>
            <a:ext cx="9144000" cy="6370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200" i="1" u="sng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PT Bold Dusky" pitchFamily="2" charset="-78"/>
              </a:rPr>
              <a:t>استحقاق الله للعبودية</a:t>
            </a:r>
            <a:r>
              <a:rPr lang="ar-SA" sz="32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PT Bold Dusky" pitchFamily="2" charset="-78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 sz="3200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  <a:cs typeface="PT Bold Dusky" pitchFamily="2" charset="-78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2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PT Bold Dusky" pitchFamily="2" charset="-78"/>
              </a:rPr>
              <a:t>لقد أقر الخلق كلهم،ومنهم المشركون بأن الله هو الخالق لهذا الكون العظيم ،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2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PT Bold Dusky" pitchFamily="2" charset="-78"/>
              </a:rPr>
              <a:t>فوجب عليهم أن يقروا بأنه لا يستحق أن يعبد إلا الله وحده 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 sz="4000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  <a:cs typeface="DecoType Naskh Special" pitchFamily="2" charset="-7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40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DecoType Naskh Special" pitchFamily="2" charset="-78"/>
              </a:rPr>
              <a:t>قال تعالى : ( </a:t>
            </a:r>
            <a:r>
              <a:rPr lang="ar-SA" sz="40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DecoType Naskh Special" pitchFamily="2" charset="-78"/>
              </a:rPr>
              <a:t>ياأيها</a:t>
            </a:r>
            <a:r>
              <a:rPr lang="ar-SA" sz="40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DecoType Naskh Special" pitchFamily="2" charset="-78"/>
              </a:rPr>
              <a:t> النَّاسُ أعبُدُوا رَبَّكُمُ الذي خَلَقَكُمْ وَالَّذِين من قَبْلِكُمْ لَعَلَّكُم تَتَقون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40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DecoType Naskh Special" pitchFamily="2" charset="-78"/>
              </a:rPr>
              <a:t>الذي جعل لكُمُ الأرضَ فِراشاً </a:t>
            </a:r>
            <a:r>
              <a:rPr lang="ar-SA" sz="40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DecoType Naskh Special" pitchFamily="2" charset="-78"/>
              </a:rPr>
              <a:t>والسَمَآءَ</a:t>
            </a:r>
            <a:r>
              <a:rPr lang="ar-SA" sz="40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DecoType Naskh Special" pitchFamily="2" charset="-78"/>
              </a:rPr>
              <a:t> </a:t>
            </a:r>
            <a:r>
              <a:rPr lang="ar-SA" sz="40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DecoType Naskh Special" pitchFamily="2" charset="-78"/>
              </a:rPr>
              <a:t>بِنَآءً</a:t>
            </a:r>
            <a:r>
              <a:rPr lang="ar-SA" sz="40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DecoType Naskh Special" pitchFamily="2" charset="-78"/>
              </a:rPr>
              <a:t> وأنزل مِنَ </a:t>
            </a:r>
            <a:r>
              <a:rPr lang="ar-SA" sz="40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DecoType Naskh Special" pitchFamily="2" charset="-78"/>
              </a:rPr>
              <a:t>السَّمــــــــــآءَ</a:t>
            </a:r>
            <a:r>
              <a:rPr lang="ar-SA" sz="40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DecoType Naskh Special" pitchFamily="2" charset="-78"/>
              </a:rPr>
              <a:t> </a:t>
            </a:r>
            <a:r>
              <a:rPr lang="ar-SA" sz="40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DecoType Naskh Special" pitchFamily="2" charset="-78"/>
              </a:rPr>
              <a:t>بِنَآءً</a:t>
            </a:r>
            <a:r>
              <a:rPr lang="ar-SA" sz="40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DecoType Naskh Special" pitchFamily="2" charset="-78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40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DecoType Naskh Special" pitchFamily="2" charset="-78"/>
              </a:rPr>
              <a:t>وَأَنزَلَ مِنَ </a:t>
            </a:r>
            <a:r>
              <a:rPr lang="ar-SA" sz="40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DecoType Naskh Special" pitchFamily="2" charset="-78"/>
              </a:rPr>
              <a:t>الَسَمـــــآءِ</a:t>
            </a:r>
            <a:r>
              <a:rPr lang="ar-SA" sz="40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DecoType Naskh Special" pitchFamily="2" charset="-78"/>
              </a:rPr>
              <a:t> </a:t>
            </a:r>
            <a:r>
              <a:rPr lang="ar-SA" sz="40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DecoType Naskh Special" pitchFamily="2" charset="-78"/>
              </a:rPr>
              <a:t>مَآءً</a:t>
            </a:r>
            <a:r>
              <a:rPr lang="ar-SA" sz="40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DecoType Naskh Special" pitchFamily="2" charset="-78"/>
              </a:rPr>
              <a:t> فأخرجَ </a:t>
            </a:r>
            <a:r>
              <a:rPr lang="ar-SA" sz="40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DecoType Naskh Special" pitchFamily="2" charset="-78"/>
              </a:rPr>
              <a:t>بِه</a:t>
            </a:r>
            <a:r>
              <a:rPr lang="ar-SA" sz="40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DecoType Naskh Special" pitchFamily="2" charset="-78"/>
              </a:rPr>
              <a:t> مِنَ الثمرات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40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DecoType Naskh Special" pitchFamily="2" charset="-78"/>
              </a:rPr>
              <a:t>رزقاً لَّكُم فلا تجعلوا لله أنداداً وأنتم تعلمون )</a:t>
            </a:r>
          </a:p>
        </p:txBody>
      </p:sp>
    </p:spTree>
  </p:cSld>
  <p:clrMapOvr>
    <a:masterClrMapping/>
  </p:clrMapOvr>
  <p:transition spd="med">
    <p:wipe dir="d"/>
    <p:sndAc>
      <p:stSnd>
        <p:snd r:embed="rId2" name="bomb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69</TotalTime>
  <Words>328</Words>
  <Application>Microsoft Office PowerPoint</Application>
  <PresentationFormat>On-screen Show (4:3)</PresentationFormat>
  <Paragraphs>67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Sameer</dc:creator>
  <cp:lastModifiedBy>Sameer</cp:lastModifiedBy>
  <cp:revision>7</cp:revision>
  <dcterms:created xsi:type="dcterms:W3CDTF">2013-09-18T16:35:05Z</dcterms:created>
  <dcterms:modified xsi:type="dcterms:W3CDTF">2013-09-18T17:44:34Z</dcterms:modified>
</cp:coreProperties>
</file>