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8" r:id="rId2"/>
    <p:sldId id="261" r:id="rId3"/>
    <p:sldId id="256" r:id="rId4"/>
    <p:sldId id="269" r:id="rId5"/>
    <p:sldId id="270" r:id="rId6"/>
    <p:sldId id="271" r:id="rId7"/>
    <p:sldId id="272" r:id="rId8"/>
    <p:sldId id="262" r:id="rId9"/>
    <p:sldId id="264" r:id="rId10"/>
    <p:sldId id="266" r:id="rId11"/>
    <p:sldId id="263" r:id="rId12"/>
    <p:sldId id="265" r:id="rId13"/>
    <p:sldId id="268" r:id="rId14"/>
    <p:sldId id="267" r:id="rId15"/>
    <p:sldId id="273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C726F4D-D934-44B0-A120-A865A5D1A056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2C1194-DD48-4858-A813-BC43851197D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DC42B-980B-4C9D-A287-4B7C6D2CDCC9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1194-DD48-4858-A813-BC43851197D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8F38-3653-4186-BDCC-3CA462618E29}" type="datetimeFigureOut">
              <a:rPr lang="ar-SA" smtClean="0"/>
              <a:pPr/>
              <a:t>18/01/35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F855-2B09-42CB-964E-089483231E5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وان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 dirty="0" smtClean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dirty="0" smtClean="0"/>
          </a:p>
        </p:txBody>
      </p:sp>
      <p:pic>
        <p:nvPicPr>
          <p:cNvPr id="16388" name="صورة 11" descr="ITOUCAP42ADWCAFPRTKACAL67XGDCANH873HCAADJ1WICA81P9ZSCATUVBUUCAVCSPTNCA7CKFRBCAMUN24ECACYTB36CAZZRRRACATWPL6QCA2B4GE0CA2W0H2ECA2NZ7SGCA7E033ZCA5WVG4PCAUUFY1N.jpg"/>
          <p:cNvPicPr>
            <a:picLocks noChangeAspect="1"/>
          </p:cNvPicPr>
          <p:nvPr/>
        </p:nvPicPr>
        <p:blipFill>
          <a:blip r:embed="rId2">
            <a:lum bright="4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587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صورة 15" descr="untitled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928688"/>
            <a:ext cx="42910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071813" y="4429125"/>
            <a:ext cx="3267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ar-SA" sz="5400" b="1">
                <a:solidFill>
                  <a:srgbClr val="17365D"/>
                </a:solidFill>
                <a:cs typeface="Calibri" pitchFamily="34" charset="0"/>
              </a:rPr>
              <a:t>قراءة الدرس </a:t>
            </a:r>
            <a:endParaRPr lang="ar-SA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2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6" name="صورة 5" descr="4836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642918"/>
            <a:ext cx="2743215" cy="1238250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3000364" y="2214554"/>
            <a:ext cx="3143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نشاط جماعي 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857224" y="3000372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في البطاقات التي أمامك  </a:t>
            </a:r>
          </a:p>
          <a:p>
            <a:r>
              <a:rPr lang="ar-SA" sz="3200" b="1" dirty="0" smtClean="0"/>
              <a:t>استخرجي من النص كلمات فيها تنوين مع توضيح الحرف الممدود وحركته :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1142976" y="1285860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قَدِمَ الوَالِدُ مِنْ عَمَلِهِ سَائِ</a:t>
            </a:r>
            <a:r>
              <a:rPr lang="ar-SA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لاً</a:t>
            </a:r>
            <a:r>
              <a:rPr lang="ar-SA" sz="3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عُمَرَ:هَل قَرَأْتَ القِصَّةَ ؟ </a:t>
            </a:r>
            <a:endParaRPr lang="ar-SA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ar-SA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786182" y="357166"/>
            <a:ext cx="3502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اقرأ وألاحظ التنوين :</a:t>
            </a:r>
            <a:endParaRPr lang="ar-SA" sz="2800" dirty="0">
              <a:solidFill>
                <a:srgbClr val="660033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928794" y="542926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45795" y="2428868"/>
            <a:ext cx="8178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فَجاءَ رَج</a:t>
            </a:r>
            <a:r>
              <a:rPr lang="ar-SA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ُلٌ </a:t>
            </a:r>
            <a:r>
              <a:rPr lang="ar-SA" sz="3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يبَحَثُ عَنْ ابْنِ عَ</a:t>
            </a:r>
            <a:r>
              <a:rPr lang="ar-SA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مٍّ</a:t>
            </a:r>
            <a:r>
              <a:rPr lang="ar-SA" sz="32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لَه ُفَوَجَدَه ُأَحَدَ الجَرْحى الثّلاثَةِ ، </a:t>
            </a:r>
            <a:endParaRPr lang="ar-SA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928926" y="37147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200" b="1" dirty="0" smtClean="0"/>
              <a:t>عرفي التنوين ؟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1285852" y="4572008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نون ساكنة زائدة (أي غير أصلية)  تلحق آخر الاسم وصلاً وتفارقه خطًّا ووقفاً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صورة 3" descr="domain-2e00b9bde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0" y="142852"/>
            <a:ext cx="4675206" cy="3786214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714348" y="4357694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ابحثي من خلال النص عن كلمات منونة ثم اكتبيها على السبورة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8" name="صورة 7" descr="imagesCA2JFRP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571480"/>
            <a:ext cx="2571768" cy="2286016"/>
          </a:xfrm>
          <a:prstGeom prst="rect">
            <a:avLst/>
          </a:prstGeom>
        </p:spPr>
      </p:pic>
      <p:pic>
        <p:nvPicPr>
          <p:cNvPr id="7" name="صورة 6" descr="imagesCA7SHB5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500042"/>
            <a:ext cx="3286148" cy="2786082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>
            <a:off x="1285852" y="3643314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/>
              <a:t>ماذا تعني لنا هذه العلامات </a:t>
            </a:r>
            <a:endParaRPr lang="ar-SA" sz="3600" dirty="0"/>
          </a:p>
        </p:txBody>
      </p:sp>
      <p:sp>
        <p:nvSpPr>
          <p:cNvPr id="13" name="مستطيل 12"/>
          <p:cNvSpPr/>
          <p:nvPr/>
        </p:nvSpPr>
        <p:spPr>
          <a:xfrm>
            <a:off x="1643042" y="492919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/>
              <a:t>مما تتكون عبارة التعجب ؟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3571868" y="714356"/>
            <a:ext cx="357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اقرأ بصوتٍ معبر</a:t>
            </a:r>
            <a:endParaRPr lang="ar-SA" sz="2800" dirty="0"/>
          </a:p>
        </p:txBody>
      </p:sp>
      <p:sp>
        <p:nvSpPr>
          <p:cNvPr id="10" name="مستطيل 9"/>
          <p:cNvSpPr/>
          <p:nvPr/>
        </p:nvSpPr>
        <p:spPr>
          <a:xfrm>
            <a:off x="3571868" y="2071678"/>
            <a:ext cx="392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ما</a:t>
            </a:r>
            <a:r>
              <a:rPr lang="ar-SA" sz="4000" b="1" dirty="0" smtClean="0"/>
              <a:t> </a:t>
            </a:r>
            <a:r>
              <a:rPr lang="ar-SA" sz="4800" b="1" dirty="0" smtClean="0"/>
              <a:t>أروع الإيثار   </a:t>
            </a:r>
            <a:endParaRPr lang="ar-SA" sz="4000" dirty="0"/>
          </a:p>
        </p:txBody>
      </p:sp>
      <p:sp>
        <p:nvSpPr>
          <p:cNvPr id="11" name="مستطيل 10"/>
          <p:cNvSpPr/>
          <p:nvPr/>
        </p:nvSpPr>
        <p:spPr>
          <a:xfrm>
            <a:off x="4000496" y="2143116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!</a:t>
            </a:r>
            <a:endParaRPr lang="ar-SA" sz="4400" dirty="0">
              <a:solidFill>
                <a:srgbClr val="FF0000"/>
              </a:solidFill>
            </a:endParaRPr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>
          <a:xfrm>
            <a:off x="395536" y="404664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smtClean="0">
                <a:ln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فما أقبح أن يتصف الإنسان بالأنانية وحب النفس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4000" b="1" i="0" u="none" strike="noStrike" kern="1200" cap="none" spc="0" normalizeH="0" baseline="0" noProof="0" smtClean="0">
              <a:ln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4000" b="1" i="0" u="none" strike="noStrike" kern="1200" cap="none" spc="0" normalizeH="0" baseline="0" noProof="0" smtClean="0">
              <a:ln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4000" b="1" i="0" u="none" strike="noStrike" kern="1200" cap="none" spc="0" normalizeH="0" baseline="0" noProof="0" smtClean="0">
              <a:ln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smtClean="0">
                <a:ln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وما أجمل أن يتصف بالإيثار وحب الآخرين .</a:t>
            </a:r>
            <a:endParaRPr kumimoji="0" lang="ar-SA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عنصر نائب للمحتوى 1"/>
          <p:cNvSpPr txBox="1">
            <a:spLocks/>
          </p:cNvSpPr>
          <p:nvPr/>
        </p:nvSpPr>
        <p:spPr>
          <a:xfrm>
            <a:off x="395536" y="404664"/>
            <a:ext cx="8462744" cy="4572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فما أقبح أن يتصف الإنسان بالأنانية وحب النفس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4000" b="1" i="0" u="none" strike="noStrike" kern="1200" cap="none" spc="0" normalizeH="0" baseline="0" noProof="0" dirty="0" smtClean="0">
              <a:ln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4000" b="1" i="0" u="none" strike="noStrike" kern="1200" cap="none" spc="0" normalizeH="0" baseline="0" noProof="0" dirty="0" smtClean="0">
              <a:ln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4000" b="1" i="0" u="none" strike="noStrike" kern="1200" cap="none" spc="0" normalizeH="0" baseline="0" noProof="0" dirty="0" smtClean="0">
              <a:ln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وما أجمل أن يتصف الإنسان  بالإيثار وحب الآخرين .</a:t>
            </a:r>
            <a:endParaRPr kumimoji="0" lang="ar-SA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صورة 7" descr="ييييييييييييييييييييييييييييييييييييييييييي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1214422"/>
            <a:ext cx="2085975" cy="2016224"/>
          </a:xfrm>
          <a:prstGeom prst="rect">
            <a:avLst/>
          </a:prstGeom>
        </p:spPr>
      </p:pic>
      <p:pic>
        <p:nvPicPr>
          <p:cNvPr id="12" name="صورة 11" descr="ييييييييييييييييييييييييييييييييييييييييييي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286256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7ib.com/up/uploads/a7ib-12706786412.jpg"/>
          <p:cNvPicPr>
            <a:picLocks noChangeAspect="1" noChangeArrowheads="1"/>
          </p:cNvPicPr>
          <p:nvPr/>
        </p:nvPicPr>
        <p:blipFill>
          <a:blip r:embed="rId4" cstate="print"/>
          <a:srcRect t="3226"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8215338" y="4643446"/>
            <a:ext cx="360040" cy="1368152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572396" y="4000504"/>
            <a:ext cx="180020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قراءة النص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00694" y="4214818"/>
            <a:ext cx="360040" cy="936104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714876" y="3500438"/>
            <a:ext cx="180020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اقرأ ألاحظ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858016" y="3929066"/>
            <a:ext cx="360040" cy="151501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6072198" y="3214686"/>
            <a:ext cx="180020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أجيب وانمي لغتي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4143372" y="4071942"/>
            <a:ext cx="360040" cy="576064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3214678" y="3357562"/>
            <a:ext cx="180020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استخرج من النص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857488" y="3857628"/>
            <a:ext cx="360040" cy="431478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مستدير الزوايا 21"/>
          <p:cNvSpPr/>
          <p:nvPr/>
        </p:nvSpPr>
        <p:spPr>
          <a:xfrm rot="21267368">
            <a:off x="2174522" y="3139691"/>
            <a:ext cx="1440160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 استخدم وأحول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 rot="21413382">
            <a:off x="1187624" y="2204864"/>
            <a:ext cx="432048" cy="1368152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323528" y="170080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النهاية 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8" name="Picture 4" descr="http://media.il.edmunds-media.com/audi/a8-l-w12-quattro/2011/as/10/be/2011_audi_a8-l-w12-quattro_rear_10-be-as_41410_71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21199800">
            <a:off x="6071095" y="5839703"/>
            <a:ext cx="2225104" cy="1340768"/>
          </a:xfrm>
          <a:prstGeom prst="rect">
            <a:avLst/>
          </a:prstGeom>
          <a:noFill/>
        </p:spPr>
      </p:pic>
      <p:sp>
        <p:nvSpPr>
          <p:cNvPr id="30" name="زر إجراء: الوراء أو السابق 29">
            <a:hlinkClick r:id="" action="ppaction://hlinkshowjump?jump=lastslide" highlightClick="1"/>
          </p:cNvPr>
          <p:cNvSpPr/>
          <p:nvPr/>
        </p:nvSpPr>
        <p:spPr>
          <a:xfrm>
            <a:off x="395536" y="2276872"/>
            <a:ext cx="216024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87283E-6 L -0.02361 -0.03145 " pathEditMode="relative" ptsTypes="AA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4.33526E-6 L -0.0158 -0.02104 " pathEditMode="relative" ptsTypes="AA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29 -0.11307 L -0.21476 -0.1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76 -0.197 L -0.33299 -0.26012 " pathEditMode="relative" ptsTypes="AA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98 -0.26012 L -0.43541 -0.29156 " pathEditMode="relative" ptsTypes="AA"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541 -0.29156 L -0.54566 -0.35445 " pathEditMode="relative" ptsTypes="AA">
                                      <p:cBhvr>
                                        <p:cTn id="3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566 -0.35446 L -0.64809 -0.44902 " pathEditMode="relative" ptsTypes="AA">
                                      <p:cBhvr>
                                        <p:cTn id="4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50289E-6 L -0.10243 -0.06312 " pathEditMode="relative" ptsTypes="AA">
                                      <p:cBhvr>
                                        <p:cTn id="4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6" name="صورة 5" descr="ييييييييييييييييييييييييييييييييي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صورة 6" descr="1000727_555186311185193_338198080_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75" y="642938"/>
            <a:ext cx="480536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3857625" y="4786313"/>
            <a:ext cx="2635250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2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7365D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ماذا ترين في الصورة ؟</a:t>
            </a:r>
          </a:p>
        </p:txBody>
      </p:sp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928938" y="5500688"/>
            <a:ext cx="3429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7365D"/>
                </a:solidFill>
                <a:latin typeface="Arial"/>
                <a:cs typeface="Arial"/>
              </a:rPr>
              <a:t>علقي  على الصورة بتعليق مناسب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6" name="صورة 5" descr="ييييييييييييييييييييييييييييييييي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ستطيل 9"/>
          <p:cNvSpPr/>
          <p:nvPr/>
        </p:nvSpPr>
        <p:spPr>
          <a:xfrm>
            <a:off x="1000100" y="2071678"/>
            <a:ext cx="7429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/>
              <a:t>قال الله تعالى: </a:t>
            </a:r>
            <a:br>
              <a:rPr lang="ar-SA" sz="3200" b="1" dirty="0" smtClean="0"/>
            </a:br>
            <a:r>
              <a:rPr lang="ar-SA" sz="3200" b="1" dirty="0" smtClean="0"/>
              <a:t>[وَيُؤْثِرُونَ عَلَى أَنْفُسِهِمْ وَلَوْ كَانَ بِهِمْ خَصَاصَةٌ وَمَنْ يُوقَ شُحَّ نَفْسِهِ فَأُولَئِكَ هُمُ الْمُفْلِحُونَ] </a:t>
            </a:r>
            <a:br>
              <a:rPr lang="ar-SA" sz="3200" b="1" dirty="0" smtClean="0"/>
            </a:b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6" name="صورة 5" descr="ييييييييييييييييييييييييييييييييي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ستطيل 9"/>
          <p:cNvSpPr/>
          <p:nvPr/>
        </p:nvSpPr>
        <p:spPr>
          <a:xfrm>
            <a:off x="2714612" y="785794"/>
            <a:ext cx="607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/>
              <a:t>أي السلوك التالي يمثل الإيثار </a:t>
            </a:r>
            <a:endParaRPr lang="ar-SA" sz="3200" dirty="0"/>
          </a:p>
        </p:txBody>
      </p:sp>
      <p:pic>
        <p:nvPicPr>
          <p:cNvPr id="7" name="صورة 6" descr="إيثار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2632" y="1571613"/>
            <a:ext cx="2849849" cy="2428891"/>
          </a:xfrm>
          <a:prstGeom prst="rect">
            <a:avLst/>
          </a:prstGeom>
        </p:spPr>
      </p:pic>
      <p:pic>
        <p:nvPicPr>
          <p:cNvPr id="8" name="صورة 7" descr="hg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4000504"/>
            <a:ext cx="2786082" cy="2857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صورة 8" descr="يييييييييييييييي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0364" y="1571612"/>
            <a:ext cx="2947198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صورة 10" descr="يييييييييييييييييييييي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7950" y="4143380"/>
            <a:ext cx="2428892" cy="2386955"/>
          </a:xfrm>
          <a:prstGeom prst="rect">
            <a:avLst/>
          </a:prstGeom>
        </p:spPr>
      </p:pic>
      <p:pic>
        <p:nvPicPr>
          <p:cNvPr id="12" name="صورة 11" descr="untitled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48" y="4000504"/>
            <a:ext cx="2786082" cy="2643206"/>
          </a:xfrm>
          <a:prstGeom prst="rect">
            <a:avLst/>
          </a:prstGeom>
        </p:spPr>
      </p:pic>
      <p:pic>
        <p:nvPicPr>
          <p:cNvPr id="13" name="صورة 12" descr="ييييييييييييييييييييييييييييييييي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7158" y="1785926"/>
            <a:ext cx="2727604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6" name="صورة 5" descr="ييييييييييييييييييييييييييييييييي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 descr="imagesCAZOGJ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571744"/>
            <a:ext cx="2699274" cy="3561928"/>
          </a:xfrm>
          <a:prstGeom prst="rect">
            <a:avLst/>
          </a:prstGeom>
        </p:spPr>
      </p:pic>
      <p:pic>
        <p:nvPicPr>
          <p:cNvPr id="13" name="صورة 12" descr="يي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2571744"/>
            <a:ext cx="2512300" cy="3600400"/>
          </a:xfrm>
          <a:prstGeom prst="rect">
            <a:avLst/>
          </a:prstGeom>
        </p:spPr>
      </p:pic>
      <p:pic>
        <p:nvPicPr>
          <p:cNvPr id="14" name="صورة 13" descr="ييييييي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42976" y="2571744"/>
            <a:ext cx="2376264" cy="358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6" name="صورة 5" descr="يييييييييييييييييييييييييييييييييي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1429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14290"/>
            <a:ext cx="757242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6500826" y="5072074"/>
            <a:ext cx="151606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2400" b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مستثمراً :</a:t>
            </a:r>
            <a:endParaRPr lang="ar-SA" sz="2400" b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786182" y="5072074"/>
            <a:ext cx="2552704" cy="6492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20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موظفاً أو منمياً أو جاعلاً</a:t>
            </a:r>
            <a:endParaRPr lang="ar-SA" sz="2000" b="1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285984" y="5143512"/>
            <a:ext cx="976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20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يؤثر :</a:t>
            </a:r>
            <a:endParaRPr lang="ar-SA" sz="20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285720" y="5214950"/>
            <a:ext cx="1866900" cy="5302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2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يفضل ويقدم ويبدي </a:t>
            </a:r>
            <a:endParaRPr lang="ar-SA" sz="3200" b="1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5000628" y="6072206"/>
            <a:ext cx="857256" cy="43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20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يظمأ :</a:t>
            </a:r>
            <a:endParaRPr lang="ar-SA" sz="20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3857620" y="6072206"/>
            <a:ext cx="915988" cy="4349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20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يعطش</a:t>
            </a:r>
            <a:endParaRPr lang="ar-SA" sz="2000" b="1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28" grpId="0"/>
      <p:bldP spid="1029" grpId="0"/>
      <p:bldP spid="1030" grpId="0"/>
      <p:bldP spid="10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02FP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3929058" y="285728"/>
            <a:ext cx="4071966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20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اقرأ وانطق الحرف الممدود </a:t>
            </a:r>
            <a:endParaRPr lang="ar-SA" sz="20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00100" y="1000108"/>
            <a:ext cx="74227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فَفِي مَعْرَكَةِ الْيَرْ</a:t>
            </a:r>
            <a:r>
              <a:rPr lang="ar-SA" sz="24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مُو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كِ ,</a:t>
            </a:r>
            <a:r>
              <a:rPr lang="ar-SA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وَقَعَ  ثَ</a:t>
            </a:r>
            <a:r>
              <a:rPr lang="ar-S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ثَةُ مِن َالمُسْلِم</a:t>
            </a:r>
            <a:r>
              <a:rPr lang="ar-S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ينَ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جَرْحى في أَرْضِ المِعْرَكَةِ ،</a:t>
            </a:r>
          </a:p>
          <a:p>
            <a:endParaRPr lang="ar-SA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وَ</a:t>
            </a:r>
            <a:r>
              <a:rPr lang="ar-S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كا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نَت ْجُ</a:t>
            </a:r>
            <a:r>
              <a:rPr lang="ar-S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رو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حُهُم ْخَ</a:t>
            </a:r>
            <a:r>
              <a:rPr lang="ar-S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طي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رَة </a:t>
            </a:r>
            <a:r>
              <a:rPr lang="ar-SA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ً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،</a:t>
            </a:r>
            <a:endParaRPr lang="ar-SA" sz="2400" dirty="0" smtClean="0"/>
          </a:p>
          <a:p>
            <a:endParaRPr lang="ar-SA" sz="2400" dirty="0" smtClean="0"/>
          </a:p>
          <a:p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sz="2400" dirty="0"/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929322" y="2714620"/>
            <a:ext cx="244476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2000" b="1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ما هو المد ؟</a:t>
            </a:r>
            <a:endParaRPr lang="ar-SA" sz="20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00166" y="3357562"/>
            <a:ext cx="54292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C00000"/>
                </a:solidFill>
              </a:rPr>
              <a:t>تعريف المد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/>
              <a:t>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ar-SA" sz="2800" b="1" dirty="0" smtClean="0"/>
              <a:t>المد : هو إطالة الصوت بحرف من حروف المد وهي الألف- الواو – الياء .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  <p:bldP spid="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205</Words>
  <Application>Microsoft Office PowerPoint</Application>
  <PresentationFormat>عرض على الشاشة (3:4)‏</PresentationFormat>
  <Paragraphs>51</Paragraphs>
  <Slides>15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hp</cp:lastModifiedBy>
  <cp:revision>27</cp:revision>
  <dcterms:created xsi:type="dcterms:W3CDTF">2013-11-18T17:01:52Z</dcterms:created>
  <dcterms:modified xsi:type="dcterms:W3CDTF">2013-11-21T06:26:15Z</dcterms:modified>
</cp:coreProperties>
</file>