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745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62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98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55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16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6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4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77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8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3C423-D352-44C2-8B89-B03503DFBE54}" type="datetimeFigureOut">
              <a:rPr lang="ar-SA" smtClean="0"/>
              <a:t>04/01/37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2D15-9C29-4D2D-9FA9-027FCE395E0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776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331640" y="1254239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أفضل </a:t>
            </a:r>
            <a:r>
              <a:rPr lang="ar-SA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طريقة</a:t>
            </a:r>
          </a:p>
          <a:p>
            <a:pPr algn="ctr"/>
            <a:r>
              <a:rPr lang="ar-SA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لتدريس </a:t>
            </a:r>
            <a:r>
              <a:rPr lang="ar-SA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القران الكريم</a:t>
            </a:r>
            <a:r>
              <a:rPr lang="ar-SA" sz="5000" dirty="0"/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" y="4614"/>
            <a:ext cx="952500" cy="11557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36" y="15480"/>
            <a:ext cx="1979712" cy="1029275"/>
          </a:xfrm>
          <a:prstGeom prst="rect">
            <a:avLst/>
          </a:prstGeom>
        </p:spPr>
      </p:pic>
      <p:pic>
        <p:nvPicPr>
          <p:cNvPr id="1026" name="Picture 2" descr="http://tripolicastle.com/up/attach/a23623ae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84" y="11205"/>
            <a:ext cx="4168692" cy="8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" y="3404032"/>
            <a:ext cx="9142339" cy="29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1661" y="3429000"/>
            <a:ext cx="9133396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معمول بها من أحد معلمي مادة القرآن الكريم بأحد المدارس</a:t>
            </a:r>
            <a:endParaRPr lang="ar-S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75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" y="6826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400" dirty="0" smtClean="0">
                <a:cs typeface="MCS Taybah S_U normal." pitchFamily="2" charset="-78"/>
              </a:rPr>
              <a:t>إذا أديت تعليما صحيحا للقرآن الكريم</a:t>
            </a:r>
            <a:endParaRPr lang="ar-SA" sz="5400" dirty="0"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60032" y="1052736"/>
            <a:ext cx="4329135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فعليك </a:t>
            </a:r>
            <a:r>
              <a:rPr lang="ar-SA" sz="3000" dirty="0">
                <a:cs typeface="MCS Taybah S_U normal." pitchFamily="2" charset="-78"/>
              </a:rPr>
              <a:t>إشراك الطالب في المهام </a:t>
            </a:r>
            <a:r>
              <a:rPr lang="ar-SA" sz="3000" dirty="0" smtClean="0">
                <a:cs typeface="MCS Taybah S_U normal." pitchFamily="2" charset="-78"/>
              </a:rPr>
              <a:t>السابقة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23928" y="1772816"/>
            <a:ext cx="526523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أو </a:t>
            </a:r>
            <a:r>
              <a:rPr lang="ar-SA" sz="3000" dirty="0">
                <a:cs typeface="MCS Taybah S_U normal." pitchFamily="2" charset="-78"/>
              </a:rPr>
              <a:t>يكون دورك مرجعا نهائيا في كل المهام </a:t>
            </a:r>
            <a:r>
              <a:rPr lang="ar-SA" sz="3000" dirty="0" smtClean="0">
                <a:cs typeface="MCS Taybah S_U normal." pitchFamily="2" charset="-78"/>
              </a:rPr>
              <a:t>السابقة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14338" y="2492896"/>
            <a:ext cx="91439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ولا </a:t>
            </a:r>
            <a:r>
              <a:rPr lang="ar-SA" sz="3000" dirty="0">
                <a:cs typeface="MCS Taybah S_U normal." pitchFamily="2" charset="-78"/>
              </a:rPr>
              <a:t>يشترط ـ وخصوصا في معاني الكلمات أو سبب النزول ـ حصول الإجابة </a:t>
            </a:r>
            <a:r>
              <a:rPr lang="ar-SA" sz="3000" dirty="0" smtClean="0">
                <a:cs typeface="MCS Taybah S_U normal." pitchFamily="2" charset="-78"/>
              </a:rPr>
              <a:t>الآنية </a:t>
            </a:r>
            <a:r>
              <a:rPr lang="ar-SA" sz="3000" dirty="0">
                <a:cs typeface="MCS Taybah S_U normal." pitchFamily="2" charset="-78"/>
              </a:rPr>
              <a:t>بل يمكن تكليف الطلاب بالبحث فيهما ومكافأة من بحث وأحضر الإجابة الصحيحة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.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0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dirty="0" smtClean="0">
                <a:cs typeface="MCS Taybah S_U normal." pitchFamily="2" charset="-78"/>
              </a:rPr>
              <a:t>من حيث كيفية تعليم القرآن الكريم فأنا أفضل طريقة :</a:t>
            </a:r>
            <a:endParaRPr lang="ar-S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19495" y="908720"/>
            <a:ext cx="914399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1- الطريقة </a:t>
            </a:r>
            <a:r>
              <a:rPr lang="ar-SA" sz="3000" dirty="0" err="1" smtClean="0">
                <a:cs typeface="MCS Taybah S_U normal." pitchFamily="2" charset="-78"/>
              </a:rPr>
              <a:t>الزمرية</a:t>
            </a:r>
            <a:r>
              <a:rPr lang="ar-SA" sz="3000" dirty="0">
                <a:cs typeface="MCS Taybah S_U normal." pitchFamily="2" charset="-78"/>
              </a:rPr>
              <a:t> </a:t>
            </a:r>
            <a:r>
              <a:rPr lang="ar-SA" sz="3000" dirty="0" smtClean="0">
                <a:cs typeface="MCS Taybah S_U normal." pitchFamily="2" charset="-78"/>
              </a:rPr>
              <a:t> أو التعلم </a:t>
            </a:r>
            <a:r>
              <a:rPr lang="ar-SA" sz="3000" dirty="0">
                <a:cs typeface="MCS Taybah S_U normal." pitchFamily="2" charset="-78"/>
              </a:rPr>
              <a:t>التعاوني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6513" y="1650866"/>
            <a:ext cx="9143999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وهي : </a:t>
            </a:r>
            <a:r>
              <a:rPr lang="ar-SA" sz="3000" dirty="0">
                <a:cs typeface="MCS Taybah S_U normal." pitchFamily="2" charset="-78"/>
              </a:rPr>
              <a:t>في التكرار يتم فيها تقسيم </a:t>
            </a:r>
            <a:r>
              <a:rPr lang="ar-SA" sz="3000" dirty="0" smtClean="0">
                <a:cs typeface="MCS Taybah S_U normal." pitchFamily="2" charset="-78"/>
              </a:rPr>
              <a:t>الطلاب إلى </a:t>
            </a:r>
            <a:r>
              <a:rPr lang="ar-SA" sz="3000" dirty="0">
                <a:cs typeface="MCS Taybah S_U normal." pitchFamily="2" charset="-78"/>
              </a:rPr>
              <a:t>مجموعات ويجب أن يراعى أن لا يزيد حجم المجموعة الواحدة عن خمسة </a:t>
            </a:r>
            <a:r>
              <a:rPr lang="ar-SA" sz="3000" dirty="0" smtClean="0">
                <a:cs typeface="MCS Taybah S_U normal." pitchFamily="2" charset="-78"/>
              </a:rPr>
              <a:t>طلاب</a:t>
            </a:r>
          </a:p>
          <a:p>
            <a:r>
              <a:rPr lang="ar-SA" sz="3000" dirty="0" smtClean="0">
                <a:cs typeface="MCS Taybah S_U normal." pitchFamily="2" charset="-78"/>
              </a:rPr>
              <a:t>بعد </a:t>
            </a:r>
            <a:r>
              <a:rPr lang="ar-SA" sz="3000" dirty="0">
                <a:cs typeface="MCS Taybah S_U normal." pitchFamily="2" charset="-78"/>
              </a:rPr>
              <a:t>ذلك يعين لكل مجموعة </a:t>
            </a:r>
            <a:r>
              <a:rPr lang="ar-SA" sz="3000" dirty="0" smtClean="0">
                <a:cs typeface="MCS Taybah S_U normal." pitchFamily="2" charset="-78"/>
              </a:rPr>
              <a:t>رئيس </a:t>
            </a:r>
            <a:r>
              <a:rPr lang="ar-SA" sz="3000" dirty="0">
                <a:cs typeface="MCS Taybah S_U normal." pitchFamily="2" charset="-78"/>
              </a:rPr>
              <a:t>أو </a:t>
            </a:r>
            <a:r>
              <a:rPr lang="ar-SA" sz="3000" dirty="0" smtClean="0">
                <a:cs typeface="MCS Taybah S_U normal." pitchFamily="2" charset="-78"/>
              </a:rPr>
              <a:t>قائد ويقوم </a:t>
            </a:r>
            <a:r>
              <a:rPr lang="ar-SA" sz="3000" dirty="0">
                <a:cs typeface="MCS Taybah S_U normal." pitchFamily="2" charset="-78"/>
              </a:rPr>
              <a:t>باختيار </a:t>
            </a:r>
            <a:r>
              <a:rPr lang="ar-SA" sz="3000" dirty="0" smtClean="0">
                <a:cs typeface="MCS Taybah S_U normal." pitchFamily="2" charset="-78"/>
              </a:rPr>
              <a:t>اسم</a:t>
            </a:r>
          </a:p>
          <a:p>
            <a:r>
              <a:rPr lang="ar-SA" sz="3000" dirty="0" smtClean="0">
                <a:cs typeface="MCS Taybah S_U normal." pitchFamily="2" charset="-78"/>
              </a:rPr>
              <a:t>ثم </a:t>
            </a:r>
            <a:r>
              <a:rPr lang="ar-SA" sz="3000" dirty="0">
                <a:cs typeface="MCS Taybah S_U normal." pitchFamily="2" charset="-78"/>
              </a:rPr>
              <a:t>يتم </a:t>
            </a:r>
            <a:r>
              <a:rPr lang="ar-SA" sz="3000" dirty="0" err="1">
                <a:cs typeface="MCS Taybah S_U normal." pitchFamily="2" charset="-78"/>
              </a:rPr>
              <a:t>قرأة</a:t>
            </a:r>
            <a:r>
              <a:rPr lang="ar-SA" sz="3000" dirty="0">
                <a:cs typeface="MCS Taybah S_U normal." pitchFamily="2" charset="-78"/>
              </a:rPr>
              <a:t> الآية الأولى من قبل </a:t>
            </a:r>
            <a:r>
              <a:rPr lang="ar-SA" sz="3000" dirty="0" smtClean="0">
                <a:cs typeface="MCS Taybah S_U normal." pitchFamily="2" charset="-78"/>
              </a:rPr>
              <a:t>المعلم</a:t>
            </a:r>
          </a:p>
          <a:p>
            <a:r>
              <a:rPr lang="ar-SA" sz="3000" dirty="0" smtClean="0">
                <a:cs typeface="MCS Taybah S_U normal." pitchFamily="2" charset="-78"/>
              </a:rPr>
              <a:t>وينبه الطلاب إلى </a:t>
            </a:r>
            <a:r>
              <a:rPr lang="ar-SA" sz="3000" dirty="0">
                <a:cs typeface="MCS Taybah S_U normal." pitchFamily="2" charset="-78"/>
              </a:rPr>
              <a:t>التلاوة الصامتة من </a:t>
            </a:r>
            <a:r>
              <a:rPr lang="ar-SA" sz="3000" dirty="0" smtClean="0">
                <a:cs typeface="MCS Taybah S_U normal." pitchFamily="2" charset="-78"/>
              </a:rPr>
              <a:t>قبلهم</a:t>
            </a:r>
          </a:p>
          <a:p>
            <a:r>
              <a:rPr lang="ar-SA" sz="3000" dirty="0" smtClean="0">
                <a:cs typeface="MCS Taybah S_U normal." pitchFamily="2" charset="-78"/>
              </a:rPr>
              <a:t>ثم </a:t>
            </a:r>
            <a:r>
              <a:rPr lang="ar-SA" sz="3000" dirty="0">
                <a:cs typeface="MCS Taybah S_U normal." pitchFamily="2" charset="-78"/>
              </a:rPr>
              <a:t>بعد تلاوة </a:t>
            </a:r>
            <a:r>
              <a:rPr lang="ar-SA" sz="3000" dirty="0" smtClean="0">
                <a:cs typeface="MCS Taybah S_U normal." pitchFamily="2" charset="-78"/>
              </a:rPr>
              <a:t>المعلم </a:t>
            </a:r>
            <a:r>
              <a:rPr lang="ar-SA" sz="3000" dirty="0">
                <a:cs typeface="MCS Taybah S_U normal." pitchFamily="2" charset="-78"/>
              </a:rPr>
              <a:t>تقرأ المجموعة الأولى </a:t>
            </a:r>
            <a:endParaRPr lang="ar-SA" sz="3000" dirty="0" smtClean="0">
              <a:cs typeface="MCS Taybah S_U normal." pitchFamily="2" charset="-78"/>
            </a:endParaRPr>
          </a:p>
          <a:p>
            <a:r>
              <a:rPr lang="ar-SA" sz="3000" dirty="0">
                <a:cs typeface="MCS Taybah S_U normal." pitchFamily="2" charset="-78"/>
              </a:rPr>
              <a:t>و</a:t>
            </a:r>
            <a:r>
              <a:rPr lang="ar-SA" sz="3000" dirty="0" smtClean="0">
                <a:cs typeface="MCS Taybah S_U normal." pitchFamily="2" charset="-78"/>
              </a:rPr>
              <a:t>يعود المعلم </a:t>
            </a:r>
            <a:r>
              <a:rPr lang="ar-SA" sz="3000" dirty="0" err="1">
                <a:cs typeface="MCS Taybah S_U normal." pitchFamily="2" charset="-78"/>
              </a:rPr>
              <a:t>للقرأة</a:t>
            </a:r>
            <a:r>
              <a:rPr lang="ar-SA" sz="3000" dirty="0">
                <a:cs typeface="MCS Taybah S_U normal." pitchFamily="2" charset="-78"/>
              </a:rPr>
              <a:t> بعد ذلك ي</a:t>
            </a:r>
            <a:r>
              <a:rPr lang="ar-SA" sz="3000" dirty="0" smtClean="0">
                <a:cs typeface="MCS Taybah S_U normal." pitchFamily="2" charset="-78"/>
              </a:rPr>
              <a:t>قرأ للمجموعة </a:t>
            </a:r>
            <a:r>
              <a:rPr lang="ar-SA" sz="3000" dirty="0">
                <a:cs typeface="MCS Taybah S_U normal." pitchFamily="2" charset="-78"/>
              </a:rPr>
              <a:t>الثانية وهكذا تنتهي جميع </a:t>
            </a:r>
            <a:r>
              <a:rPr lang="ar-SA" sz="3000" dirty="0" smtClean="0">
                <a:cs typeface="MCS Taybah S_U normal." pitchFamily="2" charset="-78"/>
              </a:rPr>
              <a:t>المجموعات</a:t>
            </a:r>
          </a:p>
          <a:p>
            <a:r>
              <a:rPr lang="ar-SA" sz="3000" dirty="0" smtClean="0">
                <a:cs typeface="MCS Taybah S_U normal." pitchFamily="2" charset="-78"/>
              </a:rPr>
              <a:t>ثم </a:t>
            </a:r>
            <a:r>
              <a:rPr lang="ar-SA" sz="3000" dirty="0">
                <a:cs typeface="MCS Taybah S_U normal." pitchFamily="2" charset="-78"/>
              </a:rPr>
              <a:t>يطلب من كل مجموعة أن تسمع الآية غيباً حفظ بقية النصاب بنفس الطريقة </a:t>
            </a:r>
          </a:p>
        </p:txBody>
      </p:sp>
    </p:spTree>
    <p:extLst>
      <p:ext uri="{BB962C8B-B14F-4D97-AF65-F5344CB8AC3E}">
        <p14:creationId xmlns:p14="http://schemas.microsoft.com/office/powerpoint/2010/main" val="40125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>
                <a:cs typeface="MCS Taybah S_U normal." pitchFamily="2" charset="-78"/>
              </a:rPr>
              <a:t>عندي طريقة يسيرة على  من يسرها الله عليه ولكنها تحتاج لمجهود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43808" y="620688"/>
            <a:ext cx="396044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المستلزمات </a:t>
            </a:r>
            <a:r>
              <a:rPr lang="ar-SA" sz="3000" dirty="0">
                <a:cs typeface="MCS Taybah S_U normal." pitchFamily="2" charset="-78"/>
              </a:rPr>
              <a:t>في الحصة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..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77542" y="1971700"/>
            <a:ext cx="396044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1- المصحف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77542" y="2619772"/>
            <a:ext cx="396044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2- دفتر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77542" y="3245778"/>
            <a:ext cx="396044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3- مرسام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183561" y="1290826"/>
            <a:ext cx="396044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للطالب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895252" y="4941168"/>
            <a:ext cx="396044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1- قلم السبورة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183561" y="4265220"/>
            <a:ext cx="396044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للمعلم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25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83568" y="620688"/>
            <a:ext cx="8064351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الآن نبدأ </a:t>
            </a:r>
            <a:r>
              <a:rPr lang="ar-SA" sz="3000" dirty="0">
                <a:cs typeface="MCS Taybah S_U normal." pitchFamily="2" charset="-78"/>
              </a:rPr>
              <a:t>الشرح </a:t>
            </a:r>
            <a:r>
              <a:rPr lang="ar-SA" sz="3000" dirty="0" smtClean="0">
                <a:cs typeface="MCS Taybah S_U normal." pitchFamily="2" charset="-78"/>
              </a:rPr>
              <a:t>للطريقة وهي فعالة ومجربه </a:t>
            </a:r>
            <a:r>
              <a:rPr lang="ar-SA" sz="3000" dirty="0">
                <a:cs typeface="MCS Taybah S_U normal." pitchFamily="2" charset="-78"/>
              </a:rPr>
              <a:t>ونجحت بنسبة</a:t>
            </a:r>
            <a:r>
              <a:rPr lang="en-US" sz="3000" dirty="0">
                <a:cs typeface="MCS Taybah S_U normal." pitchFamily="2" charset="-78"/>
              </a:rPr>
              <a:t> 80</a:t>
            </a:r>
            <a:r>
              <a:rPr lang="en-US" sz="3000" dirty="0" smtClean="0">
                <a:cs typeface="MCS Taybah S_U normal." pitchFamily="2" charset="-78"/>
              </a:rPr>
              <a:t>%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MCS Taybah S_U normal." pitchFamily="2" charset="-78"/>
              </a:rPr>
              <a:t>عندي طريقة يسيرة على  من يسرها الله عليه ولكنها تحتاج لمجهود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9872" y="1268760"/>
            <a:ext cx="273630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الحصة </a:t>
            </a:r>
            <a:r>
              <a:rPr lang="ar-SA" sz="3000" dirty="0">
                <a:cs typeface="MCS Taybah S_U normal." pitchFamily="2" charset="-78"/>
              </a:rPr>
              <a:t>الأولى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: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195735" y="1935400"/>
            <a:ext cx="4824537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تقسيم </a:t>
            </a:r>
            <a:r>
              <a:rPr lang="ar-SA" sz="3000" dirty="0">
                <a:cs typeface="MCS Taybah S_U normal." pitchFamily="2" charset="-78"/>
              </a:rPr>
              <a:t>السبورة إلى ثلاثة أقسام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..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228504" y="2613088"/>
            <a:ext cx="2880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موضع الحكم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131840" y="2609148"/>
            <a:ext cx="2880000" cy="5539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cs typeface="MCS Taybah S_U normal." pitchFamily="2" charset="-78"/>
              </a:rPr>
              <a:t> </a:t>
            </a:r>
            <a:r>
              <a:rPr lang="ar-SA" sz="3000" dirty="0" smtClean="0">
                <a:cs typeface="MCS Taybah S_U normal." pitchFamily="2" charset="-78"/>
              </a:rPr>
              <a:t>الحكم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3458" y="2609101"/>
            <a:ext cx="2880000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بيانه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" y="3356992"/>
            <a:ext cx="9143999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يقوم </a:t>
            </a:r>
            <a:r>
              <a:rPr lang="ar-SA" sz="3000" dirty="0">
                <a:cs typeface="MCS Taybah S_U normal." pitchFamily="2" charset="-78"/>
              </a:rPr>
              <a:t>الطلاب بفتح المصحف وإمساك المرسام </a:t>
            </a:r>
            <a:r>
              <a:rPr lang="ar-SA" sz="3000" dirty="0" smtClean="0">
                <a:cs typeface="MCS Taybah S_U normal." pitchFamily="2" charset="-78"/>
              </a:rPr>
              <a:t>استعدادا لبدء الدرس</a:t>
            </a:r>
            <a:r>
              <a:rPr lang="en-US" sz="3000" dirty="0" smtClean="0">
                <a:cs typeface="MCS Taybah S_U normal." pitchFamily="2" charset="-78"/>
              </a:rPr>
              <a:t> ..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6003" y="4077072"/>
            <a:ext cx="914399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وأيضا </a:t>
            </a:r>
            <a:r>
              <a:rPr lang="ar-SA" sz="3000" dirty="0">
                <a:cs typeface="MCS Taybah S_U normal." pitchFamily="2" charset="-78"/>
              </a:rPr>
              <a:t>فتح الدفاتر </a:t>
            </a:r>
            <a:r>
              <a:rPr lang="ar-SA" sz="3000" dirty="0" smtClean="0">
                <a:cs typeface="MCS Taybah S_U normal." pitchFamily="2" charset="-78"/>
              </a:rPr>
              <a:t>وإعدادها </a:t>
            </a:r>
            <a:r>
              <a:rPr lang="ar-SA" sz="3000" dirty="0">
                <a:cs typeface="MCS Taybah S_U normal." pitchFamily="2" charset="-78"/>
              </a:rPr>
              <a:t>بالشكل المعد على السبورة السابق توضيحه .. </a:t>
            </a:r>
            <a:endParaRPr lang="ar-SA" sz="3000" dirty="0" smtClean="0">
              <a:cs typeface="MCS Taybah S_U normal." pitchFamily="2" charset="-78"/>
            </a:endParaRPr>
          </a:p>
          <a:p>
            <a:r>
              <a:rPr lang="ar-SA" sz="3000" dirty="0" smtClean="0">
                <a:cs typeface="MCS Taybah S_U normal." pitchFamily="2" charset="-78"/>
              </a:rPr>
              <a:t>( </a:t>
            </a:r>
            <a:r>
              <a:rPr lang="ar-SA" sz="3000" dirty="0">
                <a:cs typeface="MCS Taybah S_U normal." pitchFamily="2" charset="-78"/>
              </a:rPr>
              <a:t>تسطير الدفاتر </a:t>
            </a:r>
            <a:r>
              <a:rPr lang="ar-SA" sz="3000" dirty="0" smtClean="0">
                <a:cs typeface="MCS Taybah S_U normal." pitchFamily="2" charset="-78"/>
              </a:rPr>
              <a:t>وحبذا فعل ذلك مسبقا في المنزل من </a:t>
            </a:r>
            <a:r>
              <a:rPr lang="ar-SA" sz="3000" dirty="0">
                <a:cs typeface="MCS Taybah S_U normal." pitchFamily="2" charset="-78"/>
              </a:rPr>
              <a:t>قبل الطلاب</a:t>
            </a:r>
            <a:r>
              <a:rPr lang="en-US" sz="3000" dirty="0">
                <a:cs typeface="MCS Taybah S_U normal." pitchFamily="2" charset="-78"/>
              </a:rPr>
              <a:t>  </a:t>
            </a:r>
            <a:r>
              <a:rPr lang="en-US" sz="3000" dirty="0" smtClean="0">
                <a:cs typeface="MCS Taybah S_U normal." pitchFamily="2" charset="-78"/>
              </a:rPr>
              <a:t>(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7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23928" y="620688"/>
            <a:ext cx="191911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dirty="0" smtClean="0">
                <a:cs typeface="MCS Taybah S_U normal." pitchFamily="2" charset="-78"/>
              </a:rPr>
              <a:t>الآن البداية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MCS Taybah S_U normal." pitchFamily="2" charset="-78"/>
              </a:rPr>
              <a:t>عندي طريقة يسيرة على  من يسرها الله عليه ولكنها تحتاج لمجهود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" y="1412776"/>
            <a:ext cx="910850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أقوم بقراءة الآية الأولى وأطلب من الطلاب وضع خط بالمرسام تحت موضع الحكم </a:t>
            </a:r>
            <a:r>
              <a:rPr lang="ar-SA" sz="3000" dirty="0" err="1" smtClean="0">
                <a:cs typeface="MCS Taybah S_U normal." pitchFamily="2" charset="-78"/>
              </a:rPr>
              <a:t>التجويدي</a:t>
            </a:r>
            <a:r>
              <a:rPr lang="ar-SA" sz="3000" dirty="0" smtClean="0">
                <a:cs typeface="MCS Taybah S_U normal." pitchFamily="2" charset="-78"/>
              </a:rPr>
              <a:t> في المصحف</a:t>
            </a:r>
            <a:r>
              <a:rPr lang="en-US" sz="3000" dirty="0" smtClean="0">
                <a:cs typeface="MCS Taybah S_U normal." pitchFamily="2" charset="-78"/>
              </a:rPr>
              <a:t> ..</a:t>
            </a:r>
            <a:endParaRPr lang="ar-S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496" y="2524134"/>
            <a:ext cx="910850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بعد ذلك يستخرج الطلاب الكلمات التي وضعوا تحتها خط وندونها على السبورة ثم أطبق الأحكام </a:t>
            </a:r>
            <a:r>
              <a:rPr lang="ar-SA" sz="3000" dirty="0" err="1" smtClean="0">
                <a:cs typeface="MCS Taybah S_U normal." pitchFamily="2" charset="-78"/>
              </a:rPr>
              <a:t>التجويدية</a:t>
            </a:r>
            <a:r>
              <a:rPr lang="ar-SA" sz="3000" dirty="0" smtClean="0">
                <a:cs typeface="MCS Taybah S_U normal." pitchFamily="2" charset="-78"/>
              </a:rPr>
              <a:t> في الكلمات المستخرجة ويقوم الطلاب بالترديد بعدي</a:t>
            </a:r>
            <a:r>
              <a:rPr lang="en-US" sz="3000" dirty="0" smtClean="0">
                <a:cs typeface="MCS Taybah S_U normal." pitchFamily="2" charset="-78"/>
              </a:rPr>
              <a:t> ..</a:t>
            </a:r>
            <a:endParaRPr lang="ar-S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496" y="3668711"/>
            <a:ext cx="910850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والآن يقوم الطلاب بكتابة الأحكام المستخرجة التي على السبورة في دفاترهم الخاصة بالقرآن الكريم</a:t>
            </a:r>
            <a:r>
              <a:rPr lang="en-US" sz="3000" dirty="0" smtClean="0">
                <a:cs typeface="MCS Taybah S_U normal." pitchFamily="2" charset="-78"/>
              </a:rPr>
              <a:t> ..</a:t>
            </a:r>
            <a:endParaRPr lang="ar-S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496" y="4785526"/>
            <a:ext cx="9108503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ثم أعود لقراءة نفس الآية السابقة والطلاب يرددون خلفي </a:t>
            </a:r>
          </a:p>
          <a:p>
            <a:r>
              <a:rPr lang="ar-SA" sz="3000" dirty="0" smtClean="0">
                <a:cs typeface="MCS Taybah S_U normal." pitchFamily="2" charset="-78"/>
              </a:rPr>
              <a:t>( وستلاحظ أن الطلاب بدأوا يطبقون الأحكام التي تحتها خطوط في المصحف والمدونة في الدفتر وطبقت على السبورة</a:t>
            </a:r>
            <a:endParaRPr lang="ar-S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7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660232" y="1237426"/>
            <a:ext cx="248377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القراءة الأولى للمعلم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76753" y="590018"/>
            <a:ext cx="28074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cs typeface="MCS Taybah S_U normal." pitchFamily="2" charset="-78"/>
              </a:rPr>
              <a:t>ملاحظة هامة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496" y="1898248"/>
            <a:ext cx="731669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واجب الطالب وضع الخطوط بالمرسام تحت مواضع الأحكام في المصحف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660232" y="2634808"/>
            <a:ext cx="244827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القراءة الثانية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7290" y="2634808"/>
            <a:ext cx="647892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والتي بعد شرح الأحكام على السبورة ونقلها في الدفاتر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290" y="3360474"/>
            <a:ext cx="741503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يردد الطالب خلف المعلم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7290" y="4180438"/>
            <a:ext cx="9071214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ما سبق يكرر في الآية الثانية والثالثة والرابعة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MCS Taybah S_U normal." pitchFamily="2" charset="-78"/>
              </a:rPr>
              <a:t>عندي طريقة يسيرة على  من يسرها الله عليه ولكنها تحتاج لمجهود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62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302372" y="692696"/>
            <a:ext cx="299782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وفي </a:t>
            </a:r>
            <a:r>
              <a:rPr lang="ar-SA" sz="3000" dirty="0">
                <a:cs typeface="MCS Taybah S_U normal." pitchFamily="2" charset="-78"/>
              </a:rPr>
              <a:t>الحصة </a:t>
            </a:r>
            <a:r>
              <a:rPr lang="ar-SA" sz="3000" dirty="0" smtClean="0">
                <a:cs typeface="MCS Taybah S_U normal." pitchFamily="2" charset="-78"/>
              </a:rPr>
              <a:t>الثانية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MCS Taybah S_U normal." pitchFamily="2" charset="-78"/>
              </a:rPr>
              <a:t>عندي طريقة يسيرة على  من يسرها الله عليه ولكنها تحتاج لمجهود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496" y="1412776"/>
            <a:ext cx="914399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يقرأ </a:t>
            </a:r>
            <a:r>
              <a:rPr lang="ar-SA" sz="3000" dirty="0">
                <a:cs typeface="MCS Taybah S_U normal." pitchFamily="2" charset="-78"/>
              </a:rPr>
              <a:t>الطلاب الآيات التي شرحت في الحصة السابقة ويدون لهم درجات التقويم المستمر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" y="2852936"/>
            <a:ext cx="91440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هذه </a:t>
            </a:r>
            <a:r>
              <a:rPr lang="ar-SA" sz="3000" dirty="0">
                <a:cs typeface="MCS Taybah S_U normal." pitchFamily="2" charset="-78"/>
              </a:rPr>
              <a:t>الطريقة مطبقة في </a:t>
            </a:r>
            <a:r>
              <a:rPr lang="ar-SA" sz="3000" dirty="0" smtClean="0">
                <a:cs typeface="MCS Taybah S_U normal." pitchFamily="2" charset="-78"/>
              </a:rPr>
              <a:t>المرحلة الثانوية </a:t>
            </a:r>
            <a:r>
              <a:rPr lang="ar-SA" sz="3000" dirty="0">
                <a:cs typeface="MCS Taybah S_U normal." pitchFamily="2" charset="-78"/>
              </a:rPr>
              <a:t>وبحمد الله نجحت مثلما قلت بنسبة 80</a:t>
            </a:r>
            <a:r>
              <a:rPr lang="ar-SA" sz="3000" dirty="0" smtClean="0">
                <a:cs typeface="MCS Taybah S_U normal." pitchFamily="2" charset="-78"/>
              </a:rPr>
              <a:t>%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6512" y="3645024"/>
            <a:ext cx="914400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والهمة </a:t>
            </a:r>
            <a:r>
              <a:rPr lang="ar-SA" sz="3000" dirty="0">
                <a:cs typeface="MCS Taybah S_U normal." pitchFamily="2" charset="-78"/>
              </a:rPr>
              <a:t>والحرص على كتاب الله طريق النجاح ..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5496" y="4603194"/>
            <a:ext cx="9144000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dirty="0" smtClean="0">
                <a:cs typeface="MCS Taybah S_U normal." pitchFamily="2" charset="-78"/>
              </a:rPr>
              <a:t>نسأل </a:t>
            </a:r>
            <a:r>
              <a:rPr lang="ar-SA" sz="3000" dirty="0">
                <a:cs typeface="MCS Taybah S_U normal." pitchFamily="2" charset="-78"/>
              </a:rPr>
              <a:t>الله الإخلاص</a:t>
            </a:r>
            <a:r>
              <a:rPr lang="en-US" sz="3000" dirty="0">
                <a:cs typeface="MCS Taybah S_U normal." pitchFamily="2" charset="-78"/>
              </a:rPr>
              <a:t> .. 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4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OM" sz="3200" dirty="0" smtClean="0">
                <a:cs typeface="MCS Taybah S_U normal." pitchFamily="2" charset="-78"/>
              </a:rPr>
              <a:t>تسلسل </a:t>
            </a:r>
            <a:r>
              <a:rPr lang="ar-OM" sz="3200" dirty="0">
                <a:cs typeface="MCS Taybah S_U normal." pitchFamily="2" charset="-78"/>
              </a:rPr>
              <a:t>إجراءات تدريس التلاوة </a:t>
            </a:r>
            <a:endParaRPr lang="ar-SA" sz="3200" dirty="0"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71800" y="620688"/>
            <a:ext cx="6407696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1-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التمهيد وعرض الأهداف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71800" y="1196752"/>
            <a:ext cx="6407695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2-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توزيع السورة إلى مقاطع و التعامل مع كل مقطع على حدة 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139952" y="1799342"/>
            <a:ext cx="4968552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solidFill>
                  <a:schemeClr val="tx1"/>
                </a:solidFill>
                <a:cs typeface="MCS Taybah S_U normal." pitchFamily="2" charset="-78"/>
              </a:rPr>
              <a:t>أ) </a:t>
            </a:r>
            <a:r>
              <a:rPr lang="ar-OM" sz="3000" dirty="0" smtClean="0">
                <a:solidFill>
                  <a:schemeClr val="tx1"/>
                </a:solidFill>
                <a:cs typeface="MCS Taybah S_U normal." pitchFamily="2" charset="-78"/>
              </a:rPr>
              <a:t>التلاوة التوضيحية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99792" y="3645024"/>
            <a:ext cx="6407695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solidFill>
                  <a:schemeClr val="tx1"/>
                </a:solidFill>
                <a:cs typeface="MCS Taybah S_U normal." pitchFamily="2" charset="-78"/>
              </a:rPr>
              <a:t>3- </a:t>
            </a:r>
            <a:r>
              <a:rPr lang="ar-OM" sz="3000" dirty="0" smtClean="0">
                <a:solidFill>
                  <a:schemeClr val="tx1"/>
                </a:solidFill>
                <a:cs typeface="MCS Taybah S_U normal." pitchFamily="2" charset="-78"/>
              </a:rPr>
              <a:t>استنتاج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الحكمة من </a:t>
            </a:r>
            <a:r>
              <a:rPr lang="ar-SA" sz="3000" dirty="0" smtClean="0">
                <a:solidFill>
                  <a:schemeClr val="tx1"/>
                </a:solidFill>
                <a:cs typeface="MCS Taybah S_U normal." pitchFamily="2" charset="-78"/>
              </a:rPr>
              <a:t>آيات </a:t>
            </a:r>
            <a:r>
              <a:rPr lang="ar-OM" sz="3000" dirty="0" smtClean="0">
                <a:solidFill>
                  <a:schemeClr val="tx1"/>
                </a:solidFill>
                <a:cs typeface="MCS Taybah S_U normal." pitchFamily="2" charset="-78"/>
              </a:rPr>
              <a:t>الدرس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مجتمعة 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494" y="1799342"/>
            <a:ext cx="313285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ب)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تلاوة الطلبة المجيدين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139952" y="2370946"/>
            <a:ext cx="496855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ج)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بيان معاني بعض الألفاظ الصعبة إن وجدت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0" y="2339623"/>
            <a:ext cx="316835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د)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استخراج الفكرة الرئيسة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169098" y="2930078"/>
            <a:ext cx="496855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هـ ) </a:t>
            </a:r>
            <a:r>
              <a:rPr lang="ar-OM" sz="3000" dirty="0">
                <a:solidFill>
                  <a:schemeClr val="tx1"/>
                </a:solidFill>
                <a:cs typeface="MCS Taybah S_U normal." pitchFamily="2" charset="-78"/>
              </a:rPr>
              <a:t>تلاوة بقية الطلبة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723946" y="4221088"/>
            <a:ext cx="6407695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solidFill>
                  <a:schemeClr val="tx1"/>
                </a:solidFill>
                <a:cs typeface="MCS Taybah S_U normal." pitchFamily="2" charset="-78"/>
              </a:rPr>
              <a:t>4- </a:t>
            </a:r>
            <a:r>
              <a:rPr lang="ar-OM" sz="3000" dirty="0" smtClean="0">
                <a:solidFill>
                  <a:schemeClr val="tx1"/>
                </a:solidFill>
                <a:cs typeface="MCS Taybah S_U normal." pitchFamily="2" charset="-78"/>
              </a:rPr>
              <a:t>التقويم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744241" y="4819218"/>
            <a:ext cx="6407695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solidFill>
                  <a:schemeClr val="tx1"/>
                </a:solidFill>
                <a:cs typeface="MCS Taybah S_U normal." pitchFamily="2" charset="-78"/>
              </a:rPr>
              <a:t>5- </a:t>
            </a:r>
            <a:r>
              <a:rPr lang="ar-OM" sz="3000" dirty="0" smtClean="0">
                <a:cs typeface="MCS Taybah S_U normal." pitchFamily="2" charset="-78"/>
              </a:rPr>
              <a:t>الغلق(الخاتمة</a:t>
            </a:r>
            <a:r>
              <a:rPr lang="ar-OM" sz="3000" dirty="0">
                <a:cs typeface="MCS Taybah S_U normal." pitchFamily="2" charset="-78"/>
              </a:rPr>
              <a:t>)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773385" y="5395282"/>
            <a:ext cx="6407695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solidFill>
                  <a:schemeClr val="tx1"/>
                </a:solidFill>
                <a:cs typeface="MCS Taybah S_U normal." pitchFamily="2" charset="-78"/>
              </a:rPr>
              <a:t>6- </a:t>
            </a:r>
            <a:r>
              <a:rPr lang="ar-OM" sz="3000" dirty="0" smtClean="0">
                <a:cs typeface="MCS Taybah S_U normal." pitchFamily="2" charset="-78"/>
              </a:rPr>
              <a:t>الواجب </a:t>
            </a:r>
            <a:r>
              <a:rPr lang="ar-OM" sz="3000" dirty="0">
                <a:cs typeface="MCS Taybah S_U normal." pitchFamily="2" charset="-78"/>
              </a:rPr>
              <a:t>المنزلي</a:t>
            </a:r>
            <a:endParaRPr lang="ar-SA" sz="3000" dirty="0">
              <a:solidFill>
                <a:schemeClr val="tx1"/>
              </a:solidFill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62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" y="-72113"/>
            <a:ext cx="91440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>
                <a:cs typeface="MCS Taybah S_U normal." pitchFamily="2" charset="-78"/>
              </a:rPr>
              <a:t>بطاقة تخطيط درس في مادة القرآن الكريم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/>
        </p:blipFill>
        <p:spPr bwMode="auto">
          <a:xfrm>
            <a:off x="12700" y="512662"/>
            <a:ext cx="9117013" cy="583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789173"/>
            <a:ext cx="7861511" cy="50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2576" y="2382560"/>
            <a:ext cx="7834299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000" dirty="0">
                <a:cs typeface="MCS Taybah S_U normal." pitchFamily="2" charset="-78"/>
              </a:rPr>
              <a:t>وتكون تلاوتك سليمة من </a:t>
            </a:r>
            <a:r>
              <a:rPr lang="ar-SA" sz="5000" dirty="0" smtClean="0">
                <a:cs typeface="MCS Taybah S_U normal." pitchFamily="2" charset="-78"/>
              </a:rPr>
              <a:t>الأخطاء </a:t>
            </a:r>
            <a:r>
              <a:rPr lang="ar-SA" sz="5000" dirty="0">
                <a:cs typeface="MCS Taybah S_U normal." pitchFamily="2" charset="-78"/>
              </a:rPr>
              <a:t>........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275856" y="3789040"/>
            <a:ext cx="3555782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S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هذا مطلب لابد منه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07704" y="364014"/>
            <a:ext cx="5235729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لتدريس مادة القران الكريم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345344" y="1412776"/>
            <a:ext cx="6798656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5000" dirty="0">
                <a:cs typeface="MCS Taybah S_U normal." pitchFamily="2" charset="-78"/>
              </a:rPr>
              <a:t>لابد </a:t>
            </a:r>
            <a:r>
              <a:rPr lang="ar-SA" sz="5000" dirty="0" smtClean="0">
                <a:cs typeface="MCS Taybah S_U normal." pitchFamily="2" charset="-78"/>
              </a:rPr>
              <a:t>أولا أن </a:t>
            </a:r>
            <a:r>
              <a:rPr lang="ar-SA" sz="5000" dirty="0">
                <a:cs typeface="MCS Taybah S_U normal." pitchFamily="2" charset="-78"/>
              </a:rPr>
              <a:t>تكون ملما بمادة التجويد </a:t>
            </a:r>
          </a:p>
        </p:txBody>
      </p:sp>
    </p:spTree>
    <p:extLst>
      <p:ext uri="{BB962C8B-B14F-4D97-AF65-F5344CB8AC3E}">
        <p14:creationId xmlns:p14="http://schemas.microsoft.com/office/powerpoint/2010/main" val="8478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50704"/>
              </p:ext>
            </p:extLst>
          </p:nvPr>
        </p:nvGraphicFramePr>
        <p:xfrm>
          <a:off x="0" y="-27384"/>
          <a:ext cx="9144000" cy="63093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41641"/>
                <a:gridCol w="8502359"/>
              </a:tblGrid>
              <a:tr h="7886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م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طرق سهله وميسرة لتدريس هذه المادة</a:t>
                      </a:r>
                      <a:endParaRPr lang="en-US" sz="44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7886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تقوم بتلاوة المقطع على الطلاب</a:t>
                      </a:r>
                      <a:endParaRPr lang="en-US" sz="4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7886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حبذا لو كان معك مسجل ليسمع الطلاب المقطع منه</a:t>
                      </a:r>
                      <a:endParaRPr lang="en-US" sz="4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157733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وبعدها تشرح الكلمات </a:t>
                      </a:r>
                      <a:r>
                        <a:rPr lang="ar-SA" sz="4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الصعبة </a:t>
                      </a: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وتذكر معانيها على السبورة</a:t>
                      </a:r>
                      <a:endParaRPr lang="en-US" sz="4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157733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ومن ثم تقوم بقراءة الكلمات الصعبة عليهم وترددها وتجعلهم يرددونها معك</a:t>
                      </a:r>
                      <a:endParaRPr lang="en-US" sz="4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78866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44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ثم تجعل الطلاب بعد ذلك يقرأون </a:t>
                      </a:r>
                      <a:r>
                        <a:rPr lang="ar-SA" sz="4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وأنت تقوّم </a:t>
                      </a:r>
                      <a:r>
                        <a:rPr lang="ar-SA" sz="4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تلاوتهم</a:t>
                      </a:r>
                      <a:endParaRPr lang="en-US" sz="4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8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342118"/>
              </p:ext>
            </p:extLst>
          </p:nvPr>
        </p:nvGraphicFramePr>
        <p:xfrm>
          <a:off x="50228" y="-27384"/>
          <a:ext cx="9101708" cy="64008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39394"/>
                <a:gridCol w="8462314"/>
              </a:tblGrid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م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أما اذا كان المنهج حفظ</a:t>
                      </a:r>
                      <a:r>
                        <a:rPr lang="en-US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 :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1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تقوم بتلاوة المقطع على الطلاب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2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حبذا لو كان معك مسجل ليسمع الطلاب المقطع منه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3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وبعدها تشرح الكلمات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الصعبة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وتذكر معانيها على السبورة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4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ومن ثم تقوم بقراءة الكلمات الصعبة عليهم وترددها وتجعلهم يرددونها معك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5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ثم تجعل الطلاب بعد ذلك يقرأون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وأنت تقوّم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تلاوتهم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6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أن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تجعل الطلاب يرددون معك المقطع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7</a:t>
                      </a:r>
                      <a:endParaRPr lang="en-US" sz="3000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تقسم الفصل الى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أربع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مجموعات وهذا فيه تشويق وتجديد للطلاب</a:t>
                      </a:r>
                      <a:r>
                        <a:rPr lang="en-US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/>
                      </a:r>
                      <a:br>
                        <a:rPr lang="en-US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</a:b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ومن ثم تجعل كل مجموعه تقرأ آية والمجموعة الثانية تقرأ الآية التي تليها وهكذا دون توقف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30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وهناك طريقه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أخرى أيضا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وهي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أن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تجعل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الطالب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يقرأ آيتين والذي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خلفه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يقوم بتصحيح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الأخطاء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له وهكذا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...طالبا </a:t>
                      </a:r>
                      <a:r>
                        <a:rPr lang="ar-SA" sz="3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طالبا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 وأنت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تراقب الطالب الذي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أخطأ</a:t>
                      </a:r>
                      <a:r>
                        <a:rPr lang="ar-SA" sz="3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في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التلاوة والذي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أخطأ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في عدم الرد على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خطأ</a:t>
                      </a:r>
                      <a:r>
                        <a:rPr lang="ar-SA" sz="3000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الطالب القارئ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وهكذا.....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وأيضا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هذا فيه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إشغالا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للطلاب وعدم النوم </a:t>
                      </a:r>
                      <a:r>
                        <a:rPr lang="ar-SA" sz="3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أثناء </a:t>
                      </a:r>
                      <a:r>
                        <a:rPr lang="ar-SA" sz="3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MCS Taybah S_U normal." pitchFamily="2" charset="-78"/>
                        </a:rPr>
                        <a:t>التلاوة</a:t>
                      </a:r>
                      <a:endParaRPr lang="en-US" sz="3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MCS Taybah S_U normal.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العــرض</a:t>
            </a:r>
            <a:endParaRPr lang="ar-S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980728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1- القراءة </a:t>
            </a:r>
            <a:r>
              <a:rPr lang="ar-SA" sz="3000" dirty="0">
                <a:cs typeface="MCS Taybah S_U normal." pitchFamily="2" charset="-78"/>
              </a:rPr>
              <a:t>النموذجية من المعلم مع تكرار الكلمات الصعبة وذلك </a:t>
            </a:r>
            <a:r>
              <a:rPr lang="ar-SA" sz="3000" dirty="0" smtClean="0">
                <a:cs typeface="MCS Taybah S_U normal." pitchFamily="2" charset="-78"/>
              </a:rPr>
              <a:t>مثل (الهاكم )و ( التكاثر ) وغيرها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496" y="2125305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2</a:t>
            </a:r>
            <a:r>
              <a:rPr lang="ar-SA" sz="3000" dirty="0">
                <a:cs typeface="MCS Taybah S_U normal." pitchFamily="2" charset="-78"/>
              </a:rPr>
              <a:t>- الاستماع إلى الشريط المسجل مع التأكد من متابعة </a:t>
            </a:r>
            <a:r>
              <a:rPr lang="ar-SA" sz="3000" dirty="0" smtClean="0">
                <a:cs typeface="MCS Taybah S_U normal." pitchFamily="2" charset="-78"/>
              </a:rPr>
              <a:t>الطلاب للقارئ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496" y="2802994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3- قراءة المعلم للآيـة الأولى وترديد التلاميذ لها .ثم قراءتها من أحد </a:t>
            </a:r>
            <a:r>
              <a:rPr lang="ar-SA" sz="3000" dirty="0" smtClean="0">
                <a:cs typeface="MCS Taybah S_U normal." pitchFamily="2" charset="-78"/>
              </a:rPr>
              <a:t>الطلاب المجيدين </a:t>
            </a:r>
            <a:r>
              <a:rPr lang="ar-SA" sz="3000" dirty="0">
                <a:cs typeface="MCS Taybah S_U normal." pitchFamily="2" charset="-78"/>
              </a:rPr>
              <a:t>للقراءة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5496" y="3925505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4- القراءة من كافة </a:t>
            </a:r>
            <a:r>
              <a:rPr lang="ar-SA" sz="3000" dirty="0" smtClean="0">
                <a:cs typeface="MCS Taybah S_U normal." pitchFamily="2" charset="-78"/>
              </a:rPr>
              <a:t>الطلاب لهـذه </a:t>
            </a:r>
            <a:r>
              <a:rPr lang="ar-SA" sz="3000" dirty="0">
                <a:cs typeface="MCS Taybah S_U normal." pitchFamily="2" charset="-78"/>
              </a:rPr>
              <a:t>الآيـة مع تصحيح الأخطاء من الطلاب أنفسهم والتركيز على الطلاب الضعفاء قدر الإمكان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5496" y="5128048"/>
            <a:ext cx="9144000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5- توضيح الأخطاء الشائعة والمتكررة على السبورة وترديدها مع المعلم جماعياً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6512" y="5755322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6- </a:t>
            </a:r>
            <a:r>
              <a:rPr lang="ar-SA" sz="3200" b="1" dirty="0"/>
              <a:t>تكرار هـذه الطريقة لكل آيــة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38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العــرض</a:t>
            </a:r>
            <a:endParaRPr lang="ar-S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650866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7- الوقوف بعد كل آيــة عند المـعاني الصعبة والتوصل إلى معناها بالحوار مع الطلاب وكتابتها على السبورة وذلك مثل( </a:t>
            </a:r>
            <a:r>
              <a:rPr lang="ar-SA" sz="3000" dirty="0" smtClean="0">
                <a:cs typeface="MCS Taybah S_U normal." pitchFamily="2" charset="-78"/>
              </a:rPr>
              <a:t>القارعة)وغيرها 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496" y="2795443"/>
            <a:ext cx="9144000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8- كذلك الوقوف عند الكلمات التي رسمت بالخط العثماني وتختلف عن الخط الإملائي وبيان ما حصل </a:t>
            </a:r>
            <a:r>
              <a:rPr lang="ar-SA" sz="3000" dirty="0" smtClean="0">
                <a:cs typeface="MCS Taybah S_U normal." pitchFamily="2" charset="-78"/>
              </a:rPr>
              <a:t>فيها وذلك </a:t>
            </a:r>
            <a:r>
              <a:rPr lang="ar-SA" sz="3000" dirty="0">
                <a:cs typeface="MCS Taybah S_U normal." pitchFamily="2" charset="-78"/>
              </a:rPr>
              <a:t>مثل </a:t>
            </a:r>
            <a:r>
              <a:rPr lang="ar-SA" sz="3000" u="sng" dirty="0">
                <a:solidFill>
                  <a:schemeClr val="accent6">
                    <a:lumMod val="50000"/>
                  </a:schemeClr>
                </a:solidFill>
                <a:cs typeface="MCS Taybah S_U normal." pitchFamily="2" charset="-78"/>
              </a:rPr>
              <a:t>( اليــل) والأصــل تكـتب ( الليـــل</a:t>
            </a:r>
            <a:r>
              <a:rPr lang="en-US" sz="3000" u="sng" dirty="0">
                <a:solidFill>
                  <a:schemeClr val="accent6">
                    <a:lumMod val="50000"/>
                  </a:schemeClr>
                </a:solidFill>
                <a:cs typeface="MCS Taybah S_U normal." pitchFamily="2" charset="-78"/>
              </a:rPr>
              <a:t> (</a:t>
            </a:r>
            <a:r>
              <a:rPr lang="ar-SA" sz="3000" dirty="0">
                <a:cs typeface="MCS Taybah S_U normal." pitchFamily="2" charset="-78"/>
              </a:rPr>
              <a:t>وغيرها وكتابتها إملائيا من الطلاب </a:t>
            </a:r>
            <a:r>
              <a:rPr lang="ar-SA" sz="3000" dirty="0" smtClean="0">
                <a:cs typeface="MCS Taybah S_U normal." pitchFamily="2" charset="-78"/>
              </a:rPr>
              <a:t> على </a:t>
            </a:r>
            <a:r>
              <a:rPr lang="ar-SA" sz="3000" dirty="0">
                <a:cs typeface="MCS Taybah S_U normal." pitchFamily="2" charset="-78"/>
              </a:rPr>
              <a:t>السبورة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5496" y="4459178"/>
            <a:ext cx="91440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9</a:t>
            </a:r>
            <a:r>
              <a:rPr lang="ar-SA" sz="3000" dirty="0">
                <a:cs typeface="MCS Taybah S_U normal." pitchFamily="2" charset="-78"/>
              </a:rPr>
              <a:t>- القراءة لكامل الآيات من الطلاب </a:t>
            </a:r>
            <a:r>
              <a:rPr lang="ar-SA" sz="3000" dirty="0" smtClean="0">
                <a:cs typeface="MCS Taybah S_U normal." pitchFamily="2" charset="-78"/>
              </a:rPr>
              <a:t> مع </a:t>
            </a:r>
            <a:r>
              <a:rPr lang="ar-SA" sz="3000" dirty="0">
                <a:cs typeface="MCS Taybah S_U normal." pitchFamily="2" charset="-78"/>
              </a:rPr>
              <a:t>تصحيح الأخطاء من الطلاب </a:t>
            </a:r>
            <a:r>
              <a:rPr lang="ar-SA" sz="3000" dirty="0" smtClean="0">
                <a:cs typeface="MCS Taybah S_U normal." pitchFamily="2" charset="-78"/>
              </a:rPr>
              <a:t>أنفسهم 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2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31969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الطريقة </a:t>
            </a:r>
            <a:r>
              <a:rPr lang="ar-S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الجيدة التي هي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:</a:t>
            </a:r>
            <a:endParaRPr lang="ar-S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03087" y="980728"/>
            <a:ext cx="5440913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1</a:t>
            </a:r>
            <a:r>
              <a:rPr lang="ar-SA" sz="3000" dirty="0">
                <a:cs typeface="MCS Taybah S_U normal." pitchFamily="2" charset="-78"/>
              </a:rPr>
              <a:t>- </a:t>
            </a:r>
            <a:r>
              <a:rPr lang="ar-SA" sz="3000" dirty="0" smtClean="0">
                <a:cs typeface="MCS Taybah S_U normal." pitchFamily="2" charset="-78"/>
              </a:rPr>
              <a:t>أن </a:t>
            </a:r>
            <a:r>
              <a:rPr lang="ar-SA" sz="3000" dirty="0">
                <a:cs typeface="MCS Taybah S_U normal." pitchFamily="2" charset="-78"/>
              </a:rPr>
              <a:t>يستمع </a:t>
            </a:r>
            <a:r>
              <a:rPr lang="ar-SA" sz="3000" dirty="0" smtClean="0">
                <a:cs typeface="MCS Taybah S_U normal." pitchFamily="2" charset="-78"/>
              </a:rPr>
              <a:t>الطلاب </a:t>
            </a:r>
            <a:r>
              <a:rPr lang="ar-SA" sz="3000" dirty="0">
                <a:cs typeface="MCS Taybah S_U normal." pitchFamily="2" charset="-78"/>
              </a:rPr>
              <a:t>إ</a:t>
            </a:r>
            <a:r>
              <a:rPr lang="ar-SA" sz="3000" dirty="0" smtClean="0">
                <a:cs typeface="MCS Taybah S_U normal." pitchFamily="2" charset="-78"/>
              </a:rPr>
              <a:t>لى </a:t>
            </a:r>
            <a:r>
              <a:rPr lang="ar-SA" sz="3000" dirty="0">
                <a:cs typeface="MCS Taybah S_U normal." pitchFamily="2" charset="-78"/>
              </a:rPr>
              <a:t>تلاوة المصحف </a:t>
            </a:r>
            <a:r>
              <a:rPr lang="ar-SA" sz="3000" dirty="0" smtClean="0">
                <a:cs typeface="MCS Taybah S_U normal." pitchFamily="2" charset="-78"/>
              </a:rPr>
              <a:t>من تسجيل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1650866"/>
            <a:ext cx="918051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2- التلاوة الفردية </a:t>
            </a:r>
            <a:r>
              <a:rPr lang="ar-SA" sz="3000" dirty="0" smtClean="0">
                <a:cs typeface="MCS Taybah S_U normal." pitchFamily="2" charset="-78"/>
              </a:rPr>
              <a:t>للآيات </a:t>
            </a:r>
            <a:r>
              <a:rPr lang="ar-SA" sz="3000" dirty="0">
                <a:cs typeface="MCS Taybah S_U normal." pitchFamily="2" charset="-78"/>
              </a:rPr>
              <a:t>من قبل </a:t>
            </a:r>
            <a:r>
              <a:rPr lang="ar-SA" sz="3000" dirty="0" smtClean="0">
                <a:cs typeface="MCS Taybah S_U normal." pitchFamily="2" charset="-78"/>
              </a:rPr>
              <a:t>الطلاب وعلى </a:t>
            </a:r>
            <a:r>
              <a:rPr lang="ar-SA" sz="3000" dirty="0">
                <a:cs typeface="MCS Taybah S_U normal." pitchFamily="2" charset="-78"/>
              </a:rPr>
              <a:t>المعلم </a:t>
            </a:r>
            <a:r>
              <a:rPr lang="ar-SA" sz="3000" dirty="0" smtClean="0">
                <a:cs typeface="MCS Taybah S_U normal." pitchFamily="2" charset="-78"/>
              </a:rPr>
              <a:t>مراعاة </a:t>
            </a:r>
            <a:r>
              <a:rPr lang="ar-SA" sz="3000" dirty="0">
                <a:cs typeface="MCS Taybah S_U normal." pitchFamily="2" charset="-78"/>
              </a:rPr>
              <a:t>صحة النطق وسلامة الأداء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207498" y="2780928"/>
            <a:ext cx="3924471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3- بيان معاني بعض الكلمات الصعبة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14257" y="3492624"/>
            <a:ext cx="6647974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3000" dirty="0">
                <a:cs typeface="MCS Taybah S_U normal." pitchFamily="2" charset="-78"/>
              </a:rPr>
              <a:t>4- استنباط الأحكام </a:t>
            </a:r>
            <a:r>
              <a:rPr lang="ar-SA" sz="3000" dirty="0" err="1">
                <a:cs typeface="MCS Taybah S_U normal." pitchFamily="2" charset="-78"/>
              </a:rPr>
              <a:t>التجويدية</a:t>
            </a:r>
            <a:r>
              <a:rPr lang="ar-SA" sz="3000" dirty="0">
                <a:cs typeface="MCS Taybah S_U normal." pitchFamily="2" charset="-78"/>
              </a:rPr>
              <a:t> وتدريب </a:t>
            </a:r>
            <a:r>
              <a:rPr lang="ar-SA" sz="3000" dirty="0" smtClean="0">
                <a:cs typeface="MCS Taybah S_U normal." pitchFamily="2" charset="-78"/>
              </a:rPr>
              <a:t>الطلاب على </a:t>
            </a:r>
            <a:r>
              <a:rPr lang="ar-SA" sz="3000" dirty="0">
                <a:cs typeface="MCS Taybah S_U normal." pitchFamily="2" charset="-78"/>
              </a:rPr>
              <a:t>تطبيقها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1" y="4212704"/>
            <a:ext cx="910041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5- </a:t>
            </a:r>
            <a:r>
              <a:rPr lang="ar-SA" sz="3000" dirty="0">
                <a:cs typeface="MCS Taybah S_U normal." pitchFamily="2" charset="-78"/>
              </a:rPr>
              <a:t>ملاحظة الكلمات الصعبة عندما </a:t>
            </a:r>
            <a:r>
              <a:rPr lang="ar-SA" sz="3000" dirty="0" smtClean="0">
                <a:cs typeface="MCS Taybah S_U normal." pitchFamily="2" charset="-78"/>
              </a:rPr>
              <a:t>يقرأ </a:t>
            </a:r>
            <a:r>
              <a:rPr lang="ar-SA" sz="3000" dirty="0">
                <a:cs typeface="MCS Taybah S_U normal." pitchFamily="2" charset="-78"/>
              </a:rPr>
              <a:t>الطلاب الآيات وتدوينها على السبورة ومن ثم تدريب الطلاب على النطق الجيد لها </a:t>
            </a:r>
          </a:p>
        </p:txBody>
      </p:sp>
    </p:spTree>
    <p:extLst>
      <p:ext uri="{BB962C8B-B14F-4D97-AF65-F5344CB8AC3E}">
        <p14:creationId xmlns:p14="http://schemas.microsoft.com/office/powerpoint/2010/main" val="11762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" y="6826"/>
            <a:ext cx="9144000" cy="12926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من </a:t>
            </a:r>
            <a:r>
              <a:rPr lang="ar-S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أهم مشاكل تعليم القرآن الكريم </a:t>
            </a:r>
            <a:r>
              <a:rPr lang="ar-S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هي</a:t>
            </a:r>
          </a:p>
          <a:p>
            <a:pPr algn="ctr"/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Taybah S_U normal." pitchFamily="2" charset="-78"/>
              </a:rPr>
              <a:t> </a:t>
            </a:r>
            <a:endParaRPr lang="ar-SA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Taybah S_U normal.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1447622"/>
            <a:ext cx="5004047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استئثار </a:t>
            </a:r>
            <a:r>
              <a:rPr lang="ar-SA" sz="3000" dirty="0">
                <a:cs typeface="MCS Taybah S_U normal." pitchFamily="2" charset="-78"/>
              </a:rPr>
              <a:t>المعلم بكل المهام داخل الفصل بمعنى </a:t>
            </a:r>
            <a:r>
              <a:rPr lang="ar-SA" sz="3000" dirty="0" smtClean="0">
                <a:cs typeface="MCS Taybah S_U normal." pitchFamily="2" charset="-78"/>
              </a:rPr>
              <a:t>: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976" y="2094533"/>
            <a:ext cx="914399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يكون </a:t>
            </a:r>
            <a:r>
              <a:rPr lang="ar-SA" sz="3000" dirty="0">
                <a:cs typeface="MCS Taybah S_U normal." pitchFamily="2" charset="-78"/>
              </a:rPr>
              <a:t>المعلم هو التالي للآيات ، المصحح للأخطاء ، المطبق لأحكام التجويد ، المفسر لمعاني الكلمات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.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724128" y="3246661"/>
            <a:ext cx="3455367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فأصبح </a:t>
            </a:r>
            <a:r>
              <a:rPr lang="ar-SA" sz="3000" dirty="0">
                <a:cs typeface="MCS Taybah S_U normal." pitchFamily="2" charset="-78"/>
              </a:rPr>
              <a:t>الطالب متلقيا فقط </a:t>
            </a:r>
            <a:r>
              <a:rPr lang="ar-SA" sz="3000" dirty="0" smtClean="0">
                <a:cs typeface="MCS Taybah S_U normal." pitchFamily="2" charset="-78"/>
              </a:rPr>
              <a:t>أي :</a:t>
            </a:r>
            <a:endParaRPr lang="ar-SA" sz="3000" dirty="0">
              <a:cs typeface="MCS Taybah S_U normal.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5496" y="3925505"/>
            <a:ext cx="9143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dirty="0" smtClean="0">
                <a:cs typeface="MCS Taybah S_U normal." pitchFamily="2" charset="-78"/>
              </a:rPr>
              <a:t>دوره </a:t>
            </a:r>
            <a:r>
              <a:rPr lang="ar-SA" sz="3000" dirty="0">
                <a:cs typeface="MCS Taybah S_U normal." pitchFamily="2" charset="-78"/>
              </a:rPr>
              <a:t>هامشيا والدليل في كثير من الأحيان عندما تطلب من طالب آخر إ</a:t>
            </a:r>
            <a:r>
              <a:rPr lang="ar-SA" sz="3000" dirty="0" smtClean="0">
                <a:cs typeface="MCS Taybah S_U normal." pitchFamily="2" charset="-78"/>
              </a:rPr>
              <a:t>كمال </a:t>
            </a:r>
            <a:r>
              <a:rPr lang="ar-SA" sz="3000" dirty="0">
                <a:cs typeface="MCS Taybah S_U normal." pitchFamily="2" charset="-78"/>
              </a:rPr>
              <a:t>الآيات نجده لا يدري أين وصل زميله</a:t>
            </a:r>
            <a:r>
              <a:rPr lang="en-US" sz="3000" dirty="0">
                <a:cs typeface="MCS Taybah S_U normal." pitchFamily="2" charset="-78"/>
              </a:rPr>
              <a:t> </a:t>
            </a:r>
            <a:r>
              <a:rPr lang="en-US" sz="3000" dirty="0" smtClean="0">
                <a:cs typeface="MCS Taybah S_U normal." pitchFamily="2" charset="-78"/>
              </a:rPr>
              <a:t>.</a:t>
            </a:r>
            <a:endParaRPr lang="ar-SA" sz="3000" dirty="0">
              <a:cs typeface="MCS Taybah S_U normal.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2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991</Words>
  <Application>Microsoft Office PowerPoint</Application>
  <PresentationFormat>عرض على الشاشة (3:4)‏</PresentationFormat>
  <Paragraphs>125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مسلم1</dc:creator>
  <cp:lastModifiedBy>مسلم1</cp:lastModifiedBy>
  <cp:revision>142</cp:revision>
  <dcterms:created xsi:type="dcterms:W3CDTF">2015-10-16T18:40:28Z</dcterms:created>
  <dcterms:modified xsi:type="dcterms:W3CDTF">2015-10-17T06:32:35Z</dcterms:modified>
</cp:coreProperties>
</file>