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62"/>
  </p:notesMasterIdLst>
  <p:sldIdLst>
    <p:sldId id="472" r:id="rId2"/>
    <p:sldId id="448" r:id="rId3"/>
    <p:sldId id="256" r:id="rId4"/>
    <p:sldId id="263" r:id="rId5"/>
    <p:sldId id="414" r:id="rId6"/>
    <p:sldId id="423" r:id="rId7"/>
    <p:sldId id="424" r:id="rId8"/>
    <p:sldId id="415" r:id="rId9"/>
    <p:sldId id="416" r:id="rId10"/>
    <p:sldId id="417" r:id="rId11"/>
    <p:sldId id="475" r:id="rId12"/>
    <p:sldId id="449" r:id="rId13"/>
    <p:sldId id="295" r:id="rId14"/>
    <p:sldId id="358" r:id="rId15"/>
    <p:sldId id="425" r:id="rId16"/>
    <p:sldId id="426" r:id="rId17"/>
    <p:sldId id="359" r:id="rId18"/>
    <p:sldId id="360" r:id="rId19"/>
    <p:sldId id="427" r:id="rId20"/>
    <p:sldId id="361" r:id="rId21"/>
    <p:sldId id="467" r:id="rId22"/>
    <p:sldId id="453" r:id="rId23"/>
    <p:sldId id="455" r:id="rId24"/>
    <p:sldId id="451" r:id="rId25"/>
    <p:sldId id="373" r:id="rId26"/>
    <p:sldId id="454" r:id="rId27"/>
    <p:sldId id="466" r:id="rId28"/>
    <p:sldId id="363" r:id="rId29"/>
    <p:sldId id="452" r:id="rId30"/>
    <p:sldId id="458" r:id="rId31"/>
    <p:sldId id="465" r:id="rId32"/>
    <p:sldId id="443" r:id="rId33"/>
    <p:sldId id="457" r:id="rId34"/>
    <p:sldId id="362" r:id="rId35"/>
    <p:sldId id="456" r:id="rId36"/>
    <p:sldId id="473" r:id="rId37"/>
    <p:sldId id="450" r:id="rId38"/>
    <p:sldId id="428" r:id="rId39"/>
    <p:sldId id="429" r:id="rId40"/>
    <p:sldId id="430" r:id="rId41"/>
    <p:sldId id="431" r:id="rId42"/>
    <p:sldId id="432" r:id="rId43"/>
    <p:sldId id="445" r:id="rId44"/>
    <p:sldId id="433" r:id="rId45"/>
    <p:sldId id="442" r:id="rId46"/>
    <p:sldId id="469" r:id="rId47"/>
    <p:sldId id="434" r:id="rId48"/>
    <p:sldId id="460" r:id="rId49"/>
    <p:sldId id="462" r:id="rId50"/>
    <p:sldId id="459" r:id="rId51"/>
    <p:sldId id="440" r:id="rId52"/>
    <p:sldId id="470" r:id="rId53"/>
    <p:sldId id="468" r:id="rId54"/>
    <p:sldId id="463" r:id="rId55"/>
    <p:sldId id="464" r:id="rId56"/>
    <p:sldId id="436" r:id="rId57"/>
    <p:sldId id="435" r:id="rId58"/>
    <p:sldId id="438" r:id="rId59"/>
    <p:sldId id="439" r:id="rId60"/>
    <p:sldId id="474" r:id="rId61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4A47"/>
    <a:srgbClr val="9C0C7D"/>
    <a:srgbClr val="A30D83"/>
    <a:srgbClr val="BD0F98"/>
    <a:srgbClr val="EF35C7"/>
    <a:srgbClr val="B60E92"/>
    <a:srgbClr val="D84416"/>
    <a:srgbClr val="9FD3E1"/>
    <a:srgbClr val="8AC9DA"/>
    <a:srgbClr val="7CC3D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نمط متوسط 2 - تميي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85756" autoAdjust="0"/>
    <p:restoredTop sz="94660"/>
  </p:normalViewPr>
  <p:slideViewPr>
    <p:cSldViewPr>
      <p:cViewPr>
        <p:scale>
          <a:sx n="40" d="100"/>
          <a:sy n="40" d="100"/>
        </p:scale>
        <p:origin x="-1428" y="-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77C17E4-62A3-4E4C-A1BE-4D05B86B31B8}" type="datetimeFigureOut">
              <a:rPr lang="ar-SA" smtClean="0"/>
              <a:pPr/>
              <a:t>22/03/36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9F04E93-FB68-483A-AB33-FFA8A285E961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04E93-FB68-483A-AB33-FFA8A285E961}" type="slidenum">
              <a:rPr lang="ar-SA" smtClean="0"/>
              <a:pPr/>
              <a:t>3</a:t>
            </a:fld>
            <a:endParaRPr 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EBDA9-0BF1-4F9C-BB8E-D8347AA8B416}" type="datetimeFigureOut">
              <a:rPr lang="ar-SA" smtClean="0"/>
              <a:pPr/>
              <a:t>22/03/36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7FC2-1919-4E4F-AE20-C1337D2F644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EBDA9-0BF1-4F9C-BB8E-D8347AA8B416}" type="datetimeFigureOut">
              <a:rPr lang="ar-SA" smtClean="0"/>
              <a:pPr/>
              <a:t>22/03/36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7FC2-1919-4E4F-AE20-C1337D2F644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EBDA9-0BF1-4F9C-BB8E-D8347AA8B416}" type="datetimeFigureOut">
              <a:rPr lang="ar-SA" smtClean="0"/>
              <a:pPr/>
              <a:t>22/03/36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7FC2-1919-4E4F-AE20-C1337D2F644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EBDA9-0BF1-4F9C-BB8E-D8347AA8B416}" type="datetimeFigureOut">
              <a:rPr lang="ar-SA" smtClean="0"/>
              <a:pPr/>
              <a:t>22/03/36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7FC2-1919-4E4F-AE20-C1337D2F644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EBDA9-0BF1-4F9C-BB8E-D8347AA8B416}" type="datetimeFigureOut">
              <a:rPr lang="ar-SA" smtClean="0"/>
              <a:pPr/>
              <a:t>22/03/36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7FC2-1919-4E4F-AE20-C1337D2F644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EBDA9-0BF1-4F9C-BB8E-D8347AA8B416}" type="datetimeFigureOut">
              <a:rPr lang="ar-SA" smtClean="0"/>
              <a:pPr/>
              <a:t>22/03/36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7FC2-1919-4E4F-AE20-C1337D2F644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EBDA9-0BF1-4F9C-BB8E-D8347AA8B416}" type="datetimeFigureOut">
              <a:rPr lang="ar-SA" smtClean="0"/>
              <a:pPr/>
              <a:t>22/03/36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7FC2-1919-4E4F-AE20-C1337D2F644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EBDA9-0BF1-4F9C-BB8E-D8347AA8B416}" type="datetimeFigureOut">
              <a:rPr lang="ar-SA" smtClean="0"/>
              <a:pPr/>
              <a:t>22/03/36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7FC2-1919-4E4F-AE20-C1337D2F644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EBDA9-0BF1-4F9C-BB8E-D8347AA8B416}" type="datetimeFigureOut">
              <a:rPr lang="ar-SA" smtClean="0"/>
              <a:pPr/>
              <a:t>22/03/36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7FC2-1919-4E4F-AE20-C1337D2F644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EBDA9-0BF1-4F9C-BB8E-D8347AA8B416}" type="datetimeFigureOut">
              <a:rPr lang="ar-SA" smtClean="0"/>
              <a:pPr/>
              <a:t>22/03/36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7FC2-1919-4E4F-AE20-C1337D2F644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EBDA9-0BF1-4F9C-BB8E-D8347AA8B416}" type="datetimeFigureOut">
              <a:rPr lang="ar-SA" smtClean="0"/>
              <a:pPr/>
              <a:t>22/03/36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7FC2-1919-4E4F-AE20-C1337D2F644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EBDA9-0BF1-4F9C-BB8E-D8347AA8B416}" type="datetimeFigureOut">
              <a:rPr lang="ar-SA" smtClean="0"/>
              <a:pPr/>
              <a:t>22/03/36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57FC2-1919-4E4F-AE20-C1337D2F6448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21.jpeg"/><Relationship Id="rId4" Type="http://schemas.openxmlformats.org/officeDocument/2006/relationships/image" Target="../media/image2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32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27.jpeg"/><Relationship Id="rId4" Type="http://schemas.openxmlformats.org/officeDocument/2006/relationships/image" Target="../media/image2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48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gi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7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2.jpeg"/><Relationship Id="rId4" Type="http://schemas.openxmlformats.org/officeDocument/2006/relationships/image" Target="../media/image20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24.jpeg"/><Relationship Id="rId4" Type="http://schemas.openxmlformats.org/officeDocument/2006/relationships/image" Target="../media/image21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25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ublic\Pictures\خلفييية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</p:spPr>
      </p:pic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2285992"/>
            <a:ext cx="8229600" cy="714380"/>
          </a:xfrm>
        </p:spPr>
        <p:txBody>
          <a:bodyPr/>
          <a:lstStyle/>
          <a:p>
            <a:pPr algn="ctr">
              <a:buNone/>
            </a:pPr>
            <a:r>
              <a:rPr lang="ar-SA" b="1" dirty="0" smtClean="0"/>
              <a:t>حيوانات ذات عمود فقري</a:t>
            </a:r>
            <a:endParaRPr lang="ar-SA" b="1" dirty="0"/>
          </a:p>
        </p:txBody>
      </p:sp>
      <p:sp>
        <p:nvSpPr>
          <p:cNvPr id="6" name="عنوان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9925"/>
          </a:xfrm>
          <a:prstGeom prst="cloud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>
            <a:normAutofit fontScale="90000"/>
          </a:bodyPr>
          <a:lstStyle/>
          <a:p>
            <a:pPr algn="ctr"/>
            <a:endParaRPr lang="ar-SA" sz="4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ar-SA" sz="4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r"/>
            <a:r>
              <a:rPr lang="ar-SA" sz="40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ar-SA" sz="40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ar-SA" sz="4900" b="1" dirty="0" smtClean="0">
                <a:solidFill>
                  <a:schemeClr val="accent4">
                    <a:lumMod val="75000"/>
                  </a:schemeClr>
                </a:solidFill>
              </a:rPr>
              <a:t>تجربة </a:t>
            </a:r>
            <a:r>
              <a:rPr lang="ar-SA" sz="4900" b="1" dirty="0" err="1" smtClean="0">
                <a:solidFill>
                  <a:schemeClr val="accent4">
                    <a:lumMod val="75000"/>
                  </a:schemeClr>
                </a:solidFill>
              </a:rPr>
              <a:t>إستهلالية</a:t>
            </a:r>
            <a:r>
              <a:rPr lang="ar-SA" sz="4900" b="1" dirty="0" smtClean="0">
                <a:solidFill>
                  <a:schemeClr val="accent4">
                    <a:lumMod val="75000"/>
                  </a:schemeClr>
                </a:solidFill>
              </a:rPr>
              <a:t>   </a:t>
            </a:r>
            <a:endParaRPr lang="ar-SA" sz="40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endParaRPr lang="ar-SA" sz="4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ar-SA" sz="40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ar-SA" sz="4000" b="1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ar-SA" sz="40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Picture 2" descr="C:\Users\Public\Pictures\مختبر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571480"/>
            <a:ext cx="2000264" cy="1285884"/>
          </a:xfrm>
          <a:prstGeom prst="rect">
            <a:avLst/>
          </a:prstGeom>
          <a:noFill/>
        </p:spPr>
      </p:pic>
      <p:sp>
        <p:nvSpPr>
          <p:cNvPr id="8" name="تمرير عمودي 7"/>
          <p:cNvSpPr/>
          <p:nvPr/>
        </p:nvSpPr>
        <p:spPr>
          <a:xfrm>
            <a:off x="5072066" y="3071810"/>
            <a:ext cx="3429024" cy="3143272"/>
          </a:xfrm>
          <a:prstGeom prst="verticalScroll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5400" b="1" dirty="0" err="1" smtClean="0">
                <a:solidFill>
                  <a:schemeClr val="accent4">
                    <a:lumMod val="75000"/>
                  </a:schemeClr>
                </a:solidFill>
              </a:rPr>
              <a:t>المطويات</a:t>
            </a:r>
            <a:endParaRPr lang="ar-SA" sz="5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" name="وجه ضاحك 8"/>
          <p:cNvSpPr/>
          <p:nvPr/>
        </p:nvSpPr>
        <p:spPr>
          <a:xfrm>
            <a:off x="428596" y="2786058"/>
            <a:ext cx="4286280" cy="3643338"/>
          </a:xfrm>
          <a:prstGeom prst="smileyFac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sz="2000" dirty="0" smtClean="0"/>
          </a:p>
          <a:p>
            <a:pPr algn="ctr"/>
            <a:endParaRPr lang="ar-SA" sz="2000" dirty="0" smtClean="0"/>
          </a:p>
          <a:p>
            <a:pPr algn="ctr"/>
            <a:endParaRPr lang="ar-SA" sz="4800" b="1" dirty="0" smtClean="0">
              <a:solidFill>
                <a:srgbClr val="D6A3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ar-SA" sz="4800" b="1" dirty="0" smtClean="0">
                <a:solidFill>
                  <a:schemeClr val="accent4">
                    <a:lumMod val="75000"/>
                  </a:schemeClr>
                </a:solidFill>
              </a:rPr>
              <a:t>أتهيأ للقراءة</a:t>
            </a:r>
          </a:p>
          <a:p>
            <a:pPr algn="ctr"/>
            <a:r>
              <a:rPr lang="ar-SA" sz="2800" b="1" dirty="0" smtClean="0">
                <a:solidFill>
                  <a:schemeClr val="accent4">
                    <a:lumMod val="75000"/>
                  </a:schemeClr>
                </a:solidFill>
              </a:rPr>
              <a:t>تسجيل الملاحظات</a:t>
            </a:r>
          </a:p>
          <a:p>
            <a:pPr algn="ctr"/>
            <a:endParaRPr lang="ar-SA" sz="28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ar-SA" sz="2800" b="1" dirty="0" smtClean="0">
                <a:solidFill>
                  <a:schemeClr val="accent4">
                    <a:lumMod val="75000"/>
                  </a:schemeClr>
                </a:solidFill>
              </a:rPr>
              <a:t>توجيه </a:t>
            </a:r>
            <a:r>
              <a:rPr lang="ar-SA" sz="2800" b="1" dirty="0" err="1" smtClean="0">
                <a:solidFill>
                  <a:schemeClr val="accent4">
                    <a:lumMod val="75000"/>
                  </a:schemeClr>
                </a:solidFill>
              </a:rPr>
              <a:t>القراءةوتركيزها</a:t>
            </a:r>
            <a:endParaRPr lang="ar-SA" sz="28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endParaRPr lang="ar-SA" sz="2800" b="1" dirty="0">
              <a:solidFill>
                <a:srgbClr val="D6A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ublic\Pictures\خلفييية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>
            <a:normAutofit/>
          </a:bodyPr>
          <a:lstStyle/>
          <a:p>
            <a:r>
              <a:rPr lang="ar-SA" sz="3600" b="1" dirty="0" smtClean="0">
                <a:solidFill>
                  <a:srgbClr val="FF0000"/>
                </a:solidFill>
              </a:rPr>
              <a:t>مخطط منهج العلوم للصف الأول متوسط الفصل الثاني</a:t>
            </a:r>
            <a:endParaRPr lang="ar-SA" sz="3600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857232"/>
            <a:ext cx="9144000" cy="6000768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ar-SA" dirty="0" smtClean="0"/>
          </a:p>
          <a:p>
            <a:pPr>
              <a:buNone/>
            </a:pPr>
            <a:r>
              <a:rPr lang="ar-SA" b="1" dirty="0" smtClean="0">
                <a:solidFill>
                  <a:srgbClr val="008000"/>
                </a:solidFill>
              </a:rPr>
              <a:t>الوحدة الرابعة             </a:t>
            </a:r>
            <a:r>
              <a:rPr lang="ar-SA" b="1" dirty="0" err="1" smtClean="0">
                <a:solidFill>
                  <a:srgbClr val="008000"/>
                </a:solidFill>
              </a:rPr>
              <a:t>الوحدةالخامسة</a:t>
            </a:r>
            <a:r>
              <a:rPr lang="ar-SA" b="1" dirty="0" smtClean="0">
                <a:solidFill>
                  <a:srgbClr val="008000"/>
                </a:solidFill>
              </a:rPr>
              <a:t>               </a:t>
            </a:r>
            <a:r>
              <a:rPr lang="ar-SA" b="1" dirty="0" err="1" smtClean="0">
                <a:solidFill>
                  <a:srgbClr val="008000"/>
                </a:solidFill>
              </a:rPr>
              <a:t>الوحدةالسادسة</a:t>
            </a:r>
            <a:endParaRPr lang="ar-SA" b="1" dirty="0" smtClean="0">
              <a:solidFill>
                <a:srgbClr val="008000"/>
              </a:solidFill>
            </a:endParaRPr>
          </a:p>
          <a:p>
            <a:pPr>
              <a:buNone/>
            </a:pPr>
            <a:r>
              <a:rPr lang="ar-SA" sz="2000" b="1" dirty="0" smtClean="0"/>
              <a:t>     </a:t>
            </a:r>
            <a:r>
              <a:rPr lang="ar-SA" sz="2000" b="1" dirty="0" err="1" smtClean="0"/>
              <a:t>ماوراء</a:t>
            </a:r>
            <a:r>
              <a:rPr lang="ar-SA" sz="2000" b="1" dirty="0" smtClean="0"/>
              <a:t> </a:t>
            </a:r>
            <a:r>
              <a:rPr lang="ar-SA" sz="2000" b="1" dirty="0" err="1" smtClean="0"/>
              <a:t>الارض</a:t>
            </a:r>
            <a:r>
              <a:rPr lang="ar-SA" sz="2000" b="1" dirty="0" smtClean="0"/>
              <a:t>                                 تباين الحياة                                       الحياة والبيئة</a:t>
            </a:r>
          </a:p>
          <a:p>
            <a:pPr>
              <a:buNone/>
            </a:pPr>
            <a:endParaRPr lang="ar-SA" sz="2000" b="1" dirty="0" smtClean="0"/>
          </a:p>
          <a:p>
            <a:pPr>
              <a:buNone/>
            </a:pPr>
            <a:r>
              <a:rPr lang="ar-SA" sz="2800" b="1" dirty="0" smtClean="0">
                <a:solidFill>
                  <a:schemeClr val="tx2"/>
                </a:solidFill>
              </a:rPr>
              <a:t>  </a:t>
            </a:r>
            <a:r>
              <a:rPr lang="ar-SA" sz="2800" b="1" dirty="0" smtClean="0">
                <a:solidFill>
                  <a:srgbClr val="D84416"/>
                </a:solidFill>
              </a:rPr>
              <a:t>الفصل السابع                    الفصل التاسع                الفصل الثاني عشر </a:t>
            </a:r>
          </a:p>
          <a:p>
            <a:pPr>
              <a:buNone/>
            </a:pPr>
            <a:r>
              <a:rPr lang="ar-SA" sz="2000" b="1" dirty="0" smtClean="0"/>
              <a:t>الغلاف الجوي المتحرك                          </a:t>
            </a:r>
            <a:r>
              <a:rPr lang="ar-SA" sz="2000" b="1" dirty="0" smtClean="0">
                <a:solidFill>
                  <a:schemeClr val="tx2">
                    <a:lumMod val="50000"/>
                  </a:schemeClr>
                </a:solidFill>
              </a:rPr>
              <a:t>الخلايا لبنات الحياة                                  علم البيئة</a:t>
            </a:r>
            <a:endParaRPr lang="ar-SA" sz="28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r>
              <a:rPr lang="ar-SA" sz="2400" b="1" dirty="0" smtClean="0"/>
              <a:t>   درس ( 1/ 2 )                       درس ( 1/ 2 )                         درس ( 1/ 2 )</a:t>
            </a:r>
          </a:p>
          <a:p>
            <a:pPr>
              <a:buNone/>
            </a:pPr>
            <a:endParaRPr lang="ar-SA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r>
              <a:rPr lang="ar-SA" sz="2800" b="1" dirty="0" smtClean="0">
                <a:solidFill>
                  <a:srgbClr val="D84416"/>
                </a:solidFill>
              </a:rPr>
              <a:t>  الفصل الثامن                    الفصل العاشر                الفصل الثالث عشر                   </a:t>
            </a:r>
          </a:p>
          <a:p>
            <a:pPr>
              <a:buNone/>
            </a:pPr>
            <a:r>
              <a:rPr lang="ar-SA" sz="2800" b="1" dirty="0" smtClean="0">
                <a:solidFill>
                  <a:schemeClr val="tx2"/>
                </a:solidFill>
              </a:rPr>
              <a:t>   </a:t>
            </a:r>
            <a:r>
              <a:rPr lang="ar-SA" sz="2000" b="1" dirty="0" err="1" smtClean="0">
                <a:solidFill>
                  <a:schemeClr val="tx2">
                    <a:lumMod val="50000"/>
                  </a:schemeClr>
                </a:solidFill>
              </a:rPr>
              <a:t>إستكشاف</a:t>
            </a:r>
            <a:r>
              <a:rPr lang="ar-SA" sz="2000" b="1" dirty="0" smtClean="0">
                <a:solidFill>
                  <a:schemeClr val="tx2">
                    <a:lumMod val="50000"/>
                  </a:schemeClr>
                </a:solidFill>
              </a:rPr>
              <a:t> الفضاء                           الحيوانات اللافقارية                              موارد الأرض</a:t>
            </a:r>
            <a:endParaRPr lang="ar-SA" sz="28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r>
              <a:rPr lang="ar-SA" sz="2400" b="1" dirty="0" smtClean="0"/>
              <a:t>   درس ( 1/ 2 )                       درس ( 1/ 2 )                        درس ( 1/ 2) </a:t>
            </a:r>
          </a:p>
          <a:p>
            <a:pPr>
              <a:buNone/>
            </a:pPr>
            <a:endParaRPr lang="ar-SA" sz="2400" b="1" dirty="0" smtClean="0"/>
          </a:p>
          <a:p>
            <a:pPr>
              <a:buNone/>
            </a:pPr>
            <a:r>
              <a:rPr lang="ar-SA" sz="2400" b="1" dirty="0" smtClean="0"/>
              <a:t>                         </a:t>
            </a:r>
            <a:r>
              <a:rPr lang="ar-SA" sz="2400" b="1" dirty="0" smtClean="0">
                <a:solidFill>
                  <a:srgbClr val="D84416"/>
                </a:solidFill>
              </a:rPr>
              <a:t> </a:t>
            </a:r>
            <a:r>
              <a:rPr lang="ar-SA" sz="2800" b="1" dirty="0" smtClean="0">
                <a:solidFill>
                  <a:srgbClr val="D84416"/>
                </a:solidFill>
              </a:rPr>
              <a:t>الفصل الحادي عشر </a:t>
            </a:r>
            <a:r>
              <a:rPr lang="ar-SA" sz="2000" b="1" dirty="0" smtClean="0">
                <a:solidFill>
                  <a:schemeClr val="tx2">
                    <a:lumMod val="50000"/>
                  </a:schemeClr>
                </a:solidFill>
              </a:rPr>
              <a:t>الحيوانات الفقارية</a:t>
            </a:r>
            <a:r>
              <a:rPr lang="ar-SA" sz="2000" b="1" dirty="0" smtClean="0"/>
              <a:t> درس ( 1/ 2 ) </a:t>
            </a:r>
            <a:endParaRPr lang="ar-SA" sz="2400" b="1" dirty="0" smtClean="0"/>
          </a:p>
          <a:p>
            <a:pPr>
              <a:buNone/>
            </a:pPr>
            <a:endParaRPr lang="ar-SA" sz="2400" b="1" dirty="0" smtClean="0"/>
          </a:p>
          <a:p>
            <a:pPr>
              <a:buNone/>
            </a:pPr>
            <a:endParaRPr lang="ar-SA" sz="2400" b="1" dirty="0" smtClean="0"/>
          </a:p>
          <a:p>
            <a:pPr>
              <a:buNone/>
            </a:pPr>
            <a:endParaRPr lang="ar-SA" b="1" dirty="0"/>
          </a:p>
        </p:txBody>
      </p:sp>
      <p:cxnSp>
        <p:nvCxnSpPr>
          <p:cNvPr id="6" name="رابط مستقيم 5"/>
          <p:cNvCxnSpPr/>
          <p:nvPr/>
        </p:nvCxnSpPr>
        <p:spPr>
          <a:xfrm rot="10800000">
            <a:off x="785786" y="1142984"/>
            <a:ext cx="778674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رابط مستقيم 7"/>
          <p:cNvCxnSpPr/>
          <p:nvPr/>
        </p:nvCxnSpPr>
        <p:spPr>
          <a:xfrm rot="5400000" flipH="1" flipV="1">
            <a:off x="4286248" y="928670"/>
            <a:ext cx="57150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رابط كسهم مستقيم 11"/>
          <p:cNvCxnSpPr/>
          <p:nvPr/>
        </p:nvCxnSpPr>
        <p:spPr>
          <a:xfrm rot="5400000">
            <a:off x="8394727" y="1320785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رابط كسهم مستقيم 13"/>
          <p:cNvCxnSpPr/>
          <p:nvPr/>
        </p:nvCxnSpPr>
        <p:spPr>
          <a:xfrm rot="5400000">
            <a:off x="607985" y="1320785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رابط كسهم مستقيم 14"/>
          <p:cNvCxnSpPr/>
          <p:nvPr/>
        </p:nvCxnSpPr>
        <p:spPr>
          <a:xfrm rot="5400000">
            <a:off x="4394199" y="1320785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رابط كسهم مستقيم 28"/>
          <p:cNvCxnSpPr/>
          <p:nvPr/>
        </p:nvCxnSpPr>
        <p:spPr>
          <a:xfrm rot="5400000">
            <a:off x="822299" y="4035429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رابط كسهم مستقيم 29"/>
          <p:cNvCxnSpPr/>
          <p:nvPr/>
        </p:nvCxnSpPr>
        <p:spPr>
          <a:xfrm rot="5400000">
            <a:off x="4537075" y="3963991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رابط كسهم مستقيم 30"/>
          <p:cNvCxnSpPr/>
          <p:nvPr/>
        </p:nvCxnSpPr>
        <p:spPr>
          <a:xfrm rot="5400000">
            <a:off x="750861" y="2392355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رابط كسهم مستقيم 31"/>
          <p:cNvCxnSpPr/>
          <p:nvPr/>
        </p:nvCxnSpPr>
        <p:spPr>
          <a:xfrm rot="5400000">
            <a:off x="4537075" y="2392355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رابط كسهم مستقيم 32"/>
          <p:cNvCxnSpPr/>
          <p:nvPr/>
        </p:nvCxnSpPr>
        <p:spPr>
          <a:xfrm rot="5400000">
            <a:off x="8037537" y="2463793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رابط كسهم مستقيم 33"/>
          <p:cNvCxnSpPr/>
          <p:nvPr/>
        </p:nvCxnSpPr>
        <p:spPr>
          <a:xfrm rot="5400000">
            <a:off x="8037537" y="4035429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كسهم مستقيم 15"/>
          <p:cNvCxnSpPr/>
          <p:nvPr/>
        </p:nvCxnSpPr>
        <p:spPr>
          <a:xfrm rot="5400000">
            <a:off x="4537075" y="5821379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ublic\Pictures\خلفية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500298" y="714356"/>
            <a:ext cx="6115064" cy="5429288"/>
          </a:xfrm>
        </p:spPr>
        <p:txBody>
          <a:bodyPr>
            <a:normAutofit/>
          </a:bodyPr>
          <a:lstStyle/>
          <a:p>
            <a:r>
              <a:rPr lang="ar-SA" sz="5400" b="1" dirty="0" smtClean="0">
                <a:solidFill>
                  <a:srgbClr val="00B050"/>
                </a:solidFill>
              </a:rPr>
              <a:t>الدرس الأول :</a:t>
            </a:r>
            <a:r>
              <a:rPr lang="ar-SA" sz="6600" b="1" dirty="0" smtClean="0"/>
              <a:t/>
            </a:r>
            <a:br>
              <a:rPr lang="ar-SA" sz="6600" b="1" dirty="0" smtClean="0"/>
            </a:br>
            <a:r>
              <a:rPr lang="ar-SA" sz="6600" b="1" dirty="0" smtClean="0"/>
              <a:t/>
            </a:r>
            <a:br>
              <a:rPr lang="ar-SA" sz="6600" b="1" dirty="0" smtClean="0"/>
            </a:br>
            <a:r>
              <a:rPr lang="ar-SA" sz="8000" b="1" dirty="0" smtClean="0">
                <a:solidFill>
                  <a:srgbClr val="FF0000"/>
                </a:solidFill>
              </a:rPr>
              <a:t>الحبليات ومجموعاتها</a:t>
            </a:r>
            <a:endParaRPr lang="ar-SA" sz="6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ublic\Pictures\خلفييية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</p:spPr>
      </p:pic>
      <p:sp>
        <p:nvSpPr>
          <p:cNvPr id="8" name="عنوان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75"/>
          </a:xfrm>
        </p:spPr>
        <p:txBody>
          <a:bodyPr>
            <a:normAutofit/>
          </a:bodyPr>
          <a:lstStyle/>
          <a:p>
            <a:r>
              <a:rPr lang="ar-SA" sz="3200" b="1" dirty="0" smtClean="0">
                <a:solidFill>
                  <a:srgbClr val="FF0000"/>
                </a:solidFill>
              </a:rPr>
              <a:t>شريحة التركيز / </a:t>
            </a:r>
            <a:r>
              <a:rPr lang="ar-SA" sz="3200" b="1" dirty="0" smtClean="0"/>
              <a:t>هل لديها تجارب ؟</a:t>
            </a:r>
            <a:endParaRPr lang="ar-SA" sz="3200" b="1" dirty="0"/>
          </a:p>
        </p:txBody>
      </p:sp>
      <p:sp>
        <p:nvSpPr>
          <p:cNvPr id="9" name="عنصر نائب للمحتوى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2" name="Picture 2" descr="C:\Users\Public\Pictures\سمك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714356"/>
            <a:ext cx="8286807" cy="56436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ublic\Pictures\خلفييية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</p:spPr>
      </p:pic>
      <p:sp>
        <p:nvSpPr>
          <p:cNvPr id="8" name="عنوان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714375"/>
          </a:xfrm>
        </p:spPr>
        <p:txBody>
          <a:bodyPr>
            <a:normAutofit/>
          </a:bodyPr>
          <a:lstStyle/>
          <a:p>
            <a:r>
              <a:rPr lang="ar-SA" sz="3200" b="1" dirty="0" smtClean="0">
                <a:solidFill>
                  <a:srgbClr val="FF0000"/>
                </a:solidFill>
              </a:rPr>
              <a:t>شريحة التركيز / </a:t>
            </a:r>
            <a:r>
              <a:rPr lang="ar-SA" sz="3200" b="1" dirty="0" smtClean="0"/>
              <a:t>هل لديها تجارب ؟</a:t>
            </a:r>
            <a:endParaRPr lang="ar-SA" sz="3200" b="1" dirty="0"/>
          </a:p>
        </p:txBody>
      </p:sp>
      <p:sp>
        <p:nvSpPr>
          <p:cNvPr id="9" name="عنصر نائب للمحتوى 8"/>
          <p:cNvSpPr>
            <a:spLocks noGrp="1"/>
          </p:cNvSpPr>
          <p:nvPr>
            <p:ph idx="1"/>
          </p:nvPr>
        </p:nvSpPr>
        <p:spPr>
          <a:xfrm>
            <a:off x="357158" y="1600200"/>
            <a:ext cx="8501122" cy="4525963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ar-SA" dirty="0" smtClean="0"/>
              <a:t>      </a:t>
            </a:r>
            <a:r>
              <a:rPr lang="ar-SA" b="1" dirty="0" smtClean="0"/>
              <a:t>تعيش هذه الأسماك الملونة الصغيرة في المياه الدافئة </a:t>
            </a:r>
            <a:r>
              <a:rPr lang="ar-SA" b="1" dirty="0" err="1" smtClean="0"/>
              <a:t>الإستوائية</a:t>
            </a:r>
            <a:r>
              <a:rPr lang="ar-SA" b="1" dirty="0" smtClean="0"/>
              <a:t> . وتسمى مجموعة الأسماك التي تسبح معاً كهذه بالأفواج . وتسبح الأسماك في أفواج لتوفير الحماية , والحصول على الغذاء والتكاثر .</a:t>
            </a:r>
            <a:endParaRPr lang="ar-SA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ublic\Pictures\خلفييية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</p:spPr>
      </p:pic>
      <p:sp>
        <p:nvSpPr>
          <p:cNvPr id="8" name="عنوان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75"/>
          </a:xfrm>
        </p:spPr>
        <p:txBody>
          <a:bodyPr>
            <a:normAutofit/>
          </a:bodyPr>
          <a:lstStyle/>
          <a:p>
            <a:r>
              <a:rPr lang="ar-SA" sz="3200" b="1" dirty="0" smtClean="0">
                <a:solidFill>
                  <a:srgbClr val="FF0000"/>
                </a:solidFill>
              </a:rPr>
              <a:t>شريحة التركيز / </a:t>
            </a:r>
            <a:r>
              <a:rPr lang="ar-SA" sz="3200" b="1" dirty="0" smtClean="0"/>
              <a:t>هل لديها تجارب ؟</a:t>
            </a:r>
            <a:endParaRPr lang="ar-SA" sz="3200" b="1" dirty="0"/>
          </a:p>
        </p:txBody>
      </p:sp>
      <p:sp>
        <p:nvSpPr>
          <p:cNvPr id="9" name="عنصر نائب للمحتوى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2050" name="Picture 2" descr="C:\Users\Public\Pictures\أسماك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714356"/>
            <a:ext cx="4143404" cy="2786082"/>
          </a:xfrm>
          <a:prstGeom prst="rect">
            <a:avLst/>
          </a:prstGeom>
          <a:noFill/>
        </p:spPr>
      </p:pic>
      <p:pic>
        <p:nvPicPr>
          <p:cNvPr id="2051" name="Picture 3" descr="C:\Users\Public\Pictures\أسماك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714356"/>
            <a:ext cx="4143404" cy="2805125"/>
          </a:xfrm>
          <a:prstGeom prst="rect">
            <a:avLst/>
          </a:prstGeom>
          <a:noFill/>
        </p:spPr>
      </p:pic>
      <p:pic>
        <p:nvPicPr>
          <p:cNvPr id="2052" name="Picture 4" descr="C:\Users\Public\Pictures\أسماك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3714752"/>
            <a:ext cx="8429684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ublic\Pictures\خلفييية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</p:spPr>
      </p:pic>
      <p:sp>
        <p:nvSpPr>
          <p:cNvPr id="5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/>
          <a:lstStyle/>
          <a:p>
            <a:pPr algn="ctr">
              <a:lnSpc>
                <a:spcPct val="150000"/>
              </a:lnSpc>
              <a:buNone/>
            </a:pPr>
            <a:r>
              <a:rPr lang="ar-SA" b="1" dirty="0" smtClean="0">
                <a:solidFill>
                  <a:srgbClr val="FF0000"/>
                </a:solidFill>
              </a:rPr>
              <a:t>ورقة نشاط /</a:t>
            </a:r>
          </a:p>
          <a:p>
            <a:pPr algn="ctr"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pPr lvl="0">
              <a:lnSpc>
                <a:spcPct val="150000"/>
              </a:lnSpc>
            </a:pPr>
            <a:r>
              <a:rPr lang="ar-SA" b="1" dirty="0" smtClean="0"/>
              <a:t>ما الصفة المشتركة بين الأسماك والثدييات ؟</a:t>
            </a:r>
            <a:endParaRPr lang="en-US" b="1" dirty="0" smtClean="0"/>
          </a:p>
          <a:p>
            <a:pPr lvl="0">
              <a:lnSpc>
                <a:spcPct val="150000"/>
              </a:lnSpc>
            </a:pPr>
            <a:r>
              <a:rPr lang="ar-SA" b="1" dirty="0" smtClean="0"/>
              <a:t>أذكري بعض خصائص الأسماك ؟</a:t>
            </a:r>
            <a:endParaRPr lang="en-US" b="1" dirty="0" smtClean="0"/>
          </a:p>
          <a:p>
            <a:pPr>
              <a:buNone/>
            </a:pPr>
            <a:endParaRPr lang="ar-SA" dirty="0"/>
          </a:p>
        </p:txBody>
      </p:sp>
      <p:pic>
        <p:nvPicPr>
          <p:cNvPr id="4" name="Picture 3" descr="C:\Users\Public\Pictures\نشاط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1214422"/>
            <a:ext cx="1285884" cy="1071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ublic\Pictures\خلفييية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</p:spPr>
      </p:pic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8643966" cy="68580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ar-SA" dirty="0" smtClean="0"/>
          </a:p>
          <a:p>
            <a:pPr>
              <a:buNone/>
            </a:pPr>
            <a:endParaRPr lang="ar-SA" dirty="0" smtClean="0"/>
          </a:p>
          <a:p>
            <a:pPr lvl="0">
              <a:lnSpc>
                <a:spcPct val="150000"/>
              </a:lnSpc>
            </a:pPr>
            <a:r>
              <a:rPr lang="ar-SA" sz="3500" b="1" dirty="0" smtClean="0"/>
              <a:t>تحدد الخصائص الرئيسة للحبليات .</a:t>
            </a:r>
            <a:endParaRPr lang="en-US" sz="3500" b="1" dirty="0" smtClean="0"/>
          </a:p>
          <a:p>
            <a:pPr lvl="0">
              <a:lnSpc>
                <a:spcPct val="150000"/>
              </a:lnSpc>
            </a:pPr>
            <a:r>
              <a:rPr lang="ar-SA" sz="3500" b="1" dirty="0" smtClean="0"/>
              <a:t>تحدد الخصائص الرئيسية المشتركة للفقاريات كلها .</a:t>
            </a:r>
            <a:endParaRPr lang="en-US" sz="3500" b="1" dirty="0" smtClean="0"/>
          </a:p>
          <a:p>
            <a:pPr lvl="0">
              <a:lnSpc>
                <a:spcPct val="150000"/>
              </a:lnSpc>
            </a:pPr>
            <a:r>
              <a:rPr lang="ar-SA" sz="3500" b="1" dirty="0" smtClean="0"/>
              <a:t>توضح الفرق بين الحيوانات المتغيرة درجة الحرارة والحيوانات الثابتة درجة الحرارة .</a:t>
            </a:r>
            <a:endParaRPr lang="en-US" sz="3500" b="1" dirty="0" smtClean="0"/>
          </a:p>
          <a:p>
            <a:pPr lvl="0">
              <a:lnSpc>
                <a:spcPct val="150000"/>
              </a:lnSpc>
            </a:pPr>
            <a:r>
              <a:rPr lang="ar-SA" sz="3500" b="1" dirty="0" smtClean="0"/>
              <a:t>تسمي خصائص ثلاثة طوائف للأسماك .</a:t>
            </a:r>
            <a:endParaRPr lang="en-US" sz="3500" b="1" dirty="0" smtClean="0"/>
          </a:p>
          <a:p>
            <a:pPr lvl="0">
              <a:lnSpc>
                <a:spcPct val="150000"/>
              </a:lnSpc>
            </a:pPr>
            <a:r>
              <a:rPr lang="ar-SA" sz="3500" b="1" dirty="0" smtClean="0"/>
              <a:t>تصف كيف تكيفت البرمائيات للعيش في الماء وعلى اليابسة .</a:t>
            </a:r>
            <a:endParaRPr lang="en-US" sz="3500" b="1" dirty="0" smtClean="0"/>
          </a:p>
          <a:p>
            <a:pPr lvl="0">
              <a:lnSpc>
                <a:spcPct val="150000"/>
              </a:lnSpc>
            </a:pPr>
            <a:r>
              <a:rPr lang="ar-SA" sz="3500" b="1" dirty="0" smtClean="0"/>
              <a:t>توضح التغيرات التي تصاحب تحول الضفدع .</a:t>
            </a:r>
            <a:endParaRPr lang="en-US" sz="3500" b="1" dirty="0" smtClean="0"/>
          </a:p>
          <a:p>
            <a:pPr>
              <a:lnSpc>
                <a:spcPct val="150000"/>
              </a:lnSpc>
            </a:pPr>
            <a:r>
              <a:rPr lang="ar-SA" sz="3500" b="1" dirty="0" smtClean="0"/>
              <a:t>تحدد </a:t>
            </a:r>
            <a:r>
              <a:rPr lang="ar-SA" sz="3500" b="1" dirty="0" err="1" smtClean="0"/>
              <a:t>التكيفات</a:t>
            </a:r>
            <a:r>
              <a:rPr lang="ar-SA" sz="3500" b="1" dirty="0" smtClean="0"/>
              <a:t> التي تساعد الزواحف على العيش على اليابسة .</a:t>
            </a:r>
          </a:p>
          <a:p>
            <a:pPr>
              <a:buNone/>
            </a:pPr>
            <a:endParaRPr lang="ar-SA" dirty="0" smtClean="0"/>
          </a:p>
          <a:p>
            <a:pPr>
              <a:buNone/>
            </a:pPr>
            <a:endParaRPr lang="ar-SA" dirty="0" smtClean="0"/>
          </a:p>
          <a:p>
            <a:pPr algn="ctr">
              <a:buNone/>
            </a:pPr>
            <a:endParaRPr lang="ar-SA" sz="2400" b="1" dirty="0" smtClean="0"/>
          </a:p>
          <a:p>
            <a:pPr>
              <a:buNone/>
            </a:pPr>
            <a:endParaRPr lang="ar-SA" dirty="0"/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2928926" y="0"/>
            <a:ext cx="3286148" cy="92869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800" b="1" dirty="0" smtClean="0">
                <a:solidFill>
                  <a:schemeClr val="accent4">
                    <a:lumMod val="75000"/>
                  </a:schemeClr>
                </a:solidFill>
              </a:rPr>
              <a:t>الأهـــــداف</a:t>
            </a:r>
            <a:r>
              <a:rPr lang="ar-SA" sz="5400" b="1" dirty="0" smtClean="0">
                <a:solidFill>
                  <a:srgbClr val="BD4A47"/>
                </a:solidFill>
              </a:rPr>
              <a:t> </a:t>
            </a:r>
            <a:r>
              <a:rPr lang="ar-SA" b="1" dirty="0" smtClean="0"/>
              <a:t>   </a:t>
            </a:r>
            <a:endParaRPr lang="en-US" dirty="0" smtClean="0"/>
          </a:p>
          <a:p>
            <a:pPr algn="ctr"/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ublic\Pictures\خلفييية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</p:spPr>
      </p:pic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8643966" cy="6858000"/>
          </a:xfrm>
        </p:spPr>
        <p:txBody>
          <a:bodyPr/>
          <a:lstStyle/>
          <a:p>
            <a:pPr>
              <a:buNone/>
            </a:pPr>
            <a:endParaRPr lang="ar-SA" dirty="0" smtClean="0"/>
          </a:p>
          <a:p>
            <a:pPr>
              <a:buNone/>
            </a:pPr>
            <a:endParaRPr lang="ar-SA" dirty="0" smtClean="0"/>
          </a:p>
          <a:p>
            <a:pPr>
              <a:buNone/>
            </a:pPr>
            <a:endParaRPr lang="ar-SA" dirty="0" smtClean="0"/>
          </a:p>
          <a:p>
            <a:pPr>
              <a:buNone/>
            </a:pPr>
            <a:endParaRPr lang="ar-SA" sz="2400" dirty="0" smtClean="0"/>
          </a:p>
          <a:p>
            <a:pPr algn="ctr">
              <a:buNone/>
            </a:pPr>
            <a:endParaRPr lang="ar-SA" sz="2400" b="1" dirty="0" smtClean="0"/>
          </a:p>
          <a:p>
            <a:pPr>
              <a:lnSpc>
                <a:spcPct val="150000"/>
              </a:lnSpc>
              <a:buNone/>
            </a:pPr>
            <a:r>
              <a:rPr lang="ar-SA" b="1" dirty="0" smtClean="0"/>
              <a:t>(  الحبليات  /  الحيوانات المتغيرة درجة الحرارة  /  المخلوقات الثابتة درجة الحرارة  /  الغضروف  /  البيات الشتوي  /  البيات الصيفي  /  البيضة </a:t>
            </a:r>
            <a:r>
              <a:rPr lang="ar-SA" b="1" dirty="0" err="1" smtClean="0"/>
              <a:t>الأمنيونية</a:t>
            </a:r>
            <a:r>
              <a:rPr lang="ar-SA" b="1" dirty="0" smtClean="0"/>
              <a:t>  )</a:t>
            </a:r>
            <a:endParaRPr lang="ar-SA" b="1" dirty="0"/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1428728" y="785794"/>
            <a:ext cx="6215106" cy="92869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800" b="1" dirty="0" smtClean="0">
                <a:solidFill>
                  <a:schemeClr val="accent4">
                    <a:lumMod val="75000"/>
                  </a:schemeClr>
                </a:solidFill>
              </a:rPr>
              <a:t>المفردات الجديدة</a:t>
            </a:r>
            <a:r>
              <a:rPr lang="ar-SA" sz="5400" b="1" dirty="0" smtClean="0">
                <a:solidFill>
                  <a:srgbClr val="BD4A47"/>
                </a:solidFill>
              </a:rPr>
              <a:t> </a:t>
            </a:r>
            <a:r>
              <a:rPr lang="ar-SA" b="1" dirty="0" smtClean="0"/>
              <a:t>   </a:t>
            </a:r>
            <a:endParaRPr lang="en-US" dirty="0" smtClean="0"/>
          </a:p>
          <a:p>
            <a:pPr algn="ctr"/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ublic\Pictures\خلفييية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>
            <a:normAutofit/>
          </a:bodyPr>
          <a:lstStyle/>
          <a:p>
            <a:r>
              <a:rPr lang="ar-SA" sz="3600" b="1" dirty="0" smtClean="0">
                <a:solidFill>
                  <a:srgbClr val="FF0000"/>
                </a:solidFill>
              </a:rPr>
              <a:t>مخطط منهج العلوم للصف الأول متوسط الفصل الثاني</a:t>
            </a:r>
            <a:endParaRPr lang="ar-SA" sz="3600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857232"/>
            <a:ext cx="9144000" cy="6000768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ar-SA" dirty="0" smtClean="0"/>
          </a:p>
          <a:p>
            <a:pPr>
              <a:buNone/>
            </a:pPr>
            <a:r>
              <a:rPr lang="ar-SA" b="1" dirty="0" smtClean="0">
                <a:solidFill>
                  <a:srgbClr val="008000"/>
                </a:solidFill>
              </a:rPr>
              <a:t>الوحدة الرابعة             </a:t>
            </a:r>
            <a:r>
              <a:rPr lang="ar-SA" b="1" dirty="0" err="1" smtClean="0">
                <a:solidFill>
                  <a:srgbClr val="008000"/>
                </a:solidFill>
              </a:rPr>
              <a:t>الوحدةالخامسة</a:t>
            </a:r>
            <a:r>
              <a:rPr lang="ar-SA" b="1" dirty="0" smtClean="0">
                <a:solidFill>
                  <a:srgbClr val="008000"/>
                </a:solidFill>
              </a:rPr>
              <a:t>               </a:t>
            </a:r>
            <a:r>
              <a:rPr lang="ar-SA" b="1" dirty="0" err="1" smtClean="0">
                <a:solidFill>
                  <a:srgbClr val="008000"/>
                </a:solidFill>
              </a:rPr>
              <a:t>الوحدةالسادسة</a:t>
            </a:r>
            <a:endParaRPr lang="ar-SA" b="1" dirty="0" smtClean="0">
              <a:solidFill>
                <a:srgbClr val="008000"/>
              </a:solidFill>
            </a:endParaRPr>
          </a:p>
          <a:p>
            <a:pPr>
              <a:buNone/>
            </a:pPr>
            <a:r>
              <a:rPr lang="ar-SA" sz="2000" b="1" dirty="0" smtClean="0"/>
              <a:t>     </a:t>
            </a:r>
            <a:r>
              <a:rPr lang="ar-SA" sz="2000" b="1" dirty="0" err="1" smtClean="0"/>
              <a:t>ماوراء</a:t>
            </a:r>
            <a:r>
              <a:rPr lang="ar-SA" sz="2000" b="1" dirty="0" smtClean="0"/>
              <a:t> </a:t>
            </a:r>
            <a:r>
              <a:rPr lang="ar-SA" sz="2000" b="1" dirty="0" err="1" smtClean="0"/>
              <a:t>الارض</a:t>
            </a:r>
            <a:r>
              <a:rPr lang="ar-SA" sz="2000" b="1" dirty="0" smtClean="0"/>
              <a:t>                                 تباين الحياة                                       الحياة والبيئة</a:t>
            </a:r>
          </a:p>
          <a:p>
            <a:pPr>
              <a:buNone/>
            </a:pPr>
            <a:endParaRPr lang="ar-SA" sz="2000" b="1" dirty="0" smtClean="0"/>
          </a:p>
          <a:p>
            <a:pPr>
              <a:buNone/>
            </a:pPr>
            <a:r>
              <a:rPr lang="ar-SA" sz="2800" b="1" dirty="0" smtClean="0">
                <a:solidFill>
                  <a:schemeClr val="tx2"/>
                </a:solidFill>
              </a:rPr>
              <a:t>  </a:t>
            </a:r>
            <a:r>
              <a:rPr lang="ar-SA" sz="2800" b="1" dirty="0" smtClean="0">
                <a:solidFill>
                  <a:srgbClr val="D84416"/>
                </a:solidFill>
              </a:rPr>
              <a:t>الفصل السابع                    الفصل التاسع                الفصل الثاني عشر </a:t>
            </a:r>
          </a:p>
          <a:p>
            <a:pPr>
              <a:buNone/>
            </a:pPr>
            <a:r>
              <a:rPr lang="ar-SA" sz="2000" b="1" dirty="0" smtClean="0"/>
              <a:t>الغلاف الجوي المتحرك                          </a:t>
            </a:r>
            <a:r>
              <a:rPr lang="ar-SA" sz="2000" b="1" dirty="0" smtClean="0">
                <a:solidFill>
                  <a:schemeClr val="tx2">
                    <a:lumMod val="50000"/>
                  </a:schemeClr>
                </a:solidFill>
              </a:rPr>
              <a:t>الخلايا لبنات الحياة                                  علم البيئة</a:t>
            </a:r>
            <a:endParaRPr lang="ar-SA" sz="28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r>
              <a:rPr lang="ar-SA" sz="2400" b="1" dirty="0" smtClean="0"/>
              <a:t>   درس ( 1/ 2 )                       درس ( 1/ 2 )                         درس ( 1/ 2 )</a:t>
            </a:r>
          </a:p>
          <a:p>
            <a:pPr>
              <a:buNone/>
            </a:pPr>
            <a:endParaRPr lang="ar-SA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r>
              <a:rPr lang="ar-SA" sz="2800" b="1" dirty="0" smtClean="0">
                <a:solidFill>
                  <a:srgbClr val="D84416"/>
                </a:solidFill>
              </a:rPr>
              <a:t>  الفصل الثامن                    الفصل العاشر                الفصل الثالث عشر                   </a:t>
            </a:r>
          </a:p>
          <a:p>
            <a:pPr>
              <a:buNone/>
            </a:pPr>
            <a:r>
              <a:rPr lang="ar-SA" sz="2800" b="1" dirty="0" smtClean="0">
                <a:solidFill>
                  <a:schemeClr val="tx2"/>
                </a:solidFill>
              </a:rPr>
              <a:t>   </a:t>
            </a:r>
            <a:r>
              <a:rPr lang="ar-SA" sz="2000" b="1" dirty="0" err="1" smtClean="0">
                <a:solidFill>
                  <a:schemeClr val="tx2">
                    <a:lumMod val="50000"/>
                  </a:schemeClr>
                </a:solidFill>
              </a:rPr>
              <a:t>إستكشاف</a:t>
            </a:r>
            <a:r>
              <a:rPr lang="ar-SA" sz="2000" b="1" dirty="0" smtClean="0">
                <a:solidFill>
                  <a:schemeClr val="tx2">
                    <a:lumMod val="50000"/>
                  </a:schemeClr>
                </a:solidFill>
              </a:rPr>
              <a:t> الفضاء                           الحيوانات اللافقارية                              موارد الأرض</a:t>
            </a:r>
            <a:endParaRPr lang="ar-SA" sz="28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r>
              <a:rPr lang="ar-SA" sz="2400" b="1" dirty="0" smtClean="0"/>
              <a:t>   درس ( 1/ 2 )                       درس ( 1/ 2 )                        درس ( 1/ 2) </a:t>
            </a:r>
          </a:p>
          <a:p>
            <a:pPr>
              <a:buNone/>
            </a:pPr>
            <a:endParaRPr lang="ar-SA" sz="2400" b="1" dirty="0" smtClean="0"/>
          </a:p>
          <a:p>
            <a:pPr>
              <a:buNone/>
            </a:pPr>
            <a:r>
              <a:rPr lang="ar-SA" sz="2400" b="1" dirty="0" smtClean="0"/>
              <a:t>                         </a:t>
            </a:r>
            <a:r>
              <a:rPr lang="ar-SA" sz="2400" b="1" dirty="0" smtClean="0">
                <a:solidFill>
                  <a:srgbClr val="D84416"/>
                </a:solidFill>
              </a:rPr>
              <a:t> </a:t>
            </a:r>
            <a:r>
              <a:rPr lang="ar-SA" sz="2800" b="1" dirty="0" smtClean="0">
                <a:solidFill>
                  <a:srgbClr val="D84416"/>
                </a:solidFill>
              </a:rPr>
              <a:t>الفصل الحادي عشر </a:t>
            </a:r>
            <a:r>
              <a:rPr lang="ar-SA" sz="2000" b="1" dirty="0" smtClean="0">
                <a:solidFill>
                  <a:schemeClr val="tx2">
                    <a:lumMod val="50000"/>
                  </a:schemeClr>
                </a:solidFill>
              </a:rPr>
              <a:t>الحيوانات الفقارية</a:t>
            </a:r>
            <a:r>
              <a:rPr lang="ar-SA" sz="2000" b="1" dirty="0" smtClean="0"/>
              <a:t> درس ( 1/ 2 ) </a:t>
            </a:r>
            <a:endParaRPr lang="ar-SA" sz="2400" b="1" dirty="0" smtClean="0"/>
          </a:p>
          <a:p>
            <a:pPr>
              <a:buNone/>
            </a:pPr>
            <a:endParaRPr lang="ar-SA" sz="2400" b="1" dirty="0" smtClean="0"/>
          </a:p>
          <a:p>
            <a:pPr>
              <a:buNone/>
            </a:pPr>
            <a:endParaRPr lang="ar-SA" sz="2400" b="1" dirty="0" smtClean="0"/>
          </a:p>
          <a:p>
            <a:pPr>
              <a:buNone/>
            </a:pPr>
            <a:endParaRPr lang="ar-SA" b="1" dirty="0"/>
          </a:p>
        </p:txBody>
      </p:sp>
      <p:cxnSp>
        <p:nvCxnSpPr>
          <p:cNvPr id="6" name="رابط مستقيم 5"/>
          <p:cNvCxnSpPr/>
          <p:nvPr/>
        </p:nvCxnSpPr>
        <p:spPr>
          <a:xfrm rot="10800000">
            <a:off x="785786" y="1142984"/>
            <a:ext cx="778674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رابط مستقيم 7"/>
          <p:cNvCxnSpPr/>
          <p:nvPr/>
        </p:nvCxnSpPr>
        <p:spPr>
          <a:xfrm rot="5400000" flipH="1" flipV="1">
            <a:off x="4286248" y="928670"/>
            <a:ext cx="57150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رابط كسهم مستقيم 11"/>
          <p:cNvCxnSpPr/>
          <p:nvPr/>
        </p:nvCxnSpPr>
        <p:spPr>
          <a:xfrm rot="5400000">
            <a:off x="8394727" y="1320785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رابط كسهم مستقيم 13"/>
          <p:cNvCxnSpPr/>
          <p:nvPr/>
        </p:nvCxnSpPr>
        <p:spPr>
          <a:xfrm rot="5400000">
            <a:off x="607985" y="1320785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رابط كسهم مستقيم 14"/>
          <p:cNvCxnSpPr/>
          <p:nvPr/>
        </p:nvCxnSpPr>
        <p:spPr>
          <a:xfrm rot="5400000">
            <a:off x="4394199" y="1320785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رابط كسهم مستقيم 28"/>
          <p:cNvCxnSpPr/>
          <p:nvPr/>
        </p:nvCxnSpPr>
        <p:spPr>
          <a:xfrm rot="5400000">
            <a:off x="822299" y="4035429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رابط كسهم مستقيم 29"/>
          <p:cNvCxnSpPr/>
          <p:nvPr/>
        </p:nvCxnSpPr>
        <p:spPr>
          <a:xfrm rot="5400000">
            <a:off x="4537075" y="3963991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رابط كسهم مستقيم 30"/>
          <p:cNvCxnSpPr/>
          <p:nvPr/>
        </p:nvCxnSpPr>
        <p:spPr>
          <a:xfrm rot="5400000">
            <a:off x="750861" y="2392355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رابط كسهم مستقيم 31"/>
          <p:cNvCxnSpPr/>
          <p:nvPr/>
        </p:nvCxnSpPr>
        <p:spPr>
          <a:xfrm rot="5400000">
            <a:off x="4537075" y="2392355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رابط كسهم مستقيم 32"/>
          <p:cNvCxnSpPr/>
          <p:nvPr/>
        </p:nvCxnSpPr>
        <p:spPr>
          <a:xfrm rot="5400000">
            <a:off x="8037537" y="2463793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رابط كسهم مستقيم 33"/>
          <p:cNvCxnSpPr/>
          <p:nvPr/>
        </p:nvCxnSpPr>
        <p:spPr>
          <a:xfrm rot="5400000">
            <a:off x="8037537" y="4035429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كسهم مستقيم 15"/>
          <p:cNvCxnSpPr/>
          <p:nvPr/>
        </p:nvCxnSpPr>
        <p:spPr>
          <a:xfrm rot="5400000">
            <a:off x="4537075" y="5821379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ublic\Pictures\خلفييية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</p:spPr>
      </p:pic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8686800" cy="6858000"/>
          </a:xfrm>
        </p:spPr>
        <p:txBody>
          <a:bodyPr/>
          <a:lstStyle/>
          <a:p>
            <a:pPr>
              <a:buNone/>
            </a:pPr>
            <a:endParaRPr lang="ar-SA" dirty="0" smtClean="0"/>
          </a:p>
          <a:p>
            <a:pPr>
              <a:buNone/>
            </a:pPr>
            <a:r>
              <a:rPr lang="ar-SA" b="1" dirty="0" smtClean="0">
                <a:solidFill>
                  <a:srgbClr val="00B050"/>
                </a:solidFill>
              </a:rPr>
              <a:t>             </a:t>
            </a:r>
            <a:r>
              <a:rPr lang="ar-SA" sz="2800" b="1" dirty="0" err="1" smtClean="0">
                <a:solidFill>
                  <a:srgbClr val="00B050"/>
                </a:solidFill>
              </a:rPr>
              <a:t>إستخدام</a:t>
            </a:r>
            <a:r>
              <a:rPr lang="ar-SA" sz="2800" b="1" dirty="0" smtClean="0">
                <a:solidFill>
                  <a:srgbClr val="00B050"/>
                </a:solidFill>
              </a:rPr>
              <a:t> الصور والرسوم </a:t>
            </a:r>
            <a:r>
              <a:rPr lang="ar-SA" sz="2800" b="1" dirty="0" smtClean="0"/>
              <a:t> /  شكل ( 1 / 2 / 3 )</a:t>
            </a:r>
          </a:p>
          <a:p>
            <a:pPr algn="ctr">
              <a:buNone/>
            </a:pPr>
            <a:endParaRPr lang="ar-SA" sz="14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>
              <a:buNone/>
            </a:pPr>
            <a:endParaRPr lang="ar-SA" sz="14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>
              <a:buNone/>
            </a:pPr>
            <a:endParaRPr lang="ar-SA" sz="14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None/>
            </a:pPr>
            <a:r>
              <a:rPr lang="ar-SA" sz="2800" b="1" dirty="0" smtClean="0">
                <a:solidFill>
                  <a:schemeClr val="accent5">
                    <a:lumMod val="75000"/>
                  </a:schemeClr>
                </a:solidFill>
              </a:rPr>
              <a:t>                </a:t>
            </a:r>
            <a:r>
              <a:rPr lang="ar-SA" sz="2800" b="1" dirty="0" smtClean="0">
                <a:solidFill>
                  <a:srgbClr val="B60E92"/>
                </a:solidFill>
              </a:rPr>
              <a:t>ماذا قرأت ؟    </a:t>
            </a:r>
            <a:r>
              <a:rPr lang="ar-SA" sz="2800" b="1" dirty="0" smtClean="0"/>
              <a:t>ص ( 129 )</a:t>
            </a:r>
            <a:endParaRPr lang="ar-SA" sz="28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None/>
            </a:pPr>
            <a:endParaRPr lang="ar-SA" sz="10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None/>
            </a:pPr>
            <a:endParaRPr lang="ar-SA" sz="28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None/>
            </a:pPr>
            <a:r>
              <a:rPr lang="ar-SA" sz="2800" b="1" dirty="0" smtClean="0">
                <a:solidFill>
                  <a:schemeClr val="accent5">
                    <a:lumMod val="75000"/>
                  </a:schemeClr>
                </a:solidFill>
              </a:rPr>
              <a:t>                دفتر العلوم</a:t>
            </a:r>
          </a:p>
          <a:p>
            <a:pPr>
              <a:buNone/>
            </a:pPr>
            <a:endParaRPr lang="ar-SA" sz="28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None/>
            </a:pPr>
            <a:endParaRPr lang="ar-SA" sz="28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None/>
            </a:pPr>
            <a:endParaRPr lang="ar-SA" sz="2800" b="1" dirty="0" smtClean="0"/>
          </a:p>
        </p:txBody>
      </p:sp>
      <p:pic>
        <p:nvPicPr>
          <p:cNvPr id="6" name="Picture 12" descr="C:\Users\Public\Pictures\دفتتتر العلوم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20" y="2857496"/>
            <a:ext cx="1214446" cy="1071570"/>
          </a:xfrm>
          <a:prstGeom prst="rect">
            <a:avLst/>
          </a:prstGeom>
          <a:noFill/>
        </p:spPr>
      </p:pic>
      <p:pic>
        <p:nvPicPr>
          <p:cNvPr id="7" name="Picture 13" descr="C:\Users\Public\Pictures\صور ورسوم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00958" y="357166"/>
            <a:ext cx="1142998" cy="1000132"/>
          </a:xfrm>
          <a:prstGeom prst="rect">
            <a:avLst/>
          </a:prstGeom>
          <a:noFill/>
        </p:spPr>
      </p:pic>
      <p:sp>
        <p:nvSpPr>
          <p:cNvPr id="9" name="مخطط انسيابي: محطة طرفية 8"/>
          <p:cNvSpPr/>
          <p:nvPr/>
        </p:nvSpPr>
        <p:spPr>
          <a:xfrm>
            <a:off x="785786" y="4071942"/>
            <a:ext cx="7143800" cy="928694"/>
          </a:xfrm>
          <a:prstGeom prst="flowChartTermina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accent4">
                    <a:lumMod val="75000"/>
                  </a:schemeClr>
                </a:solidFill>
              </a:rPr>
              <a:t>صنفي أنواع الأسماك الثلاثة على شكل خريطة مفاهيم ؟</a:t>
            </a:r>
            <a:endParaRPr lang="ar-SA" sz="2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0" name="Picture 16" descr="C:\Users\Public\Pictures\ماذا قرأت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29520" y="1571612"/>
            <a:ext cx="1285884" cy="1000132"/>
          </a:xfrm>
          <a:prstGeom prst="rect">
            <a:avLst/>
          </a:prstGeom>
          <a:noFill/>
        </p:spPr>
      </p:pic>
      <p:pic>
        <p:nvPicPr>
          <p:cNvPr id="11" name="Picture 11" descr="C:\Users\Public\Pictures\حل الواجب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29520" y="5357826"/>
            <a:ext cx="1252537" cy="1000132"/>
          </a:xfrm>
          <a:prstGeom prst="rect">
            <a:avLst/>
          </a:prstGeom>
          <a:noFill/>
        </p:spPr>
      </p:pic>
      <p:sp>
        <p:nvSpPr>
          <p:cNvPr id="12" name="سهم إلى اليمين 11"/>
          <p:cNvSpPr/>
          <p:nvPr/>
        </p:nvSpPr>
        <p:spPr>
          <a:xfrm>
            <a:off x="1643042" y="5072074"/>
            <a:ext cx="5643602" cy="1357322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chemeClr val="accent4">
                    <a:lumMod val="75000"/>
                  </a:schemeClr>
                </a:solidFill>
              </a:rPr>
              <a:t>الواجب  </a:t>
            </a:r>
            <a:r>
              <a:rPr lang="ar-SA" sz="3200" b="1" dirty="0" err="1" smtClean="0">
                <a:solidFill>
                  <a:schemeClr val="accent4">
                    <a:lumMod val="75000"/>
                  </a:schemeClr>
                </a:solidFill>
              </a:rPr>
              <a:t>ص</a:t>
            </a:r>
            <a:r>
              <a:rPr lang="ar-SA" sz="3200" b="1" dirty="0" smtClean="0">
                <a:solidFill>
                  <a:schemeClr val="accent4">
                    <a:lumMod val="75000"/>
                  </a:schemeClr>
                </a:solidFill>
              </a:rPr>
              <a:t> ( 136 )  رقم  ( 2 )</a:t>
            </a:r>
            <a:endParaRPr lang="ar-SA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ublic\Pictures\خلفييية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</p:spPr>
      </p:pic>
      <p:pic>
        <p:nvPicPr>
          <p:cNvPr id="4" name="Picture 8" descr="http://media.kenanaonline.com/photos/1238041/1238041846/large_1238041846.jpg?127968188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28604"/>
            <a:ext cx="8286808" cy="6000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ublic\Pictures\خلفييية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</p:spPr>
      </p:pic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8686800" cy="6858000"/>
          </a:xfrm>
        </p:spPr>
        <p:txBody>
          <a:bodyPr>
            <a:normAutofit/>
          </a:bodyPr>
          <a:lstStyle/>
          <a:p>
            <a:pPr>
              <a:buNone/>
            </a:pPr>
            <a:endParaRPr lang="ar-SA" dirty="0" smtClean="0"/>
          </a:p>
          <a:p>
            <a:pPr>
              <a:buNone/>
            </a:pPr>
            <a:r>
              <a:rPr lang="ar-SA" b="1" dirty="0" smtClean="0">
                <a:solidFill>
                  <a:srgbClr val="00B050"/>
                </a:solidFill>
              </a:rPr>
              <a:t>          </a:t>
            </a:r>
          </a:p>
          <a:p>
            <a:pPr>
              <a:buNone/>
            </a:pPr>
            <a:r>
              <a:rPr lang="ar-SA" sz="2400" b="1" dirty="0" smtClean="0">
                <a:solidFill>
                  <a:srgbClr val="FF0000"/>
                </a:solidFill>
              </a:rPr>
              <a:t>    قال تعالى: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( أحلّ لكم صيد البحر وطعامه متاعاً لكم ... ) </a:t>
            </a:r>
            <a:r>
              <a:rPr lang="ar-SA" sz="1600" b="1" dirty="0" smtClean="0">
                <a:solidFill>
                  <a:srgbClr val="B60E92"/>
                </a:solidFill>
              </a:rPr>
              <a:t>96 المائدة</a:t>
            </a:r>
            <a:endParaRPr lang="ar-SA" b="1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ar-SA" b="1" dirty="0" smtClean="0">
                <a:solidFill>
                  <a:srgbClr val="00B050"/>
                </a:solidFill>
              </a:rPr>
              <a:t>            </a:t>
            </a:r>
          </a:p>
          <a:p>
            <a:pPr>
              <a:buNone/>
            </a:pPr>
            <a:r>
              <a:rPr lang="ar-SA" b="1" dirty="0" smtClean="0">
                <a:solidFill>
                  <a:srgbClr val="00B050"/>
                </a:solidFill>
              </a:rPr>
              <a:t>              </a:t>
            </a:r>
            <a:r>
              <a:rPr lang="ar-SA" sz="2800" b="1" dirty="0" err="1" smtClean="0">
                <a:solidFill>
                  <a:srgbClr val="00B050"/>
                </a:solidFill>
              </a:rPr>
              <a:t>إستخدام</a:t>
            </a:r>
            <a:r>
              <a:rPr lang="ar-SA" sz="2800" b="1" dirty="0" smtClean="0">
                <a:solidFill>
                  <a:srgbClr val="00B050"/>
                </a:solidFill>
              </a:rPr>
              <a:t> الصور والرسوم </a:t>
            </a:r>
            <a:r>
              <a:rPr lang="ar-SA" sz="2800" b="1" dirty="0" smtClean="0"/>
              <a:t> /  شكل ( 6)</a:t>
            </a:r>
            <a:endParaRPr lang="ar-SA" sz="28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lnSpc>
                <a:spcPct val="200000"/>
              </a:lnSpc>
              <a:buNone/>
            </a:pPr>
            <a:r>
              <a:rPr lang="ar-SA" sz="2800" b="1" dirty="0" smtClean="0">
                <a:solidFill>
                  <a:schemeClr val="accent5">
                    <a:lumMod val="75000"/>
                  </a:schemeClr>
                </a:solidFill>
              </a:rPr>
              <a:t>              </a:t>
            </a:r>
            <a:r>
              <a:rPr lang="ar-SA" sz="2800" b="1" dirty="0" smtClean="0">
                <a:solidFill>
                  <a:srgbClr val="00B050"/>
                </a:solidFill>
              </a:rPr>
              <a:t>مناقشة  </a:t>
            </a:r>
            <a:r>
              <a:rPr lang="ar-SA" sz="2800" b="1" dirty="0" smtClean="0"/>
              <a:t>(  الفقاريات )</a:t>
            </a:r>
          </a:p>
          <a:p>
            <a:pPr>
              <a:lnSpc>
                <a:spcPct val="150000"/>
              </a:lnSpc>
              <a:buNone/>
            </a:pPr>
            <a:r>
              <a:rPr lang="ar-SA" sz="2800" b="1" dirty="0" smtClean="0"/>
              <a:t>             ما السبب في أن عدد الأسماك أكبر من الفقاريات الأخرى ؟</a:t>
            </a:r>
          </a:p>
          <a:p>
            <a:pPr>
              <a:lnSpc>
                <a:spcPct val="200000"/>
              </a:lnSpc>
              <a:buNone/>
            </a:pPr>
            <a:r>
              <a:rPr lang="ar-SA" sz="2800" b="1" dirty="0" smtClean="0"/>
              <a:t>                </a:t>
            </a:r>
            <a:r>
              <a:rPr lang="ar-SA" sz="2800" b="1" dirty="0" smtClean="0">
                <a:solidFill>
                  <a:srgbClr val="00B050"/>
                </a:solidFill>
              </a:rPr>
              <a:t>الربط مع الفيزياء  </a:t>
            </a:r>
            <a:r>
              <a:rPr lang="ar-SA" sz="2800" b="1" dirty="0" smtClean="0"/>
              <a:t>( تغيير الكتلة )</a:t>
            </a:r>
          </a:p>
          <a:p>
            <a:pPr>
              <a:lnSpc>
                <a:spcPct val="200000"/>
              </a:lnSpc>
              <a:buNone/>
            </a:pPr>
            <a:r>
              <a:rPr lang="ar-SA" sz="2800" b="1" dirty="0" smtClean="0"/>
              <a:t>               </a:t>
            </a:r>
            <a:r>
              <a:rPr lang="ar-SA" sz="2800" dirty="0" smtClean="0"/>
              <a:t> </a:t>
            </a:r>
            <a:r>
              <a:rPr lang="ar-SA" sz="2800" b="1" dirty="0" smtClean="0">
                <a:solidFill>
                  <a:srgbClr val="00B050"/>
                </a:solidFill>
              </a:rPr>
              <a:t>عرض سريع   </a:t>
            </a:r>
            <a:r>
              <a:rPr lang="ar-SA" sz="2800" b="1" dirty="0" smtClean="0"/>
              <a:t>( الطفو )</a:t>
            </a:r>
          </a:p>
        </p:txBody>
      </p:sp>
      <p:pic>
        <p:nvPicPr>
          <p:cNvPr id="7" name="Picture 13" descr="C:\Users\Public\Pictures\صور ورسوم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58" y="1857364"/>
            <a:ext cx="1142998" cy="1000132"/>
          </a:xfrm>
          <a:prstGeom prst="rect">
            <a:avLst/>
          </a:prstGeom>
          <a:noFill/>
        </p:spPr>
      </p:pic>
      <p:pic>
        <p:nvPicPr>
          <p:cNvPr id="8" name="Picture 2" descr="C:\Users\Public\Pictures\مناقشة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00958" y="3071810"/>
            <a:ext cx="1214446" cy="1000132"/>
          </a:xfrm>
          <a:prstGeom prst="rect">
            <a:avLst/>
          </a:prstGeom>
          <a:noFill/>
        </p:spPr>
      </p:pic>
      <p:pic>
        <p:nvPicPr>
          <p:cNvPr id="10" name="Picture 2" descr="C:\Users\Public\Pictures\قرآن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58082" y="285728"/>
            <a:ext cx="1285884" cy="857256"/>
          </a:xfrm>
          <a:prstGeom prst="rect">
            <a:avLst/>
          </a:prstGeom>
          <a:noFill/>
        </p:spPr>
      </p:pic>
      <p:pic>
        <p:nvPicPr>
          <p:cNvPr id="11" name="Picture 3" descr="C:\Users\Public\Pictures\الربط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00958" y="4429132"/>
            <a:ext cx="1214446" cy="1000132"/>
          </a:xfrm>
          <a:prstGeom prst="rect">
            <a:avLst/>
          </a:prstGeom>
          <a:noFill/>
        </p:spPr>
      </p:pic>
      <p:pic>
        <p:nvPicPr>
          <p:cNvPr id="12" name="Picture 15" descr="C:\Users\Public\Pictures\عرض سريع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00958" y="5572140"/>
            <a:ext cx="1214446" cy="1000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ublic\Pictures\خلفييية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</p:spPr>
      </p:pic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8686800" cy="6858000"/>
          </a:xfrm>
        </p:spPr>
        <p:txBody>
          <a:bodyPr/>
          <a:lstStyle/>
          <a:p>
            <a:pPr>
              <a:buNone/>
            </a:pPr>
            <a:endParaRPr lang="ar-SA" sz="14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>
              <a:buNone/>
            </a:pPr>
            <a:endParaRPr lang="ar-SA" sz="8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>
              <a:buNone/>
            </a:pPr>
            <a:endParaRPr lang="ar-SA" sz="9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None/>
            </a:pPr>
            <a:r>
              <a:rPr lang="ar-SA" sz="2800" b="1" dirty="0" smtClean="0">
                <a:solidFill>
                  <a:schemeClr val="accent5">
                    <a:lumMod val="75000"/>
                  </a:schemeClr>
                </a:solidFill>
              </a:rPr>
              <a:t>                 </a:t>
            </a:r>
            <a:r>
              <a:rPr lang="ar-SA" sz="2800" b="1" dirty="0" smtClean="0">
                <a:solidFill>
                  <a:srgbClr val="00B050"/>
                </a:solidFill>
              </a:rPr>
              <a:t>تنوع الثقافات  </a:t>
            </a:r>
            <a:r>
              <a:rPr lang="ar-SA" sz="2800" b="1" dirty="0" smtClean="0"/>
              <a:t>(  الصيد التجاري ) حددي على الخريطة : </a:t>
            </a:r>
          </a:p>
          <a:p>
            <a:pPr>
              <a:buNone/>
            </a:pPr>
            <a:r>
              <a:rPr lang="ar-SA" sz="2800" b="1" dirty="0" smtClean="0">
                <a:solidFill>
                  <a:schemeClr val="accent5">
                    <a:lumMod val="75000"/>
                  </a:schemeClr>
                </a:solidFill>
              </a:rPr>
              <a:t>   </a:t>
            </a:r>
            <a:endParaRPr lang="ar-SA" sz="2800" b="1" dirty="0" smtClean="0"/>
          </a:p>
          <a:p>
            <a:pPr lvl="0"/>
            <a:r>
              <a:rPr lang="ar-SA" sz="2400" b="1" dirty="0" smtClean="0"/>
              <a:t>الدول المستوردة للأسماك ( اليابان , إسبانيا , فرنسا , إيطاليا , الولايات المتحدة  )</a:t>
            </a:r>
            <a:endParaRPr lang="en-US" sz="2400" b="1" dirty="0" smtClean="0"/>
          </a:p>
          <a:p>
            <a:pPr lvl="0"/>
            <a:r>
              <a:rPr lang="ar-SA" sz="2400" b="1" dirty="0" smtClean="0"/>
              <a:t>الدول التالية المصدّرة للأسماك (  كندا , </a:t>
            </a:r>
            <a:r>
              <a:rPr lang="ar-SA" sz="2400" b="1" dirty="0" err="1" smtClean="0"/>
              <a:t>تايلند</a:t>
            </a:r>
            <a:r>
              <a:rPr lang="ar-SA" sz="2400" b="1" dirty="0" smtClean="0"/>
              <a:t> , الصين )</a:t>
            </a:r>
          </a:p>
          <a:p>
            <a:pPr lvl="0"/>
            <a:endParaRPr lang="ar-SA" sz="2400" b="1" dirty="0" smtClean="0"/>
          </a:p>
          <a:p>
            <a:pPr lvl="0"/>
            <a:endParaRPr lang="ar-SA" sz="2400" b="1" dirty="0" smtClean="0"/>
          </a:p>
          <a:p>
            <a:pPr lvl="0"/>
            <a:endParaRPr lang="ar-SA" sz="2400" b="1" dirty="0" smtClean="0"/>
          </a:p>
          <a:p>
            <a:pPr lvl="0"/>
            <a:endParaRPr lang="ar-SA" sz="2400" b="1" dirty="0" smtClean="0"/>
          </a:p>
          <a:p>
            <a:pPr lvl="0"/>
            <a:endParaRPr lang="ar-SA" sz="2400" b="1" dirty="0" smtClean="0"/>
          </a:p>
          <a:p>
            <a:pPr lvl="0">
              <a:buNone/>
            </a:pPr>
            <a:endParaRPr lang="en-US" sz="2400" b="1" dirty="0" smtClean="0"/>
          </a:p>
          <a:p>
            <a:pPr>
              <a:buNone/>
            </a:pPr>
            <a:endParaRPr lang="ar-SA" sz="28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None/>
            </a:pPr>
            <a:endParaRPr lang="ar-SA" sz="28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None/>
            </a:pPr>
            <a:endParaRPr lang="ar-SA" sz="2800" b="1" dirty="0" smtClean="0"/>
          </a:p>
        </p:txBody>
      </p:sp>
      <p:pic>
        <p:nvPicPr>
          <p:cNvPr id="14" name="Picture 10" descr="C:\Users\Public\Pictures\تنوع ثقافات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20" y="357166"/>
            <a:ext cx="1214446" cy="1000132"/>
          </a:xfrm>
          <a:prstGeom prst="rect">
            <a:avLst/>
          </a:prstGeom>
          <a:noFill/>
        </p:spPr>
      </p:pic>
      <p:pic>
        <p:nvPicPr>
          <p:cNvPr id="9" name="Picture 2" descr="C:\Users\Public\Pictures\خريطة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571744"/>
            <a:ext cx="8501122" cy="3929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Public\Pictures\خلفيات 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0034" y="2571744"/>
            <a:ext cx="8229600" cy="1143000"/>
          </a:xfrm>
        </p:spPr>
        <p:txBody>
          <a:bodyPr>
            <a:normAutofit/>
          </a:bodyPr>
          <a:lstStyle/>
          <a:p>
            <a:r>
              <a:rPr lang="ar-SA" sz="6000" b="1" dirty="0" smtClean="0">
                <a:solidFill>
                  <a:srgbClr val="BD4A47"/>
                </a:solidFill>
              </a:rPr>
              <a:t>تـــابـــــع</a:t>
            </a:r>
            <a:endParaRPr lang="ar-SA" sz="6000" b="1" dirty="0">
              <a:solidFill>
                <a:srgbClr val="BD4A4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ublic\Pictures\خلفييية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</p:spPr>
      </p:pic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ar-SA" b="1" dirty="0" smtClean="0">
                <a:solidFill>
                  <a:srgbClr val="A30D83"/>
                </a:solidFill>
              </a:rPr>
              <a:t>الربط مع المعرفة السابقة</a:t>
            </a:r>
          </a:p>
          <a:p>
            <a:pPr algn="ctr">
              <a:buNone/>
            </a:pPr>
            <a:r>
              <a:rPr lang="ar-SA" b="1" dirty="0" smtClean="0">
                <a:solidFill>
                  <a:schemeClr val="accent1"/>
                </a:solidFill>
              </a:rPr>
              <a:t>( التكيف )</a:t>
            </a:r>
          </a:p>
          <a:p>
            <a:pPr>
              <a:buNone/>
            </a:pPr>
            <a:endParaRPr lang="ar-SA" b="1" dirty="0" smtClean="0"/>
          </a:p>
          <a:p>
            <a:pPr>
              <a:buNone/>
            </a:pPr>
            <a:r>
              <a:rPr lang="ar-SA" b="1" dirty="0" smtClean="0">
                <a:solidFill>
                  <a:srgbClr val="FF0000"/>
                </a:solidFill>
              </a:rPr>
              <a:t>      أسئلة ومناقشة /  </a:t>
            </a:r>
          </a:p>
          <a:p>
            <a:pPr marL="514350" indent="-514350" algn="ctr">
              <a:lnSpc>
                <a:spcPct val="150000"/>
              </a:lnSpc>
              <a:buAutoNum type="arabicPeriod"/>
            </a:pPr>
            <a:r>
              <a:rPr lang="ar-SA" b="1" dirty="0" smtClean="0"/>
              <a:t>ما التغيرات التي تحتاج الأسماك أن تمر </a:t>
            </a:r>
            <a:r>
              <a:rPr lang="ar-SA" b="1" dirty="0" err="1" smtClean="0"/>
              <a:t>بها</a:t>
            </a:r>
            <a:r>
              <a:rPr lang="ar-SA" b="1" dirty="0" smtClean="0"/>
              <a:t> لكي</a:t>
            </a:r>
          </a:p>
          <a:p>
            <a:pPr marL="514350" indent="-514350">
              <a:lnSpc>
                <a:spcPct val="150000"/>
              </a:lnSpc>
              <a:buNone/>
            </a:pPr>
            <a:r>
              <a:rPr lang="ar-SA" b="1" dirty="0" smtClean="0"/>
              <a:t>          تستطيع العيش على اليابسة ؟</a:t>
            </a:r>
            <a:endParaRPr lang="en-US" b="1" dirty="0" smtClean="0"/>
          </a:p>
          <a:p>
            <a:pPr>
              <a:buNone/>
            </a:pP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ublic\Pictures\خلفييية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</p:spPr>
      </p:pic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8686800" cy="6858000"/>
          </a:xfrm>
        </p:spPr>
        <p:txBody>
          <a:bodyPr/>
          <a:lstStyle/>
          <a:p>
            <a:pPr>
              <a:buNone/>
            </a:pPr>
            <a:endParaRPr lang="ar-SA" dirty="0" smtClean="0"/>
          </a:p>
          <a:p>
            <a:pPr>
              <a:buNone/>
            </a:pPr>
            <a:r>
              <a:rPr lang="ar-SA" b="1" dirty="0" smtClean="0">
                <a:solidFill>
                  <a:srgbClr val="00B050"/>
                </a:solidFill>
              </a:rPr>
              <a:t>            </a:t>
            </a:r>
          </a:p>
          <a:p>
            <a:pPr>
              <a:buNone/>
            </a:pPr>
            <a:r>
              <a:rPr lang="ar-SA" sz="2400" b="1" dirty="0" smtClean="0">
                <a:solidFill>
                  <a:srgbClr val="FF0000"/>
                </a:solidFill>
              </a:rPr>
              <a:t>قال تعالى: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( تولج الليل في النهار </a:t>
            </a:r>
            <a:r>
              <a:rPr lang="ar-SA" sz="2800" b="1" dirty="0" err="1" smtClean="0">
                <a:solidFill>
                  <a:schemeClr val="accent1">
                    <a:lumMod val="75000"/>
                  </a:schemeClr>
                </a:solidFill>
              </a:rPr>
              <a:t>وتولج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 النهار في الليل وتخرج الحيّ من الميت وتخرج الميت من الحيّ  ... ) </a:t>
            </a:r>
            <a:r>
              <a:rPr lang="ar-SA" sz="1600" b="1" dirty="0" smtClean="0">
                <a:solidFill>
                  <a:srgbClr val="B60E92"/>
                </a:solidFill>
              </a:rPr>
              <a:t>27 آل عمران</a:t>
            </a:r>
            <a:endParaRPr lang="ar-SA" b="1" dirty="0" smtClean="0">
              <a:solidFill>
                <a:srgbClr val="00B050"/>
              </a:solidFill>
            </a:endParaRPr>
          </a:p>
          <a:p>
            <a:pPr>
              <a:buNone/>
            </a:pPr>
            <a:endParaRPr lang="ar-SA" sz="1600" b="1" dirty="0" smtClean="0">
              <a:solidFill>
                <a:srgbClr val="00B050"/>
              </a:solidFill>
            </a:endParaRPr>
          </a:p>
          <a:p>
            <a:pPr>
              <a:lnSpc>
                <a:spcPct val="150000"/>
              </a:lnSpc>
              <a:buNone/>
            </a:pPr>
            <a:r>
              <a:rPr lang="ar-SA" b="1" dirty="0" smtClean="0">
                <a:solidFill>
                  <a:srgbClr val="00B050"/>
                </a:solidFill>
              </a:rPr>
              <a:t>              </a:t>
            </a:r>
            <a:r>
              <a:rPr lang="ar-SA" sz="2800" b="1" dirty="0" smtClean="0">
                <a:solidFill>
                  <a:srgbClr val="B60E92"/>
                </a:solidFill>
              </a:rPr>
              <a:t>ماذا قرأت ؟    </a:t>
            </a:r>
            <a:r>
              <a:rPr lang="ar-SA" sz="2800" b="1" dirty="0" smtClean="0"/>
              <a:t>ص ( 133 )</a:t>
            </a:r>
            <a:endParaRPr lang="ar-SA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None/>
            </a:pPr>
            <a:endParaRPr lang="ar-SA" sz="1200" b="1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ar-SA" b="1" dirty="0" smtClean="0">
                <a:solidFill>
                  <a:srgbClr val="00B050"/>
                </a:solidFill>
              </a:rPr>
              <a:t>              </a:t>
            </a:r>
            <a:r>
              <a:rPr lang="ar-SA" sz="2800" b="1" dirty="0" err="1" smtClean="0">
                <a:solidFill>
                  <a:srgbClr val="00B050"/>
                </a:solidFill>
              </a:rPr>
              <a:t>إستخدام</a:t>
            </a:r>
            <a:r>
              <a:rPr lang="ar-SA" sz="2800" b="1" dirty="0" smtClean="0">
                <a:solidFill>
                  <a:srgbClr val="00B050"/>
                </a:solidFill>
              </a:rPr>
              <a:t> الصور والرسوم </a:t>
            </a:r>
            <a:r>
              <a:rPr lang="ar-SA" sz="2800" b="1" dirty="0" smtClean="0"/>
              <a:t> /  شكل ( 7 )</a:t>
            </a:r>
          </a:p>
          <a:p>
            <a:pPr algn="ctr">
              <a:buNone/>
            </a:pPr>
            <a:endParaRPr lang="ar-SA" sz="14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>
              <a:buNone/>
            </a:pPr>
            <a:endParaRPr lang="ar-SA" sz="14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>
              <a:buNone/>
            </a:pPr>
            <a:endParaRPr lang="ar-SA" sz="14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None/>
            </a:pPr>
            <a:r>
              <a:rPr lang="ar-SA" sz="2800" b="1" dirty="0" smtClean="0">
                <a:solidFill>
                  <a:schemeClr val="accent5">
                    <a:lumMod val="75000"/>
                  </a:schemeClr>
                </a:solidFill>
              </a:rPr>
              <a:t>                دفتر العلوم  </a:t>
            </a:r>
          </a:p>
          <a:p>
            <a:pPr>
              <a:buNone/>
            </a:pPr>
            <a:endParaRPr lang="ar-SA" sz="28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None/>
            </a:pPr>
            <a:endParaRPr lang="ar-SA" sz="2800" b="1" dirty="0" smtClean="0"/>
          </a:p>
        </p:txBody>
      </p:sp>
      <p:pic>
        <p:nvPicPr>
          <p:cNvPr id="7" name="Picture 13" descr="C:\Users\Public\Pictures\صور ورسوم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58" y="3286124"/>
            <a:ext cx="1142998" cy="1000132"/>
          </a:xfrm>
          <a:prstGeom prst="rect">
            <a:avLst/>
          </a:prstGeom>
          <a:noFill/>
        </p:spPr>
      </p:pic>
      <p:pic>
        <p:nvPicPr>
          <p:cNvPr id="15" name="Picture 2" descr="C:\Users\Public\Pictures\قرآن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58082" y="285728"/>
            <a:ext cx="1285884" cy="857256"/>
          </a:xfrm>
          <a:prstGeom prst="rect">
            <a:avLst/>
          </a:prstGeom>
          <a:noFill/>
        </p:spPr>
      </p:pic>
      <p:pic>
        <p:nvPicPr>
          <p:cNvPr id="16" name="Picture 16" descr="C:\Users\Public\Pictures\ماذا قرأت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29520" y="2000240"/>
            <a:ext cx="1285884" cy="1000132"/>
          </a:xfrm>
          <a:prstGeom prst="rect">
            <a:avLst/>
          </a:prstGeom>
          <a:noFill/>
        </p:spPr>
      </p:pic>
      <p:pic>
        <p:nvPicPr>
          <p:cNvPr id="17" name="Picture 12" descr="C:\Users\Public\Pictures\دفتتتر العلوم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29520" y="4500570"/>
            <a:ext cx="1214446" cy="1071570"/>
          </a:xfrm>
          <a:prstGeom prst="rect">
            <a:avLst/>
          </a:prstGeom>
          <a:noFill/>
        </p:spPr>
      </p:pic>
      <p:sp>
        <p:nvSpPr>
          <p:cNvPr id="18" name="مخطط انسيابي: محطة طرفية 17"/>
          <p:cNvSpPr/>
          <p:nvPr/>
        </p:nvSpPr>
        <p:spPr>
          <a:xfrm>
            <a:off x="857224" y="5500702"/>
            <a:ext cx="7143800" cy="1071570"/>
          </a:xfrm>
          <a:prstGeom prst="flowChartTermina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accent4">
                    <a:lumMod val="75000"/>
                  </a:schemeClr>
                </a:solidFill>
              </a:rPr>
              <a:t>رتبي مراحل التحول لدى الضفدع على شكل سلسلة, من شكل 7 ؟</a:t>
            </a:r>
            <a:endParaRPr lang="ar-SA" sz="28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ublic\Pictures\خلفييية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</p:spPr>
      </p:pic>
      <p:pic>
        <p:nvPicPr>
          <p:cNvPr id="5" name="Picture 2" descr="C:\Users\Fulla\Desktop\imagesCAWV3XV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428604"/>
            <a:ext cx="8072494" cy="6000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ublic\Pictures\خلفييية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</p:spPr>
      </p:pic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8686800" cy="6858000"/>
          </a:xfrm>
        </p:spPr>
        <p:txBody>
          <a:bodyPr/>
          <a:lstStyle/>
          <a:p>
            <a:pPr>
              <a:buNone/>
            </a:pPr>
            <a:endParaRPr lang="ar-SA" dirty="0" smtClean="0"/>
          </a:p>
          <a:p>
            <a:pPr>
              <a:buNone/>
            </a:pPr>
            <a:endParaRPr lang="ar-SA" dirty="0" smtClean="0"/>
          </a:p>
          <a:p>
            <a:pPr>
              <a:buNone/>
            </a:pPr>
            <a:endParaRPr lang="ar-SA" dirty="0" smtClean="0"/>
          </a:p>
          <a:p>
            <a:pPr>
              <a:buNone/>
            </a:pPr>
            <a:endParaRPr lang="ar-SA" dirty="0" smtClean="0"/>
          </a:p>
          <a:p>
            <a:pPr>
              <a:lnSpc>
                <a:spcPct val="150000"/>
              </a:lnSpc>
              <a:buNone/>
            </a:pPr>
            <a:r>
              <a:rPr lang="ar-SA" sz="2800" b="1" dirty="0" smtClean="0">
                <a:solidFill>
                  <a:srgbClr val="FF0000"/>
                </a:solidFill>
              </a:rPr>
              <a:t>                </a:t>
            </a:r>
            <a:r>
              <a:rPr lang="ar-SA" sz="2800" b="1" dirty="0" smtClean="0">
                <a:solidFill>
                  <a:srgbClr val="00B050"/>
                </a:solidFill>
              </a:rPr>
              <a:t>المفاهيم الشائعة غير الصحيحة </a:t>
            </a:r>
            <a:r>
              <a:rPr lang="ar-SA" sz="2800" b="1" dirty="0" smtClean="0"/>
              <a:t>( إفرازات أبو </a:t>
            </a:r>
            <a:r>
              <a:rPr lang="ar-SA" sz="2800" b="1" dirty="0" err="1" smtClean="0"/>
              <a:t>ذنيبة</a:t>
            </a:r>
            <a:r>
              <a:rPr lang="ar-SA" sz="2800" b="1" dirty="0" smtClean="0"/>
              <a:t> )</a:t>
            </a:r>
          </a:p>
          <a:p>
            <a:pPr>
              <a:buNone/>
            </a:pPr>
            <a:endParaRPr lang="ar-SA" sz="2800" b="1" dirty="0" smtClean="0">
              <a:solidFill>
                <a:srgbClr val="FF0000"/>
              </a:solidFill>
            </a:endParaRPr>
          </a:p>
          <a:p>
            <a:pPr>
              <a:lnSpc>
                <a:spcPct val="200000"/>
              </a:lnSpc>
              <a:buNone/>
            </a:pPr>
            <a:r>
              <a:rPr lang="ar-SA" sz="2800" b="1" dirty="0" smtClean="0">
                <a:solidFill>
                  <a:srgbClr val="FF0000"/>
                </a:solidFill>
              </a:rPr>
              <a:t>                 </a:t>
            </a:r>
            <a:r>
              <a:rPr lang="ar-SA" sz="2800" b="1" dirty="0" smtClean="0">
                <a:solidFill>
                  <a:srgbClr val="00B050"/>
                </a:solidFill>
              </a:rPr>
              <a:t>مناقشة  </a:t>
            </a:r>
            <a:r>
              <a:rPr lang="ar-SA" sz="2800" b="1" dirty="0" smtClean="0"/>
              <a:t>(  سقوط المطر )</a:t>
            </a:r>
          </a:p>
          <a:p>
            <a:pPr>
              <a:lnSpc>
                <a:spcPct val="200000"/>
              </a:lnSpc>
              <a:buNone/>
            </a:pPr>
            <a:r>
              <a:rPr lang="ar-SA" sz="2800" b="1" dirty="0" smtClean="0"/>
              <a:t>       لماذا تظهر الضفادع </a:t>
            </a:r>
            <a:r>
              <a:rPr lang="ar-SA" sz="2800" b="1" dirty="0" err="1" smtClean="0"/>
              <a:t>والعلاجم</a:t>
            </a:r>
            <a:r>
              <a:rPr lang="ar-SA" sz="2800" b="1" dirty="0" smtClean="0"/>
              <a:t> بشكل مفاجئ بعد سقوط الأمطار؟</a:t>
            </a:r>
          </a:p>
          <a:p>
            <a:pPr>
              <a:lnSpc>
                <a:spcPct val="150000"/>
              </a:lnSpc>
              <a:buNone/>
            </a:pPr>
            <a:endParaRPr lang="ar-SA" sz="28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ar-SA" sz="28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sz="2800" dirty="0" smtClean="0"/>
          </a:p>
        </p:txBody>
      </p:sp>
      <p:pic>
        <p:nvPicPr>
          <p:cNvPr id="6" name="Picture 11" descr="C:\Users\Public\Pictures\حل الواجب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20" y="571480"/>
            <a:ext cx="1252537" cy="1000132"/>
          </a:xfrm>
          <a:prstGeom prst="rect">
            <a:avLst/>
          </a:prstGeom>
          <a:noFill/>
        </p:spPr>
      </p:pic>
      <p:sp>
        <p:nvSpPr>
          <p:cNvPr id="7" name="سهم إلى اليمين 6"/>
          <p:cNvSpPr/>
          <p:nvPr/>
        </p:nvSpPr>
        <p:spPr>
          <a:xfrm>
            <a:off x="1571604" y="428604"/>
            <a:ext cx="5643602" cy="1357322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chemeClr val="accent4">
                    <a:lumMod val="75000"/>
                  </a:schemeClr>
                </a:solidFill>
              </a:rPr>
              <a:t>الواجب  </a:t>
            </a:r>
            <a:r>
              <a:rPr lang="ar-SA" sz="3200" b="1" dirty="0" err="1" smtClean="0">
                <a:solidFill>
                  <a:schemeClr val="accent4">
                    <a:lumMod val="75000"/>
                  </a:schemeClr>
                </a:solidFill>
              </a:rPr>
              <a:t>ص</a:t>
            </a:r>
            <a:r>
              <a:rPr lang="ar-SA" sz="3200" b="1" dirty="0" smtClean="0">
                <a:solidFill>
                  <a:schemeClr val="accent4">
                    <a:lumMod val="75000"/>
                  </a:schemeClr>
                </a:solidFill>
              </a:rPr>
              <a:t> ( 136 )  رقم  ( 7 )</a:t>
            </a:r>
            <a:endParaRPr lang="ar-SA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1" name="Picture 17" descr="C:\Users\Public\Pictures\مفاهيم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29520" y="2285992"/>
            <a:ext cx="1214446" cy="1000132"/>
          </a:xfrm>
          <a:prstGeom prst="rect">
            <a:avLst/>
          </a:prstGeom>
          <a:noFill/>
        </p:spPr>
      </p:pic>
      <p:pic>
        <p:nvPicPr>
          <p:cNvPr id="12" name="Picture 2" descr="C:\Users\Public\Pictures\مناقشة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29520" y="3714752"/>
            <a:ext cx="1214446" cy="1000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Public\Pictures\خلفيات 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0034" y="2571744"/>
            <a:ext cx="8229600" cy="1143000"/>
          </a:xfrm>
        </p:spPr>
        <p:txBody>
          <a:bodyPr>
            <a:normAutofit/>
          </a:bodyPr>
          <a:lstStyle/>
          <a:p>
            <a:r>
              <a:rPr lang="ar-SA" sz="6000" b="1" dirty="0" smtClean="0">
                <a:solidFill>
                  <a:srgbClr val="BD4A47"/>
                </a:solidFill>
              </a:rPr>
              <a:t>تـــابـــــع</a:t>
            </a:r>
            <a:endParaRPr lang="ar-SA" sz="6000" b="1" dirty="0">
              <a:solidFill>
                <a:srgbClr val="BD4A4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1026" name="Picture 2" descr="C:\Users\Public\Pictures\خفيات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3428992" y="1643050"/>
            <a:ext cx="4786314" cy="3781436"/>
          </a:xfrm>
        </p:spPr>
        <p:txBody>
          <a:bodyPr>
            <a:noAutofit/>
          </a:bodyPr>
          <a:lstStyle/>
          <a:p>
            <a:r>
              <a:rPr lang="ar-SA" sz="6000" b="1" dirty="0" smtClean="0">
                <a:solidFill>
                  <a:srgbClr val="FF0000"/>
                </a:solidFill>
              </a:rPr>
              <a:t>وحدة ( 5 )</a:t>
            </a:r>
          </a:p>
          <a:p>
            <a:pPr>
              <a:lnSpc>
                <a:spcPct val="150000"/>
              </a:lnSpc>
            </a:pPr>
            <a:endParaRPr lang="ar-SA" sz="800" b="1" dirty="0" smtClean="0">
              <a:solidFill>
                <a:schemeClr val="tx1"/>
              </a:solidFill>
            </a:endParaRPr>
          </a:p>
          <a:p>
            <a:r>
              <a:rPr lang="ar-SA" sz="7200" b="1" dirty="0" smtClean="0">
                <a:solidFill>
                  <a:schemeClr val="tx1"/>
                </a:solidFill>
              </a:rPr>
              <a:t>تباين الحياة</a:t>
            </a:r>
            <a:endParaRPr lang="ar-SA" sz="7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ublic\Pictures\خلفييية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</p:spPr>
      </p:pic>
      <p:pic>
        <p:nvPicPr>
          <p:cNvPr id="5" name="Picture 3" descr="C:\Users\Public\Pictures\ثعبان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000108"/>
            <a:ext cx="7143800" cy="4786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AutoShape 4" descr="data:image/jpeg;base64,/9j/4AAQSkZJRgABAQAAAQABAAD/2wCEAAkGBhMSERUUExQVFRUWGBoaFxgYGBseHxwgHRwaFx0cGh0fHiYfHB0jHRwXHy8kIycpLCwsGB4xNTAqNSYrLCkBCQoKDgwOGg8PGiwkHyQsLCwsLCwsLCksLCwsLCwsLCwsLCwsLCwsLCwsLCwsLCwsLCwsLCwpLCwsLCwsLCwsLP/AABEIAMIBAwMBIgACEQEDEQH/xAAcAAACAgMBAQAAAAAAAAAAAAAEBQMGAAIHAQj/xABAEAABAgQEAwcDAgYBAwIHAAABAhEAAyExBAUSQVFhcQYTIoGRofAysdHB4QcUI0Ji8RVScoLC0hczQ1NjorL/xAAaAQADAQEBAQAAAAAAAAAAAAACAwQBBQAG/8QAMREAAgICAgAEBAQFBQAAAAAAAAECEQMhEjEEE0FRIjJh8HGRoeEjM0LR8QUUgZKx/9oADAMBAAIRAxEAPwDneGNizke8FzcLrClsABW8ChBtwiDEJp9RPCsdFvRz9NkMx3o8DqMSrteIiIUxqNUiDMvwgWptQHWJZWUqVLK0htIqCb7uPKIJcpYGtILAs/OPJUwJStaZb5XZ0Ad5QUcgWOxYbb09ILPZrvC6h4BvxYmxhJ2f75awDqUk/sX57PyrtF1n46fJSdct5YAbzYUA36RZyTpuJzXGcb+K3+RTM2kJAppSx+kN5c/WBstJVqKdwy089lDkQ8G4rGy5qiGZ6fSKfvC2TqkqcO5o/GJpNNlGNPjTB59CaPBkuTrQKlLbK4H7wxw2SKnKUpIcG+wHSG68iQZJSgeNNCQbvehppFa8usbwlVmebBPje1+hW5UtKQ9yYYYXDruQNJAelxt7/BG8/I1oTr8BSDpoXPVuH5iROYkhKHYJ2Zi/1RM5IujjcqT6BsNgFIJ+kpq5KeNbkbczcQwnT5aGJJS9ApqB7OLP5RNLkJUgqIJewUGqS79GpwAe0LzmMpRUJiiWKQ1K8rVrX180Sk2URgo3Y4RPWE+FKVV/tFgP16xmY5srwgswdgWsQxBbjvAeHzx1aUABOmjHjcngXehsYgx0nvqIcKarqDliym5PQQqrdMsWT+HoBxWVqmoUdaiwtQJpsG/8flYhwWWBThRJQkU5lO2zOH9uMN0YTTL06kkqDEeIaWPRi7AP/lsxMZLLFgBTj6OHvDYImyZIraQqnJMtC9KQoDSEA0ahKiejDfeA8JkClocuFPx8wH9+V4sowxFwGUaOR0J5VePf5oil2BBfnf2p5CHOvUk5u/hK/jMJPRJKSygN01Z2HB9mpwhLh8vKlFKnSSKPbz4ReFo1GjMkeQA4N8qIjm4ALQKbuebGj9OHKEqFXQ/zW0lIXYQTCEJcAgAKJNGtThB6MNLCwNJUrc04Es3D8x5Mw6EMStYKRUCjUenG8DTpQUfC5oWq3IPw+zGFuLTDjJS0bTMNoBvpLl7gWo9tzQceUKpucMXBtw+XhzKklEspL1FTa9PXzhPneX6B4PpDXr+lYxbYyUBcnPilbKDhw/yxiwYfHhgRpKufSEeU5KqevU7JTp1G5q/4PpBM9pR0pA03ua+cekt6MULVscSsYGbQ5+e8K8UtWsJq5Lt8rBuT41KpZV9Kg/qOUeiWpawSfvAX7m8V6EqMCGDkA+cexKpbUpGRtA19SvFY00dz884CVKdyImNXqB1gZQreOuznRNCCI2lSdRjxotOW5AFSgpThw4b9fxA6W26RspNdI17PyQxSkqL34Dp1iwYTCyUpCRLcab0L/wDdwjzKZKJUs6SkE2cXrWp6e8YqYKkeF+dH5wp5ak+IzH4ZzVz/AOAnAplJGsLCTqGlHEV5N7xHn+dGYpOpQQ6aWYm9xVNHEJcymJJ0tWupt26FoBRNCygqJICg4KQaN1DAHi3GrQCyS6HZvDwpOjeROQtTBJOrUzkG20MsDkXeKSkJatXFgLn5xjbJ+zyQVammS1MUzE1AqWrs7h6eYh9OzCXJBGsIC/pLVATVndvJ/wAQxeIjHvZDPBOa+B7+9kGMxSJACEUAoB851MLUzpurSgaws3egIoSaHmPOG0vAImgTDXSCFKcISXFzV+bi1YnkTzpUJaAlAAIWEuOdAdmupydW0Kz/AOoc/lQHg/8ATfJbeR233Qt/4UqUQsGjhhxu9olndlJurRJlEksorXMTUWIAe1q/mD/+UkgpBlrmszFCgS9QSQ4e54w6y/NEpUgspKS6TqDMPqNVM9dLs/6xLHMpyV9HVUeMHXfoKR2ExJQx7oUaqyGo1ggisJ8d/DXFS06kplrrUJUXbk6Rap8zeOjys6SpRSkmlH2NjTjfaGEifqDxZFQkQSyZYbOK5UpGGUtRSXfSdSdBFanSTQOWYgQNIzBJnzNBKuHFPT/bh+EdQ7ZdlkYhOtgJqPpV/wClXFJ9rjnx/M565WpA8IdTpZxqSo6gVg+IX3o1biMyY+O10FhzrLfv7D7BYoqJ1hiS71vxcEPSMxUsAukiu2p96cx0hUrEUuzFq3+0byJySxJrxbnX2hbnqh8ce7GKJ4SWITYs/OrwMqYSzihrZolkLQQEu/iBfrc+/tAmMQp2Q1Ke9zAOWg1BNjFOkBXE0YOWF3PSkYhOpRIokbnfy3pGZYlNlNcpLlt6EkcyY8xTJ8J0u31VYDewYRsHZmSFaNcShKiQlTggu/zowD2hbi8o0aVagU01FJdi1jwrTjBhUC+laSLsARvtQfBB0kLEsMAoVUoakqpbm21Dx2j02uzIp+glE9bgEkAMwUH28IYkUs0bzkLUD4TpqzAkHaj0IbhDbE5oiUhigBSWA0pFm1Fzf6if3aBJ2ZK+oElJcpNOlrWAvblCqjVlFy9F+p5kWECZZCdVVeInwg1ACa8LczA2OyhQCgUEu7WYPt7NT9Y8wuYzXK1HwpvQb0F9ztvSCMRP1LDkhwCb7sa7AW9eMZG1Kw+dqmLMqy9Qdklw5PS3lDXBlI+qpuG+NeIUY2YlToOk2N3O3n0iZUkkhYSx11IHSGcVL8RLm46NTKJ+CMhkrHoH1S0vv4T+haMhvlr6/l+4rnL2KRMkUPz1jWRl6lWZo2w+EKlM1XqSYfYfCsdJA57c/eLn9SKUq6AcBk/9RLkFiC3FosmIw6i+glL1pseLW/SIMOZcshS7M9A8e43NQzS9Oo1pVhz58onzSlqEVo3Cov45t39AVWIWk6dRpQ9Y9VmKlFli1ARv14wi/n194pJYm5PvtvE68Rp+o0u8TSidzDOEor6DM4cEKUDS3CFCZpSSpKilhcNA+JzBWlq6fm0H5ZgCtKQsLSCAUkAV9bgikatbAyS5Lix3lGKUuUmYETFJAKfAAzi5KR9QtUNUm8EYiYlS5YVp0BvDTwvuxB41HN7xYDlqZOHCpSEpl1YM1TUhiaKd+PDhCiXKKgmYoa/GAUsrwh6s1/PfoInyXboTBImGJlA1GhQBBYX0igAAYA7naGuVY/vVJT3iUhIdkkupmGllXr/uK5nWKkiYO7dgSl1M9QS9GFGI9KiAcMpSzXTuHuTRnCQ3V/e0TK5FsIKi+ZlmclwiUEspB1Kcu9a+Et+0UhGLnBegCdMkjxeDxuQW+lyUp5sCpriwnE8okKIGuo1lvEzENQl6VZTAMICyGUnEq7mVKQSpOovqAQxVqdjZmVQipSK2hygJypp19sfDtRJCQlKjLmEs0xBlszUTttx9yXu/ZDEqmSXIYhRTSxsXB3Fb2jnOIyBH84nCpqAlKpywSRpKX0Jf6XS3Esqjx1Ps9lqJEhKEJCEs4ADCvKKsC2c7xjXGyfHFxHHO2GVyhiFFBKJswEEuNK3YMpJ34sax13NJmlJO0c0zjHyRNmLmpCgE0cAtXn8pF2VfwWzk+ClfiVH3TK3jcFMM1QA1d2GJAOl6pJfcu9avpMSLyaYkKmB1JFVKALA/S3JzTzgXG/xAWtwhCQAf6YYFtvE9Cd7fmHuczcSqWO9UNTJ16GCbaqt9Rf3BoI5/H1PooRvSVimSjQzkmm1nYH2p6xFi8UaAc/Pj/qNZ+NSVPtqJHEEhq7UYQoRNOsPYvtaFs0mm9oChfp08/m0MRn6pdUHSVfULh+QO36wJiMvSseKx3+GBE5ewOpRLHb1uRBQcX0LyJrsLVj1KPhqSbOzt+t4d5cF1MxK0uWSo0am5uQ7gjb1io4mQJa9NCB0PuP0gkTCkuTfnT94Nr0AV3ZacSEl0gqVbxEUFa8nqeHW8RzsAlJSUvUDUXo+7b1tGmRzdZSCaE1L0ANLNwf48bLxjmaJmpCUqGkDYuTV6mwpT7RmoqhttuwVYb6iACTsTWrCnXrfjE+tGoMXVuPcW5MaxpPxsu0tRUwAuwJ5e9oY5fM7wFMwJOkUISAq78id6l/xkXboCelZGg6iwS+xcJ35mx84kkYFQN0gu31AjzZ4ExOHZTJ3NjBmGIA0hF6VUC/oGaD5bpmcNaGKijcyn6qjIXqkAFtI9f3jyGebNHvJQlR9XEQ3wglKCQpVwXZJ8LFmLbkVoWtW7AYdCQA9qxDPxKi+j6E1YhJ8zFU03foc1JUWSXgkmU6RqSHq10m1txaE0iXLKigO4qyrjkXsY3y/MZikMFBx9NG+zRvMw6AQZmoLNlH6SeAIZuDGsSZJtSotx4lxtitPZuYuapSFAXUHazbk0B6wrzFSpZZSgXFA33EWbGYFaVgpSWq1bjrY0e72iv55h9alMKim/mfV/WFKdvQ5XHoVjG1byo8XnCzVSZcpQQZImELQHKggBXOgUXFC1GMVzsz2c1zQokLCSDpD1ZrksKcAT6RZ+0eZKnTACoJU7oBsN21bs1DG5OjV8W2WQZniFJCcTNUtUxY0IABFQ4KQLAitDR4XY2SytDMXYixJq3K7becG5R2jmFK5i5aSpQKUzCWqpyoJG4CiDcMxqIQ4gOStS6mygEhizOli4pwO/lCuLezfOxx+BiuZla1EqKwQkhhUGhezOL3iXL8IFgGYRQ/5MSNioECj394A/nFlVdRUabUskEl+HqSa7Qyw5VLkhP9MqClMDXf6ibp5D4cpnRwOP36j5nZEsBSTQJcmtXKQa0r7we8jLpU1KZQmTRKcu+kFRSNJIdgzFQNwlrmAJWdIwUgYiiVTEhMurlPQC41BRJFtNo57mXabETlHvJq61PiIFA1QCztvekMUfUly+Ic5VWi39i80ViMUEFKFrmL1TZgXWjqJCSAQAkaQASA0dnFvnDzjj/wDCPL1nFLmzEjwymCnr4yCH56QedY7AbfP2inFGtnG8bJ3Ql7QTWlKf58+PHB+2uOUZ2hJsmvUl/wAGO59ppBVKUeFY+f8AF4aZPnqLEBajXgKt7RTlf8JR92c7wMb8Q5v0X/pvk3ZPETlBSk6JYKSoqo4oaC5p0vHQ8diFkFDDSp3qm3goDs7OTflaEGU5XOl6TqKQm5Lg6XAol3epNNrxaMxkq0DUzK+kk/2pqSWep93jkSk5NpH1aaxRT9zm+dzxLnFAIJJAYc2o/wCo3ETZDlRmqPeKI0tQczx293hpmEmSpSzMlI0M6lq0pVTgAQo9ITZLKxC5+jCFUyWD9S2AA3cmjNtGzT4PdCVK5dWO8VgwkkJcIqw3cUGrfh6wFiMvJl+J2Yh34fPeLziZ0pMlSZiEzCElyEEeIbpW9n5W32hNPy7+YlS2YAONVeBcKow2+PEWDLbS7+pRkilvopCK8XG4MF4tKQtWgvQE8qBweYrbjFxyPsrLRNCVJTMQAVhakjS4ppZ6jwmtWNwNUV7OsmXhlJlKQ7gqMwP4iTWlgBtvvwA6r9yCMrdIm7OzNHiCVgkBmseQ+/yh2YYTUPpdSh4QC5G1WNOMHdm8ulqSxBIvcXp+g3EG5ikIBVoRLKSdDFysAij7Dj0NnjnzlKV0dLwzhCXxbK//AMKmSkGiqgnqdrcYjSshmL/f7RPmSpqp7zGKUuwSRR7WoB94jwctINTq6lgPN/nGGxcqW0xc4x5PTX0PMTmAcaQxbqf28omDhvsYkUkElRWhAbZPClw6j/uNFzUJ0kuoGx0sT6k0hj+oCXseiSTce0ZG47Q/4L9DHkZxC5fQXTEFwlRNQKgfiGOHwEtCFEv4kkMUuRaoDVHWxrBOUFYBBLk2evXyibEZapJJceIv82q8dDLJNcWcqMK2JMtkrSSSLghLj3bY0gifMCClUwlgHdhTg3AuwPrygfGylha0sQC2m7cS7XjbFSQiQr+okuGqkEizgAu17gPe0T5Wkk0URnSSBZGeFZ0l0JqR4m512MBZpiVLW9RX6kk9HJFYjwstGp2dKSOp89oZBYWSmVKJYVdVBXdQtGVT0jadcmFZDLMhK/8AqWnwJPmfL3g1WH1ELmJSQE6iS4YUq7j1asAmYmXNTrTqHAJZiDs4qL+kZmOZFaRJljSgpBUp1PpetADsKANcwMt7KHFSx2tP+4ZOzVM1q0SzDal3Y0b8wpxuPK2Skb1vufv1gfLJXiWZaZmhkqsCWIPlt7xaMvytKgl0kuQNkh7s5NSKU5wLdbIHFR0JpeBmagZxKQki7E2OkCtgQmDMPmM7SGQpSkLOgFGoEeFRJNAWNai4MPp+AUkpTKmLATQlkgg8qsw5xrgcBodBn6iSar8RJFHBal2ofMQtS2ymGWGNIr2YSV4gqXPGpepmJsNtKKAdAPwFOJyhHfJSkAhgSCUiw1K35W3EWLtBkMxalKTOQV+EpShOmtHBVrJDPeteEU/EZ2kTi6PpIDJ3IoS5BudiOEEnJ7G8sbdxOp/wvmpHfsX8SQauKah4SWOnavDyjopt8/EcR/h32hBxPc6ShMxJbUsKOoEKagDBtQjtGHnAgDc/OvH0EU4W0qZzvGR5SbRDjJTpI8qtHCpMidLxi5aAp5S1AKBZm1M/Fxzjvs1J/Pxrcoo3arJu7nDFILJICZwbawXu1GB6CKZ7ic3DUMmyJeVCaO+VpchmJuQ4NQGZw9QbhxaAUYDErL/01Skguqp5+BwBQg1LsekGSpXhfupxSU+JSlDTtYPQ7ijWvDOXUd3LCdIYuQlRe9U6hd6APfjeJYVpnYl4mTbKB2i7NYaYmk5SVqbxKAIDAtRNgf35QLkePxWAKZc2UJslNQUDVT6ixDkHg7N0pDqT2RxIn95IVLUlJLp8VGdkvUEBwKG20S4XBJwqFLxeIGrxMkHwmx0h+lm3br6WO7UjIeIS+XbJj2wkzwlLlNVaQGSRcMWqw4i0SYeeuRrB0qSVHTTWlrgC4ZvzFFxEk4ydMODlgJSarU4LKoLnkLVo9YsGTZfiZaFIVNVMUQ5QE04sDUnqRbjEX+3UPkLPMT3L7/cYozJqIGiY6jpALbHg4G27tA+bYKS6FYvEokrP0y1ai4Yl1aQSgPufvCvEYsoSCDMdjq0qDgEnwsQWAoCwBpC7/lDqJS6lrLKUslSz5nls7NFCg12xDmpfLotGSYrD4cFUufKWo0YTG0irs9WfcPtEBlImS2E3UoJOxN3VY7HiLO8V7EYqUpKkLlJUTZTMQ3oY0lHSC2mU9QEhQIABKSWcn349fNa/EbjtO/YZzJYQCC5JP1OBQF2Pkd4EE2v1MaV/fptBGUlcxKpayk6GYqc3Gz73e5HlEc2QacG2p6QiqdFXJzVtHo7sl16gCdjUj94YSMTKTRI6amryAY7cIAKwo6UyySLFr9GpE4UpFCsg7pSWr/koOR0TDFdmUmgg5gv/AO1MPznMBjIjMxQ/+olPIVb/APU/eMg9nuIRicUJFaufpA+/KBMBniyaquW0lJJ62Ztq+ke51jV+EABTgkuHJ4kNbrEMmaFoIloCFAgmu/EUdvjxX2nZyradDZc9IS5bk448BSkV3HZiFkghISBRxXy5wTjlT2deg8GChTgFAni1QTCb+aUQU6BUAVr1LsL8P9x5UkeW2D4dKikJcpBuK1BO/OOlZNkyZUoIQNEslRmEkueFhUUcU4xQsmnAuCmqTci1xfp1iwTM/UmhURT6Sakf92/nzgW9UE26olzLD6laRUAlTspyLVB8VRS0VnHGUhCiS61AhQdwAdk3pcD94NzfFqmIPcq1KJDiW4pwahPB4qmJkupTqoC2pVvy9qAQrj6DU3Za+x+ZoIVKAGpSvE5P0gUvt+IuOCkp7tzM8KKgggk9BZJaj8I5/wBl8TLkhRKCVKcJUpw4pXS9A7+3OHiMQ6la1HSQH0sHPO1GfrAT3pE7X8R2MytTDuz4W8RTqLgkgGtA6nr/AI2gabiFuXUQ1b3axLOHHLnBEzMUjCd2m6iA5NaF3qHsBsKkwnmMlB1Bwfjff8QsFwpkq80Sb1INDUUvvfkWaAM9yBM9Zm4ZQUw8QShtRG7PcuQWAFLQNPnKUXod2Lv8MS4DNTImJWyGtUDnX3HR4NWlobj7E2CK5U4GVLUZkohTgGjVOpqM1Kx3/s/nKZ0pKgaKFa24j7iORZd2g1TZjply1LewpcguzqJPipuw5Qy7NdopeGm92gLTKJqVGmqg8Nm6B4OM3dDpw5I7UpTgW9upJp0iDEywQxFOYelqhqvzhfg8xBDvfnxIv5QaJj1+OaC8WwmmcnNhfaKjnWCVhkgpJ7rWVrWS/dB9fUh3A4OHcRUs+7TjviZaiJahMUgHYrZJ38I1JcbgdXjripL0ZwafnaOa9sv4ZEAzcIKFyZIv1l/+304Rs460Zhyq+MysZZ2nmylAic4WoEoDKU4oKF2a1eUG5f2WTiZwxGIUuYFOUoJ+kVI1NcPwYdYrfZLBKRiFLmS20KssWIdwQelRHRc5zyVhkFZmSzTUEOAtewQE9SzswCb0iSW/8nQblF8YqvrXf+BbneLTI/oJJlMn6gagGjEOGJSCWADC8IMcpeHkqSCEzJhS7KpoSUkKcHiQAkc+FE+NxSiQVqKlrJWs/wCSrjyASnyhXPS6iW5QH4D+KHGBzIq1INCu56OeNyReNEIU/gD1YHytw8ohy5SgHfj+H+8MsPigUnWwrTSADRzVmIgZSYyMEiNMsgnUAwLHTbo9uG/3hh/x6TUq8IFGGzv6392djCVePIJSD3h1UIswdxz2rtXjDfDZFOmpC9JQki6iQDSp483tAuyiDvSQyyoIK0SpelLKBJW/ib6hagPDmYbdoM2QskBLBIZ2IcVDAcHeEUvColTNBUk7947JG/1fuLiogaRlOMzEd5h0GXIlnSqYpgCqpuaGhAYcRxEAoNsaskYa7ZpPzQSXUVMDQh2JcF6CrUvAWFzkztWlOkC1InkdmJKR/WC1kC6i2mpdx9V3iFGIRLJQhAA4jUX9R0vWkHSoDk27eidGCBDqWSdz8MewUJw/3pHsAw6RkL5MZS+2MUK0JPiOsmpLcGFhaJETgU1KRUAmzv7xp3ssupiDW9AP+0GFeY4qWop00c1IA9esX8fc4scifQzxM5JBBOl3BILtsOAfeFGIRQBIL1c8fn6xvMx8uWgM5NVJSauK/UerwBhJ61lY1aQWNSwDgW87QNO6NVVZuvM5SEGxVYirnmzN7xJhcepJJLGlBTSBspk2MJMbpJZxqTZQ3+cYIy4slQU+neoFacnNvvxjzCSHGAlplkzGS+hRCUVLkNZnFORrEU/By0SxMm6lTdLJDo0IGpwEMHsW1HnvG8ieRMC3KSQxY2FiaGxBe0JMbilTJukaADQVYVLD73a0AMrYJMxx7wqdgbi/ysOcrxPegagWH1NcgbCt2b05RGjs6EkJKtayoApSQ3/Uz7hn4WNYfYXJES0kMjfUHJYuw3uGvd3ZoU5RD8nmRY/OnWwTpAPhBTYbAPYcuQjWZiwu1B8pA+bYeVIKZn1BLEJSouNnqfY8POAsPnEoKLKQlL+IqRqJe4ANAPSMUb2hGTE0yXEqSaPxcUrSl+BrE+B0zFBBDsWYswDuQHueG0A45Df1EEKlmoI2HMXA2ifATg41HS9aDlQnj5bQxLR6Ma7LXJ7MymEwBJYVdfE70ve1ekI+1ElBCRLAGhXiASHUN2P93R6wLisathsDWm9x86Qum45ZA1KVcbuw5CMjDdscpOtF/wAk7RmSrSuidRCb+Gpod9qekXfL8yBZi/8Ao+37xwBOYMhaCakgpNbAO3q8WPsv23VLUETuTH3EMi2gckU+ujt8vE6m6Dnc1rE5Dhg3D08vjxWcszlK0ghjbeH2HxQIa7BRrQeTfKw+OUgyeH9UK857LSsQRMUnTNDkTAKszBwzK+45RzTt3k02VPQTJ0ypUpkzRXWpVVFRfwkEkAUol947MqTvyAFh7N8rEU/DhbpUHCixBAINLEEMbRsscZu/UXDNkxfD2vY+aMRO8TVJ3MQd6VEm5ckknhff40dc7S/wqlrdeFIlLLnQqqD03T7jkI5VmmS4nCTGmoUgl2JDpPNJsYRKDidDHmhk6LHlQSuUAQw0uwJZ9QuHJJPi47QtRmWHJDrIIJoEXqN+HxoXqx8xaAhaywsLfiAMRhWFBWEqFWUOTqi+ZZhpYSVplkglWhw5Dbm2/D9YGzHtIpEv+qVHWG0gsSE2vUA83NrwjyXtJ3ICSlR2HiNHDG/GlIPw2HZSZ04pXpSFJQBRyybF92d+G22cd7DjLVIedj+xxxGmdj0kytP9JAOk1PhJAYkHmRtFyxPaROHw3cpSiUiWDpR9T31HUKEkEgs1TFLl9pJiSQkgpNCFOBQEOPY+QiFczWsqURUFkg8btvzjE32xqcIrW2QZhmKpqgXdwHp8c1IPGEE7FFUwBywLBjR/Xcw9KEmvChA42pFezXAFKnFQN7WjV2C7qy4YabJQhKZiVawA+lm+3CMijpxk3ifMP7kR7A+Uvdhef9Cwzs1llyq9tJDHl6QLIx+okrvZIAFIU4iYrWSFE89Tv5xBNnl3t0MWuRy441Q1xM9RUyqhL7Cgd9hAPdKUHBZJWSDtRhSIu+mqDai3lBAxY0BBApQF/tA9jEqPO71Xqa8faLLKwUrCy0zJzLWr6JQPo7Ow3resA9nMASsTJoIli61OAw4cTDNeZomAtR2KWqqr34AdXLlrRj0j25PRqpRmFWsjWp9XFId2P+TfccDEH/Dy0HUV6NJcFDOdr7FybUqOENJOEVMAVztQGlK0q5Aq58rRArBqsWuXtVjam3LlCXbZRCPIzvFSEq0gqK1Ek6QQH5CzCtaVgLEZ/LE6YoJIl8DpClPWgAZqEUO94Zqw01QYsNShYPbgTvGScBJlsVJsGTqve5570ECoVbaHzi4q09FVzTMkKSsSwWIBNHAJJcPyFqnrFei45yJYSES0hKC5sd6OXqXG8VbFYFSGJsbHjDIkzZ5LxahubMz7Qbg5yioNxZvL9rQsBiWUrxCtaQRgxxGMVXxsfn6QPg5sxROl1HjwjFyUzGZRCuf5+XhjgMKJaVV1OwLU5hqcWpG2DQLOlrWlKSE1mMFFg5YC52ZoL7Q5b3KJYU3ef3fo21OMA4qYRQ/VTy5RNmGY9/KQCDrlhnu4+/D0gWthJ+4Z2f7XzMOQCSUR1Hs/2yQv+8V/X7RwkvBGExy5ZdJPR481ZlH1BhsyChQ30/H+W5wSCCdrqJ/2b/OEcJyDt+pLJUacNo6Lk3bBExqjdn58PnGNU3HsRLCpFtCyQLhknj+0CYvBJmy1JUlK06RqCmI32cxFh8wSof8AiL3u19hWJpqgonmQPRia28oasqJZYGuih5//AArlL1Lw6u6U48KnKDTY3T7xRMX2UxMlWlcpRqyVJ8QPmP1juRWoOQaEueg8vsdoDWdVxxJ3qbDd4VNr0G4ss497OR//AA+mEallKN6kv7CN8PlKJRJmqKtQAQAWolgDUPt7x0fM8o1p0uRYbDnvFMzfs5PC9Z8aGdw7i9xf05ViduXVlsMkZC3MMmSllJmKUlYdLjqGNWcGNsswKgrxqdwWB6fn7GD8POShOhQSqg2qGdVIgl4qQrVoPjY0L8QDUt+sApSfZVUTeXpSoPZmIs72q53IPtDKT2eQpI1lno77GppcdbViuZ3iglUpCNBWssRqJ0g8dJDX5Rf8NLZEs0U4+kFiBxdxTidnBrHppqgoyS+GX2gvLP4a4IykEpKi1VBRY+hjIMlYicAGQw2AWlvJ1A+0eRE5zvplH+3xP+s+fRMItEalRJNVGvcR2TkkZWYkwp8aXAI4GMTIhx2aShKyVhKiQQkG9d2IIFN4JLZknSLP/JBYHevpKQEywPCABRmZt6vC9KU96hISVBvEGDAAtRrM3SGM7EIKSpStCQw0n+/ZhUv5WaAJUvWmiQmWlQMyYytZDMzOXFvhgacuwFJRlpl7GHlIw6EJSlShZafpKVWLcTccfKBMTgZf9pNnKQ9Kj5whfl+allnwHSGSAliaMHOk2YOCI1xk8lYOmrMok0Fjs1AA7tBTqtIbibT4v8zedLYGvhBZ3re3KEWZoWUE6lJKRx2dqHce0NMZh1CUkk3KiwLvwc77e8KsVK1JKleJiQ9Qob1u/QftCmyySdVYlK2P0lR5UuK9S3S8aqlpKO8mgkDSwGzeEjkLeZjWfIUX/wCljUuGsKgfOMZikskAEEAFmNi9Pb7CPEuxLNZy1uH6RETBicMZqmQH4t13/MQ4rClBY3gjCIKgiXPIfmIGAjYCPGkhWRf48byqkAEh4hCI2eru0eMo9xSCFkHaNFIIvSGGVYh5wJNTSwPo71iHH4dYWpShcu/F4yzQdC2blB+CzZcsuC0LCY9EaZR0XJO25+lfH16xe8B2hSsOCHr60tHApc0ggi8WjKc2mBGrS7UYGrbU339DCZw9Ynl7M7TKmJWaFq+gHMx7MQ3A7n9B8G0UzIO1KJgZw9fL94t+X5ikq8RLE8eW3OJXka7MliT6PFTSAeG7BnJowLUiMSHCqAG5fhy5NtBywk6XJIcl39+kZiZIJHio9XsKfmNlJv1JuPF1RSO2XZI92ZqE7uoAVIsSOYBMc7x+JUlGpLgMzPUbORzp6x9ByUvS451PlHIv4m5P/L4lJkhkzRUMGJ1W+c4bhlemUY8j+Ur/AGbwSQUz5mpRd0jZ3Z1K6uW/1HRMvUpwJg8OglHiIHC/nY3pFd7OZGjSlCubngTw4W9jF4Rl3hGlbEfSWCh5g3HL0a8Jy5Piuzo4Pl0vxAZeKkywEKmTNQuyt70baMhmhZAaYiWViiiElieXgV9zGR5J+36sq87H62fP4eJFKLu0ZfaNi6bx0TiHgdt4nwk3Sp/X5WIQsGN5Kg9A/WNBfQ3M0zVEaX0JcFNK09qs96bwLNzgpSAlLM2kGrUqTsa2H4EGpnrK0aaqN2djyAaoFvWGJkSUyTMmjxl9KWfa32J6xoDkloiynMu5kJLOZmpRLGhs4/yLK3AHnBEzEKmCYpJ0ISh9BLE2ADir1HCjxWEZotS2eiim+zW/HlBs0KVNUpS+7UQKJcg0B414+UC2Goj/AAslRWEuZYSjVQvWlBqtxq/vE60ublSeYoTu55XhCZuJIKVTkFPA2te3PjC3E4lRSrXNLg/SCWLcGuOtoCkx/Mk7Q45JOhBoksWsYXTMQnQw4ghxxDH7C7wMS5h32dyFM9R1kpSkP15RvSAbJezmHUErNQPCAzVJIs+4De0BZsmt3KjZhF2m4AYaUUpWTKckIer2o2/PpGuAKRoZDkBhrSDQ3LsxufSF8t2ak2ikLydctSdaSAY3xmADOmvK/wBqCrxeMZoILi3k7ij+e8I8UsIAVoSa2AqOTlnq20YpsKKTKipDRoTDXNcwTNYiWlBFyN+EKyIagTAkw0mYtJlVcq5m3t8aF6AGr86wfIwadBKiKB/MlmptQ+hjzNQrdzGPBy8GlzpUCeT09RWAilj0jQSfDYfWWBaHWW5QlnWQkEOFORUVYF22uQbQkk6WIU78eHlvD7KcWCT3inQBRnoePtGO/Q9aB1qVLZRV4nFUkOA1dyFV5w5yrtqRRZIIao/EJcbhyonSthcCrftBKchTqCkksxfatTff9oVOMZLYSZ0XLO0esOlWrmP1g/Le3H9YyJ8tQVqYMksdwX3jluHlTMOsKSdBdwHcEetovvZ3tRKmEJmgIWRQk0P/AGquODGI3Dy7a2HKPLTL/LUCHFBcQm7R5emaEqKQdNbseG0GYYMQzlNxWn7wPmuJShBCrmw+WgYO9ieDjJUVgTglQCUN6feG2HxTCpqNxCIYrWTRlCz2P5glE7wsbFqG136wtpy0dhSUdk+Y5/qmKPhVatnYAO0ZEiEISGSWFeB94yLFmmlSRDyXucRQuvGPVLKi5jSWTG5MWkhmmPQS9I1eMAjTxZ8nxOjxWUHHGpBqlJuw47wy/l0pE0FlrTUgoU4BqC9idNxxMVbB41QOoqc6t+bv1hnLz/QTr1LJ1qBKiz2S6bbCGWmqZNOL5WgTB4NCUKWtaEuWQ58W+yQSB6RNmASEp012fSzhtqk0ZnO5MV8qJNTDLBzCSAKliSTc8EjhtXmYUPaoF/mTVNWJep6j7FohnlzS3z/UOsHJ1TCmWEkgguw/8mPB7RNjcmTUs1SzVsbgdN+UC3QS9yvSjUfOnvFx7OyjJllWsBSiLXFWNTS7dYUYbJwSm1VML70ADdftFnRl7BGoC4sLU5WMZJmtEeMnKcOwFLWq7kkGpajcokVNRpAC2IDMaF7MDGuazAmidtjRqO3vYwtwU0zV8eD7BmhaHY3XR6MbM/tYBNSQA7868fvG2FwxmhRX4kA0Dbmt3p0HOJEYFRLBBIpUeZc7Di/KD0S1KTXSNFgAxruKsfLjGNNql2FGKTTfQkx2XAlCRRJWzNsxr1vAGLycKmJTLFzblQvXk5/SHRQVUJKTV2OwMEowSUpKkuSQRtsOPOvL1gIOUVsLNwcvh6F8rs3LF1Px5Rk7BSQNIBPGvueQZv8AcGYWc5IYgvdTgN83jzFHQeThyaOXsL/BARlJt2HkUFFULJeW6iCkp7tIo13o5I9N/vC3NMuKCTtcRbcJI8AAoGq1b/j9IAzKUFJoXDftU8X2iiMvcnlCkU4NRoJ0ACl9zBsvLtIKrCw+1PQmBZch1so05Q1CJMYZfjEJSytRcVt0GxhjJxAqxAT6Cv67RX5gAIAD3HI9RBkhaQgXLksTYcoCUT0X7jVcwaU0oCeNr703PlA0lbq8IDNuWpSorwpzjzDz0r1JUCWZ24dePDmYlms+tD3HhawuOOwb7Qvoqi9DPAZ4uWAApSQSGOotzarV4QdmObDS9fpc6iakm4O4Zj5whnYoENLYAAMmpr84xk3EFSAkktuBbh0q3+2hbhsamkNcBmwKilL6Rct+kOkzBprVg/s78uMUzCzO7V4gFDcKFRzizicknXLUo2vuBT2FPKDhgTsZ86C+9lmp0ueYjIBnZglKiCmoJ4D9IyPcWtE/A5uhLRqBeNEK4xITFRKeGPE1MeRhLR48SLU8aLgiWikbrlOI2geVAApE+HSSWdvOM7mJsNJqBGUFY/ybDmVLWrSHNAXr16QZggFE96Rp/uqNNbJ5sKsOPKI8TKOgIBZW7u3XiaC0epMrSEqIZL1O5AsHsAOHGCo82uIV/MyQtEtIYJOpBFibcXZmfoIJTjSpiUuSQ/N2qOcV6XOJV4QEpepevC8NwgKYhSSXc022b3hbjZ5AaWmKOsKH+IFa29rlo3y1KUEhRLKGksSKmoALUtXlB+TZggzdJISFlnIFOty94yZh098FJJUgqLDiDUF+cLarYyLG8hC04dILCp/qCul6VvRVaAQsm4KiVNd2NNgQOFbfDRycMpKLLUlIBBu1CdLD/J7c427QTj/LS+50+BtRALp1AalGn+LecLSvdmLJsq2MxSJayUuum/OzDg25O/lG2BxK5gqVKIv/AG3Nxy5wmmYjSWBJY22oWo9bixiPD5iQugdqPy4ejiGpe5uRL+ljudjwnw/XpPt1Ir6QDMxSNeo/SKaa+Hi1xUtXlGsrGBRZxfa3Fj+DAuZIb6Sf239awtKn0UNR42hzh2DKSojwkszvz4fHjxeM0qALkE+L8hqWHDbeE2Xd5LmlKnYOKcdnHD06wamYpSyFLDDifCAqn3+8ecBF2SY9aXB0q4AmuoVBPv7wln4Y6rsFO1Op/QwyxRUpctJDqSkmjuxL9GfpG0yUDpKjqSKEW6tzq/nHm3F6HKCkqYiMtRLBzX35eUYiYXq/P94aokoADBiCS3Q0rEGKmur6QOHTfy/ENTtCJwcWSZfP0n+npCqFyHDAFyecTpmLKgNDsS61eGgc1apcPXiTeE/eEKJQCODQbh1rKSAoOkF3r0ANT/uMaMsfTconAgdylgQCxG6QdzxIBuKXiKTlkxBUpwyHKqllMgL0sNwCm/HrDcZZl+umMUE6AdQmIHi1DwUTuHrxY7QrRlEgoUe/GsmToCpqCGUlHek0oUKK6ULA3bxcyHiJPW/+r/uD5XiPWa/L9yLDqLlakBgAXJIvoazmy0n2vDDu1FVJSk1LgKBFyGNRwfzEC4jLsN3qUomOjXN1LM6WBoGkym8A0KVqALv9KywYsZl2V4EhHeYgodLn+pKV4v6Sil9NPqnID/8AQlVr3rxmCCvhL7v76OjCUVpr9f2Ae9ep1DoRHkRyFSwlLhywcgt7NGR5t36iuZUUW84xUZGRQRmqY3mX8oyMjx71CMIaROr56GMjIahEuzRe/T/3fgekG5R9R8vvGRkCHEZZus94mpsP/TCnDVlVrU/aMjIzJ2aibL/p6CkbZf8A/PV0H6xkZArsY+xvg0gYhgKaFfYwZgqTkpFmtt9R2jIyPS+UGfynQskLiYP/AMSfcoB9QSPOKrnqzo0uWOhxsWs43aseRkB6r8AMfzFQm/3/APb+v+oDy5A0qLB9Kv8A+oyMjzDPcOHwxJvrFfKMwSQZiHraMjIP0A9R1jED+YmUFk/ZUB4OWCLD+2MjImY+PYYoM5FDpAfzTAWIT4iNgSw2uYyMjZfKUx/mM8w6ASaCyvuYAx48D8hGRkLh84zN/KRpJHhEbTQyT0/EZGRSuznBafpHX9Yf5ZKScOpwD/WVtyEZGRPMd7AWLSNMvnrB9AYUzB4VeUeRkHDoZ6BCTSMjIyHLoS+z/9k="/>
          <p:cNvSpPr>
            <a:spLocks noChangeAspect="1" noChangeArrowheads="1"/>
          </p:cNvSpPr>
          <p:nvPr/>
        </p:nvSpPr>
        <p:spPr bwMode="auto">
          <a:xfrm>
            <a:off x="901700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7176" name="Picture 8" descr="http://t1.gstatic.com/images?q=tbn:ANd9GcTw-cTQ_K_PDnoqEmBZSctciayP8hf4Dhz_Iu1Si982DVANZDW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642918"/>
            <a:ext cx="3786214" cy="2714644"/>
          </a:xfrm>
          <a:prstGeom prst="rect">
            <a:avLst/>
          </a:prstGeom>
          <a:noFill/>
        </p:spPr>
      </p:pic>
      <p:pic>
        <p:nvPicPr>
          <p:cNvPr id="7178" name="Picture 10" descr="http://t2.gstatic.com/images?q=tbn:ANd9GcRfIZvxWZRfYdbOkes8j6t_8j-TnpTz72FRIRIiYDhryCMCIaF3l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786190"/>
            <a:ext cx="3857652" cy="2714644"/>
          </a:xfrm>
          <a:prstGeom prst="rect">
            <a:avLst/>
          </a:prstGeom>
          <a:noFill/>
        </p:spPr>
      </p:pic>
      <p:pic>
        <p:nvPicPr>
          <p:cNvPr id="7180" name="Picture 12" descr="http://t2.gstatic.com/images?q=tbn:ANd9GcT9qYpiOPOOJ3MzcGCNabAY6zlF5zb4z1M4-rR-2j5ZfQPNcEV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3786190"/>
            <a:ext cx="3857652" cy="2714644"/>
          </a:xfrm>
          <a:prstGeom prst="rect">
            <a:avLst/>
          </a:prstGeom>
          <a:noFill/>
        </p:spPr>
      </p:pic>
      <p:pic>
        <p:nvPicPr>
          <p:cNvPr id="7181" name="Picture 13" descr="C:\Users\Fulla\Desktop\بدون عنوان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642918"/>
            <a:ext cx="3929090" cy="2705106"/>
          </a:xfrm>
          <a:prstGeom prst="rect">
            <a:avLst/>
          </a:prstGeom>
          <a:noFill/>
        </p:spPr>
      </p:pic>
      <p:sp>
        <p:nvSpPr>
          <p:cNvPr id="9" name="مربع نص 8"/>
          <p:cNvSpPr txBox="1"/>
          <p:nvPr/>
        </p:nvSpPr>
        <p:spPr>
          <a:xfrm>
            <a:off x="3428992" y="0"/>
            <a:ext cx="250033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u="sng" dirty="0" smtClean="0"/>
              <a:t>ثعبان البحر</a:t>
            </a:r>
            <a:endParaRPr lang="ar-SA" sz="24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ublic\Pictures\خلفييية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</p:spPr>
      </p:pic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/>
          <a:lstStyle/>
          <a:p>
            <a:pPr algn="ctr">
              <a:buNone/>
            </a:pPr>
            <a:r>
              <a:rPr lang="ar-SA" b="1" dirty="0" smtClean="0">
                <a:solidFill>
                  <a:srgbClr val="A30D83"/>
                </a:solidFill>
              </a:rPr>
              <a:t>الربط مع المعرفة السابقة</a:t>
            </a:r>
          </a:p>
          <a:p>
            <a:pPr algn="ctr">
              <a:buNone/>
            </a:pPr>
            <a:r>
              <a:rPr lang="ar-SA" b="1" dirty="0" smtClean="0">
                <a:solidFill>
                  <a:schemeClr val="accent1"/>
                </a:solidFill>
              </a:rPr>
              <a:t>( الفقاريات )</a:t>
            </a:r>
            <a:endParaRPr lang="en-US" b="1" dirty="0" smtClean="0">
              <a:solidFill>
                <a:schemeClr val="accent1"/>
              </a:solidFill>
            </a:endParaRPr>
          </a:p>
          <a:p>
            <a:pPr>
              <a:buNone/>
            </a:pPr>
            <a:endParaRPr lang="ar-SA" b="1" dirty="0" smtClean="0"/>
          </a:p>
          <a:p>
            <a:pPr>
              <a:buNone/>
            </a:pPr>
            <a:r>
              <a:rPr lang="ar-SA" b="1" dirty="0" smtClean="0">
                <a:solidFill>
                  <a:srgbClr val="FF0000"/>
                </a:solidFill>
              </a:rPr>
              <a:t>    أسئلة ومناقشة /  </a:t>
            </a:r>
          </a:p>
          <a:p>
            <a:pPr>
              <a:lnSpc>
                <a:spcPct val="150000"/>
              </a:lnSpc>
              <a:buNone/>
            </a:pPr>
            <a:r>
              <a:rPr lang="ar-SA" b="1" dirty="0" smtClean="0">
                <a:solidFill>
                  <a:srgbClr val="FF0000"/>
                </a:solidFill>
              </a:rPr>
              <a:t>                </a:t>
            </a:r>
            <a:r>
              <a:rPr lang="ar-SA" b="1" dirty="0" smtClean="0"/>
              <a:t>1. صفي الفقرات العظمية ؟</a:t>
            </a:r>
            <a:endParaRPr lang="en-US" b="1" dirty="0" smtClean="0"/>
          </a:p>
          <a:p>
            <a:pPr>
              <a:lnSpc>
                <a:spcPct val="150000"/>
              </a:lnSpc>
              <a:buNone/>
            </a:pPr>
            <a:r>
              <a:rPr lang="ar-SA" b="1" dirty="0" smtClean="0"/>
              <a:t>                2. ما الفقّاريات ؟</a:t>
            </a:r>
            <a:endParaRPr lang="en-US" b="1" dirty="0" smtClean="0"/>
          </a:p>
          <a:p>
            <a:pPr>
              <a:lnSpc>
                <a:spcPct val="150000"/>
              </a:lnSpc>
              <a:buNone/>
            </a:pPr>
            <a:r>
              <a:rPr lang="ar-SA" b="1" dirty="0" smtClean="0"/>
              <a:t>      3. أذكري أسماء أكبر عدد من الفقّاريات التي تعرفينها ؟</a:t>
            </a:r>
            <a:endParaRPr lang="en-US" b="1" dirty="0" smtClean="0"/>
          </a:p>
          <a:p>
            <a:pPr>
              <a:buNone/>
            </a:pP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ublic\Pictures\خلفييية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8686800" cy="7858156"/>
          </a:xfrm>
        </p:spPr>
        <p:txBody>
          <a:bodyPr>
            <a:normAutofit/>
          </a:bodyPr>
          <a:lstStyle/>
          <a:p>
            <a:pPr>
              <a:buNone/>
            </a:pPr>
            <a:endParaRPr lang="ar-SA" sz="2000" dirty="0" smtClean="0"/>
          </a:p>
          <a:p>
            <a:pPr>
              <a:buNone/>
            </a:pPr>
            <a:endParaRPr lang="ar-SA" sz="900" dirty="0" smtClean="0"/>
          </a:p>
          <a:p>
            <a:pPr>
              <a:buNone/>
            </a:pPr>
            <a:r>
              <a:rPr lang="ar-SA" b="1" dirty="0" smtClean="0">
                <a:solidFill>
                  <a:srgbClr val="00B050"/>
                </a:solidFill>
              </a:rPr>
              <a:t>                </a:t>
            </a:r>
            <a:r>
              <a:rPr lang="ar-SA" sz="2800" b="1" dirty="0" smtClean="0">
                <a:solidFill>
                  <a:srgbClr val="00B050"/>
                </a:solidFill>
              </a:rPr>
              <a:t>عرض سريع   </a:t>
            </a:r>
            <a:r>
              <a:rPr lang="ar-SA" sz="2800" b="1" dirty="0" smtClean="0"/>
              <a:t>( تصنيف الفقاريات )</a:t>
            </a:r>
            <a:endParaRPr lang="ar-SA" dirty="0" smtClean="0"/>
          </a:p>
          <a:p>
            <a:pPr>
              <a:buNone/>
            </a:pPr>
            <a:endParaRPr lang="ar-SA" sz="2000" dirty="0" smtClean="0"/>
          </a:p>
          <a:p>
            <a:pPr>
              <a:buNone/>
            </a:pPr>
            <a:endParaRPr lang="ar-SA" sz="900" dirty="0" smtClean="0"/>
          </a:p>
          <a:p>
            <a:pPr>
              <a:buNone/>
            </a:pPr>
            <a:r>
              <a:rPr lang="ar-SA" dirty="0" smtClean="0"/>
              <a:t>                </a:t>
            </a:r>
            <a:r>
              <a:rPr lang="ar-SA" sz="2800" b="1" dirty="0" smtClean="0">
                <a:solidFill>
                  <a:schemeClr val="accent5">
                    <a:lumMod val="75000"/>
                  </a:schemeClr>
                </a:solidFill>
              </a:rPr>
              <a:t>دفتر العلوم</a:t>
            </a:r>
            <a:endParaRPr lang="ar-SA" dirty="0" smtClean="0"/>
          </a:p>
          <a:p>
            <a:pPr>
              <a:buNone/>
            </a:pPr>
            <a:endParaRPr lang="ar-SA" dirty="0" smtClean="0"/>
          </a:p>
          <a:p>
            <a:pPr>
              <a:buNone/>
            </a:pPr>
            <a:endParaRPr lang="ar-SA" sz="5400" dirty="0" smtClean="0"/>
          </a:p>
          <a:p>
            <a:pPr>
              <a:buNone/>
            </a:pPr>
            <a:endParaRPr lang="ar-SA" dirty="0" smtClean="0"/>
          </a:p>
          <a:p>
            <a:pPr>
              <a:buNone/>
            </a:pPr>
            <a:endParaRPr lang="ar-SA" dirty="0" smtClean="0"/>
          </a:p>
          <a:p>
            <a:pPr>
              <a:buNone/>
            </a:pPr>
            <a:endParaRPr lang="ar-SA" dirty="0" smtClean="0"/>
          </a:p>
          <a:p>
            <a:pPr>
              <a:lnSpc>
                <a:spcPct val="150000"/>
              </a:lnSpc>
              <a:buNone/>
            </a:pPr>
            <a:r>
              <a:rPr lang="ar-SA" sz="2400" b="1" dirty="0" smtClean="0">
                <a:solidFill>
                  <a:srgbClr val="FF0000"/>
                </a:solidFill>
              </a:rPr>
              <a:t>قال تعالى: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( قال ألقها </a:t>
            </a:r>
            <a:r>
              <a:rPr lang="ar-SA" sz="2800" b="1" dirty="0" err="1" smtClean="0">
                <a:solidFill>
                  <a:schemeClr val="accent1">
                    <a:lumMod val="75000"/>
                  </a:schemeClr>
                </a:solidFill>
              </a:rPr>
              <a:t>ياموسى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 * فألقاها فإذا هي حية تسعى ) </a:t>
            </a:r>
            <a:r>
              <a:rPr lang="ar-SA" sz="1600" b="1" dirty="0" smtClean="0">
                <a:solidFill>
                  <a:srgbClr val="B60E92"/>
                </a:solidFill>
              </a:rPr>
              <a:t>19 / 20 طه</a:t>
            </a:r>
            <a:endParaRPr lang="ar-SA" dirty="0" smtClean="0"/>
          </a:p>
          <a:p>
            <a:pPr>
              <a:lnSpc>
                <a:spcPct val="150000"/>
              </a:lnSpc>
              <a:buNone/>
            </a:pPr>
            <a:r>
              <a:rPr lang="ar-SA" sz="2800" b="1" dirty="0" smtClean="0">
                <a:solidFill>
                  <a:srgbClr val="FF0000"/>
                </a:solidFill>
              </a:rPr>
              <a:t>                </a:t>
            </a:r>
          </a:p>
          <a:p>
            <a:pPr>
              <a:buNone/>
            </a:pPr>
            <a:endParaRPr lang="ar-SA" sz="28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sz="2800" dirty="0" smtClean="0"/>
          </a:p>
        </p:txBody>
      </p:sp>
      <p:pic>
        <p:nvPicPr>
          <p:cNvPr id="6" name="Picture 11" descr="C:\Users\Public\Pictures\حل الواجب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20" y="3643314"/>
            <a:ext cx="1252537" cy="1000132"/>
          </a:xfrm>
          <a:prstGeom prst="rect">
            <a:avLst/>
          </a:prstGeom>
          <a:noFill/>
        </p:spPr>
      </p:pic>
      <p:sp>
        <p:nvSpPr>
          <p:cNvPr id="7" name="سهم إلى اليمين 6"/>
          <p:cNvSpPr/>
          <p:nvPr/>
        </p:nvSpPr>
        <p:spPr>
          <a:xfrm>
            <a:off x="1571604" y="3571876"/>
            <a:ext cx="5643602" cy="1357322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chemeClr val="accent4">
                    <a:lumMod val="75000"/>
                  </a:schemeClr>
                </a:solidFill>
              </a:rPr>
              <a:t>الواجب  </a:t>
            </a:r>
            <a:r>
              <a:rPr lang="ar-SA" sz="3200" b="1" dirty="0" err="1" smtClean="0">
                <a:solidFill>
                  <a:schemeClr val="accent4">
                    <a:lumMod val="75000"/>
                  </a:schemeClr>
                </a:solidFill>
              </a:rPr>
              <a:t>ص</a:t>
            </a:r>
            <a:r>
              <a:rPr lang="ar-SA" sz="3200" b="1" dirty="0" smtClean="0">
                <a:solidFill>
                  <a:schemeClr val="accent4">
                    <a:lumMod val="75000"/>
                  </a:schemeClr>
                </a:solidFill>
              </a:rPr>
              <a:t> ( 136 )  رقم  ( 4 )</a:t>
            </a:r>
            <a:endParaRPr lang="ar-SA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8" name="Picture 2" descr="C:\Users\Public\Pictures\قرآن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29520" y="4786322"/>
            <a:ext cx="1285884" cy="857256"/>
          </a:xfrm>
          <a:prstGeom prst="rect">
            <a:avLst/>
          </a:prstGeom>
          <a:noFill/>
        </p:spPr>
      </p:pic>
      <p:pic>
        <p:nvPicPr>
          <p:cNvPr id="9" name="Picture 15" descr="C:\Users\Public\Pictures\عرض سريع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58082" y="357166"/>
            <a:ext cx="1214446" cy="1000132"/>
          </a:xfrm>
          <a:prstGeom prst="rect">
            <a:avLst/>
          </a:prstGeom>
          <a:noFill/>
        </p:spPr>
      </p:pic>
      <p:pic>
        <p:nvPicPr>
          <p:cNvPr id="10" name="Picture 12" descr="C:\Users\Public\Pictures\دفتتتر العلوم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58082" y="1500174"/>
            <a:ext cx="1214446" cy="1071570"/>
          </a:xfrm>
          <a:prstGeom prst="rect">
            <a:avLst/>
          </a:prstGeom>
          <a:noFill/>
        </p:spPr>
      </p:pic>
      <p:sp>
        <p:nvSpPr>
          <p:cNvPr id="11" name="مخطط انسيابي: محطة طرفية 10"/>
          <p:cNvSpPr/>
          <p:nvPr/>
        </p:nvSpPr>
        <p:spPr>
          <a:xfrm>
            <a:off x="714348" y="2428868"/>
            <a:ext cx="7143800" cy="1071570"/>
          </a:xfrm>
          <a:prstGeom prst="flowChartTermina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accent4">
                    <a:lumMod val="75000"/>
                  </a:schemeClr>
                </a:solidFill>
              </a:rPr>
              <a:t>لخصي صفات الزواحف ؟</a:t>
            </a:r>
            <a:endParaRPr lang="ar-SA" sz="28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ublic\Pictures\خلفييية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</p:spPr>
      </p:pic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8686800" cy="6858000"/>
          </a:xfrm>
        </p:spPr>
        <p:txBody>
          <a:bodyPr/>
          <a:lstStyle/>
          <a:p>
            <a:pPr algn="l">
              <a:buNone/>
            </a:pPr>
            <a:endParaRPr lang="ar-SA" sz="2800" b="1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ar-SA" sz="2400" b="1" dirty="0" smtClean="0">
                <a:solidFill>
                  <a:srgbClr val="FF0000"/>
                </a:solidFill>
              </a:rPr>
              <a:t>قال تعالى: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( تولج الليل في النهار </a:t>
            </a:r>
            <a:r>
              <a:rPr lang="ar-SA" sz="2800" b="1" dirty="0" err="1" smtClean="0">
                <a:solidFill>
                  <a:schemeClr val="accent1">
                    <a:lumMod val="75000"/>
                  </a:schemeClr>
                </a:solidFill>
              </a:rPr>
              <a:t>وتولج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 النهار في الليل وتخرج الحيّ من الميت وتخرج الميت من الحيّ  ... ) </a:t>
            </a:r>
            <a:r>
              <a:rPr lang="ar-SA" sz="1600" b="1" dirty="0" smtClean="0">
                <a:solidFill>
                  <a:srgbClr val="B60E92"/>
                </a:solidFill>
              </a:rPr>
              <a:t>27 آل عمران</a:t>
            </a:r>
            <a:endParaRPr lang="ar-SA" sz="2400" b="1" dirty="0" smtClean="0">
              <a:solidFill>
                <a:srgbClr val="00B050"/>
              </a:solidFill>
            </a:endParaRPr>
          </a:p>
          <a:p>
            <a:pPr>
              <a:buNone/>
            </a:pPr>
            <a:endParaRPr lang="ar-SA" sz="2400" b="1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ar-SA" sz="2400" b="1" dirty="0" smtClean="0">
                <a:solidFill>
                  <a:srgbClr val="00B050"/>
                </a:solidFill>
              </a:rPr>
              <a:t>                    </a:t>
            </a:r>
            <a:r>
              <a:rPr lang="ar-SA" sz="2800" b="1" dirty="0" smtClean="0">
                <a:solidFill>
                  <a:srgbClr val="00B050"/>
                </a:solidFill>
              </a:rPr>
              <a:t>الربط مع المهن  </a:t>
            </a:r>
            <a:r>
              <a:rPr lang="ar-SA" sz="2800" b="1" dirty="0" smtClean="0"/>
              <a:t>( عالم البرمائيات والزواحف )</a:t>
            </a:r>
            <a:endParaRPr lang="ar-SA" sz="2400" b="1" dirty="0" smtClean="0"/>
          </a:p>
          <a:p>
            <a:pPr algn="l">
              <a:buNone/>
            </a:pPr>
            <a:endParaRPr lang="ar-SA" sz="2400" b="1" dirty="0" smtClean="0"/>
          </a:p>
          <a:p>
            <a:pPr algn="l">
              <a:buNone/>
            </a:pPr>
            <a:endParaRPr lang="ar-SA" sz="2400" b="1" dirty="0" smtClean="0"/>
          </a:p>
          <a:p>
            <a:pPr>
              <a:buNone/>
            </a:pPr>
            <a:r>
              <a:rPr lang="ar-SA" sz="2400" b="1" dirty="0" smtClean="0">
                <a:solidFill>
                  <a:srgbClr val="B60E92"/>
                </a:solidFill>
              </a:rPr>
              <a:t>                    </a:t>
            </a:r>
            <a:r>
              <a:rPr lang="ar-SA" sz="2800" b="1" dirty="0" smtClean="0">
                <a:solidFill>
                  <a:srgbClr val="B60E92"/>
                </a:solidFill>
              </a:rPr>
              <a:t>ماذا قرأت ؟    </a:t>
            </a:r>
            <a:r>
              <a:rPr lang="ar-SA" sz="2800" b="1" dirty="0" smtClean="0"/>
              <a:t>ص ( 135 )</a:t>
            </a:r>
            <a:endParaRPr lang="ar-SA" sz="2400" b="1" dirty="0" smtClean="0"/>
          </a:p>
          <a:p>
            <a:pPr algn="l">
              <a:buNone/>
            </a:pPr>
            <a:endParaRPr lang="ar-SA" sz="2400" b="1" dirty="0" smtClean="0"/>
          </a:p>
          <a:p>
            <a:pPr algn="l">
              <a:buNone/>
            </a:pPr>
            <a:r>
              <a:rPr lang="ar-SA" sz="2400" b="1" dirty="0" smtClean="0"/>
              <a:t> </a:t>
            </a:r>
          </a:p>
          <a:p>
            <a:pPr>
              <a:buNone/>
            </a:pPr>
            <a:r>
              <a:rPr lang="ar-SA" sz="2800" b="1" dirty="0" smtClean="0">
                <a:solidFill>
                  <a:srgbClr val="00B050"/>
                </a:solidFill>
              </a:rPr>
              <a:t>                  عرض عملي </a:t>
            </a:r>
            <a:r>
              <a:rPr lang="ar-SA" sz="2800" b="1" dirty="0" smtClean="0"/>
              <a:t>( السمع عند الحيّات )</a:t>
            </a:r>
          </a:p>
          <a:p>
            <a:pPr>
              <a:buNone/>
            </a:pPr>
            <a:r>
              <a:rPr lang="ar-SA" sz="2400" b="1" dirty="0" smtClean="0"/>
              <a:t>                  </a:t>
            </a:r>
          </a:p>
          <a:p>
            <a:pPr>
              <a:buNone/>
            </a:pPr>
            <a:endParaRPr lang="ar-SA" sz="2800" dirty="0"/>
          </a:p>
        </p:txBody>
      </p:sp>
      <p:pic>
        <p:nvPicPr>
          <p:cNvPr id="5" name="Picture 15" descr="C:\Users\Public\Pictures\عرض سريع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6644" y="4357694"/>
            <a:ext cx="1285884" cy="1000132"/>
          </a:xfrm>
          <a:prstGeom prst="rect">
            <a:avLst/>
          </a:prstGeom>
          <a:noFill/>
        </p:spPr>
      </p:pic>
      <p:pic>
        <p:nvPicPr>
          <p:cNvPr id="6" name="Picture 16" descr="C:\Users\Public\Pictures\ماذا قرأت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86644" y="2928934"/>
            <a:ext cx="1285884" cy="1000132"/>
          </a:xfrm>
          <a:prstGeom prst="rect">
            <a:avLst/>
          </a:prstGeom>
          <a:noFill/>
        </p:spPr>
      </p:pic>
      <p:pic>
        <p:nvPicPr>
          <p:cNvPr id="9" name="Picture 3" descr="C:\Users\Public\Pictures\الربط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58082" y="1714488"/>
            <a:ext cx="1214446" cy="1000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ublic\Pictures\خلفييية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</p:spPr>
      </p:pic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8686800" cy="6858000"/>
          </a:xfrm>
        </p:spPr>
        <p:txBody>
          <a:bodyPr/>
          <a:lstStyle/>
          <a:p>
            <a:pPr>
              <a:buNone/>
            </a:pPr>
            <a:endParaRPr lang="ar-SA" dirty="0" smtClean="0"/>
          </a:p>
          <a:p>
            <a:pPr>
              <a:buNone/>
            </a:pPr>
            <a:endParaRPr lang="ar-SA" dirty="0" smtClean="0"/>
          </a:p>
          <a:p>
            <a:pPr>
              <a:buNone/>
            </a:pPr>
            <a:endParaRPr lang="ar-SA" dirty="0" smtClean="0"/>
          </a:p>
          <a:p>
            <a:pPr>
              <a:buNone/>
            </a:pPr>
            <a:endParaRPr lang="ar-SA" dirty="0" smtClean="0"/>
          </a:p>
          <a:p>
            <a:pPr>
              <a:buNone/>
            </a:pPr>
            <a:r>
              <a:rPr lang="ar-SA" sz="2800" dirty="0" smtClean="0"/>
              <a:t>                     </a:t>
            </a:r>
            <a:r>
              <a:rPr lang="ar-SA" sz="2800" b="1" dirty="0" smtClean="0">
                <a:solidFill>
                  <a:srgbClr val="FF0000"/>
                </a:solidFill>
              </a:rPr>
              <a:t> التحقق من الفهم   ( منطقي رياضي )</a:t>
            </a:r>
          </a:p>
          <a:p>
            <a:pPr>
              <a:buNone/>
            </a:pPr>
            <a:endParaRPr lang="ar-SA" sz="2800" dirty="0" smtClean="0"/>
          </a:p>
          <a:p>
            <a:pPr>
              <a:buNone/>
            </a:pPr>
            <a:r>
              <a:rPr lang="ar-SA" sz="2800" dirty="0" smtClean="0"/>
              <a:t>  </a:t>
            </a:r>
          </a:p>
          <a:p>
            <a:pPr>
              <a:lnSpc>
                <a:spcPct val="150000"/>
              </a:lnSpc>
              <a:buNone/>
            </a:pPr>
            <a:r>
              <a:rPr lang="ar-SA" sz="2800" b="1" dirty="0" smtClean="0">
                <a:solidFill>
                  <a:srgbClr val="FF0000"/>
                </a:solidFill>
              </a:rPr>
              <a:t>                     إعادة التدريس  (  لعبة الزواحف )</a:t>
            </a:r>
          </a:p>
          <a:p>
            <a:pPr>
              <a:buNone/>
            </a:pPr>
            <a:endParaRPr lang="ar-SA" sz="28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ar-SA" sz="2800" b="1" dirty="0" smtClean="0"/>
              <a:t>     </a:t>
            </a:r>
            <a:endParaRPr lang="en-US" sz="2800" dirty="0" smtClean="0"/>
          </a:p>
        </p:txBody>
      </p:sp>
      <p:pic>
        <p:nvPicPr>
          <p:cNvPr id="5" name="Picture 2" descr="C:\Users\Public\Pictures\إعادة التدريس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68" y="3571876"/>
            <a:ext cx="1214446" cy="1000132"/>
          </a:xfrm>
          <a:prstGeom prst="rect">
            <a:avLst/>
          </a:prstGeom>
          <a:noFill/>
        </p:spPr>
      </p:pic>
      <p:pic>
        <p:nvPicPr>
          <p:cNvPr id="8" name="Picture 6" descr="C:\Users\Public\Pictures\عقل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68" y="1785926"/>
            <a:ext cx="1357322" cy="1000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ublic\Pictures\خلفييية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>
            <a:normAutofit/>
          </a:bodyPr>
          <a:lstStyle/>
          <a:p>
            <a:r>
              <a:rPr lang="ar-SA" sz="3600" b="1" dirty="0" smtClean="0">
                <a:solidFill>
                  <a:srgbClr val="FF0000"/>
                </a:solidFill>
              </a:rPr>
              <a:t>مخطط منهج العلوم للصف الأول متوسط الفصل الثاني</a:t>
            </a:r>
            <a:endParaRPr lang="ar-SA" sz="3600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857232"/>
            <a:ext cx="9144000" cy="6000768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ar-SA" dirty="0" smtClean="0"/>
          </a:p>
          <a:p>
            <a:pPr>
              <a:buNone/>
            </a:pPr>
            <a:r>
              <a:rPr lang="ar-SA" b="1" dirty="0" smtClean="0">
                <a:solidFill>
                  <a:srgbClr val="008000"/>
                </a:solidFill>
              </a:rPr>
              <a:t>الوحدة الرابعة             </a:t>
            </a:r>
            <a:r>
              <a:rPr lang="ar-SA" b="1" dirty="0" err="1" smtClean="0">
                <a:solidFill>
                  <a:srgbClr val="008000"/>
                </a:solidFill>
              </a:rPr>
              <a:t>الوحدةالخامسة</a:t>
            </a:r>
            <a:r>
              <a:rPr lang="ar-SA" b="1" dirty="0" smtClean="0">
                <a:solidFill>
                  <a:srgbClr val="008000"/>
                </a:solidFill>
              </a:rPr>
              <a:t>               </a:t>
            </a:r>
            <a:r>
              <a:rPr lang="ar-SA" b="1" dirty="0" err="1" smtClean="0">
                <a:solidFill>
                  <a:srgbClr val="008000"/>
                </a:solidFill>
              </a:rPr>
              <a:t>الوحدةالسادسة</a:t>
            </a:r>
            <a:endParaRPr lang="ar-SA" b="1" dirty="0" smtClean="0">
              <a:solidFill>
                <a:srgbClr val="008000"/>
              </a:solidFill>
            </a:endParaRPr>
          </a:p>
          <a:p>
            <a:pPr>
              <a:buNone/>
            </a:pPr>
            <a:r>
              <a:rPr lang="ar-SA" sz="2000" b="1" dirty="0" smtClean="0"/>
              <a:t>     </a:t>
            </a:r>
            <a:r>
              <a:rPr lang="ar-SA" sz="2000" b="1" dirty="0" err="1" smtClean="0"/>
              <a:t>ماوراء</a:t>
            </a:r>
            <a:r>
              <a:rPr lang="ar-SA" sz="2000" b="1" dirty="0" smtClean="0"/>
              <a:t> </a:t>
            </a:r>
            <a:r>
              <a:rPr lang="ar-SA" sz="2000" b="1" dirty="0" err="1" smtClean="0"/>
              <a:t>الارض</a:t>
            </a:r>
            <a:r>
              <a:rPr lang="ar-SA" sz="2000" b="1" dirty="0" smtClean="0"/>
              <a:t>                                 تباين الحياة                                       الحياة والبيئة</a:t>
            </a:r>
          </a:p>
          <a:p>
            <a:pPr>
              <a:buNone/>
            </a:pPr>
            <a:endParaRPr lang="ar-SA" sz="2000" b="1" dirty="0" smtClean="0"/>
          </a:p>
          <a:p>
            <a:pPr>
              <a:buNone/>
            </a:pPr>
            <a:r>
              <a:rPr lang="ar-SA" sz="2800" b="1" dirty="0" smtClean="0">
                <a:solidFill>
                  <a:schemeClr val="tx2"/>
                </a:solidFill>
              </a:rPr>
              <a:t>  </a:t>
            </a:r>
            <a:r>
              <a:rPr lang="ar-SA" sz="2800" b="1" dirty="0" smtClean="0">
                <a:solidFill>
                  <a:srgbClr val="D84416"/>
                </a:solidFill>
              </a:rPr>
              <a:t>الفصل السابع                    الفصل التاسع                الفصل الثاني عشر </a:t>
            </a:r>
          </a:p>
          <a:p>
            <a:pPr>
              <a:buNone/>
            </a:pPr>
            <a:r>
              <a:rPr lang="ar-SA" sz="2000" b="1" dirty="0" smtClean="0"/>
              <a:t>الغلاف الجوي المتحرك                          </a:t>
            </a:r>
            <a:r>
              <a:rPr lang="ar-SA" sz="2000" b="1" dirty="0" smtClean="0">
                <a:solidFill>
                  <a:schemeClr val="tx2">
                    <a:lumMod val="50000"/>
                  </a:schemeClr>
                </a:solidFill>
              </a:rPr>
              <a:t>الخلايا لبنات الحياة                                  علم البيئة</a:t>
            </a:r>
            <a:endParaRPr lang="ar-SA" sz="28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r>
              <a:rPr lang="ar-SA" sz="2400" b="1" dirty="0" smtClean="0"/>
              <a:t>   درس ( 1/ 2 )                       درس ( 1/ 2 )                         درس ( 1/ 2 )</a:t>
            </a:r>
          </a:p>
          <a:p>
            <a:pPr>
              <a:buNone/>
            </a:pPr>
            <a:endParaRPr lang="ar-SA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r>
              <a:rPr lang="ar-SA" sz="2800" b="1" dirty="0" smtClean="0">
                <a:solidFill>
                  <a:srgbClr val="D84416"/>
                </a:solidFill>
              </a:rPr>
              <a:t>  الفصل الثامن                    الفصل العاشر                الفصل الثالث عشر                   </a:t>
            </a:r>
          </a:p>
          <a:p>
            <a:pPr>
              <a:buNone/>
            </a:pPr>
            <a:r>
              <a:rPr lang="ar-SA" sz="2800" b="1" dirty="0" smtClean="0">
                <a:solidFill>
                  <a:schemeClr val="tx2"/>
                </a:solidFill>
              </a:rPr>
              <a:t>   </a:t>
            </a:r>
            <a:r>
              <a:rPr lang="ar-SA" sz="2000" b="1" dirty="0" err="1" smtClean="0">
                <a:solidFill>
                  <a:schemeClr val="tx2">
                    <a:lumMod val="50000"/>
                  </a:schemeClr>
                </a:solidFill>
              </a:rPr>
              <a:t>إستكشاف</a:t>
            </a:r>
            <a:r>
              <a:rPr lang="ar-SA" sz="2000" b="1" dirty="0" smtClean="0">
                <a:solidFill>
                  <a:schemeClr val="tx2">
                    <a:lumMod val="50000"/>
                  </a:schemeClr>
                </a:solidFill>
              </a:rPr>
              <a:t> الفضاء                           الحيوانات اللافقارية                              موارد الأرض</a:t>
            </a:r>
            <a:endParaRPr lang="ar-SA" sz="28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r>
              <a:rPr lang="ar-SA" sz="2400" b="1" dirty="0" smtClean="0"/>
              <a:t>   درس ( 1/ 2 )                       درس ( 1/ 2 )                        درس ( 1/ 2) </a:t>
            </a:r>
          </a:p>
          <a:p>
            <a:pPr>
              <a:buNone/>
            </a:pPr>
            <a:endParaRPr lang="ar-SA" sz="2400" b="1" dirty="0" smtClean="0"/>
          </a:p>
          <a:p>
            <a:pPr>
              <a:buNone/>
            </a:pPr>
            <a:r>
              <a:rPr lang="ar-SA" sz="2400" b="1" dirty="0" smtClean="0"/>
              <a:t>                         </a:t>
            </a:r>
            <a:r>
              <a:rPr lang="ar-SA" sz="2400" b="1" dirty="0" smtClean="0">
                <a:solidFill>
                  <a:srgbClr val="D84416"/>
                </a:solidFill>
              </a:rPr>
              <a:t> </a:t>
            </a:r>
            <a:r>
              <a:rPr lang="ar-SA" sz="2800" b="1" dirty="0" smtClean="0">
                <a:solidFill>
                  <a:srgbClr val="D84416"/>
                </a:solidFill>
              </a:rPr>
              <a:t>الفصل الحادي عشر </a:t>
            </a:r>
            <a:r>
              <a:rPr lang="ar-SA" sz="2000" b="1" dirty="0" smtClean="0">
                <a:solidFill>
                  <a:schemeClr val="tx2">
                    <a:lumMod val="50000"/>
                  </a:schemeClr>
                </a:solidFill>
              </a:rPr>
              <a:t>الحيوانات الفقارية</a:t>
            </a:r>
            <a:r>
              <a:rPr lang="ar-SA" sz="2000" b="1" dirty="0" smtClean="0"/>
              <a:t> درس ( 1/ 2 ) </a:t>
            </a:r>
            <a:endParaRPr lang="ar-SA" sz="2400" b="1" dirty="0" smtClean="0"/>
          </a:p>
          <a:p>
            <a:pPr>
              <a:buNone/>
            </a:pPr>
            <a:endParaRPr lang="ar-SA" sz="2400" b="1" dirty="0" smtClean="0"/>
          </a:p>
          <a:p>
            <a:pPr>
              <a:buNone/>
            </a:pPr>
            <a:endParaRPr lang="ar-SA" sz="2400" b="1" dirty="0" smtClean="0"/>
          </a:p>
          <a:p>
            <a:pPr>
              <a:buNone/>
            </a:pPr>
            <a:endParaRPr lang="ar-SA" b="1" dirty="0"/>
          </a:p>
        </p:txBody>
      </p:sp>
      <p:cxnSp>
        <p:nvCxnSpPr>
          <p:cNvPr id="6" name="رابط مستقيم 5"/>
          <p:cNvCxnSpPr/>
          <p:nvPr/>
        </p:nvCxnSpPr>
        <p:spPr>
          <a:xfrm rot="10800000">
            <a:off x="785786" y="1142984"/>
            <a:ext cx="778674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رابط مستقيم 7"/>
          <p:cNvCxnSpPr/>
          <p:nvPr/>
        </p:nvCxnSpPr>
        <p:spPr>
          <a:xfrm rot="5400000" flipH="1" flipV="1">
            <a:off x="4286248" y="928670"/>
            <a:ext cx="57150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رابط كسهم مستقيم 11"/>
          <p:cNvCxnSpPr/>
          <p:nvPr/>
        </p:nvCxnSpPr>
        <p:spPr>
          <a:xfrm rot="5400000">
            <a:off x="8394727" y="1320785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رابط كسهم مستقيم 13"/>
          <p:cNvCxnSpPr/>
          <p:nvPr/>
        </p:nvCxnSpPr>
        <p:spPr>
          <a:xfrm rot="5400000">
            <a:off x="607985" y="1320785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رابط كسهم مستقيم 14"/>
          <p:cNvCxnSpPr/>
          <p:nvPr/>
        </p:nvCxnSpPr>
        <p:spPr>
          <a:xfrm rot="5400000">
            <a:off x="4394199" y="1320785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رابط كسهم مستقيم 28"/>
          <p:cNvCxnSpPr/>
          <p:nvPr/>
        </p:nvCxnSpPr>
        <p:spPr>
          <a:xfrm rot="5400000">
            <a:off x="822299" y="4035429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رابط كسهم مستقيم 29"/>
          <p:cNvCxnSpPr/>
          <p:nvPr/>
        </p:nvCxnSpPr>
        <p:spPr>
          <a:xfrm rot="5400000">
            <a:off x="4537075" y="3963991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رابط كسهم مستقيم 30"/>
          <p:cNvCxnSpPr/>
          <p:nvPr/>
        </p:nvCxnSpPr>
        <p:spPr>
          <a:xfrm rot="5400000">
            <a:off x="750861" y="2392355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رابط كسهم مستقيم 31"/>
          <p:cNvCxnSpPr/>
          <p:nvPr/>
        </p:nvCxnSpPr>
        <p:spPr>
          <a:xfrm rot="5400000">
            <a:off x="4537075" y="2392355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رابط كسهم مستقيم 32"/>
          <p:cNvCxnSpPr/>
          <p:nvPr/>
        </p:nvCxnSpPr>
        <p:spPr>
          <a:xfrm rot="5400000">
            <a:off x="8037537" y="2463793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رابط كسهم مستقيم 33"/>
          <p:cNvCxnSpPr/>
          <p:nvPr/>
        </p:nvCxnSpPr>
        <p:spPr>
          <a:xfrm rot="5400000">
            <a:off x="8037537" y="4035429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كسهم مستقيم 15"/>
          <p:cNvCxnSpPr/>
          <p:nvPr/>
        </p:nvCxnSpPr>
        <p:spPr>
          <a:xfrm rot="5400000">
            <a:off x="4537075" y="5821379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ublic\Pictures\خلفية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500298" y="714356"/>
            <a:ext cx="6115064" cy="5429288"/>
          </a:xfrm>
        </p:spPr>
        <p:txBody>
          <a:bodyPr>
            <a:normAutofit/>
          </a:bodyPr>
          <a:lstStyle/>
          <a:p>
            <a:r>
              <a:rPr lang="ar-SA" sz="5400" b="1" dirty="0" smtClean="0">
                <a:solidFill>
                  <a:srgbClr val="00B050"/>
                </a:solidFill>
              </a:rPr>
              <a:t>الدرس الثاني :</a:t>
            </a:r>
            <a:r>
              <a:rPr lang="ar-SA" sz="6600" b="1" dirty="0" smtClean="0"/>
              <a:t/>
            </a:r>
            <a:br>
              <a:rPr lang="ar-SA" sz="6600" b="1" dirty="0" smtClean="0"/>
            </a:br>
            <a:r>
              <a:rPr lang="ar-SA" sz="6600" b="1" dirty="0" smtClean="0"/>
              <a:t/>
            </a:r>
            <a:br>
              <a:rPr lang="ar-SA" sz="6600" b="1" dirty="0" smtClean="0"/>
            </a:br>
            <a:r>
              <a:rPr lang="ar-SA" sz="8000" b="1" dirty="0" smtClean="0">
                <a:solidFill>
                  <a:srgbClr val="FF0000"/>
                </a:solidFill>
              </a:rPr>
              <a:t>الطيور والثدييات</a:t>
            </a:r>
            <a:endParaRPr lang="ar-SA" sz="6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Public\Pictures\خلفيات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56"/>
          </a:xfrm>
        </p:spPr>
        <p:txBody>
          <a:bodyPr>
            <a:normAutofit/>
          </a:bodyPr>
          <a:lstStyle/>
          <a:p>
            <a:r>
              <a:rPr lang="ar-SA" sz="3200" b="1" dirty="0" smtClean="0">
                <a:solidFill>
                  <a:srgbClr val="FF0000"/>
                </a:solidFill>
              </a:rPr>
              <a:t>شريحة التركيز / </a:t>
            </a:r>
            <a:r>
              <a:rPr lang="ar-SA" sz="3200" b="1" dirty="0" smtClean="0"/>
              <a:t>هل ينخدع العلماء</a:t>
            </a:r>
            <a:endParaRPr lang="ar-SA" sz="3200" b="1" dirty="0"/>
          </a:p>
        </p:txBody>
      </p:sp>
      <p:sp>
        <p:nvSpPr>
          <p:cNvPr id="7" name="عنصر نائب للمحتوى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074" name="Picture 2" descr="C:\Users\Public\Pictures\طائر الكيوي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7" y="785794"/>
            <a:ext cx="8286808" cy="56436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Public\Pictures\خلفيات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28662" y="714356"/>
            <a:ext cx="4400552" cy="5368940"/>
          </a:xfrm>
        </p:spPr>
        <p:txBody>
          <a:bodyPr>
            <a:noAutofit/>
          </a:bodyPr>
          <a:lstStyle/>
          <a:p>
            <a:r>
              <a:rPr lang="ar-SA" sz="6600" b="1" dirty="0" smtClean="0">
                <a:solidFill>
                  <a:srgbClr val="FF0000"/>
                </a:solidFill>
              </a:rPr>
              <a:t>فصل ( 11 )</a:t>
            </a:r>
            <a:r>
              <a:rPr lang="ar-SA" sz="8000" b="1" dirty="0" smtClean="0"/>
              <a:t/>
            </a:r>
            <a:br>
              <a:rPr lang="ar-SA" sz="8000" b="1" dirty="0" smtClean="0"/>
            </a:br>
            <a:r>
              <a:rPr lang="ar-SA" sz="8000" b="1" dirty="0" smtClean="0"/>
              <a:t/>
            </a:r>
            <a:br>
              <a:rPr lang="ar-SA" sz="8000" b="1" dirty="0" smtClean="0"/>
            </a:br>
            <a:r>
              <a:rPr lang="ar-SA" sz="8000" b="1" dirty="0" smtClean="0"/>
              <a:t>الحيوانات الفقارية</a:t>
            </a:r>
            <a:endParaRPr lang="ar-SA" sz="8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Public\Pictures\خلفيات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</p:spPr>
      </p:pic>
      <p:sp>
        <p:nvSpPr>
          <p:cNvPr id="9" name="عنوان 1"/>
          <p:cNvSpPr txBox="1">
            <a:spLocks/>
          </p:cNvSpPr>
          <p:nvPr/>
        </p:nvSpPr>
        <p:spPr>
          <a:xfrm>
            <a:off x="428596" y="428604"/>
            <a:ext cx="8229600" cy="714356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شريحة التركيز / </a:t>
            </a:r>
            <a:r>
              <a:rPr kumimoji="0" lang="ar-SA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هل ينخدع العلماء</a:t>
            </a:r>
            <a:endParaRPr kumimoji="0" lang="ar-SA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عنصر نائب للمحتوى 9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71940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ar-SA" b="1" dirty="0" smtClean="0"/>
              <a:t>  لقد جذب طائر </a:t>
            </a:r>
            <a:r>
              <a:rPr lang="ar-SA" b="1" dirty="0" err="1" smtClean="0"/>
              <a:t>الكيوي</a:t>
            </a:r>
            <a:r>
              <a:rPr lang="ar-SA" b="1" dirty="0" smtClean="0"/>
              <a:t> </a:t>
            </a:r>
            <a:r>
              <a:rPr lang="ar-SA" b="1" dirty="0" err="1" smtClean="0"/>
              <a:t>إنتباه</a:t>
            </a:r>
            <a:r>
              <a:rPr lang="ar-SA" b="1" dirty="0" smtClean="0"/>
              <a:t> العلماء , فقد أثار فيهم الشك حين </a:t>
            </a:r>
            <a:r>
              <a:rPr lang="ar-SA" b="1" dirty="0" err="1" smtClean="0"/>
              <a:t>حاولو</a:t>
            </a:r>
            <a:r>
              <a:rPr lang="ar-SA" b="1" dirty="0" smtClean="0"/>
              <a:t> تصنيفه , فقد أحسّوا حين </a:t>
            </a:r>
            <a:r>
              <a:rPr lang="ar-SA" b="1" dirty="0" err="1" smtClean="0"/>
              <a:t>أرادو</a:t>
            </a:r>
            <a:r>
              <a:rPr lang="ar-SA" b="1" dirty="0" smtClean="0"/>
              <a:t> تصنيفه على أنه طائر , وذلك لعدم وجود ذيل , ولأن أجنحته قصيرة مختبئة تحت ريش يشبه الشعر . وطائر </a:t>
            </a:r>
            <a:r>
              <a:rPr lang="ar-SA" b="1" dirty="0" err="1" smtClean="0"/>
              <a:t>الكيوي</a:t>
            </a:r>
            <a:r>
              <a:rPr lang="ar-SA" b="1" dirty="0" smtClean="0"/>
              <a:t> خجول </a:t>
            </a:r>
            <a:r>
              <a:rPr lang="ar-SA" b="1" dirty="0" err="1" smtClean="0"/>
              <a:t>لايطير</a:t>
            </a:r>
            <a:r>
              <a:rPr lang="ar-SA" b="1" dirty="0" smtClean="0"/>
              <a:t> , وينشط في الليل , ويعيش في الأنفاق .</a:t>
            </a:r>
            <a:endParaRPr lang="ar-SA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Public\Pictures\خلفيات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</p:spPr>
      </p:pic>
      <p:sp>
        <p:nvSpPr>
          <p:cNvPr id="8" name="عنوان 1"/>
          <p:cNvSpPr txBox="1">
            <a:spLocks/>
          </p:cNvSpPr>
          <p:nvPr/>
        </p:nvSpPr>
        <p:spPr>
          <a:xfrm>
            <a:off x="457200" y="0"/>
            <a:ext cx="8229600" cy="714356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شريحة التركيز / </a:t>
            </a:r>
            <a:r>
              <a:rPr kumimoji="0" lang="ar-SA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هل ينخدع العلماء</a:t>
            </a:r>
            <a:endParaRPr kumimoji="0" lang="ar-SA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عنصر نائب للمحتوى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098" name="Picture 2" descr="C:\Users\Public\Pictures\طائر الكيوي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857232"/>
            <a:ext cx="8429684" cy="5572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Public\Pictures\خلفيات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</p:spPr>
      </p:pic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  <a:buNone/>
            </a:pPr>
            <a:r>
              <a:rPr lang="ar-SA" b="1" dirty="0" smtClean="0"/>
              <a:t>                          </a:t>
            </a:r>
          </a:p>
          <a:p>
            <a:pPr lvl="0">
              <a:lnSpc>
                <a:spcPct val="150000"/>
              </a:lnSpc>
              <a:buNone/>
            </a:pPr>
            <a:r>
              <a:rPr lang="ar-SA" b="1" dirty="0" smtClean="0"/>
              <a:t>                           </a:t>
            </a:r>
            <a:r>
              <a:rPr lang="ar-SA" b="1" dirty="0" smtClean="0">
                <a:solidFill>
                  <a:srgbClr val="FF0000"/>
                </a:solidFill>
              </a:rPr>
              <a:t>ورقة نشاط / </a:t>
            </a:r>
          </a:p>
          <a:p>
            <a:pPr lvl="0">
              <a:lnSpc>
                <a:spcPct val="150000"/>
              </a:lnSpc>
            </a:pPr>
            <a:r>
              <a:rPr lang="ar-SA" b="1" dirty="0" smtClean="0"/>
              <a:t>لماذا أعتقد العلماء أن طائر </a:t>
            </a:r>
            <a:r>
              <a:rPr lang="ar-SA" b="1" dirty="0" err="1" smtClean="0"/>
              <a:t>الكيوي</a:t>
            </a:r>
            <a:r>
              <a:rPr lang="ar-SA" b="1" dirty="0" smtClean="0"/>
              <a:t> خدعة ؟</a:t>
            </a:r>
            <a:endParaRPr lang="en-US" b="1" dirty="0" smtClean="0"/>
          </a:p>
          <a:p>
            <a:pPr lvl="0">
              <a:lnSpc>
                <a:spcPct val="150000"/>
              </a:lnSpc>
            </a:pPr>
            <a:r>
              <a:rPr lang="ar-SA" b="1" dirty="0" smtClean="0"/>
              <a:t>لماذا صّنف </a:t>
            </a:r>
            <a:r>
              <a:rPr lang="ar-SA" b="1" dirty="0" err="1" smtClean="0"/>
              <a:t>الكيوي</a:t>
            </a:r>
            <a:r>
              <a:rPr lang="ar-SA" b="1" dirty="0" smtClean="0"/>
              <a:t> على أنه طائر ؟</a:t>
            </a:r>
            <a:endParaRPr lang="en-US" b="1" dirty="0" smtClean="0"/>
          </a:p>
          <a:p>
            <a:pPr>
              <a:buNone/>
            </a:pPr>
            <a:endParaRPr lang="ar-SA" dirty="0"/>
          </a:p>
        </p:txBody>
      </p:sp>
      <p:pic>
        <p:nvPicPr>
          <p:cNvPr id="4" name="Picture 3" descr="C:\Users\Public\Pictures\نشاط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1214422"/>
            <a:ext cx="1285884" cy="1071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Public\Pictures\خلفيات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</p:spPr>
      </p:pic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ar-SA" b="1" dirty="0" smtClean="0">
                <a:solidFill>
                  <a:srgbClr val="A30D83"/>
                </a:solidFill>
              </a:rPr>
              <a:t>الربط مع المعرفة السابقة</a:t>
            </a:r>
          </a:p>
          <a:p>
            <a:pPr algn="ctr">
              <a:buNone/>
            </a:pPr>
            <a:r>
              <a:rPr lang="ar-SA" b="1" dirty="0" smtClean="0">
                <a:solidFill>
                  <a:schemeClr val="accent1"/>
                </a:solidFill>
              </a:rPr>
              <a:t>( الخصائص )</a:t>
            </a:r>
            <a:endParaRPr lang="en-US" b="1" dirty="0" smtClean="0">
              <a:solidFill>
                <a:schemeClr val="accent1"/>
              </a:solidFill>
            </a:endParaRPr>
          </a:p>
          <a:p>
            <a:pPr>
              <a:buNone/>
            </a:pPr>
            <a:endParaRPr lang="ar-SA" b="1" dirty="0" smtClean="0"/>
          </a:p>
          <a:p>
            <a:pPr>
              <a:buNone/>
            </a:pPr>
            <a:r>
              <a:rPr lang="ar-SA" b="1" dirty="0" smtClean="0">
                <a:solidFill>
                  <a:srgbClr val="FF0000"/>
                </a:solidFill>
              </a:rPr>
              <a:t>       أسئلة ومناقشة /  </a:t>
            </a:r>
          </a:p>
          <a:p>
            <a:pPr algn="ctr">
              <a:lnSpc>
                <a:spcPct val="150000"/>
              </a:lnSpc>
              <a:buNone/>
            </a:pPr>
            <a:r>
              <a:rPr lang="ar-SA" b="1" dirty="0" smtClean="0"/>
              <a:t>1. قارني خصائص كل من الزواحف والطيور , من حيث المادة التي تغطي الجلد وطريقة التكاثر ؟</a:t>
            </a:r>
            <a:endParaRPr lang="en-US" b="1" dirty="0" smtClean="0"/>
          </a:p>
          <a:p>
            <a:pPr>
              <a:buNone/>
            </a:pP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Public\Pictures\خلفيات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</p:spPr>
      </p:pic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8715404" cy="6858000"/>
          </a:xfrm>
        </p:spPr>
        <p:txBody>
          <a:bodyPr>
            <a:normAutofit fontScale="85000" lnSpcReduction="20000"/>
          </a:bodyPr>
          <a:lstStyle/>
          <a:p>
            <a:endParaRPr lang="ar-SA" dirty="0" smtClean="0"/>
          </a:p>
          <a:p>
            <a:pPr>
              <a:lnSpc>
                <a:spcPct val="150000"/>
              </a:lnSpc>
              <a:buNone/>
            </a:pPr>
            <a:endParaRPr lang="ar-SA" dirty="0" smtClean="0"/>
          </a:p>
          <a:p>
            <a:pPr>
              <a:lnSpc>
                <a:spcPct val="120000"/>
              </a:lnSpc>
              <a:buNone/>
            </a:pPr>
            <a:endParaRPr lang="ar-SA" dirty="0" smtClean="0"/>
          </a:p>
          <a:p>
            <a:pPr lvl="0">
              <a:lnSpc>
                <a:spcPct val="150000"/>
              </a:lnSpc>
            </a:pPr>
            <a:r>
              <a:rPr lang="ar-SA" sz="3800" b="1" dirty="0" smtClean="0"/>
              <a:t>تحدد خصائص الطيور .</a:t>
            </a:r>
            <a:endParaRPr lang="en-US" sz="3800" b="1" dirty="0" smtClean="0"/>
          </a:p>
          <a:p>
            <a:pPr lvl="0">
              <a:lnSpc>
                <a:spcPct val="150000"/>
              </a:lnSpc>
            </a:pPr>
            <a:r>
              <a:rPr lang="ar-SA" sz="3800" b="1" dirty="0" smtClean="0"/>
              <a:t>تصف </a:t>
            </a:r>
            <a:r>
              <a:rPr lang="ar-SA" sz="3800" b="1" dirty="0" err="1" smtClean="0"/>
              <a:t>تكيفات</a:t>
            </a:r>
            <a:r>
              <a:rPr lang="ar-SA" sz="3800" b="1" dirty="0" smtClean="0"/>
              <a:t> الطيور التي تساعدها على الطيران .</a:t>
            </a:r>
            <a:endParaRPr lang="en-US" sz="3800" b="1" dirty="0" smtClean="0"/>
          </a:p>
          <a:p>
            <a:pPr lvl="0">
              <a:lnSpc>
                <a:spcPct val="150000"/>
              </a:lnSpc>
            </a:pPr>
            <a:r>
              <a:rPr lang="ar-SA" sz="3800" b="1" dirty="0" smtClean="0"/>
              <a:t>توضح وظائف الريش .</a:t>
            </a:r>
            <a:endParaRPr lang="en-US" sz="3800" b="1" dirty="0" smtClean="0"/>
          </a:p>
          <a:p>
            <a:pPr lvl="0">
              <a:lnSpc>
                <a:spcPct val="150000"/>
              </a:lnSpc>
            </a:pPr>
            <a:r>
              <a:rPr lang="ar-SA" sz="3800" b="1" dirty="0" smtClean="0"/>
              <a:t>تحدد الخصائص المشتركة بين جميع الثدييات .</a:t>
            </a:r>
            <a:endParaRPr lang="en-US" sz="3800" b="1" dirty="0" smtClean="0"/>
          </a:p>
          <a:p>
            <a:pPr lvl="0">
              <a:lnSpc>
                <a:spcPct val="150000"/>
              </a:lnSpc>
            </a:pPr>
            <a:r>
              <a:rPr lang="ar-SA" sz="3800" b="1" dirty="0" smtClean="0"/>
              <a:t>توضح كيف تكيفت الثدييات للعيش في بيئات مختلفة .</a:t>
            </a:r>
            <a:endParaRPr lang="en-US" sz="3800" b="1" dirty="0" smtClean="0"/>
          </a:p>
          <a:p>
            <a:pPr>
              <a:lnSpc>
                <a:spcPct val="150000"/>
              </a:lnSpc>
            </a:pPr>
            <a:r>
              <a:rPr lang="ar-SA" sz="3800" b="1" dirty="0" err="1" smtClean="0"/>
              <a:t>تميزبين</a:t>
            </a:r>
            <a:r>
              <a:rPr lang="ar-SA" sz="3800" b="1" dirty="0" smtClean="0"/>
              <a:t> كل من الثدييات الأولية , والكيسية </a:t>
            </a:r>
            <a:r>
              <a:rPr lang="ar-SA" sz="3800" b="1" dirty="0" err="1" smtClean="0"/>
              <a:t>والمشيمية</a:t>
            </a:r>
            <a:r>
              <a:rPr lang="ar-SA" sz="3800" b="1" dirty="0" smtClean="0"/>
              <a:t> .</a:t>
            </a:r>
          </a:p>
          <a:p>
            <a:pPr>
              <a:buNone/>
            </a:pPr>
            <a:r>
              <a:rPr lang="ar-SA" dirty="0" smtClean="0"/>
              <a:t> </a:t>
            </a:r>
          </a:p>
          <a:p>
            <a:pPr>
              <a:buNone/>
            </a:pPr>
            <a:r>
              <a:rPr lang="ar-SA" b="1" dirty="0" smtClean="0"/>
              <a:t> </a:t>
            </a:r>
            <a:endParaRPr lang="en-US" b="1" dirty="0" smtClean="0"/>
          </a:p>
          <a:p>
            <a:pPr lvl="0">
              <a:lnSpc>
                <a:spcPct val="150000"/>
              </a:lnSpc>
              <a:buNone/>
            </a:pPr>
            <a:endParaRPr lang="ar-SA" b="1" dirty="0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2786050" y="285728"/>
            <a:ext cx="3286148" cy="92869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 smtClean="0">
                <a:solidFill>
                  <a:schemeClr val="accent3">
                    <a:lumMod val="50000"/>
                  </a:schemeClr>
                </a:solidFill>
              </a:rPr>
              <a:t>الأهـــــداف</a:t>
            </a:r>
            <a:r>
              <a:rPr lang="ar-SA" sz="5400" b="1" dirty="0" smtClean="0">
                <a:solidFill>
                  <a:srgbClr val="BD4A47"/>
                </a:solidFill>
              </a:rPr>
              <a:t> </a:t>
            </a:r>
            <a:r>
              <a:rPr lang="ar-SA" b="1" dirty="0" smtClean="0"/>
              <a:t>   </a:t>
            </a:r>
            <a:endParaRPr lang="en-US" dirty="0" smtClean="0"/>
          </a:p>
          <a:p>
            <a:pPr algn="ctr"/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Public\Pictures\خلفيات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</p:spPr>
      </p:pic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8715404" cy="6858000"/>
          </a:xfrm>
        </p:spPr>
        <p:txBody>
          <a:bodyPr/>
          <a:lstStyle/>
          <a:p>
            <a:endParaRPr lang="ar-SA" dirty="0" smtClean="0"/>
          </a:p>
          <a:p>
            <a:pPr>
              <a:lnSpc>
                <a:spcPct val="150000"/>
              </a:lnSpc>
              <a:buNone/>
            </a:pPr>
            <a:endParaRPr lang="ar-SA" dirty="0" smtClean="0"/>
          </a:p>
          <a:p>
            <a:pPr>
              <a:buNone/>
            </a:pPr>
            <a:r>
              <a:rPr lang="ar-SA" dirty="0" smtClean="0"/>
              <a:t> </a:t>
            </a:r>
          </a:p>
          <a:p>
            <a:pPr>
              <a:buNone/>
            </a:pPr>
            <a:endParaRPr lang="ar-SA" b="1" dirty="0" smtClean="0"/>
          </a:p>
          <a:p>
            <a:pPr>
              <a:lnSpc>
                <a:spcPct val="150000"/>
              </a:lnSpc>
              <a:buNone/>
            </a:pPr>
            <a:r>
              <a:rPr lang="ar-SA" b="1" dirty="0" smtClean="0"/>
              <a:t> (  الريش </a:t>
            </a:r>
            <a:r>
              <a:rPr lang="ar-SA" b="1" dirty="0" err="1" smtClean="0"/>
              <a:t>الكفافي</a:t>
            </a:r>
            <a:r>
              <a:rPr lang="ar-SA" b="1" dirty="0" smtClean="0"/>
              <a:t>  /  الزغب  /  آكل الأعشاب  /  آكل اللحوم  /  مزدوج التغذّي  /  ثدييات أولية  /  ثدييات كيسية  /  ثدييات </a:t>
            </a:r>
            <a:r>
              <a:rPr lang="ar-SA" b="1" dirty="0" err="1" smtClean="0"/>
              <a:t>مشيمية</a:t>
            </a:r>
            <a:r>
              <a:rPr lang="ar-SA" b="1" dirty="0" smtClean="0"/>
              <a:t>   ) </a:t>
            </a:r>
            <a:endParaRPr lang="en-US" b="1" dirty="0" smtClean="0"/>
          </a:p>
          <a:p>
            <a:pPr lvl="0">
              <a:lnSpc>
                <a:spcPct val="150000"/>
              </a:lnSpc>
              <a:buNone/>
            </a:pPr>
            <a:endParaRPr lang="ar-SA" b="1" dirty="0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1285852" y="1000108"/>
            <a:ext cx="6215106" cy="92869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 smtClean="0">
                <a:solidFill>
                  <a:schemeClr val="accent3">
                    <a:lumMod val="50000"/>
                  </a:schemeClr>
                </a:solidFill>
              </a:rPr>
              <a:t>المفردات الجديدة</a:t>
            </a:r>
            <a:r>
              <a:rPr lang="ar-SA" sz="5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ar-SA" b="1" dirty="0" smtClean="0">
                <a:solidFill>
                  <a:schemeClr val="accent3">
                    <a:lumMod val="50000"/>
                  </a:schemeClr>
                </a:solidFill>
              </a:rPr>
              <a:t>   </a:t>
            </a:r>
            <a:endParaRPr lang="en-US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Public\Pictures\خلفيات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pic>
        <p:nvPicPr>
          <p:cNvPr id="3" name="Picture 12" descr="http://t1.gstatic.com/images?q=tbn:ANd9GcSa03UmbbZbuM1i4ftUfTVDl6w4Vv69v4XUda9TR5vqp_XXxuu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3571876"/>
            <a:ext cx="3357586" cy="2928958"/>
          </a:xfrm>
          <a:prstGeom prst="rect">
            <a:avLst/>
          </a:prstGeom>
          <a:noFill/>
        </p:spPr>
      </p:pic>
      <p:pic>
        <p:nvPicPr>
          <p:cNvPr id="4" name="Picture 2" descr="http://t3.gstatic.com/images?q=tbn:ANd9GcS83mFbBdDC-RH8dzJzqAWxgpT53t-RDgzoY0kWZr_MCQY_Mho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500042"/>
            <a:ext cx="2714644" cy="2928958"/>
          </a:xfrm>
          <a:prstGeom prst="rect">
            <a:avLst/>
          </a:prstGeom>
          <a:noFill/>
        </p:spPr>
      </p:pic>
      <p:pic>
        <p:nvPicPr>
          <p:cNvPr id="5" name="Picture 10" descr="http://t1.gstatic.com/images?q=tbn:ANd9GcRqYTuunOFRyUBnFzTFPn1oCgXVOmZThEEepHMlwGiUtEM4mRtlv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02" y="571480"/>
            <a:ext cx="2857520" cy="2786082"/>
          </a:xfrm>
          <a:prstGeom prst="rect">
            <a:avLst/>
          </a:prstGeom>
          <a:noFill/>
        </p:spPr>
      </p:pic>
      <p:pic>
        <p:nvPicPr>
          <p:cNvPr id="6" name="Picture 14" descr="http://n4hr.com/up/uploads/fd05adbc5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3571876"/>
            <a:ext cx="4929222" cy="2976553"/>
          </a:xfrm>
          <a:prstGeom prst="rect">
            <a:avLst/>
          </a:prstGeom>
          <a:noFill/>
        </p:spPr>
      </p:pic>
      <p:pic>
        <p:nvPicPr>
          <p:cNvPr id="8" name="Picture 8" descr="http://t3.gstatic.com/images?q=tbn:ANd9GcS6TZVmIoNC4dutxJNyEde6ZJTjaihF8l5VBC-ngrHqsRRGeXvVo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58" y="571480"/>
            <a:ext cx="2571768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Public\Pictures\خلفيات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</p:spPr>
      </p:pic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8686800" cy="6858000"/>
          </a:xfrm>
        </p:spPr>
        <p:txBody>
          <a:bodyPr>
            <a:normAutofit/>
          </a:bodyPr>
          <a:lstStyle/>
          <a:p>
            <a:pPr>
              <a:buNone/>
            </a:pPr>
            <a:endParaRPr lang="ar-SA" dirty="0" smtClean="0"/>
          </a:p>
          <a:p>
            <a:pPr>
              <a:buNone/>
            </a:pPr>
            <a:r>
              <a:rPr lang="ar-SA" dirty="0" smtClean="0"/>
              <a:t>              </a:t>
            </a:r>
            <a:r>
              <a:rPr lang="ar-SA" sz="3600" b="1" dirty="0" smtClean="0">
                <a:solidFill>
                  <a:srgbClr val="00B050"/>
                </a:solidFill>
              </a:rPr>
              <a:t> </a:t>
            </a:r>
            <a:endParaRPr lang="ar-SA" sz="3000" b="1" dirty="0" smtClean="0"/>
          </a:p>
          <a:p>
            <a:pPr>
              <a:buNone/>
            </a:pPr>
            <a:r>
              <a:rPr lang="ar-SA" sz="3000" b="1" dirty="0" smtClean="0"/>
              <a:t> </a:t>
            </a:r>
            <a:r>
              <a:rPr lang="ar-SA" sz="2400" b="1" dirty="0" smtClean="0">
                <a:solidFill>
                  <a:srgbClr val="FF0000"/>
                </a:solidFill>
              </a:rPr>
              <a:t>قال تعالى: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( وما من دآبة في </a:t>
            </a:r>
            <a:r>
              <a:rPr lang="ar-SA" sz="2800" b="1" dirty="0" err="1" smtClean="0">
                <a:solidFill>
                  <a:schemeClr val="accent1">
                    <a:lumMod val="75000"/>
                  </a:schemeClr>
                </a:solidFill>
              </a:rPr>
              <a:t>الارض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 ولا طائر يطير بجناحيه إلا أمم </a:t>
            </a:r>
          </a:p>
          <a:p>
            <a:pPr>
              <a:buNone/>
            </a:pP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أمثالكم ... ) </a:t>
            </a:r>
            <a:r>
              <a:rPr lang="ar-SA" sz="1600" b="1" dirty="0" smtClean="0">
                <a:solidFill>
                  <a:srgbClr val="B60E92"/>
                </a:solidFill>
              </a:rPr>
              <a:t>38 الأنعام</a:t>
            </a:r>
            <a:endParaRPr lang="ar-SA" sz="1600" b="1" dirty="0" smtClean="0"/>
          </a:p>
          <a:p>
            <a:pPr>
              <a:buNone/>
            </a:pPr>
            <a:r>
              <a:rPr lang="ar-SA" sz="3000" b="1" dirty="0" smtClean="0"/>
              <a:t>            </a:t>
            </a:r>
          </a:p>
          <a:p>
            <a:pPr>
              <a:lnSpc>
                <a:spcPct val="150000"/>
              </a:lnSpc>
              <a:buNone/>
            </a:pPr>
            <a:r>
              <a:rPr lang="ar-SA" sz="3000" b="1" dirty="0" smtClean="0"/>
              <a:t>               </a:t>
            </a:r>
            <a:r>
              <a:rPr lang="ar-SA" sz="2800" b="1" dirty="0" err="1" smtClean="0">
                <a:solidFill>
                  <a:srgbClr val="00B050"/>
                </a:solidFill>
              </a:rPr>
              <a:t>إستعمال</a:t>
            </a:r>
            <a:r>
              <a:rPr lang="ar-SA" sz="2800" b="1" dirty="0" smtClean="0">
                <a:solidFill>
                  <a:srgbClr val="00B050"/>
                </a:solidFill>
              </a:rPr>
              <a:t> التشابه </a:t>
            </a:r>
            <a:r>
              <a:rPr lang="ar-SA" sz="2800" b="1" dirty="0" smtClean="0"/>
              <a:t>( </a:t>
            </a:r>
            <a:r>
              <a:rPr lang="ar-SA" sz="2800" b="1" dirty="0" err="1" smtClean="0"/>
              <a:t>المدافئ</a:t>
            </a:r>
            <a:r>
              <a:rPr lang="ar-SA" sz="2800" b="1" dirty="0" smtClean="0"/>
              <a:t> والوقود )</a:t>
            </a:r>
            <a:r>
              <a:rPr lang="ar-SA" sz="3000" b="1" dirty="0" smtClean="0"/>
              <a:t> </a:t>
            </a:r>
          </a:p>
          <a:p>
            <a:pPr>
              <a:lnSpc>
                <a:spcPct val="200000"/>
              </a:lnSpc>
              <a:buNone/>
            </a:pPr>
            <a:r>
              <a:rPr lang="ar-SA" sz="3000" b="1" dirty="0" smtClean="0"/>
              <a:t>              </a:t>
            </a:r>
            <a:r>
              <a:rPr lang="ar-SA" sz="4000" b="1" dirty="0" smtClean="0">
                <a:solidFill>
                  <a:srgbClr val="00B050"/>
                </a:solidFill>
              </a:rPr>
              <a:t> </a:t>
            </a:r>
            <a:r>
              <a:rPr lang="ar-SA" sz="2800" b="1" dirty="0" err="1" smtClean="0">
                <a:solidFill>
                  <a:srgbClr val="00B050"/>
                </a:solidFill>
              </a:rPr>
              <a:t>إستخدام</a:t>
            </a:r>
            <a:r>
              <a:rPr lang="ar-SA" sz="2800" b="1" dirty="0" smtClean="0">
                <a:solidFill>
                  <a:srgbClr val="00B050"/>
                </a:solidFill>
              </a:rPr>
              <a:t> الصور والرسوم </a:t>
            </a:r>
            <a:r>
              <a:rPr lang="ar-SA" sz="2800" b="1" dirty="0" smtClean="0"/>
              <a:t> /  شكل ( 10 / 11) </a:t>
            </a:r>
          </a:p>
          <a:p>
            <a:pPr>
              <a:lnSpc>
                <a:spcPct val="250000"/>
              </a:lnSpc>
              <a:buNone/>
            </a:pPr>
            <a:r>
              <a:rPr lang="ar-SA" sz="2800" b="1" dirty="0" smtClean="0"/>
              <a:t>                </a:t>
            </a:r>
            <a:r>
              <a:rPr lang="ar-SA" sz="2800" b="1" dirty="0" smtClean="0">
                <a:solidFill>
                  <a:srgbClr val="A30D83"/>
                </a:solidFill>
              </a:rPr>
              <a:t>ماذا قرأت ؟    </a:t>
            </a:r>
            <a:r>
              <a:rPr lang="ar-SA" sz="2800" b="1" dirty="0" smtClean="0"/>
              <a:t>ص ( 138 )</a:t>
            </a:r>
          </a:p>
        </p:txBody>
      </p:sp>
      <p:pic>
        <p:nvPicPr>
          <p:cNvPr id="9" name="Picture 2" descr="C:\Users\Public\Pictures\قرآن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20" y="428604"/>
            <a:ext cx="1285884" cy="857256"/>
          </a:xfrm>
          <a:prstGeom prst="rect">
            <a:avLst/>
          </a:prstGeom>
          <a:noFill/>
        </p:spPr>
      </p:pic>
      <p:pic>
        <p:nvPicPr>
          <p:cNvPr id="10" name="Picture 3" descr="C:\Users\Public\Pictures\مناقشة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29520" y="2714620"/>
            <a:ext cx="1214437" cy="909642"/>
          </a:xfrm>
          <a:prstGeom prst="rect">
            <a:avLst/>
          </a:prstGeom>
          <a:noFill/>
        </p:spPr>
      </p:pic>
      <p:pic>
        <p:nvPicPr>
          <p:cNvPr id="11" name="Picture 13" descr="C:\Users\Public\Pictures\صور ورسوم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29520" y="3857628"/>
            <a:ext cx="1142998" cy="1000132"/>
          </a:xfrm>
          <a:prstGeom prst="rect">
            <a:avLst/>
          </a:prstGeom>
          <a:noFill/>
        </p:spPr>
      </p:pic>
      <p:pic>
        <p:nvPicPr>
          <p:cNvPr id="12" name="Picture 16" descr="C:\Users\Public\Pictures\ماذا قرأت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29520" y="5000636"/>
            <a:ext cx="1143008" cy="1000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Public\Pictures\خلفيات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</p:spPr>
      </p:pic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8686800" cy="6858000"/>
          </a:xfrm>
        </p:spPr>
        <p:txBody>
          <a:bodyPr>
            <a:normAutofit/>
          </a:bodyPr>
          <a:lstStyle/>
          <a:p>
            <a:pPr>
              <a:buNone/>
            </a:pPr>
            <a:endParaRPr lang="ar-SA" dirty="0" smtClean="0"/>
          </a:p>
          <a:p>
            <a:pPr>
              <a:buNone/>
            </a:pPr>
            <a:r>
              <a:rPr lang="ar-SA" dirty="0" smtClean="0"/>
              <a:t>               </a:t>
            </a:r>
            <a:r>
              <a:rPr lang="ar-SA" sz="2800" b="1" dirty="0" smtClean="0">
                <a:solidFill>
                  <a:srgbClr val="00B050"/>
                </a:solidFill>
              </a:rPr>
              <a:t>نشاط   </a:t>
            </a:r>
            <a:r>
              <a:rPr lang="ar-SA" sz="2800" b="1" dirty="0" smtClean="0"/>
              <a:t>( الأذرع المرفرفة )</a:t>
            </a:r>
            <a:endParaRPr lang="ar-SA" sz="3000" b="1" dirty="0" smtClean="0"/>
          </a:p>
          <a:p>
            <a:pPr>
              <a:buNone/>
            </a:pPr>
            <a:r>
              <a:rPr lang="ar-SA" sz="3000" b="1" dirty="0" smtClean="0"/>
              <a:t>              </a:t>
            </a:r>
          </a:p>
          <a:p>
            <a:pPr>
              <a:lnSpc>
                <a:spcPct val="150000"/>
              </a:lnSpc>
              <a:buNone/>
            </a:pPr>
            <a:r>
              <a:rPr lang="ar-SA" sz="3000" b="1" dirty="0" smtClean="0"/>
              <a:t>               </a:t>
            </a:r>
            <a:r>
              <a:rPr lang="ar-SA" sz="2800" b="1" dirty="0" smtClean="0"/>
              <a:t> </a:t>
            </a:r>
          </a:p>
        </p:txBody>
      </p:sp>
      <p:pic>
        <p:nvPicPr>
          <p:cNvPr id="9" name="Picture 4" descr="C:\Users\Public\Pictures\نشاط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8082" y="357166"/>
            <a:ext cx="1285884" cy="1071570"/>
          </a:xfrm>
          <a:prstGeom prst="rect">
            <a:avLst/>
          </a:prstGeom>
          <a:noFill/>
        </p:spPr>
      </p:pic>
      <p:pic>
        <p:nvPicPr>
          <p:cNvPr id="1026" name="Picture 2" descr="C:\Users\Public\Pictures\طائر يطير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1785926"/>
            <a:ext cx="6643734" cy="5072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Public\Pictures\خلفيات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</p:spPr>
      </p:pic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868680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ar-SA" sz="3000" b="1" dirty="0" smtClean="0"/>
              <a:t>              </a:t>
            </a:r>
          </a:p>
          <a:p>
            <a:pPr>
              <a:buNone/>
            </a:pPr>
            <a:r>
              <a:rPr lang="ar-SA" sz="3000" b="1" dirty="0" smtClean="0"/>
              <a:t>               </a:t>
            </a:r>
            <a:r>
              <a:rPr lang="ar-SA" sz="2800" b="1" dirty="0" smtClean="0"/>
              <a:t> </a:t>
            </a:r>
            <a:r>
              <a:rPr lang="ar-SA" sz="2800" b="1" dirty="0" smtClean="0">
                <a:solidFill>
                  <a:schemeClr val="accent5">
                    <a:lumMod val="75000"/>
                  </a:schemeClr>
                </a:solidFill>
              </a:rPr>
              <a:t>دفتر العلوم</a:t>
            </a:r>
          </a:p>
          <a:p>
            <a:pPr>
              <a:buNone/>
            </a:pPr>
            <a:endParaRPr lang="ar-SA" sz="28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None/>
            </a:pPr>
            <a:endParaRPr lang="ar-SA" sz="28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None/>
            </a:pPr>
            <a:endParaRPr lang="ar-SA" sz="28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None/>
            </a:pPr>
            <a:endParaRPr lang="ar-SA" sz="28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None/>
            </a:pPr>
            <a:endParaRPr lang="ar-SA" sz="28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None/>
            </a:pPr>
            <a:r>
              <a:rPr lang="ar-SA" sz="2800" b="1" dirty="0" smtClean="0">
                <a:solidFill>
                  <a:schemeClr val="accent5">
                    <a:lumMod val="75000"/>
                  </a:schemeClr>
                </a:solidFill>
              </a:rPr>
              <a:t>                </a:t>
            </a:r>
            <a:r>
              <a:rPr lang="ar-SA" sz="2800" b="1" dirty="0" err="1" smtClean="0">
                <a:solidFill>
                  <a:srgbClr val="00B050"/>
                </a:solidFill>
              </a:rPr>
              <a:t>إستخدام</a:t>
            </a:r>
            <a:r>
              <a:rPr lang="ar-SA" sz="2800" b="1" dirty="0" smtClean="0">
                <a:solidFill>
                  <a:srgbClr val="00B050"/>
                </a:solidFill>
              </a:rPr>
              <a:t> الصور والرسوم   </a:t>
            </a:r>
            <a:r>
              <a:rPr lang="ar-SA" sz="2800" b="1" dirty="0" smtClean="0"/>
              <a:t>/  شكل (  12/ 13)</a:t>
            </a:r>
          </a:p>
          <a:p>
            <a:pPr>
              <a:buNone/>
            </a:pPr>
            <a:endParaRPr lang="ar-SA" sz="2800" b="1" dirty="0" smtClean="0"/>
          </a:p>
          <a:p>
            <a:pPr>
              <a:buNone/>
            </a:pPr>
            <a:r>
              <a:rPr lang="ar-SA" sz="2800" b="1" dirty="0" smtClean="0"/>
              <a:t>                </a:t>
            </a:r>
            <a:r>
              <a:rPr lang="ar-SA" sz="2800" b="1" dirty="0" smtClean="0">
                <a:solidFill>
                  <a:srgbClr val="00B050"/>
                </a:solidFill>
              </a:rPr>
              <a:t>عرض سريع  </a:t>
            </a:r>
            <a:r>
              <a:rPr lang="ar-SA" sz="2800" b="1" dirty="0" smtClean="0"/>
              <a:t>( وظيفة الريش )</a:t>
            </a:r>
          </a:p>
          <a:p>
            <a:pPr>
              <a:buNone/>
            </a:pPr>
            <a:endParaRPr lang="ar-SA" sz="2800" b="1" dirty="0" smtClean="0"/>
          </a:p>
          <a:p>
            <a:pPr>
              <a:buNone/>
            </a:pPr>
            <a:r>
              <a:rPr lang="ar-SA" sz="2800" b="1" dirty="0" smtClean="0"/>
              <a:t>                 </a:t>
            </a:r>
            <a:r>
              <a:rPr lang="ar-SA" sz="2800" b="1" dirty="0" smtClean="0">
                <a:solidFill>
                  <a:srgbClr val="B60E92"/>
                </a:solidFill>
              </a:rPr>
              <a:t>ماذا قرأت ؟    </a:t>
            </a:r>
            <a:r>
              <a:rPr lang="ar-SA" sz="2800" b="1" dirty="0" smtClean="0"/>
              <a:t>ص ( 140 )</a:t>
            </a:r>
          </a:p>
        </p:txBody>
      </p:sp>
      <p:pic>
        <p:nvPicPr>
          <p:cNvPr id="7" name="Picture 12" descr="C:\Users\Public\Pictures\دفتتتر العلوم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8082" y="357166"/>
            <a:ext cx="1214446" cy="1071570"/>
          </a:xfrm>
          <a:prstGeom prst="rect">
            <a:avLst/>
          </a:prstGeom>
          <a:noFill/>
        </p:spPr>
      </p:pic>
      <p:sp>
        <p:nvSpPr>
          <p:cNvPr id="8" name="مخطط انسيابي: محطة طرفية 7"/>
          <p:cNvSpPr/>
          <p:nvPr/>
        </p:nvSpPr>
        <p:spPr>
          <a:xfrm>
            <a:off x="642910" y="1428736"/>
            <a:ext cx="7643866" cy="714380"/>
          </a:xfrm>
          <a:prstGeom prst="flowChartTermina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ar-SA" sz="2800" b="1" dirty="0" smtClean="0">
                <a:solidFill>
                  <a:schemeClr val="accent3">
                    <a:lumMod val="50000"/>
                  </a:schemeClr>
                </a:solidFill>
              </a:rPr>
              <a:t> صنفي أنواع الريش في الطيور على شكل خريطة مفاهيم ؟</a:t>
            </a:r>
          </a:p>
          <a:p>
            <a:pPr algn="ctr"/>
            <a:r>
              <a:rPr lang="ar-SA" sz="2800" b="1" dirty="0" smtClean="0">
                <a:solidFill>
                  <a:schemeClr val="accent3">
                    <a:lumMod val="50000"/>
                  </a:schemeClr>
                </a:solidFill>
              </a:rPr>
              <a:t>                          </a:t>
            </a:r>
            <a:endParaRPr lang="ar-SA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" name="Picture 11" descr="C:\Users\Public\Pictures\حل الواجب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58082" y="2143116"/>
            <a:ext cx="1252537" cy="1000132"/>
          </a:xfrm>
          <a:prstGeom prst="rect">
            <a:avLst/>
          </a:prstGeom>
          <a:noFill/>
        </p:spPr>
      </p:pic>
      <p:sp>
        <p:nvSpPr>
          <p:cNvPr id="11" name="سهم إلى اليمين 10"/>
          <p:cNvSpPr/>
          <p:nvPr/>
        </p:nvSpPr>
        <p:spPr>
          <a:xfrm>
            <a:off x="1571604" y="2214554"/>
            <a:ext cx="5643602" cy="1357322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chemeClr val="accent3">
                    <a:lumMod val="50000"/>
                  </a:schemeClr>
                </a:solidFill>
              </a:rPr>
              <a:t>الواجب  </a:t>
            </a:r>
            <a:r>
              <a:rPr lang="ar-SA" sz="3200" b="1" dirty="0" err="1" smtClean="0">
                <a:solidFill>
                  <a:schemeClr val="accent3">
                    <a:lumMod val="50000"/>
                  </a:schemeClr>
                </a:solidFill>
              </a:rPr>
              <a:t>ص</a:t>
            </a:r>
            <a:r>
              <a:rPr lang="ar-SA" sz="3200" b="1" dirty="0" smtClean="0">
                <a:solidFill>
                  <a:schemeClr val="accent3">
                    <a:lumMod val="50000"/>
                  </a:schemeClr>
                </a:solidFill>
              </a:rPr>
              <a:t> ( 145 )  رقم  ( 5 </a:t>
            </a:r>
            <a:r>
              <a:rPr lang="ar-SA" sz="3200" b="1" dirty="0" err="1" smtClean="0">
                <a:solidFill>
                  <a:schemeClr val="accent3">
                    <a:lumMod val="50000"/>
                  </a:schemeClr>
                </a:solidFill>
              </a:rPr>
              <a:t>أ</a:t>
            </a:r>
            <a:r>
              <a:rPr lang="ar-SA" sz="3200" b="1" dirty="0" smtClean="0">
                <a:solidFill>
                  <a:schemeClr val="accent3">
                    <a:lumMod val="50000"/>
                  </a:schemeClr>
                </a:solidFill>
              </a:rPr>
              <a:t> )</a:t>
            </a:r>
            <a:endParaRPr lang="ar-SA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2" name="Picture 13" descr="C:\Users\Public\Pictures\صور ورسوم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29520" y="3286124"/>
            <a:ext cx="1142998" cy="1000132"/>
          </a:xfrm>
          <a:prstGeom prst="rect">
            <a:avLst/>
          </a:prstGeom>
          <a:noFill/>
        </p:spPr>
      </p:pic>
      <p:pic>
        <p:nvPicPr>
          <p:cNvPr id="13" name="Picture 16" descr="C:\Users\Public\Pictures\ماذا قرأت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58082" y="5572140"/>
            <a:ext cx="1285884" cy="1000132"/>
          </a:xfrm>
          <a:prstGeom prst="rect">
            <a:avLst/>
          </a:prstGeom>
          <a:noFill/>
        </p:spPr>
      </p:pic>
      <p:pic>
        <p:nvPicPr>
          <p:cNvPr id="14" name="Picture 15" descr="C:\Users\Public\Pictures\عرض سريع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58082" y="4429132"/>
            <a:ext cx="1214446" cy="1000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ublic\Pictures\خلفييية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</p:spPr>
      </p:pic>
      <p:sp>
        <p:nvSpPr>
          <p:cNvPr id="5" name="عنوان 1"/>
          <p:cNvSpPr txBox="1">
            <a:spLocks/>
          </p:cNvSpPr>
          <p:nvPr/>
        </p:nvSpPr>
        <p:spPr>
          <a:xfrm>
            <a:off x="428596" y="214290"/>
            <a:ext cx="8229600" cy="857256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صفات نشترك فيها مع الحيوانات</a:t>
            </a:r>
            <a:endParaRPr kumimoji="0" lang="ar-SA" sz="3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2" descr="C:\Users\Public\Pictures\جمل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071546"/>
            <a:ext cx="8358247" cy="535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Public\Pictures\خلفيات 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0034" y="2571744"/>
            <a:ext cx="8229600" cy="1143000"/>
          </a:xfrm>
        </p:spPr>
        <p:txBody>
          <a:bodyPr>
            <a:normAutofit/>
          </a:bodyPr>
          <a:lstStyle/>
          <a:p>
            <a:r>
              <a:rPr lang="ar-SA" sz="6000" b="1" dirty="0" smtClean="0">
                <a:solidFill>
                  <a:srgbClr val="BD4A47"/>
                </a:solidFill>
              </a:rPr>
              <a:t>تـــابـــــع</a:t>
            </a:r>
            <a:endParaRPr lang="ar-SA" sz="6000" b="1" dirty="0">
              <a:solidFill>
                <a:srgbClr val="BD4A4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Public\Pictures\خلفيات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ar-SA" b="1" dirty="0" smtClean="0">
                <a:solidFill>
                  <a:srgbClr val="A30D83"/>
                </a:solidFill>
              </a:rPr>
              <a:t>الربط مع المعرفة السابقة</a:t>
            </a:r>
          </a:p>
          <a:p>
            <a:pPr algn="ctr">
              <a:buNone/>
            </a:pPr>
            <a:r>
              <a:rPr lang="ar-SA" b="1" dirty="0" smtClean="0">
                <a:solidFill>
                  <a:schemeClr val="accent1"/>
                </a:solidFill>
              </a:rPr>
              <a:t>( خصائص الثدييات )</a:t>
            </a:r>
          </a:p>
          <a:p>
            <a:pPr>
              <a:buNone/>
            </a:pPr>
            <a:endParaRPr lang="ar-SA" dirty="0" smtClean="0"/>
          </a:p>
          <a:p>
            <a:pPr>
              <a:buNone/>
            </a:pPr>
            <a:r>
              <a:rPr lang="ar-SA" b="1" dirty="0" smtClean="0">
                <a:solidFill>
                  <a:srgbClr val="FF0000"/>
                </a:solidFill>
              </a:rPr>
              <a:t>      أسئلة ومناقشة /  </a:t>
            </a:r>
          </a:p>
          <a:p>
            <a:pPr>
              <a:lnSpc>
                <a:spcPct val="150000"/>
              </a:lnSpc>
              <a:buNone/>
            </a:pPr>
            <a:r>
              <a:rPr lang="ar-SA" b="1" dirty="0" smtClean="0">
                <a:solidFill>
                  <a:srgbClr val="FF0000"/>
                </a:solidFill>
              </a:rPr>
              <a:t>        </a:t>
            </a:r>
            <a:r>
              <a:rPr lang="ar-SA" b="1" dirty="0" smtClean="0"/>
              <a:t>1. أكتبي قائمة بجميع خصائص الثدييات ؟</a:t>
            </a:r>
            <a:endParaRPr lang="ar-SA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Public\Pictures\خلفيات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pic>
        <p:nvPicPr>
          <p:cNvPr id="6" name="Picture 2" descr="http://www.ibtesama.com/vb/imgcache2/15459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858016" cy="4857784"/>
          </a:xfrm>
          <a:prstGeom prst="rect">
            <a:avLst/>
          </a:prstGeom>
          <a:noFill/>
        </p:spPr>
      </p:pic>
      <p:pic>
        <p:nvPicPr>
          <p:cNvPr id="7" name="Picture 2" descr="http://t2.gstatic.com/images?q=tbn:ANd9GcRm13aomhb8xqKxrBVpghTCFEBoNDKc16aArk557ddo3zL3Vm76T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3571876"/>
            <a:ext cx="3786214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Public\Pictures\خلفيات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pic>
        <p:nvPicPr>
          <p:cNvPr id="8" name="Picture 6" descr="http://t3.gstatic.com/images?q=tbn:ANd9GcR3-eObLuz90ZxUQjTJdh_88z4CTA3IUpTmnWe46W5RqIS3ib9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500042"/>
            <a:ext cx="3929090" cy="2857520"/>
          </a:xfrm>
          <a:prstGeom prst="rect">
            <a:avLst/>
          </a:prstGeom>
          <a:noFill/>
        </p:spPr>
      </p:pic>
      <p:pic>
        <p:nvPicPr>
          <p:cNvPr id="11" name="Picture 4" descr="http://t2.gstatic.com/images?q=tbn:ANd9GcSslMv22fDKBzGI9Q1q5OuL7LVPkF7UUZ2ofe1fN0D9iQfN-WEDs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500042"/>
            <a:ext cx="3786182" cy="2857520"/>
          </a:xfrm>
          <a:prstGeom prst="rect">
            <a:avLst/>
          </a:prstGeom>
          <a:noFill/>
        </p:spPr>
      </p:pic>
      <p:pic>
        <p:nvPicPr>
          <p:cNvPr id="12" name="Picture 8" descr="http://t3.gstatic.com/images?q=tbn:ANd9GcSqvHKUUcU26_mOfcrzSKj-UNZqdGWKpshQZCOmZmNH4f1MZiA-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3714752"/>
            <a:ext cx="3857652" cy="2714644"/>
          </a:xfrm>
          <a:prstGeom prst="rect">
            <a:avLst/>
          </a:prstGeom>
          <a:noFill/>
        </p:spPr>
      </p:pic>
      <p:pic>
        <p:nvPicPr>
          <p:cNvPr id="13" name="Picture 8" descr="C:\Users\Fulla\Desktop\بدون عنوان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3714752"/>
            <a:ext cx="3929090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Public\Pictures\خلفيات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</p:spPr>
      </p:pic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8686800" cy="6858000"/>
          </a:xfrm>
        </p:spPr>
        <p:txBody>
          <a:bodyPr>
            <a:normAutofit/>
          </a:bodyPr>
          <a:lstStyle/>
          <a:p>
            <a:pPr>
              <a:buNone/>
            </a:pPr>
            <a:endParaRPr lang="ar-SA" dirty="0" smtClean="0"/>
          </a:p>
          <a:p>
            <a:pPr>
              <a:buNone/>
            </a:pPr>
            <a:r>
              <a:rPr lang="ar-SA" dirty="0" smtClean="0"/>
              <a:t>             </a:t>
            </a:r>
            <a:r>
              <a:rPr lang="ar-SA" sz="2800" b="1" dirty="0" err="1" smtClean="0">
                <a:solidFill>
                  <a:srgbClr val="00B050"/>
                </a:solidFill>
              </a:rPr>
              <a:t>إستخدام</a:t>
            </a:r>
            <a:r>
              <a:rPr lang="ar-SA" sz="2800" b="1" dirty="0" smtClean="0">
                <a:solidFill>
                  <a:srgbClr val="00B050"/>
                </a:solidFill>
              </a:rPr>
              <a:t> الصور والرسوم   </a:t>
            </a:r>
            <a:r>
              <a:rPr lang="ar-SA" sz="2800" b="1" dirty="0" smtClean="0"/>
              <a:t>/  شكل (  14 )</a:t>
            </a:r>
            <a:endParaRPr lang="ar-SA" sz="3000" b="1" dirty="0" smtClean="0"/>
          </a:p>
          <a:p>
            <a:pPr>
              <a:buNone/>
            </a:pPr>
            <a:r>
              <a:rPr lang="ar-SA" sz="3000" b="1" dirty="0" smtClean="0"/>
              <a:t>              </a:t>
            </a:r>
          </a:p>
          <a:p>
            <a:pPr>
              <a:buNone/>
            </a:pPr>
            <a:r>
              <a:rPr lang="ar-SA" sz="3000" b="1" dirty="0" smtClean="0"/>
              <a:t>               </a:t>
            </a:r>
            <a:r>
              <a:rPr lang="ar-SA" sz="2800" b="1" dirty="0" smtClean="0"/>
              <a:t> </a:t>
            </a:r>
            <a:r>
              <a:rPr lang="ar-SA" sz="2800" b="1" dirty="0" smtClean="0">
                <a:solidFill>
                  <a:schemeClr val="accent5">
                    <a:lumMod val="75000"/>
                  </a:schemeClr>
                </a:solidFill>
              </a:rPr>
              <a:t>دفتر العلوم</a:t>
            </a:r>
          </a:p>
          <a:p>
            <a:pPr>
              <a:buNone/>
            </a:pPr>
            <a:endParaRPr lang="ar-SA" sz="28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None/>
            </a:pPr>
            <a:endParaRPr lang="ar-SA" sz="28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None/>
            </a:pPr>
            <a:endParaRPr lang="ar-SA" sz="28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None/>
            </a:pPr>
            <a:endParaRPr lang="ar-SA" sz="28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None/>
            </a:pPr>
            <a:endParaRPr lang="ar-SA" sz="28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None/>
            </a:pPr>
            <a:endParaRPr lang="ar-SA" sz="28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lnSpc>
                <a:spcPct val="200000"/>
              </a:lnSpc>
              <a:buNone/>
            </a:pPr>
            <a:r>
              <a:rPr lang="ar-SA" sz="2800" b="1" dirty="0" smtClean="0">
                <a:solidFill>
                  <a:schemeClr val="accent5">
                    <a:lumMod val="75000"/>
                  </a:schemeClr>
                </a:solidFill>
              </a:rPr>
              <a:t>                 </a:t>
            </a:r>
            <a:r>
              <a:rPr lang="ar-SA" sz="2800" b="1" dirty="0" smtClean="0">
                <a:solidFill>
                  <a:srgbClr val="B60E92"/>
                </a:solidFill>
              </a:rPr>
              <a:t>ماذا قرأت ؟    </a:t>
            </a:r>
            <a:r>
              <a:rPr lang="ar-SA" sz="2800" b="1" dirty="0" smtClean="0"/>
              <a:t>ص ( 141 )</a:t>
            </a:r>
          </a:p>
        </p:txBody>
      </p:sp>
      <p:pic>
        <p:nvPicPr>
          <p:cNvPr id="7" name="Picture 12" descr="C:\Users\Public\Pictures\دفتتتر العلوم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20" y="1428736"/>
            <a:ext cx="1214446" cy="1071570"/>
          </a:xfrm>
          <a:prstGeom prst="rect">
            <a:avLst/>
          </a:prstGeom>
          <a:noFill/>
        </p:spPr>
      </p:pic>
      <p:pic>
        <p:nvPicPr>
          <p:cNvPr id="9" name="Picture 13" descr="C:\Users\Public\Pictures\صور ورسوم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00958" y="285728"/>
            <a:ext cx="1142998" cy="1000132"/>
          </a:xfrm>
          <a:prstGeom prst="rect">
            <a:avLst/>
          </a:prstGeom>
          <a:noFill/>
        </p:spPr>
      </p:pic>
      <p:sp>
        <p:nvSpPr>
          <p:cNvPr id="10" name="مخطط انسيابي: محطة طرفية 9"/>
          <p:cNvSpPr/>
          <p:nvPr/>
        </p:nvSpPr>
        <p:spPr>
          <a:xfrm>
            <a:off x="0" y="2500306"/>
            <a:ext cx="8786842" cy="1143008"/>
          </a:xfrm>
          <a:prstGeom prst="flowChartTermina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ar-SA" sz="2800" b="1" dirty="0" smtClean="0">
                <a:solidFill>
                  <a:schemeClr val="accent3">
                    <a:lumMod val="50000"/>
                  </a:schemeClr>
                </a:solidFill>
              </a:rPr>
              <a:t>صنفي الثدييات حسب غذائها ( من شكل15) على شكل </a:t>
            </a:r>
          </a:p>
          <a:p>
            <a:pPr algn="ctr"/>
            <a:r>
              <a:rPr lang="ar-SA" sz="2800" b="1" dirty="0" smtClean="0">
                <a:solidFill>
                  <a:schemeClr val="accent3">
                    <a:lumMod val="50000"/>
                  </a:schemeClr>
                </a:solidFill>
              </a:rPr>
              <a:t>خريطة مفاهيم , مع ذكر شكل الأسنان ؟</a:t>
            </a:r>
          </a:p>
          <a:p>
            <a:pPr algn="ctr"/>
            <a:r>
              <a:rPr lang="ar-SA" sz="2800" b="1" dirty="0" smtClean="0">
                <a:solidFill>
                  <a:schemeClr val="accent3">
                    <a:lumMod val="50000"/>
                  </a:schemeClr>
                </a:solidFill>
              </a:rPr>
              <a:t>                          </a:t>
            </a:r>
            <a:endParaRPr lang="ar-SA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1" name="Picture 11" descr="C:\Users\Public\Pictures\حل الواجب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58082" y="4071942"/>
            <a:ext cx="1252537" cy="1000132"/>
          </a:xfrm>
          <a:prstGeom prst="rect">
            <a:avLst/>
          </a:prstGeom>
          <a:noFill/>
        </p:spPr>
      </p:pic>
      <p:sp>
        <p:nvSpPr>
          <p:cNvPr id="12" name="سهم إلى اليمين 11"/>
          <p:cNvSpPr/>
          <p:nvPr/>
        </p:nvSpPr>
        <p:spPr>
          <a:xfrm>
            <a:off x="1571604" y="3786190"/>
            <a:ext cx="5643602" cy="1357322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chemeClr val="accent3">
                    <a:lumMod val="50000"/>
                  </a:schemeClr>
                </a:solidFill>
              </a:rPr>
              <a:t>الواجب  </a:t>
            </a:r>
            <a:r>
              <a:rPr lang="ar-SA" sz="3200" b="1" dirty="0" err="1" smtClean="0">
                <a:solidFill>
                  <a:schemeClr val="accent3">
                    <a:lumMod val="50000"/>
                  </a:schemeClr>
                </a:solidFill>
              </a:rPr>
              <a:t>ص</a:t>
            </a:r>
            <a:r>
              <a:rPr lang="ar-SA" sz="3200" b="1" dirty="0" smtClean="0">
                <a:solidFill>
                  <a:schemeClr val="accent3">
                    <a:lumMod val="50000"/>
                  </a:schemeClr>
                </a:solidFill>
              </a:rPr>
              <a:t> ( 145 )  رقم  ( 3 )</a:t>
            </a:r>
            <a:endParaRPr lang="ar-SA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3" name="Picture 16" descr="C:\Users\Public\Pictures\ماذا قرأت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58082" y="5357826"/>
            <a:ext cx="1285884" cy="1000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Public\Pictures\خلفيات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</p:spPr>
      </p:pic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8686800" cy="7215214"/>
          </a:xfrm>
        </p:spPr>
        <p:txBody>
          <a:bodyPr>
            <a:normAutofit/>
          </a:bodyPr>
          <a:lstStyle/>
          <a:p>
            <a:pPr>
              <a:buNone/>
            </a:pPr>
            <a:endParaRPr lang="ar-SA" dirty="0" smtClean="0"/>
          </a:p>
          <a:p>
            <a:pPr>
              <a:buNone/>
            </a:pPr>
            <a:r>
              <a:rPr lang="ar-SA" dirty="0" smtClean="0"/>
              <a:t>             </a:t>
            </a:r>
            <a:r>
              <a:rPr lang="ar-SA" sz="3600" b="1" dirty="0" smtClean="0">
                <a:solidFill>
                  <a:srgbClr val="00B050"/>
                </a:solidFill>
              </a:rPr>
              <a:t> </a:t>
            </a:r>
            <a:r>
              <a:rPr lang="ar-SA" sz="2800" b="1" dirty="0" smtClean="0">
                <a:solidFill>
                  <a:srgbClr val="00B050"/>
                </a:solidFill>
              </a:rPr>
              <a:t>الربط مع المناهج  </a:t>
            </a:r>
            <a:r>
              <a:rPr lang="ar-SA" sz="2800" b="1" dirty="0" smtClean="0"/>
              <a:t>(  فنون اللغة ) </a:t>
            </a:r>
            <a:endParaRPr lang="ar-SA" sz="3000" b="1" dirty="0" smtClean="0"/>
          </a:p>
          <a:p>
            <a:pPr>
              <a:lnSpc>
                <a:spcPct val="150000"/>
              </a:lnSpc>
              <a:buNone/>
            </a:pPr>
            <a:r>
              <a:rPr lang="ar-SA" sz="2800" b="1" dirty="0" smtClean="0"/>
              <a:t>   1/  أذكري قائمة بالعبارات التي نستخدمها لإظهار التماثل بين سلوك</a:t>
            </a:r>
          </a:p>
          <a:p>
            <a:pPr>
              <a:buNone/>
            </a:pPr>
            <a:r>
              <a:rPr lang="ar-SA" sz="2800" b="1" dirty="0" smtClean="0"/>
              <a:t> الثدييات وسلوك الأشخاص ؟  (  الكلب , الثعلب , الأسد , الفهد  )</a:t>
            </a:r>
          </a:p>
          <a:p>
            <a:pPr>
              <a:buNone/>
            </a:pPr>
            <a:r>
              <a:rPr lang="ar-SA" sz="2800" b="1" dirty="0" smtClean="0"/>
              <a:t> 2/  أذكري </a:t>
            </a:r>
            <a:r>
              <a:rPr lang="ar-SA" sz="2800" b="1" dirty="0" err="1" smtClean="0"/>
              <a:t>إسم</a:t>
            </a:r>
            <a:r>
              <a:rPr lang="ar-SA" sz="2800" b="1" dirty="0" smtClean="0"/>
              <a:t> صغير الحيوانات التالية وفقاً لمراجع اللغة العربية ؟ </a:t>
            </a:r>
          </a:p>
          <a:p>
            <a:pPr>
              <a:buNone/>
            </a:pPr>
            <a:r>
              <a:rPr lang="ar-SA" sz="2800" b="1" dirty="0" smtClean="0"/>
              <a:t>                    (  الكلب , الأسد , الحصان , الدجاج  )</a:t>
            </a:r>
          </a:p>
          <a:p>
            <a:pPr>
              <a:buNone/>
            </a:pPr>
            <a:endParaRPr lang="ar-SA" sz="800" b="1" dirty="0" smtClean="0"/>
          </a:p>
          <a:p>
            <a:pPr>
              <a:buNone/>
            </a:pPr>
            <a:r>
              <a:rPr lang="ar-SA" sz="3000" b="1" dirty="0" smtClean="0"/>
              <a:t>                 </a:t>
            </a:r>
            <a:r>
              <a:rPr lang="ar-SA" sz="2800" b="1" dirty="0" err="1" smtClean="0">
                <a:solidFill>
                  <a:srgbClr val="00B050"/>
                </a:solidFill>
              </a:rPr>
              <a:t>إستخدام</a:t>
            </a:r>
            <a:r>
              <a:rPr lang="ar-SA" sz="2800" b="1" dirty="0" smtClean="0">
                <a:solidFill>
                  <a:srgbClr val="00B050"/>
                </a:solidFill>
              </a:rPr>
              <a:t> الصور والرسوم   </a:t>
            </a:r>
            <a:r>
              <a:rPr lang="ar-SA" sz="2800" b="1" dirty="0" smtClean="0"/>
              <a:t>/  شكل (  16 / 17 )</a:t>
            </a:r>
            <a:endParaRPr lang="ar-SA" sz="3000" b="1" dirty="0" smtClean="0"/>
          </a:p>
          <a:p>
            <a:pPr>
              <a:lnSpc>
                <a:spcPct val="200000"/>
              </a:lnSpc>
              <a:buNone/>
            </a:pPr>
            <a:r>
              <a:rPr lang="ar-SA" sz="3000" b="1" dirty="0" smtClean="0"/>
              <a:t>                 </a:t>
            </a:r>
            <a:r>
              <a:rPr lang="ar-SA" sz="2800" b="1" dirty="0" smtClean="0">
                <a:solidFill>
                  <a:srgbClr val="B60E92"/>
                </a:solidFill>
              </a:rPr>
              <a:t>ماذا قرأت ؟    </a:t>
            </a:r>
            <a:r>
              <a:rPr lang="ar-SA" sz="2800" b="1" dirty="0" smtClean="0"/>
              <a:t>ص ( 143 )</a:t>
            </a:r>
          </a:p>
          <a:p>
            <a:pPr>
              <a:lnSpc>
                <a:spcPct val="200000"/>
              </a:lnSpc>
              <a:buNone/>
            </a:pPr>
            <a:r>
              <a:rPr lang="ar-SA" sz="2800" b="1" dirty="0" smtClean="0"/>
              <a:t>                 </a:t>
            </a:r>
            <a:r>
              <a:rPr lang="ar-SA" sz="2800" b="1" dirty="0" smtClean="0">
                <a:solidFill>
                  <a:srgbClr val="00B050"/>
                </a:solidFill>
              </a:rPr>
              <a:t>مناقشة   </a:t>
            </a:r>
            <a:r>
              <a:rPr lang="ar-SA" sz="2800" b="1" dirty="0" smtClean="0"/>
              <a:t>( </a:t>
            </a:r>
            <a:r>
              <a:rPr lang="ar-SA" sz="2800" b="1" dirty="0" err="1" smtClean="0"/>
              <a:t>فروقات</a:t>
            </a:r>
            <a:r>
              <a:rPr lang="ar-SA" sz="2800" b="1" dirty="0" smtClean="0"/>
              <a:t> مراحل النمو )</a:t>
            </a:r>
          </a:p>
          <a:p>
            <a:pPr>
              <a:buNone/>
            </a:pPr>
            <a:endParaRPr lang="ar-SA" sz="2800" b="1" dirty="0" smtClean="0"/>
          </a:p>
          <a:p>
            <a:pPr>
              <a:buNone/>
            </a:pPr>
            <a:r>
              <a:rPr lang="ar-SA" sz="2800" b="1" dirty="0" smtClean="0"/>
              <a:t>                 </a:t>
            </a:r>
            <a:endParaRPr lang="ar-SA" sz="3000" b="1" dirty="0" smtClean="0"/>
          </a:p>
        </p:txBody>
      </p:sp>
      <p:pic>
        <p:nvPicPr>
          <p:cNvPr id="5" name="Picture 3" descr="C:\Users\Public\Pictures\الربط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20" y="357166"/>
            <a:ext cx="1214446" cy="1000132"/>
          </a:xfrm>
          <a:prstGeom prst="rect">
            <a:avLst/>
          </a:prstGeom>
          <a:noFill/>
        </p:spPr>
      </p:pic>
      <p:pic>
        <p:nvPicPr>
          <p:cNvPr id="9" name="Picture 16" descr="C:\Users\Public\Pictures\ماذا قرأت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15206" y="4286256"/>
            <a:ext cx="1285884" cy="1000132"/>
          </a:xfrm>
          <a:prstGeom prst="rect">
            <a:avLst/>
          </a:prstGeom>
          <a:noFill/>
        </p:spPr>
      </p:pic>
      <p:pic>
        <p:nvPicPr>
          <p:cNvPr id="11" name="Picture 2" descr="C:\Users\Public\Pictures\مناقشة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15206" y="5357826"/>
            <a:ext cx="1214446" cy="1000132"/>
          </a:xfrm>
          <a:prstGeom prst="rect">
            <a:avLst/>
          </a:prstGeom>
          <a:noFill/>
        </p:spPr>
      </p:pic>
      <p:pic>
        <p:nvPicPr>
          <p:cNvPr id="12" name="Picture 13" descr="C:\Users\Public\Pictures\صور ورسوم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86644" y="3214686"/>
            <a:ext cx="1142998" cy="1000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Public\Pictures\خلفيات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</p:spPr>
      </p:pic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8686800" cy="6858000"/>
          </a:xfrm>
        </p:spPr>
        <p:txBody>
          <a:bodyPr/>
          <a:lstStyle/>
          <a:p>
            <a:pPr>
              <a:buNone/>
            </a:pPr>
            <a:endParaRPr lang="ar-SA" sz="2800" b="1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ar-SA" sz="2800" b="1" dirty="0" smtClean="0">
                <a:solidFill>
                  <a:srgbClr val="00B050"/>
                </a:solidFill>
              </a:rPr>
              <a:t>                  تنوع الثقافات  </a:t>
            </a:r>
            <a:r>
              <a:rPr lang="ar-SA" sz="2800" b="1" dirty="0" smtClean="0"/>
              <a:t>( الثدييات حول العالم ) </a:t>
            </a:r>
          </a:p>
          <a:p>
            <a:pPr>
              <a:buNone/>
            </a:pPr>
            <a:r>
              <a:rPr lang="ar-SA" sz="2800" b="1" dirty="0" smtClean="0"/>
              <a:t>                 حددي موطن الثدييات التالية : ( الحوت الأزرق , </a:t>
            </a:r>
          </a:p>
          <a:p>
            <a:pPr>
              <a:buNone/>
            </a:pPr>
            <a:r>
              <a:rPr lang="ar-SA" sz="2800" b="1" dirty="0" smtClean="0"/>
              <a:t>       الجمل , الدب القطبي , فرس النهر , الفيل , الزرافة , </a:t>
            </a:r>
            <a:r>
              <a:rPr lang="ar-SA" sz="2800" b="1" dirty="0" err="1" smtClean="0"/>
              <a:t>الكنغر</a:t>
            </a:r>
            <a:r>
              <a:rPr lang="ar-SA" sz="2800" b="1" dirty="0" smtClean="0"/>
              <a:t> )</a:t>
            </a:r>
          </a:p>
          <a:p>
            <a:pPr>
              <a:buNone/>
            </a:pPr>
            <a:endParaRPr lang="ar-SA" sz="2800" b="1" dirty="0" smtClean="0"/>
          </a:p>
          <a:p>
            <a:pPr algn="ctr">
              <a:buNone/>
            </a:pPr>
            <a:endParaRPr lang="ar-SA" sz="2800" b="1" dirty="0" smtClean="0">
              <a:solidFill>
                <a:srgbClr val="B60E92"/>
              </a:solidFill>
            </a:endParaRPr>
          </a:p>
        </p:txBody>
      </p:sp>
      <p:pic>
        <p:nvPicPr>
          <p:cNvPr id="5" name="Picture 10" descr="C:\Users\Public\Pictures\تنوع ثقافات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6644" y="357166"/>
            <a:ext cx="1214446" cy="1000132"/>
          </a:xfrm>
          <a:prstGeom prst="rect">
            <a:avLst/>
          </a:prstGeom>
          <a:noFill/>
        </p:spPr>
      </p:pic>
      <p:pic>
        <p:nvPicPr>
          <p:cNvPr id="6" name="Picture 2" descr="C:\Users\Public\Pictures\خريطة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571744"/>
            <a:ext cx="8501122" cy="3929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Public\Pictures\خلفيات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</p:spPr>
      </p:pic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868680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ar-SA" sz="3500" b="1" dirty="0" smtClean="0">
                <a:solidFill>
                  <a:srgbClr val="B60E92"/>
                </a:solidFill>
              </a:rPr>
              <a:t>               </a:t>
            </a:r>
          </a:p>
          <a:p>
            <a:pPr>
              <a:buNone/>
            </a:pPr>
            <a:r>
              <a:rPr lang="ar-SA" sz="3500" b="1" dirty="0" smtClean="0">
                <a:solidFill>
                  <a:srgbClr val="B60E92"/>
                </a:solidFill>
              </a:rPr>
              <a:t>               </a:t>
            </a:r>
            <a:r>
              <a:rPr lang="ar-SA" sz="2800" b="1" dirty="0" smtClean="0">
                <a:solidFill>
                  <a:srgbClr val="B60E92"/>
                </a:solidFill>
              </a:rPr>
              <a:t>تطبيق الرياضيات  (  التعامل مع النسب )</a:t>
            </a:r>
          </a:p>
          <a:p>
            <a:pPr>
              <a:buNone/>
            </a:pPr>
            <a:r>
              <a:rPr lang="ar-SA" sz="2800" b="1" dirty="0" smtClean="0">
                <a:solidFill>
                  <a:srgbClr val="B60E92"/>
                </a:solidFill>
              </a:rPr>
              <a:t>                      مسائل تدريبية  </a:t>
            </a:r>
            <a:r>
              <a:rPr lang="ar-SA" sz="2800" b="1" dirty="0" err="1" smtClean="0"/>
              <a:t>ص</a:t>
            </a:r>
            <a:r>
              <a:rPr lang="ar-SA" sz="2800" b="1" dirty="0" smtClean="0"/>
              <a:t> ( 142 )</a:t>
            </a:r>
          </a:p>
          <a:p>
            <a:pPr>
              <a:buNone/>
            </a:pPr>
            <a:r>
              <a:rPr lang="ar-SA" sz="2800" b="1" dirty="0" smtClean="0"/>
              <a:t>1/  في يوم </a:t>
            </a:r>
            <a:r>
              <a:rPr lang="ar-SA" sz="2800" b="1" dirty="0" err="1" smtClean="0"/>
              <a:t>إعتيادي</a:t>
            </a:r>
            <a:r>
              <a:rPr lang="ar-SA" sz="2800" b="1" dirty="0" smtClean="0"/>
              <a:t> من هذه الشهور الأربعة , ما الزمن الذي قضته فقمة الفيل على السطح من الساعة 11مساءً وحتى 6 صباحاً ؟</a:t>
            </a:r>
          </a:p>
          <a:p>
            <a:pPr>
              <a:buNone/>
            </a:pPr>
            <a:r>
              <a:rPr lang="ar-SA" sz="2800" b="1" dirty="0" smtClean="0"/>
              <a:t>2/  في يوم </a:t>
            </a:r>
            <a:r>
              <a:rPr lang="ar-SA" sz="2800" b="1" dirty="0" err="1" smtClean="0"/>
              <a:t>إعتيادي</a:t>
            </a:r>
            <a:r>
              <a:rPr lang="ar-SA" sz="2800" b="1" dirty="0" smtClean="0"/>
              <a:t> من هذه الشهور الأربعة , ما الزمن الذي قضته فقمة الفيل تحت سطح الماء من الساعة  9 صباحاً وحتى 6 مساءً ؟</a:t>
            </a:r>
          </a:p>
          <a:p>
            <a:pPr>
              <a:lnSpc>
                <a:spcPct val="150000"/>
              </a:lnSpc>
              <a:buNone/>
            </a:pPr>
            <a:endParaRPr lang="ar-SA" sz="2800" b="1" dirty="0" smtClean="0"/>
          </a:p>
          <a:p>
            <a:pPr>
              <a:buNone/>
            </a:pPr>
            <a:r>
              <a:rPr lang="ar-SA" sz="3000" b="1" dirty="0" smtClean="0"/>
              <a:t> </a:t>
            </a:r>
            <a:r>
              <a:rPr lang="ar-SA" sz="2400" b="1" dirty="0" smtClean="0">
                <a:solidFill>
                  <a:srgbClr val="FF0000"/>
                </a:solidFill>
              </a:rPr>
              <a:t>قال تعالى: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( وإن لكم في الأنعام لعبرة نسقيكم مما في بطونه من بين </a:t>
            </a:r>
          </a:p>
          <a:p>
            <a:pPr>
              <a:buNone/>
            </a:pP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             فرث ودم لبناً خالصاً سائغاً للشاربين ) </a:t>
            </a:r>
            <a:r>
              <a:rPr lang="ar-SA" sz="1600" b="1" dirty="0" smtClean="0">
                <a:solidFill>
                  <a:srgbClr val="B60E92"/>
                </a:solidFill>
              </a:rPr>
              <a:t>66 النحل</a:t>
            </a:r>
            <a:endParaRPr lang="ar-SA" sz="1600" b="1" dirty="0" smtClean="0"/>
          </a:p>
          <a:p>
            <a:pPr>
              <a:buNone/>
            </a:pPr>
            <a:endParaRPr lang="ar-SA" sz="1400" b="1" dirty="0" smtClean="0"/>
          </a:p>
          <a:p>
            <a:pPr>
              <a:buNone/>
            </a:pPr>
            <a:r>
              <a:rPr lang="ar-SA" sz="2800" b="1" dirty="0" smtClean="0"/>
              <a:t>                 </a:t>
            </a:r>
            <a:r>
              <a:rPr lang="ar-SA" sz="2800" b="1" dirty="0" err="1" smtClean="0">
                <a:solidFill>
                  <a:srgbClr val="00B050"/>
                </a:solidFill>
              </a:rPr>
              <a:t>إستخدام</a:t>
            </a:r>
            <a:r>
              <a:rPr lang="ar-SA" sz="2800" b="1" dirty="0" smtClean="0">
                <a:solidFill>
                  <a:srgbClr val="00B050"/>
                </a:solidFill>
              </a:rPr>
              <a:t> الصور والرسوم   </a:t>
            </a:r>
            <a:r>
              <a:rPr lang="ar-SA" sz="2800" b="1" dirty="0" smtClean="0"/>
              <a:t>/  شكل ( 18 / 19 )</a:t>
            </a:r>
          </a:p>
        </p:txBody>
      </p:sp>
      <p:pic>
        <p:nvPicPr>
          <p:cNvPr id="6" name="Picture 2" descr="C:\Users\Public\Pictures\تطبيق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6644" y="357166"/>
            <a:ext cx="1228725" cy="1042991"/>
          </a:xfrm>
          <a:prstGeom prst="rect">
            <a:avLst/>
          </a:prstGeom>
          <a:noFill/>
        </p:spPr>
      </p:pic>
      <p:pic>
        <p:nvPicPr>
          <p:cNvPr id="9" name="Picture 2" descr="C:\Users\Public\Pictures\قرآن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86644" y="3643314"/>
            <a:ext cx="1285884" cy="857256"/>
          </a:xfrm>
          <a:prstGeom prst="rect">
            <a:avLst/>
          </a:prstGeom>
          <a:noFill/>
        </p:spPr>
      </p:pic>
      <p:pic>
        <p:nvPicPr>
          <p:cNvPr id="10" name="Picture 13" descr="C:\Users\Public\Pictures\صور ورسوم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58082" y="5500702"/>
            <a:ext cx="1142998" cy="1000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Public\Pictures\خلفيات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</p:spPr>
      </p:pic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8686800" cy="6858000"/>
          </a:xfrm>
        </p:spPr>
        <p:txBody>
          <a:bodyPr/>
          <a:lstStyle/>
          <a:p>
            <a:pPr>
              <a:buNone/>
            </a:pPr>
            <a:endParaRPr lang="ar-SA" dirty="0" smtClean="0"/>
          </a:p>
          <a:p>
            <a:pPr>
              <a:buNone/>
            </a:pPr>
            <a:r>
              <a:rPr lang="ar-SA" sz="2800" dirty="0" smtClean="0"/>
              <a:t>                 </a:t>
            </a:r>
          </a:p>
          <a:p>
            <a:pPr>
              <a:buNone/>
            </a:pPr>
            <a:endParaRPr lang="ar-SA" sz="28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ar-SA" sz="28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ar-SA" sz="2800" b="1" dirty="0" smtClean="0">
                <a:solidFill>
                  <a:srgbClr val="FF0000"/>
                </a:solidFill>
              </a:rPr>
              <a:t>                      التحقق من الفهم  ( منطقي رياضي )</a:t>
            </a:r>
          </a:p>
          <a:p>
            <a:pPr>
              <a:buNone/>
            </a:pPr>
            <a:endParaRPr lang="ar-SA" sz="28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ar-SA" sz="28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  <a:buNone/>
            </a:pPr>
            <a:r>
              <a:rPr lang="ar-SA" sz="2800" b="1" dirty="0" smtClean="0">
                <a:solidFill>
                  <a:srgbClr val="FF0000"/>
                </a:solidFill>
              </a:rPr>
              <a:t>                   إعادة التدريس  (  خصائص الحيوانات  )</a:t>
            </a:r>
          </a:p>
          <a:p>
            <a:pPr>
              <a:buNone/>
            </a:pPr>
            <a:endParaRPr lang="ar-SA" sz="28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  <a:buNone/>
            </a:pPr>
            <a:r>
              <a:rPr lang="ar-SA" sz="2800" b="1" dirty="0" smtClean="0"/>
              <a:t>   </a:t>
            </a:r>
            <a:endParaRPr lang="en-US" sz="2800" b="1" dirty="0"/>
          </a:p>
        </p:txBody>
      </p:sp>
      <p:pic>
        <p:nvPicPr>
          <p:cNvPr id="5" name="Picture 2" descr="C:\Users\Public\Pictures\إعادة التدريس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5206" y="3500438"/>
            <a:ext cx="1214446" cy="1000132"/>
          </a:xfrm>
          <a:prstGeom prst="rect">
            <a:avLst/>
          </a:prstGeom>
          <a:noFill/>
        </p:spPr>
      </p:pic>
      <p:pic>
        <p:nvPicPr>
          <p:cNvPr id="6" name="Picture 6" descr="C:\Users\Public\Pictures\عقل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68" y="1785926"/>
            <a:ext cx="1357322" cy="1000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Public\Pictures\خلفيات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ublic\Pictures\خلفييية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</p:spPr>
      </p:pic>
      <p:sp>
        <p:nvSpPr>
          <p:cNvPr id="6" name="عنصر نائب للمحتوى 5"/>
          <p:cNvSpPr>
            <a:spLocks noGrp="1"/>
          </p:cNvSpPr>
          <p:nvPr>
            <p:ph idx="1"/>
          </p:nvPr>
        </p:nvSpPr>
        <p:spPr>
          <a:xfrm>
            <a:off x="500034" y="1785925"/>
            <a:ext cx="8229600" cy="2286017"/>
          </a:xfrm>
        </p:spPr>
        <p:txBody>
          <a:bodyPr/>
          <a:lstStyle/>
          <a:p>
            <a:pPr>
              <a:buNone/>
            </a:pPr>
            <a:endParaRPr lang="ar-SA" dirty="0" smtClean="0"/>
          </a:p>
          <a:p>
            <a:pPr>
              <a:buNone/>
            </a:pPr>
            <a:r>
              <a:rPr lang="ar-SA" sz="2800" b="1" dirty="0" smtClean="0">
                <a:solidFill>
                  <a:srgbClr val="FF0000"/>
                </a:solidFill>
              </a:rPr>
              <a:t>  قال تعالى: </a:t>
            </a:r>
            <a:r>
              <a:rPr lang="ar-SA" sz="3600" b="1" dirty="0" smtClean="0"/>
              <a:t>(  أفلا ينظرون إلى الإبل كيف خلقت  ) </a:t>
            </a:r>
            <a:r>
              <a:rPr lang="ar-SA" sz="1600" b="1" dirty="0" smtClean="0">
                <a:solidFill>
                  <a:srgbClr val="B60E92"/>
                </a:solidFill>
              </a:rPr>
              <a:t>17 الغاشية   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ublic\Pictures\خلفييية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</p:spPr>
      </p:pic>
      <p:sp>
        <p:nvSpPr>
          <p:cNvPr id="5" name="عنوان 1"/>
          <p:cNvSpPr txBox="1">
            <a:spLocks/>
          </p:cNvSpPr>
          <p:nvPr/>
        </p:nvSpPr>
        <p:spPr>
          <a:xfrm>
            <a:off x="428596" y="214290"/>
            <a:ext cx="8229600" cy="857256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صفات نشترك فيها مع الحيوانات</a:t>
            </a:r>
            <a:endParaRPr kumimoji="0" lang="ar-SA" sz="3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3" name="Picture 5" descr="C:\Users\Public\Pictures\سمكة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000108"/>
            <a:ext cx="4000528" cy="2571768"/>
          </a:xfrm>
          <a:prstGeom prst="rect">
            <a:avLst/>
          </a:prstGeom>
          <a:noFill/>
        </p:spPr>
      </p:pic>
      <p:pic>
        <p:nvPicPr>
          <p:cNvPr id="2054" name="Picture 6" descr="C:\Users\Public\Pictures\نسر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929066"/>
            <a:ext cx="4000528" cy="2571768"/>
          </a:xfrm>
          <a:prstGeom prst="rect">
            <a:avLst/>
          </a:prstGeom>
          <a:noFill/>
        </p:spPr>
      </p:pic>
      <p:pic>
        <p:nvPicPr>
          <p:cNvPr id="2055" name="Picture 7" descr="C:\Users\Public\Pictures\ضفدع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1000108"/>
            <a:ext cx="4000528" cy="2571768"/>
          </a:xfrm>
          <a:prstGeom prst="rect">
            <a:avLst/>
          </a:prstGeom>
          <a:noFill/>
        </p:spPr>
      </p:pic>
      <p:pic>
        <p:nvPicPr>
          <p:cNvPr id="2" name="Picture 2" descr="C:\Users\Public\Pictures\تمساح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4876" y="3929066"/>
            <a:ext cx="4000528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ublic\Pictures\خلفييية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00034" y="3732209"/>
            <a:ext cx="8229600" cy="312579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ar-SA" sz="4800" b="1" dirty="0" smtClean="0"/>
              <a:t>  س / ما الصفات الأخرى التي تشترك فيها هذه الحيوانات مع الإنسان ؟</a:t>
            </a:r>
            <a:endParaRPr lang="ar-SA" sz="4800" dirty="0"/>
          </a:p>
        </p:txBody>
      </p:sp>
      <p:sp>
        <p:nvSpPr>
          <p:cNvPr id="8" name="سهم إلى اليسار 7"/>
          <p:cNvSpPr/>
          <p:nvPr/>
        </p:nvSpPr>
        <p:spPr>
          <a:xfrm>
            <a:off x="928662" y="642918"/>
            <a:ext cx="6429420" cy="2428892"/>
          </a:xfrm>
          <a:prstGeom prst="leftArrow">
            <a:avLst>
              <a:gd name="adj1" fmla="val 53764"/>
              <a:gd name="adj2" fmla="val 148823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5400" b="1" dirty="0" smtClean="0">
                <a:solidFill>
                  <a:srgbClr val="D6A300"/>
                </a:solidFill>
              </a:rPr>
              <a:t> </a:t>
            </a:r>
            <a:r>
              <a:rPr lang="ar-SA" sz="5400" b="1" dirty="0" smtClean="0">
                <a:solidFill>
                  <a:schemeClr val="accent4">
                    <a:lumMod val="75000"/>
                  </a:schemeClr>
                </a:solidFill>
              </a:rPr>
              <a:t>دفتر العلوم</a:t>
            </a:r>
            <a:endParaRPr lang="ar-SA" sz="5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9" name="Picture 2" descr="C:\Users\Public\Pictures\فتر العلوم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1285860"/>
            <a:ext cx="1714512" cy="1214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ublic\Pictures\خلفييية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</p:spPr>
      </p:pic>
      <p:cxnSp>
        <p:nvCxnSpPr>
          <p:cNvPr id="6" name="رابط كسهم مستقيم 5"/>
          <p:cNvCxnSpPr/>
          <p:nvPr/>
        </p:nvCxnSpPr>
        <p:spPr>
          <a:xfrm>
            <a:off x="4714876" y="3429000"/>
            <a:ext cx="2071702" cy="10001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رابط كسهم مستقيم 6"/>
          <p:cNvCxnSpPr/>
          <p:nvPr/>
        </p:nvCxnSpPr>
        <p:spPr>
          <a:xfrm rot="10800000" flipV="1">
            <a:off x="2428860" y="3429000"/>
            <a:ext cx="2286016" cy="10001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عنصر نائب للمحتوى 2"/>
          <p:cNvSpPr txBox="1">
            <a:spLocks/>
          </p:cNvSpPr>
          <p:nvPr/>
        </p:nvSpPr>
        <p:spPr>
          <a:xfrm>
            <a:off x="0" y="285728"/>
            <a:ext cx="9144000" cy="6572272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ar-SA" sz="3600" b="1" dirty="0" smtClean="0">
                <a:solidFill>
                  <a:srgbClr val="00B050"/>
                </a:solidFill>
              </a:rPr>
              <a:t>الفكرة العامة /</a:t>
            </a:r>
          </a:p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ar-SA" sz="3200" b="1" dirty="0" smtClean="0"/>
              <a:t>الأسماك والبرمائيات والزواحف والطيور والثدييات جميعها </a:t>
            </a:r>
          </a:p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ar-SA" sz="3200" b="1" dirty="0" smtClean="0"/>
              <a:t>حيوانات فقارية .</a:t>
            </a:r>
          </a:p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ar-SA" sz="3600" b="1" dirty="0" smtClean="0">
              <a:solidFill>
                <a:srgbClr val="FF0000"/>
              </a:solidFill>
            </a:endParaRPr>
          </a:p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فصل ( 11 ) الحيوانات الفقارية</a:t>
            </a:r>
          </a:p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ar-SA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الدرس الأول                                         الدرس الثاني</a:t>
            </a:r>
          </a:p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الحبليات ومجموعاتها                              الطيور والثدييات</a:t>
            </a:r>
          </a:p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</a:t>
            </a:r>
          </a:p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ar-SA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2799</TotalTime>
  <Words>1542</Words>
  <Application>Microsoft Office PowerPoint</Application>
  <PresentationFormat>عرض على الشاشة (3:4)‏</PresentationFormat>
  <Paragraphs>334</Paragraphs>
  <Slides>60</Slides>
  <Notes>1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60</vt:i4>
      </vt:variant>
    </vt:vector>
  </HeadingPairs>
  <TitlesOfParts>
    <vt:vector size="61" baseType="lpstr">
      <vt:lpstr>سمة Office</vt:lpstr>
      <vt:lpstr>الشريحة 1</vt:lpstr>
      <vt:lpstr>مخطط منهج العلوم للصف الأول متوسط الفصل الثاني</vt:lpstr>
      <vt:lpstr>الشريحة 3</vt:lpstr>
      <vt:lpstr>فصل ( 11 )  الحيوانات الفقارية</vt:lpstr>
      <vt:lpstr>الشريحة 5</vt:lpstr>
      <vt:lpstr>الشريحة 6</vt:lpstr>
      <vt:lpstr>الشريحة 7</vt:lpstr>
      <vt:lpstr>الشريحة 8</vt:lpstr>
      <vt:lpstr>الشريحة 9</vt:lpstr>
      <vt:lpstr>   تجربة إستهلالية      </vt:lpstr>
      <vt:lpstr>الشريحة 11</vt:lpstr>
      <vt:lpstr>مخطط منهج العلوم للصف الأول متوسط الفصل الثاني</vt:lpstr>
      <vt:lpstr>الدرس الأول :  الحبليات ومجموعاتها</vt:lpstr>
      <vt:lpstr>شريحة التركيز / هل لديها تجارب ؟</vt:lpstr>
      <vt:lpstr>شريحة التركيز / هل لديها تجارب ؟</vt:lpstr>
      <vt:lpstr>شريحة التركيز / هل لديها تجارب ؟</vt:lpstr>
      <vt:lpstr>الشريحة 17</vt:lpstr>
      <vt:lpstr>الشريحة 18</vt:lpstr>
      <vt:lpstr>الشريحة 19</vt:lpstr>
      <vt:lpstr>الشريحة 20</vt:lpstr>
      <vt:lpstr>الشريحة 21</vt:lpstr>
      <vt:lpstr>الشريحة 22</vt:lpstr>
      <vt:lpstr>الشريحة 23</vt:lpstr>
      <vt:lpstr>تـــابـــــع</vt:lpstr>
      <vt:lpstr>الشريحة 25</vt:lpstr>
      <vt:lpstr>الشريحة 26</vt:lpstr>
      <vt:lpstr>الشريحة 27</vt:lpstr>
      <vt:lpstr>الشريحة 28</vt:lpstr>
      <vt:lpstr>تـــابـــــع</vt:lpstr>
      <vt:lpstr>الشريحة 30</vt:lpstr>
      <vt:lpstr>الشريحة 31</vt:lpstr>
      <vt:lpstr>الشريحة 32</vt:lpstr>
      <vt:lpstr>الشريحة 33</vt:lpstr>
      <vt:lpstr>الشريحة 34</vt:lpstr>
      <vt:lpstr>الشريحة 35</vt:lpstr>
      <vt:lpstr>الشريحة 36</vt:lpstr>
      <vt:lpstr>مخطط منهج العلوم للصف الأول متوسط الفصل الثاني</vt:lpstr>
      <vt:lpstr>الدرس الثاني :  الطيور والثدييات</vt:lpstr>
      <vt:lpstr>شريحة التركيز / هل ينخدع العلماء</vt:lpstr>
      <vt:lpstr>الشريحة 40</vt:lpstr>
      <vt:lpstr>الشريحة 41</vt:lpstr>
      <vt:lpstr>الشريحة 42</vt:lpstr>
      <vt:lpstr>الشريحة 43</vt:lpstr>
      <vt:lpstr>الشريحة 44</vt:lpstr>
      <vt:lpstr>الشريحة 45</vt:lpstr>
      <vt:lpstr>الشريحة 46</vt:lpstr>
      <vt:lpstr>الشريحة 47</vt:lpstr>
      <vt:lpstr>الشريحة 48</vt:lpstr>
      <vt:lpstr>الشريحة 49</vt:lpstr>
      <vt:lpstr>تـــابـــــع</vt:lpstr>
      <vt:lpstr>الشريحة 51</vt:lpstr>
      <vt:lpstr>الشريحة 52</vt:lpstr>
      <vt:lpstr>الشريحة 53</vt:lpstr>
      <vt:lpstr>الشريحة 54</vt:lpstr>
      <vt:lpstr>الشريحة 55</vt:lpstr>
      <vt:lpstr>الشريحة 56</vt:lpstr>
      <vt:lpstr>الشريحة 57</vt:lpstr>
      <vt:lpstr>الشريحة 58</vt:lpstr>
      <vt:lpstr>الشريحة 59</vt:lpstr>
      <vt:lpstr>الشريحة 60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زين</dc:creator>
  <cp:lastModifiedBy>زين</cp:lastModifiedBy>
  <cp:revision>210</cp:revision>
  <dcterms:created xsi:type="dcterms:W3CDTF">2014-08-17T14:54:14Z</dcterms:created>
  <dcterms:modified xsi:type="dcterms:W3CDTF">2015-01-12T04:49:31Z</dcterms:modified>
</cp:coreProperties>
</file>