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6" r:id="rId3"/>
    <p:sldId id="271" r:id="rId4"/>
    <p:sldId id="270" r:id="rId5"/>
    <p:sldId id="283" r:id="rId6"/>
    <p:sldId id="269" r:id="rId7"/>
    <p:sldId id="282" r:id="rId8"/>
    <p:sldId id="275" r:id="rId9"/>
    <p:sldId id="279" r:id="rId10"/>
    <p:sldId id="277" r:id="rId11"/>
    <p:sldId id="280" r:id="rId12"/>
    <p:sldId id="276" r:id="rId13"/>
    <p:sldId id="281" r:id="rId14"/>
    <p:sldId id="274" r:id="rId15"/>
    <p:sldId id="284" r:id="rId16"/>
    <p:sldId id="257" r:id="rId17"/>
    <p:sldId id="285" r:id="rId18"/>
  </p:sldIdLst>
  <p:sldSz cx="7092950" cy="10080625"/>
  <p:notesSz cx="6889750" cy="9607550"/>
  <p:defaultTextStyle>
    <a:defPPr>
      <a:defRPr lang="ar-SA"/>
    </a:defPPr>
    <a:lvl1pPr marL="0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r" defTabSz="981334" rtl="1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نمط ذو سمات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1164" y="870"/>
      </p:cViewPr>
      <p:guideLst>
        <p:guide orient="horz" pos="3175"/>
        <p:guide pos="22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1971" y="3131530"/>
            <a:ext cx="6029008" cy="216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63943" y="5712354"/>
            <a:ext cx="4965065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5142389" y="403694"/>
            <a:ext cx="1595914" cy="860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54648" y="403694"/>
            <a:ext cx="4669525" cy="860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0294" y="6477735"/>
            <a:ext cx="6029008" cy="2002124"/>
          </a:xfrm>
        </p:spPr>
        <p:txBody>
          <a:bodyPr anchor="t"/>
          <a:lstStyle>
            <a:lvl1pPr algn="r">
              <a:defRPr sz="43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60294" y="4272600"/>
            <a:ext cx="6029008" cy="22051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06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133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72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626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53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44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346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253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54647" y="2352148"/>
            <a:ext cx="3132720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605583" y="2352148"/>
            <a:ext cx="3132720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54648" y="2256474"/>
            <a:ext cx="3133951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0667" indent="0">
              <a:buNone/>
              <a:defRPr sz="2100" b="1"/>
            </a:lvl2pPr>
            <a:lvl3pPr marL="981334" indent="0">
              <a:buNone/>
              <a:defRPr sz="1900" b="1"/>
            </a:lvl3pPr>
            <a:lvl4pPr marL="1472001" indent="0">
              <a:buNone/>
              <a:defRPr sz="1700" b="1"/>
            </a:lvl4pPr>
            <a:lvl5pPr marL="1962668" indent="0">
              <a:buNone/>
              <a:defRPr sz="1700" b="1"/>
            </a:lvl5pPr>
            <a:lvl6pPr marL="2453335" indent="0">
              <a:buNone/>
              <a:defRPr sz="1700" b="1"/>
            </a:lvl6pPr>
            <a:lvl7pPr marL="2944002" indent="0">
              <a:buNone/>
              <a:defRPr sz="1700" b="1"/>
            </a:lvl7pPr>
            <a:lvl8pPr marL="3434669" indent="0">
              <a:buNone/>
              <a:defRPr sz="1700" b="1"/>
            </a:lvl8pPr>
            <a:lvl9pPr marL="3925336" indent="0">
              <a:buNone/>
              <a:defRPr sz="17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54648" y="3196864"/>
            <a:ext cx="3133951" cy="580802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603121" y="2256474"/>
            <a:ext cx="3135182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0667" indent="0">
              <a:buNone/>
              <a:defRPr sz="2100" b="1"/>
            </a:lvl2pPr>
            <a:lvl3pPr marL="981334" indent="0">
              <a:buNone/>
              <a:defRPr sz="1900" b="1"/>
            </a:lvl3pPr>
            <a:lvl4pPr marL="1472001" indent="0">
              <a:buNone/>
              <a:defRPr sz="1700" b="1"/>
            </a:lvl4pPr>
            <a:lvl5pPr marL="1962668" indent="0">
              <a:buNone/>
              <a:defRPr sz="1700" b="1"/>
            </a:lvl5pPr>
            <a:lvl6pPr marL="2453335" indent="0">
              <a:buNone/>
              <a:defRPr sz="1700" b="1"/>
            </a:lvl6pPr>
            <a:lvl7pPr marL="2944002" indent="0">
              <a:buNone/>
              <a:defRPr sz="1700" b="1"/>
            </a:lvl7pPr>
            <a:lvl8pPr marL="3434669" indent="0">
              <a:buNone/>
              <a:defRPr sz="1700" b="1"/>
            </a:lvl8pPr>
            <a:lvl9pPr marL="3925336" indent="0">
              <a:buNone/>
              <a:defRPr sz="17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603121" y="3196864"/>
            <a:ext cx="3135182" cy="5808028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4648" y="401359"/>
            <a:ext cx="2333532" cy="1708106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773146" y="401359"/>
            <a:ext cx="3965157" cy="8603535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54648" y="2109465"/>
            <a:ext cx="2333532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0667" indent="0">
              <a:buNone/>
              <a:defRPr sz="1300"/>
            </a:lvl2pPr>
            <a:lvl3pPr marL="981334" indent="0">
              <a:buNone/>
              <a:defRPr sz="1100"/>
            </a:lvl3pPr>
            <a:lvl4pPr marL="1472001" indent="0">
              <a:buNone/>
              <a:defRPr sz="1000"/>
            </a:lvl4pPr>
            <a:lvl5pPr marL="1962668" indent="0">
              <a:buNone/>
              <a:defRPr sz="1000"/>
            </a:lvl5pPr>
            <a:lvl6pPr marL="2453335" indent="0">
              <a:buNone/>
              <a:defRPr sz="1000"/>
            </a:lvl6pPr>
            <a:lvl7pPr marL="2944002" indent="0">
              <a:buNone/>
              <a:defRPr sz="1000"/>
            </a:lvl7pPr>
            <a:lvl8pPr marL="3434669" indent="0">
              <a:buNone/>
              <a:defRPr sz="1000"/>
            </a:lvl8pPr>
            <a:lvl9pPr marL="3925336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90268" y="7056438"/>
            <a:ext cx="4255770" cy="833053"/>
          </a:xfrm>
        </p:spPr>
        <p:txBody>
          <a:bodyPr anchor="b"/>
          <a:lstStyle>
            <a:lvl1pPr algn="r">
              <a:defRPr sz="21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90268" y="900722"/>
            <a:ext cx="4255770" cy="6048375"/>
          </a:xfrm>
        </p:spPr>
        <p:txBody>
          <a:bodyPr/>
          <a:lstStyle>
            <a:lvl1pPr marL="0" indent="0">
              <a:buNone/>
              <a:defRPr sz="3400"/>
            </a:lvl1pPr>
            <a:lvl2pPr marL="490667" indent="0">
              <a:buNone/>
              <a:defRPr sz="3000"/>
            </a:lvl2pPr>
            <a:lvl3pPr marL="981334" indent="0">
              <a:buNone/>
              <a:defRPr sz="2600"/>
            </a:lvl3pPr>
            <a:lvl4pPr marL="1472001" indent="0">
              <a:buNone/>
              <a:defRPr sz="2100"/>
            </a:lvl4pPr>
            <a:lvl5pPr marL="1962668" indent="0">
              <a:buNone/>
              <a:defRPr sz="2100"/>
            </a:lvl5pPr>
            <a:lvl6pPr marL="2453335" indent="0">
              <a:buNone/>
              <a:defRPr sz="2100"/>
            </a:lvl6pPr>
            <a:lvl7pPr marL="2944002" indent="0">
              <a:buNone/>
              <a:defRPr sz="2100"/>
            </a:lvl7pPr>
            <a:lvl8pPr marL="3434669" indent="0">
              <a:buNone/>
              <a:defRPr sz="2100"/>
            </a:lvl8pPr>
            <a:lvl9pPr marL="3925336" indent="0">
              <a:buNone/>
              <a:defRPr sz="21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90268" y="7889491"/>
            <a:ext cx="425577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0667" indent="0">
              <a:buNone/>
              <a:defRPr sz="1300"/>
            </a:lvl2pPr>
            <a:lvl3pPr marL="981334" indent="0">
              <a:buNone/>
              <a:defRPr sz="1100"/>
            </a:lvl3pPr>
            <a:lvl4pPr marL="1472001" indent="0">
              <a:buNone/>
              <a:defRPr sz="1000"/>
            </a:lvl4pPr>
            <a:lvl5pPr marL="1962668" indent="0">
              <a:buNone/>
              <a:defRPr sz="1000"/>
            </a:lvl5pPr>
            <a:lvl6pPr marL="2453335" indent="0">
              <a:buNone/>
              <a:defRPr sz="1000"/>
            </a:lvl6pPr>
            <a:lvl7pPr marL="2944002" indent="0">
              <a:buNone/>
              <a:defRPr sz="1000"/>
            </a:lvl7pPr>
            <a:lvl8pPr marL="3434669" indent="0">
              <a:buNone/>
              <a:defRPr sz="1000"/>
            </a:lvl8pPr>
            <a:lvl9pPr marL="3925336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54648" y="403693"/>
            <a:ext cx="6383655" cy="1680104"/>
          </a:xfrm>
          <a:prstGeom prst="rect">
            <a:avLst/>
          </a:prstGeom>
        </p:spPr>
        <p:txBody>
          <a:bodyPr vert="horz" lIns="98133" tIns="49067" rIns="98133" bIns="49067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54648" y="2352148"/>
            <a:ext cx="6383655" cy="6652746"/>
          </a:xfrm>
          <a:prstGeom prst="rect">
            <a:avLst/>
          </a:prstGeom>
        </p:spPr>
        <p:txBody>
          <a:bodyPr vert="horz" lIns="98133" tIns="49067" rIns="98133" bIns="49067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5083281" y="9343247"/>
            <a:ext cx="1655022" cy="536700"/>
          </a:xfrm>
          <a:prstGeom prst="rect">
            <a:avLst/>
          </a:prstGeom>
        </p:spPr>
        <p:txBody>
          <a:bodyPr vert="horz" lIns="98133" tIns="49067" rIns="98133" bIns="49067" rtlCol="1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4475-2847-4DC5-9AA7-3868C3D5D855}" type="datetimeFigureOut">
              <a:rPr lang="ar-SA" smtClean="0"/>
              <a:pPr/>
              <a:t>01/02/38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423425" y="9343247"/>
            <a:ext cx="2246101" cy="536700"/>
          </a:xfrm>
          <a:prstGeom prst="rect">
            <a:avLst/>
          </a:prstGeom>
        </p:spPr>
        <p:txBody>
          <a:bodyPr vert="horz" lIns="98133" tIns="49067" rIns="98133" bIns="49067" rtlCol="1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54647" y="9343247"/>
            <a:ext cx="1655022" cy="536700"/>
          </a:xfrm>
          <a:prstGeom prst="rect">
            <a:avLst/>
          </a:prstGeom>
        </p:spPr>
        <p:txBody>
          <a:bodyPr vert="horz" lIns="98133" tIns="49067" rIns="98133" bIns="49067" rtlCol="1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10FB-4652-4C22-8E1A-386FA2D59FB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1334" rtl="1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8000" indent="-368000" algn="r" defTabSz="981334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97334" indent="-306667" algn="r" defTabSz="98133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26668" indent="-245334" algn="r" defTabSz="981334" rtl="1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17335" indent="-245334" algn="r" defTabSz="981334" rtl="1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r" defTabSz="981334" rtl="1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98669" indent="-245334" algn="r" defTabSz="981334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r" defTabSz="981334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r" defTabSz="981334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r" defTabSz="981334" rtl="1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r" defTabSz="981334" rtl="1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http://www.alweeam.com.sa/wp-content/uploads/2015/10/ddfd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http://www.alweeam.com.sa/wp-content/uploads/2015/10/ddfd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http://www.alweeam.com.sa/wp-content/uploads/2015/10/ddfd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http://www.alweeam.com.sa/wp-content/uploads/2015/10/ddfd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lweeam.com.sa/wp-content/uploads/2015/10/ddfd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http://www.alweeam.com.sa/wp-content/uploads/2015/10/ddfd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4683122"/>
            <a:ext cx="6317179" cy="2807526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8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سجل </a:t>
            </a:r>
          </a:p>
          <a:p>
            <a:pPr algn="ctr"/>
            <a:r>
              <a:rPr lang="ar-SA" sz="88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الميزانية التشغيلية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546079" y="5254626"/>
            <a:ext cx="5817113" cy="1330199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ميزانية المستلزمات </a:t>
            </a:r>
            <a:endParaRPr lang="ar-SA" sz="80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7092950" cy="968344"/>
          </a:xfrm>
          <a:prstGeom prst="rect">
            <a:avLst/>
          </a:prstGeom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69402" y="1260052"/>
            <a:ext cx="6132489" cy="420029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3203" y="253966"/>
            <a:ext cx="794268" cy="4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331444" y="1653829"/>
          <a:ext cx="6481594" cy="6331037"/>
        </p:xfrm>
        <a:graphic>
          <a:graphicData uri="http://schemas.openxmlformats.org/drawingml/2006/table">
            <a:tbl>
              <a:tblPr rtl="1"/>
              <a:tblGrid>
                <a:gridCol w="182068"/>
                <a:gridCol w="86178"/>
                <a:gridCol w="2432283"/>
                <a:gridCol w="585861"/>
                <a:gridCol w="592620"/>
                <a:gridCol w="576527"/>
                <a:gridCol w="329684"/>
                <a:gridCol w="352496"/>
                <a:gridCol w="326053"/>
                <a:gridCol w="356126"/>
                <a:gridCol w="604685"/>
                <a:gridCol w="57013"/>
              </a:tblGrid>
              <a:tr h="2975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إجمالي مبلغ البند المخصص للمدرسة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رقماً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كتابة</a:t>
                      </a:r>
                      <a:endParaRPr lang="en-US" sz="1300" b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AL-Mohanad"/>
                        </a:rPr>
                        <a:t>م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البيان (الصنف </a:t>
                      </a:r>
                      <a:r>
                        <a:rPr lang="en-US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العمل)</a:t>
                      </a:r>
                      <a:endParaRPr lang="en-US" sz="105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الكمية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</a:t>
                      </a:r>
                      <a:r>
                        <a:rPr lang="ar-SA" sz="1000" b="0" dirty="0" err="1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الإفرادي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الإجمالي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جهة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9719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5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295517" y="8426796"/>
          <a:ext cx="6501916" cy="1261872"/>
        </p:xfrm>
        <a:graphic>
          <a:graphicData uri="http://schemas.openxmlformats.org/drawingml/2006/table">
            <a:tbl>
              <a:tblPr rtl="1"/>
              <a:tblGrid>
                <a:gridCol w="1472985"/>
                <a:gridCol w="1355024"/>
                <a:gridCol w="1564384"/>
                <a:gridCol w="2109523"/>
              </a:tblGrid>
              <a:tr h="202873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قائدة</a:t>
                      </a:r>
                      <a:r>
                        <a:rPr lang="ar-SA" sz="1000" baseline="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</a:t>
                      </a: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المدرسة ورئيسة </a:t>
                      </a:r>
                      <a:r>
                        <a:rPr lang="ar-SA" sz="10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لجنة 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الصندوق المدرسي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أعضاء اللجنة :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en-US" sz="105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8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وكيلة المدرسة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المعلم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المرشدة الطلابي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رائدة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النشاط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/ 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            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     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          14هـ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95517" y="7954264"/>
            <a:ext cx="6797433" cy="37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7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ultan Medium" pitchFamily="2" charset="-78"/>
              </a:rPr>
              <a:t>توقيع لجنة الصندوق المدرسي على صرف مبلغ البند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66274"/>
            <a:ext cx="7092950" cy="9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ar-SA" sz="1500" dirty="0" smtClean="0">
                <a:cs typeface="Sultan Medium" pitchFamily="2" charset="-78"/>
              </a:rPr>
              <a:t>نموذج رقم ( 11)                                             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 رمز النموذج (م.</a:t>
            </a:r>
            <a:r>
              <a:rPr lang="ar-SA" sz="1100" dirty="0" err="1" smtClean="0">
                <a:solidFill>
                  <a:srgbClr val="0070C0"/>
                </a:solidFill>
                <a:cs typeface="Sultan Medium" pitchFamily="2" charset="-78"/>
              </a:rPr>
              <a:t>م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.ع.ن -01-01)</a:t>
            </a: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ctr"/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سجل مشتريات المدرسة من بند    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المستلزمات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    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 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خلال العام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الدراسي  143   /    143هـ</a:t>
            </a:r>
            <a:endParaRPr lang="en-US" sz="1700" dirty="0" smtClean="0">
              <a:solidFill>
                <a:srgbClr val="C00000"/>
              </a:solidFill>
              <a:cs typeface="Sultan Medium" pitchFamily="2" charset="-7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500" dirty="0" smtClean="0">
                <a:latin typeface="Arial" pitchFamily="34" charset="0"/>
                <a:ea typeface="Times New Roman" pitchFamily="18" charset="0"/>
                <a:cs typeface="Sultan Medium" pitchFamily="2" charset="-78"/>
              </a:rPr>
              <a:t>  </a:t>
            </a:r>
            <a:endParaRPr lang="ar-SA" dirty="0" smtClean="0">
              <a:latin typeface="Arial" pitchFamily="34" charset="0"/>
              <a:cs typeface="Sultan Medium" pitchFamily="2" charset="-78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53" y="325404"/>
            <a:ext cx="869330" cy="3431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5183188"/>
            <a:ext cx="6317179" cy="1576420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ميزانية النشاط </a:t>
            </a:r>
            <a:endParaRPr lang="ar-SA" sz="96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7092950" cy="968344"/>
          </a:xfrm>
          <a:prstGeom prst="rect">
            <a:avLst/>
          </a:prstGeom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69402" y="1260052"/>
            <a:ext cx="6132489" cy="420029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3203" y="253966"/>
            <a:ext cx="794268" cy="4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331444" y="1653829"/>
          <a:ext cx="6481594" cy="6331037"/>
        </p:xfrm>
        <a:graphic>
          <a:graphicData uri="http://schemas.openxmlformats.org/drawingml/2006/table">
            <a:tbl>
              <a:tblPr rtl="1"/>
              <a:tblGrid>
                <a:gridCol w="182068"/>
                <a:gridCol w="86178"/>
                <a:gridCol w="2432283"/>
                <a:gridCol w="585861"/>
                <a:gridCol w="592620"/>
                <a:gridCol w="576527"/>
                <a:gridCol w="329684"/>
                <a:gridCol w="352496"/>
                <a:gridCol w="326053"/>
                <a:gridCol w="356126"/>
                <a:gridCol w="604685"/>
                <a:gridCol w="57013"/>
              </a:tblGrid>
              <a:tr h="2975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إجمالي مبلغ البند المخصص للمدرسة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رقماً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كتابة</a:t>
                      </a:r>
                      <a:endParaRPr lang="en-US" sz="1300" b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AL-Mohanad"/>
                        </a:rPr>
                        <a:t>م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البيان (الصنف </a:t>
                      </a:r>
                      <a:r>
                        <a:rPr lang="en-US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العمل)</a:t>
                      </a:r>
                      <a:endParaRPr lang="en-US" sz="105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الكمية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</a:t>
                      </a:r>
                      <a:r>
                        <a:rPr lang="ar-SA" sz="1000" b="0" dirty="0" err="1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الإفرادي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الإجمالي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جهة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9719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5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295517" y="8426796"/>
          <a:ext cx="6501916" cy="1261872"/>
        </p:xfrm>
        <a:graphic>
          <a:graphicData uri="http://schemas.openxmlformats.org/drawingml/2006/table">
            <a:tbl>
              <a:tblPr rtl="1"/>
              <a:tblGrid>
                <a:gridCol w="1472985"/>
                <a:gridCol w="1355024"/>
                <a:gridCol w="1564384"/>
                <a:gridCol w="2109523"/>
              </a:tblGrid>
              <a:tr h="202873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قائدة</a:t>
                      </a:r>
                      <a:r>
                        <a:rPr lang="ar-SA" sz="1000" baseline="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</a:t>
                      </a: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المدرسة ورئيسة </a:t>
                      </a:r>
                      <a:r>
                        <a:rPr lang="ar-SA" sz="10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لجنة 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الصندوق المدرسي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أعضاء اللجنة :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en-US" sz="105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8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وكيلة المدرسة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المعلم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المرشدة الطلابي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رائدة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النشاط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/ 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            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     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          14هـ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95517" y="7954264"/>
            <a:ext cx="6797433" cy="37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7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ultan Medium" pitchFamily="2" charset="-78"/>
              </a:rPr>
              <a:t>توقيع لجنة الصندوق المدرسي على صرف مبلغ البند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66274"/>
            <a:ext cx="7092950" cy="9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ar-SA" sz="1500" dirty="0" smtClean="0">
                <a:cs typeface="Sultan Medium" pitchFamily="2" charset="-78"/>
              </a:rPr>
              <a:t>نموذج رقم ( 11)                                             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 رمز النموذج (م.</a:t>
            </a:r>
            <a:r>
              <a:rPr lang="ar-SA" sz="1100" dirty="0" err="1" smtClean="0">
                <a:solidFill>
                  <a:srgbClr val="0070C0"/>
                </a:solidFill>
                <a:cs typeface="Sultan Medium" pitchFamily="2" charset="-78"/>
              </a:rPr>
              <a:t>م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.ع.ن -01-01)</a:t>
            </a: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ctr"/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سجل مشتريات المدرسة من بند      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      النشاط     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 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خلال العام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الدراسي  143   /    143هـ</a:t>
            </a:r>
            <a:endParaRPr lang="en-US" sz="1700" dirty="0" smtClean="0">
              <a:solidFill>
                <a:srgbClr val="C00000"/>
              </a:solidFill>
              <a:cs typeface="Sultan Medium" pitchFamily="2" charset="-7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500" dirty="0" smtClean="0">
                <a:latin typeface="Arial" pitchFamily="34" charset="0"/>
                <a:ea typeface="Times New Roman" pitchFamily="18" charset="0"/>
                <a:cs typeface="Sultan Medium" pitchFamily="2" charset="-78"/>
              </a:rPr>
              <a:t>  </a:t>
            </a:r>
            <a:endParaRPr lang="ar-SA" dirty="0" smtClean="0">
              <a:latin typeface="Arial" pitchFamily="34" charset="0"/>
              <a:cs typeface="Sultan Medium" pitchFamily="2" charset="-78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53" y="325404"/>
            <a:ext cx="869330" cy="3431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4683122"/>
            <a:ext cx="6317179" cy="2222751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8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العقود</a:t>
            </a:r>
            <a:endParaRPr lang="ar-SA" sz="138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4683122"/>
            <a:ext cx="6317179" cy="2222751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38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العقود</a:t>
            </a:r>
            <a:endParaRPr lang="ar-SA" sz="138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7092950" cy="968344"/>
          </a:xfrm>
          <a:prstGeom prst="rect">
            <a:avLst/>
          </a:prstGeom>
        </p:spPr>
      </p:pic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3203" y="253966"/>
            <a:ext cx="794268" cy="4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66274"/>
            <a:ext cx="7092950" cy="88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ar-SA" sz="1500" dirty="0" smtClean="0">
              <a:cs typeface="Sultan Medium" pitchFamily="2" charset="-78"/>
            </a:endParaRPr>
          </a:p>
          <a:p>
            <a:pPr algn="ctr"/>
            <a:r>
              <a:rPr lang="ar-SA" sz="1500" dirty="0" smtClean="0">
                <a:cs typeface="Sultan Medium" pitchFamily="2" charset="-78"/>
              </a:rPr>
              <a:t>كشف </a:t>
            </a:r>
            <a:r>
              <a:rPr lang="ar-SA" sz="1500" dirty="0" smtClean="0">
                <a:cs typeface="Sultan Medium" pitchFamily="2" charset="-78"/>
              </a:rPr>
              <a:t>استلام مبالغ من متعهد المقصف المدرسي </a:t>
            </a:r>
            <a:endParaRPr lang="ar-SA" sz="11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500" dirty="0" smtClean="0">
                <a:latin typeface="Arial" pitchFamily="34" charset="0"/>
                <a:ea typeface="Times New Roman" pitchFamily="18" charset="0"/>
                <a:cs typeface="Sultan Medium" pitchFamily="2" charset="-78"/>
              </a:rPr>
              <a:t>  </a:t>
            </a:r>
            <a:endParaRPr lang="ar-SA" dirty="0" smtClean="0">
              <a:latin typeface="Arial" pitchFamily="34" charset="0"/>
              <a:cs typeface="Sultan Medium" pitchFamily="2" charset="-78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53" y="325404"/>
            <a:ext cx="869330" cy="3431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546079" y="1754164"/>
          <a:ext cx="5786480" cy="6429426"/>
        </p:xfrm>
        <a:graphic>
          <a:graphicData uri="http://schemas.openxmlformats.org/drawingml/2006/table">
            <a:tbl>
              <a:tblPr rtl="1"/>
              <a:tblGrid>
                <a:gridCol w="1026633"/>
                <a:gridCol w="1287314"/>
                <a:gridCol w="1157511"/>
                <a:gridCol w="1157511"/>
                <a:gridCol w="1157511"/>
              </a:tblGrid>
              <a:tr h="37544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Traditional Arabic"/>
                        </a:rPr>
                        <a:t>الشهر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Traditional Arabic"/>
                        </a:rPr>
                        <a:t>مبلغ الصندوق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Traditional Arabic"/>
                        </a:rPr>
                        <a:t>التاريخ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توقيع المستلم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توقيع المسلم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7092950" cy="968344"/>
          </a:xfrm>
          <a:prstGeom prst="rect">
            <a:avLst/>
          </a:prstGeom>
        </p:spPr>
      </p:pic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3203" y="253966"/>
            <a:ext cx="794268" cy="4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66274"/>
            <a:ext cx="7092950" cy="883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ar-SA" sz="1500" dirty="0" smtClean="0">
              <a:cs typeface="Sultan Medium" pitchFamily="2" charset="-78"/>
            </a:endParaRPr>
          </a:p>
          <a:p>
            <a:pPr algn="ctr"/>
            <a:r>
              <a:rPr lang="ar-SA" sz="1500" dirty="0" smtClean="0">
                <a:cs typeface="Sultan Medium" pitchFamily="2" charset="-78"/>
              </a:rPr>
              <a:t>كشف </a:t>
            </a:r>
            <a:r>
              <a:rPr lang="ar-SA" sz="1500" dirty="0" smtClean="0">
                <a:cs typeface="Sultan Medium" pitchFamily="2" charset="-78"/>
              </a:rPr>
              <a:t>استلام عمال النظافة لراتبهم الشهري</a:t>
            </a:r>
            <a:endParaRPr lang="ar-SA" sz="11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500" dirty="0" smtClean="0">
                <a:latin typeface="Arial" pitchFamily="34" charset="0"/>
                <a:ea typeface="Times New Roman" pitchFamily="18" charset="0"/>
                <a:cs typeface="Sultan Medium" pitchFamily="2" charset="-78"/>
              </a:rPr>
              <a:t>  </a:t>
            </a:r>
            <a:endParaRPr lang="ar-SA" dirty="0" smtClean="0">
              <a:latin typeface="Arial" pitchFamily="34" charset="0"/>
              <a:cs typeface="Sultan Medium" pitchFamily="2" charset="-78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53" y="325404"/>
            <a:ext cx="869330" cy="3431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  <p:graphicFrame>
        <p:nvGraphicFramePr>
          <p:cNvPr id="11" name="جدول 10"/>
          <p:cNvGraphicFramePr>
            <a:graphicFrameLocks noGrp="1"/>
          </p:cNvGraphicFramePr>
          <p:nvPr/>
        </p:nvGraphicFramePr>
        <p:xfrm>
          <a:off x="546079" y="1754164"/>
          <a:ext cx="5786480" cy="6602625"/>
        </p:xfrm>
        <a:graphic>
          <a:graphicData uri="http://schemas.openxmlformats.org/drawingml/2006/table">
            <a:tbl>
              <a:tblPr rtl="1"/>
              <a:tblGrid>
                <a:gridCol w="1026633"/>
                <a:gridCol w="1287314"/>
                <a:gridCol w="1157511"/>
                <a:gridCol w="1157511"/>
                <a:gridCol w="1157511"/>
              </a:tblGrid>
              <a:tr h="37544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الشهر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المبلغ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اسم عامل النظافة 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imes New Roman"/>
                          <a:ea typeface="Times New Roman"/>
                          <a:cs typeface="Traditional Arabic"/>
                        </a:rPr>
                        <a:t>توقيع المستلم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Traditional Arabic"/>
                        </a:rPr>
                        <a:t>التاريخ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14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44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2371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ar-SA" sz="500" dirty="0">
                        <a:latin typeface="Times New Roman"/>
                        <a:ea typeface="Times New Roman"/>
                        <a:cs typeface="Traditional Arabic"/>
                      </a:endParaRPr>
                    </a:p>
                  </a:txBody>
                  <a:tcPr marL="29941" marR="29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182560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260327" y="2468544"/>
            <a:ext cx="6572296" cy="6215106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1214446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1765" y="468280"/>
            <a:ext cx="975508" cy="87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260327" y="2897172"/>
            <a:ext cx="6317179" cy="8901502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40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L-Mohanad" pitchFamily="2" charset="-78"/>
              </a:rPr>
              <a:t>الرؤية </a:t>
            </a:r>
            <a:endParaRPr lang="en-US" sz="4000" dirty="0" smtClean="0">
              <a:cs typeface="AL-Mohanad" pitchFamily="2" charset="-78"/>
            </a:endParaRPr>
          </a:p>
          <a:p>
            <a:pPr algn="ctr"/>
            <a:r>
              <a:rPr lang="ar-SA" sz="2800" dirty="0" smtClean="0">
                <a:cs typeface="AL-Mohanad" pitchFamily="2" charset="-78"/>
              </a:rPr>
              <a:t>أداء تعليمي مميز يحقق الردود الإيجابي على مخرجات التعليم .</a:t>
            </a:r>
            <a:endParaRPr lang="en-US" sz="2800" dirty="0" smtClean="0">
              <a:cs typeface="AL-Mohanad" pitchFamily="2" charset="-78"/>
            </a:endParaRPr>
          </a:p>
          <a:p>
            <a:pPr algn="ctr"/>
            <a:r>
              <a:rPr lang="en-US" sz="2800" dirty="0" smtClean="0">
                <a:cs typeface="AL-Mohanad" pitchFamily="2" charset="-78"/>
              </a:rPr>
              <a:t> </a:t>
            </a:r>
            <a:endParaRPr lang="en-US" sz="2800" dirty="0" smtClean="0">
              <a:cs typeface="AL-Mohanad" pitchFamily="2" charset="-78"/>
            </a:endParaRPr>
          </a:p>
          <a:p>
            <a:pPr algn="ctr"/>
            <a:endParaRPr lang="en-US" sz="2800" dirty="0" smtClean="0">
              <a:cs typeface="AL-Mohanad" pitchFamily="2" charset="-78"/>
            </a:endParaRPr>
          </a:p>
          <a:p>
            <a:pPr algn="ctr"/>
            <a:r>
              <a:rPr lang="ar-SA" sz="40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" pitchFamily="2" charset="-78"/>
              </a:rPr>
              <a:t>الرسالة 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" pitchFamily="2" charset="-78"/>
            </a:endParaRPr>
          </a:p>
          <a:p>
            <a:pPr algn="ctr"/>
            <a:r>
              <a:rPr lang="ar-SA" sz="2800" dirty="0" smtClean="0">
                <a:cs typeface="AL-Mohanad" pitchFamily="2" charset="-78"/>
              </a:rPr>
              <a:t>توفير </a:t>
            </a:r>
            <a:r>
              <a:rPr lang="ar-SA" sz="2800" dirty="0" smtClean="0">
                <a:cs typeface="AL-Mohanad" pitchFamily="2" charset="-78"/>
              </a:rPr>
              <a:t>الموارد المالية لتمكين المدرسة من ممارسة  دور فاعل في التصميم  والتنفيذ لمنظومة البرامج التربوية والتعليمية لخطتها التشغيلية وتلبية متطلباتها الرئيسية وتوفير البيئة التربوية المناسبة لتحقيق الجودة في الأداء .</a:t>
            </a:r>
            <a:endParaRPr lang="en-US" sz="2800" dirty="0" smtClean="0">
              <a:cs typeface="AL-Mohanad" pitchFamily="2" charset="-78"/>
            </a:endParaRPr>
          </a:p>
          <a:p>
            <a:r>
              <a:rPr lang="en-US" sz="2800" dirty="0" smtClean="0"/>
              <a:t> </a:t>
            </a:r>
          </a:p>
          <a:p>
            <a:r>
              <a:rPr lang="ar-SA" sz="2000" dirty="0" smtClean="0"/>
              <a:t> </a:t>
            </a:r>
            <a:r>
              <a:rPr lang="en-US" sz="2000" dirty="0" smtClean="0"/>
              <a:t> </a:t>
            </a:r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  <a:p>
            <a:r>
              <a:rPr lang="ar-SA" sz="2000" dirty="0" smtClean="0"/>
              <a:t> 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5040312"/>
            <a:ext cx="6317179" cy="1868808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1500" b="1" spc="54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التعاميم</a:t>
            </a:r>
            <a:r>
              <a:rPr lang="ar-SA" sz="115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 </a:t>
            </a:r>
            <a:endParaRPr lang="ar-SA" sz="115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03203" y="5111750"/>
            <a:ext cx="6317179" cy="1576420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المبالغ الواردة </a:t>
            </a:r>
            <a:endParaRPr lang="ar-SA" sz="96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1396974"/>
          </a:xfrm>
          <a:prstGeom prst="rect">
            <a:avLst/>
          </a:prstGeom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475169" y="253966"/>
            <a:ext cx="2189152" cy="92869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8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1765" y="396842"/>
            <a:ext cx="975508" cy="59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مستطيل 7"/>
          <p:cNvSpPr/>
          <p:nvPr/>
        </p:nvSpPr>
        <p:spPr>
          <a:xfrm>
            <a:off x="403203" y="1325536"/>
            <a:ext cx="6317179" cy="653090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4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بيان بالمبالغ الواردة</a:t>
            </a:r>
            <a:endParaRPr lang="ar-SA" sz="3600" b="1" spc="54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331765" y="2254230"/>
          <a:ext cx="6500855" cy="2763136"/>
        </p:xfrm>
        <a:graphic>
          <a:graphicData uri="http://schemas.openxmlformats.org/drawingml/2006/table">
            <a:tbl>
              <a:tblPr rtl="1"/>
              <a:tblGrid>
                <a:gridCol w="484585"/>
                <a:gridCol w="321905"/>
                <a:gridCol w="1304916"/>
                <a:gridCol w="695320"/>
                <a:gridCol w="753141"/>
                <a:gridCol w="751799"/>
                <a:gridCol w="938316"/>
                <a:gridCol w="668540"/>
                <a:gridCol w="582333"/>
              </a:tblGrid>
              <a:tr h="195110">
                <a:tc rowSpan="2"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العام الدراسي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البند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المرحلة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المجموع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تاريخ الورود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رقم التعميم</a:t>
                      </a:r>
                      <a:endParaRPr lang="en-US" sz="140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الجهة الوارد منها</a:t>
                      </a:r>
                      <a:endParaRPr lang="en-US" sz="12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6601"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ابتدائي</a:t>
                      </a:r>
                      <a:r>
                        <a:rPr lang="ar-SA" sz="1400" baseline="0" dirty="0" smtClean="0">
                          <a:cs typeface="AL-Mohanad" pitchFamily="2" charset="-78"/>
                        </a:rPr>
                        <a:t>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متوسط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0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الفصل الدراسي الأول</a:t>
                      </a:r>
                      <a:endParaRPr lang="en-US" sz="10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143  هـ</a:t>
                      </a:r>
                      <a:r>
                        <a:rPr lang="ar-SA" sz="1400" baseline="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   /</a:t>
                      </a:r>
                      <a:r>
                        <a:rPr lang="ar-SA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143  هـ</a:t>
                      </a:r>
                      <a:endParaRPr lang="ar-SA" sz="1400" baseline="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pPr marL="71755" marR="71755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pPr marL="71755" marR="71755"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المستلزمات التعليمة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الإدارة </a:t>
                      </a:r>
                      <a:endParaRPr lang="en-US" sz="16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النشاط الثقافي</a:t>
                      </a:r>
                      <a:r>
                        <a:rPr lang="ar-SA" sz="1400" baseline="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 </a:t>
                      </a: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والرياضي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النظافة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0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الفصل الدراسي الثاني</a:t>
                      </a:r>
                      <a:endParaRPr lang="en-US" sz="10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المستلزمات التعليمة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902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النشاط الثقافي والرياضي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النظافة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/>
        </p:nvGraphicFramePr>
        <p:xfrm>
          <a:off x="260327" y="5611816"/>
          <a:ext cx="6500855" cy="2763136"/>
        </p:xfrm>
        <a:graphic>
          <a:graphicData uri="http://schemas.openxmlformats.org/drawingml/2006/table">
            <a:tbl>
              <a:tblPr rtl="1"/>
              <a:tblGrid>
                <a:gridCol w="484585"/>
                <a:gridCol w="321905"/>
                <a:gridCol w="1304916"/>
                <a:gridCol w="695320"/>
                <a:gridCol w="753141"/>
                <a:gridCol w="751799"/>
                <a:gridCol w="938316"/>
                <a:gridCol w="668540"/>
                <a:gridCol w="582333"/>
              </a:tblGrid>
              <a:tr h="195110">
                <a:tc rowSpan="2"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العام الدراسي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البند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المرحلة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المجموع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تاريخ الورود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رقم التعميم</a:t>
                      </a:r>
                      <a:endParaRPr lang="en-US" sz="140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الجهة الوارد منها</a:t>
                      </a:r>
                      <a:endParaRPr lang="en-US" sz="12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06601">
                <a:tc gridSpan="2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ابتدائي</a:t>
                      </a:r>
                      <a:r>
                        <a:rPr lang="ar-SA" sz="1400" baseline="0" dirty="0" smtClean="0">
                          <a:cs typeface="AL-Mohanad" pitchFamily="2" charset="-78"/>
                        </a:rPr>
                        <a:t> 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400" dirty="0" smtClean="0">
                          <a:cs typeface="AL-Mohanad" pitchFamily="2" charset="-78"/>
                        </a:rPr>
                        <a:t>متوسط</a:t>
                      </a:r>
                      <a:endParaRPr lang="ar-SA" sz="1400" dirty="0"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ar-SA" dirty="0"/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0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الفصل الدراسي الأول</a:t>
                      </a:r>
                      <a:endParaRPr lang="en-US" sz="10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143  هـ</a:t>
                      </a:r>
                      <a:r>
                        <a:rPr lang="ar-SA" sz="1400" baseline="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 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   /</a:t>
                      </a:r>
                      <a:r>
                        <a:rPr lang="ar-SA" sz="1400" dirty="0" smtClean="0">
                          <a:latin typeface="Times New Roman"/>
                          <a:ea typeface="Times New Roman"/>
                          <a:cs typeface="AL-Mohanad" pitchFamily="2" charset="-78"/>
                        </a:rPr>
                        <a:t>143  هـ</a:t>
                      </a:r>
                      <a:endParaRPr lang="ar-SA" sz="1400" baseline="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pPr marL="71755" marR="71755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  <a:p>
                      <a:pPr marL="71755" marR="71755"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المستلزمات التعليمة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الإدارة </a:t>
                      </a:r>
                      <a:endParaRPr lang="en-US" sz="16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النشاط الثقافي</a:t>
                      </a:r>
                      <a:r>
                        <a:rPr lang="ar-SA" sz="1400" baseline="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 </a:t>
                      </a: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والرياضي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النظافة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ar-SA" sz="10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الفصل الدراسي الثاني</a:t>
                      </a:r>
                      <a:endParaRPr lang="en-US" sz="10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dirty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المستلزمات التعليمة</a:t>
                      </a:r>
                      <a:endParaRPr lang="en-US" sz="1400" dirty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90220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النشاط الثقافي والرياضي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0264"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Traditional Arabic"/>
                          <a:ea typeface="Times New Roman"/>
                          <a:cs typeface="AL-Mohanad" pitchFamily="2" charset="-78"/>
                        </a:rPr>
                        <a:t>النظافة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 dirty="0">
                        <a:latin typeface="Traditional Arabic"/>
                        <a:ea typeface="Times New Roman"/>
                        <a:cs typeface="AL-Mohanad" pitchFamily="2" charset="-78"/>
                      </a:endParaRPr>
                    </a:p>
                  </a:txBody>
                  <a:tcPr marL="46960" marR="46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4683122"/>
            <a:ext cx="6317179" cy="2561305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80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لجنة </a:t>
            </a:r>
          </a:p>
          <a:p>
            <a:pPr algn="ctr"/>
            <a:r>
              <a:rPr lang="ar-SA" sz="80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الميزانية التشغيلية </a:t>
            </a:r>
            <a:endParaRPr lang="ar-SA" sz="80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1189022" y="2039916"/>
            <a:ext cx="4857784" cy="500066"/>
          </a:xfrm>
          <a:prstGeom prst="round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1396974"/>
          </a:xfrm>
          <a:prstGeom prst="rect">
            <a:avLst/>
          </a:prstGeom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475169" y="253966"/>
            <a:ext cx="2189152" cy="92869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</a:pPr>
            <a:r>
              <a:rPr lang="ar-SA" sz="8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</a:pPr>
            <a:r>
              <a:rPr lang="ar-SA" sz="10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1765" y="396842"/>
            <a:ext cx="975508" cy="59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688954" y="3040048"/>
          <a:ext cx="5721903" cy="3719355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241438"/>
                <a:gridCol w="2218287"/>
                <a:gridCol w="1364449"/>
                <a:gridCol w="1897729"/>
              </a:tblGrid>
              <a:tr h="54808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م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الاسم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العمل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دورها قي اللجنة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69169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1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العاتي </a:t>
                      </a:r>
                      <a:r>
                        <a:rPr lang="ar-SA" dirty="0" err="1" smtClean="0">
                          <a:cs typeface="AL-Mohanad" pitchFamily="2" charset="-78"/>
                        </a:rPr>
                        <a:t>رباح</a:t>
                      </a:r>
                      <a:r>
                        <a:rPr lang="ar-SA" dirty="0" smtClean="0">
                          <a:cs typeface="AL-Mohanad" pitchFamily="2" charset="-78"/>
                        </a:rPr>
                        <a:t> الحربي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قائدة المدرسة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رئيسة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اللجنة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69169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2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لا يوجد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cs typeface="AL-Mohanad" pitchFamily="2" charset="-78"/>
                        </a:rPr>
                        <a:t>وكيلة المدرسة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نائبة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الرئيسة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69169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3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8133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cs typeface="AL-Mohanad" pitchFamily="2" charset="-78"/>
                        </a:rPr>
                        <a:t>لا يوجد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</a:t>
                      </a:r>
                      <a:endParaRPr lang="ar-SA" dirty="0" smtClean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المرشدة الطلابية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عضوه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54808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4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نجلاء المنيع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رائدة النشاط</a:t>
                      </a:r>
                      <a:r>
                        <a:rPr lang="ar-SA" baseline="0" dirty="0" smtClean="0">
                          <a:cs typeface="AL-Mohanad" pitchFamily="2" charset="-78"/>
                        </a:rPr>
                        <a:t>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عضوه 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  <a:tr h="548086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>
                          <a:cs typeface="AL-Mohanad" pitchFamily="2" charset="-78"/>
                        </a:rPr>
                        <a:t>5</a:t>
                      </a:r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>
                        <a:cs typeface="AL-Mohana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>
                        <a:cs typeface="AL-Mohana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ستطيل 7"/>
          <p:cNvSpPr/>
          <p:nvPr/>
        </p:nvSpPr>
        <p:spPr>
          <a:xfrm>
            <a:off x="474641" y="1968478"/>
            <a:ext cx="6317179" cy="653090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4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أعضاء لجنة الميزانية التشغيلية </a:t>
            </a:r>
            <a:endParaRPr lang="ar-SA" sz="3600" b="1" spc="54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92950" cy="3150182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443288" y="3990240"/>
            <a:ext cx="6206375" cy="420029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8133" tIns="49067" rIns="98133" bIns="49067"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474641" y="5183188"/>
            <a:ext cx="6317179" cy="1576420"/>
          </a:xfrm>
          <a:prstGeom prst="rect">
            <a:avLst/>
          </a:prstGeom>
          <a:noFill/>
        </p:spPr>
        <p:txBody>
          <a:bodyPr wrap="square" lIns="98133" tIns="49067" rIns="98133" bIns="4906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9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F_Najed" pitchFamily="2" charset="-78"/>
              </a:rPr>
              <a:t>ميزانية النظافة </a:t>
            </a:r>
            <a:endParaRPr lang="ar-SA" sz="9600" b="1" spc="54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F_Najed" pitchFamily="2" charset="-78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975103" y="468280"/>
            <a:ext cx="2832094" cy="2000264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المملكة العربية السعودية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وزارة التعليم 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100" dirty="0" smtClean="0">
                <a:latin typeface="Arial" pitchFamily="34" charset="0"/>
                <a:cs typeface="AdvertisingBold" pitchFamily="2" charset="-78"/>
              </a:rPr>
              <a:t>الإدارة العامة للتربية والتعليم ( بنات )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 إدارة التعليم برياض الخبراء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r>
              <a:rPr lang="ar-SA" sz="1300" dirty="0" smtClean="0">
                <a:latin typeface="Arial" pitchFamily="34" charset="0"/>
                <a:cs typeface="AdvertisingBold" pitchFamily="2" charset="-78"/>
              </a:rPr>
              <a:t>ابتدائية ومتوسطة شعيب الحمر</a:t>
            </a:r>
          </a:p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32460" y="735016"/>
            <a:ext cx="975508" cy="14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2142627_463627307154049_48670191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"/>
            <a:ext cx="7092950" cy="968344"/>
          </a:xfrm>
          <a:prstGeom prst="rect">
            <a:avLst/>
          </a:prstGeom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69402" y="1260052"/>
            <a:ext cx="6132489" cy="420029"/>
          </a:xfrm>
          <a:prstGeom prst="roundRect">
            <a:avLst>
              <a:gd name="adj" fmla="val 16667"/>
            </a:avLst>
          </a:prstGeom>
          <a:solidFill>
            <a:srgbClr val="FFFFFF">
              <a:alpha val="56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8133" tIns="49067" rIns="98133" bIns="49067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73"/>
              </a:spcAft>
            </a:pPr>
            <a:endParaRPr lang="ar-SA" sz="1100" dirty="0" smtClean="0">
              <a:latin typeface="Arial" pitchFamily="34" charset="0"/>
              <a:cs typeface="AdvertisingBold" pitchFamily="2" charset="-78"/>
            </a:endParaRPr>
          </a:p>
        </p:txBody>
      </p:sp>
      <p:pic>
        <p:nvPicPr>
          <p:cNvPr id="1028" name="Picture 4" descr="http://www.alweeam.com.sa/wp-content/uploads/2015/10/ddfd.pn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03203" y="253966"/>
            <a:ext cx="794268" cy="45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331444" y="1653829"/>
          <a:ext cx="6481594" cy="6331037"/>
        </p:xfrm>
        <a:graphic>
          <a:graphicData uri="http://schemas.openxmlformats.org/drawingml/2006/table">
            <a:tbl>
              <a:tblPr rtl="1"/>
              <a:tblGrid>
                <a:gridCol w="182068"/>
                <a:gridCol w="86178"/>
                <a:gridCol w="2432283"/>
                <a:gridCol w="585861"/>
                <a:gridCol w="592620"/>
                <a:gridCol w="576527"/>
                <a:gridCol w="329684"/>
                <a:gridCol w="352496"/>
                <a:gridCol w="326053"/>
                <a:gridCol w="356126"/>
                <a:gridCol w="604685"/>
                <a:gridCol w="57013"/>
              </a:tblGrid>
              <a:tr h="2975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إجمالي مبلغ البند المخصص للمدرسة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رقماً</a:t>
                      </a:r>
                      <a:endParaRPr lang="en-US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300" b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كتابة</a:t>
                      </a:r>
                      <a:endParaRPr lang="en-US" sz="1300" b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3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17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800" dirty="0">
                          <a:latin typeface="Times New Roman"/>
                          <a:ea typeface="Times New Roman"/>
                          <a:cs typeface="AL-Mohanad"/>
                        </a:rPr>
                        <a:t>م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البيان (الصنف </a:t>
                      </a:r>
                      <a:r>
                        <a:rPr lang="en-US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05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العمل)</a:t>
                      </a:r>
                      <a:endParaRPr lang="en-US" sz="105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الكمية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</a:t>
                      </a:r>
                      <a:r>
                        <a:rPr lang="ar-SA" sz="1000" b="0" dirty="0" err="1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الإفرادي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السعر الإجمالي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رقم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b="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جهة الفاتورة</a:t>
                      </a:r>
                      <a:endParaRPr lang="en-US" sz="1000" b="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9719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5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28308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2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dirty="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/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000" dirty="0">
                        <a:latin typeface="Times New Roman"/>
                        <a:ea typeface="Times New Roman"/>
                        <a:cs typeface="AL-Mohanad"/>
                      </a:endParaRPr>
                    </a:p>
                  </a:txBody>
                  <a:tcPr marL="31068" marR="31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295517" y="8426796"/>
          <a:ext cx="6501916" cy="1261872"/>
        </p:xfrm>
        <a:graphic>
          <a:graphicData uri="http://schemas.openxmlformats.org/drawingml/2006/table">
            <a:tbl>
              <a:tblPr rtl="1"/>
              <a:tblGrid>
                <a:gridCol w="1472985"/>
                <a:gridCol w="1355024"/>
                <a:gridCol w="1564384"/>
                <a:gridCol w="2109523"/>
              </a:tblGrid>
              <a:tr h="202873"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قائدة</a:t>
                      </a:r>
                      <a:r>
                        <a:rPr lang="ar-SA" sz="1000" baseline="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</a:t>
                      </a:r>
                      <a:r>
                        <a:rPr lang="ar-SA" sz="10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المدرسة ورئيسة </a:t>
                      </a:r>
                      <a:r>
                        <a:rPr lang="ar-SA" sz="10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لجنة 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الصندوق المدرسي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أعضاء اللجنة :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ar-SA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endParaRPr lang="en-US" sz="105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6416" marR="464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083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وكيلة المدرسة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المعلم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المرشدة الطلابي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 smtClean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رائدة 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النشاط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المعلمة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الاسم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/ </a:t>
                      </a: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7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التوقيع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0255" algn="l"/>
                        </a:tabLst>
                      </a:pP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التاريخ            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/      /</a:t>
                      </a:r>
                      <a:r>
                        <a:rPr lang="ar-SA" sz="1200" dirty="0">
                          <a:latin typeface="Times New Roman"/>
                          <a:ea typeface="Times New Roman"/>
                          <a:cs typeface="Sultan Medium" pitchFamily="2" charset="-78"/>
                        </a:rPr>
                        <a:t>             14هـ</a:t>
                      </a:r>
                      <a:endParaRPr lang="en-US" sz="1200" dirty="0">
                        <a:latin typeface="Times New Roman"/>
                        <a:ea typeface="Times New Roman"/>
                        <a:cs typeface="Sultan Medium" pitchFamily="2" charset="-78"/>
                      </a:endParaRPr>
                    </a:p>
                  </a:txBody>
                  <a:tcPr marL="48006" marR="480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95517" y="7954264"/>
            <a:ext cx="6797433" cy="373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7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ultan Medium" pitchFamily="2" charset="-78"/>
              </a:rPr>
              <a:t>توقيع لجنة الصندوق المدرسي على صرف مبلغ البند</a:t>
            </a:r>
            <a:endParaRPr lang="en-US" sz="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66274"/>
            <a:ext cx="7092950" cy="9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33" tIns="49067" rIns="98133" bIns="49067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ar-SA" sz="1500" dirty="0" smtClean="0">
                <a:cs typeface="Sultan Medium" pitchFamily="2" charset="-78"/>
              </a:rPr>
              <a:t>نموذج رقم ( 11)                                             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 رمز النموذج (م.</a:t>
            </a:r>
            <a:r>
              <a:rPr lang="ar-SA" sz="1100" dirty="0" err="1" smtClean="0">
                <a:solidFill>
                  <a:srgbClr val="0070C0"/>
                </a:solidFill>
                <a:cs typeface="Sultan Medium" pitchFamily="2" charset="-78"/>
              </a:rPr>
              <a:t>م</a:t>
            </a:r>
            <a:r>
              <a:rPr lang="ar-SA" sz="1100" dirty="0" smtClean="0">
                <a:solidFill>
                  <a:srgbClr val="0070C0"/>
                </a:solidFill>
                <a:cs typeface="Sultan Medium" pitchFamily="2" charset="-78"/>
              </a:rPr>
              <a:t>.ع.ن -01-01)</a:t>
            </a: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l"/>
            <a:endParaRPr lang="ar-SA" sz="2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algn="ctr"/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سجل مشتريات المدرسة من بند  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النظافة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  </a:t>
            </a:r>
            <a:r>
              <a:rPr lang="ar-SA" sz="1700" b="1" dirty="0" smtClean="0">
                <a:solidFill>
                  <a:srgbClr val="C00000"/>
                </a:solidFill>
                <a:cs typeface="Sultan Medium" pitchFamily="2" charset="-78"/>
              </a:rPr>
              <a:t>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    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خلال العام </a:t>
            </a:r>
            <a:r>
              <a:rPr lang="ar-SA" sz="1700" dirty="0" smtClean="0">
                <a:solidFill>
                  <a:srgbClr val="C00000"/>
                </a:solidFill>
                <a:cs typeface="Sultan Medium" pitchFamily="2" charset="-78"/>
              </a:rPr>
              <a:t>الدراسي  143   /    143هـ</a:t>
            </a:r>
            <a:endParaRPr lang="en-US" sz="1700" dirty="0" smtClean="0">
              <a:solidFill>
                <a:srgbClr val="C00000"/>
              </a:solidFill>
              <a:cs typeface="Sultan Medium" pitchFamily="2" charset="-7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826297" algn="l"/>
              </a:tabLst>
            </a:pPr>
            <a:r>
              <a:rPr lang="ar-SA" sz="1500" dirty="0" smtClean="0">
                <a:latin typeface="Arial" pitchFamily="34" charset="0"/>
                <a:ea typeface="Times New Roman" pitchFamily="18" charset="0"/>
                <a:cs typeface="Sultan Medium" pitchFamily="2" charset="-78"/>
              </a:rPr>
              <a:t>  </a:t>
            </a:r>
            <a:endParaRPr lang="ar-SA" dirty="0" smtClean="0">
              <a:latin typeface="Arial" pitchFamily="34" charset="0"/>
              <a:cs typeface="Sultan Medium" pitchFamily="2" charset="-78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1053" y="325404"/>
            <a:ext cx="869330" cy="34317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707</Words>
  <Application>Microsoft Office PowerPoint</Application>
  <PresentationFormat>مخصص</PresentationFormat>
  <Paragraphs>274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Owner</dc:creator>
  <cp:lastModifiedBy>Owner</cp:lastModifiedBy>
  <cp:revision>103</cp:revision>
  <dcterms:created xsi:type="dcterms:W3CDTF">2016-02-28T05:15:35Z</dcterms:created>
  <dcterms:modified xsi:type="dcterms:W3CDTF">2016-11-01T16:09:24Z</dcterms:modified>
</cp:coreProperties>
</file>