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9" r:id="rId4"/>
    <p:sldId id="260" r:id="rId5"/>
    <p:sldId id="261" r:id="rId6"/>
    <p:sldId id="258" r:id="rId7"/>
    <p:sldId id="262" r:id="rId8"/>
    <p:sldId id="263" r:id="rId9"/>
    <p:sldId id="269" r:id="rId10"/>
    <p:sldId id="264" r:id="rId11"/>
    <p:sldId id="265"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15D5"/>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97" autoAdjust="0"/>
    <p:restoredTop sz="94640" autoAdjust="0"/>
  </p:normalViewPr>
  <p:slideViewPr>
    <p:cSldViewPr>
      <p:cViewPr varScale="1">
        <p:scale>
          <a:sx n="74" d="100"/>
          <a:sy n="74" d="100"/>
        </p:scale>
        <p:origin x="-10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A32FBE82-0355-4C6A-960B-D635EC3DAB24}" type="datetimeFigureOut">
              <a:rPr lang="ar-SA" smtClean="0"/>
              <a:pPr/>
              <a:t>06/05/37</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220A09AA-12F3-4505-83A6-FC1E93DC05A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32FBE82-0355-4C6A-960B-D635EC3DAB24}" type="datetimeFigureOut">
              <a:rPr lang="ar-SA" smtClean="0"/>
              <a:pPr/>
              <a:t>06/05/37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20A09AA-12F3-4505-83A6-FC1E93DC05A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32FBE82-0355-4C6A-960B-D635EC3DAB24}" type="datetimeFigureOut">
              <a:rPr lang="ar-SA" smtClean="0"/>
              <a:pPr/>
              <a:t>06/05/37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20A09AA-12F3-4505-83A6-FC1E93DC05A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A32FBE82-0355-4C6A-960B-D635EC3DAB24}" type="datetimeFigureOut">
              <a:rPr lang="ar-SA" smtClean="0"/>
              <a:pPr/>
              <a:t>06/05/37</a:t>
            </a:fld>
            <a:endParaRPr lang="ar-SA"/>
          </a:p>
        </p:txBody>
      </p:sp>
      <p:sp>
        <p:nvSpPr>
          <p:cNvPr id="9" name="عنصر نائب لرقم الشريحة 8"/>
          <p:cNvSpPr>
            <a:spLocks noGrp="1"/>
          </p:cNvSpPr>
          <p:nvPr>
            <p:ph type="sldNum" sz="quarter" idx="15"/>
          </p:nvPr>
        </p:nvSpPr>
        <p:spPr/>
        <p:txBody>
          <a:bodyPr rtlCol="0"/>
          <a:lstStyle/>
          <a:p>
            <a:fld id="{220A09AA-12F3-4505-83A6-FC1E93DC05A7}"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A32FBE82-0355-4C6A-960B-D635EC3DAB24}" type="datetimeFigureOut">
              <a:rPr lang="ar-SA" smtClean="0"/>
              <a:pPr/>
              <a:t>06/05/37</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220A09AA-12F3-4505-83A6-FC1E93DC05A7}"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A32FBE82-0355-4C6A-960B-D635EC3DAB24}" type="datetimeFigureOut">
              <a:rPr lang="ar-SA" smtClean="0"/>
              <a:pPr/>
              <a:t>06/05/37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20A09AA-12F3-4505-83A6-FC1E93DC05A7}"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A32FBE82-0355-4C6A-960B-D635EC3DAB24}" type="datetimeFigureOut">
              <a:rPr lang="ar-SA" smtClean="0"/>
              <a:pPr/>
              <a:t>06/05/37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20A09AA-12F3-4505-83A6-FC1E93DC05A7}"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A32FBE82-0355-4C6A-960B-D635EC3DAB24}" type="datetimeFigureOut">
              <a:rPr lang="ar-SA" smtClean="0"/>
              <a:pPr/>
              <a:t>06/05/37</a:t>
            </a:fld>
            <a:endParaRPr lang="ar-SA"/>
          </a:p>
        </p:txBody>
      </p:sp>
      <p:sp>
        <p:nvSpPr>
          <p:cNvPr id="7" name="عنصر نائب لرقم الشريحة 6"/>
          <p:cNvSpPr>
            <a:spLocks noGrp="1"/>
          </p:cNvSpPr>
          <p:nvPr>
            <p:ph type="sldNum" sz="quarter" idx="11"/>
          </p:nvPr>
        </p:nvSpPr>
        <p:spPr/>
        <p:txBody>
          <a:bodyPr rtlCol="0"/>
          <a:lstStyle/>
          <a:p>
            <a:fld id="{220A09AA-12F3-4505-83A6-FC1E93DC05A7}"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32FBE82-0355-4C6A-960B-D635EC3DAB24}" type="datetimeFigureOut">
              <a:rPr lang="ar-SA" smtClean="0"/>
              <a:pPr/>
              <a:t>06/05/37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20A09AA-12F3-4505-83A6-FC1E93DC05A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A32FBE82-0355-4C6A-960B-D635EC3DAB24}" type="datetimeFigureOut">
              <a:rPr lang="ar-SA" smtClean="0"/>
              <a:pPr/>
              <a:t>06/05/37</a:t>
            </a:fld>
            <a:endParaRPr lang="ar-SA"/>
          </a:p>
        </p:txBody>
      </p:sp>
      <p:sp>
        <p:nvSpPr>
          <p:cNvPr id="22" name="عنصر نائب لرقم الشريحة 21"/>
          <p:cNvSpPr>
            <a:spLocks noGrp="1"/>
          </p:cNvSpPr>
          <p:nvPr>
            <p:ph type="sldNum" sz="quarter" idx="15"/>
          </p:nvPr>
        </p:nvSpPr>
        <p:spPr/>
        <p:txBody>
          <a:bodyPr rtlCol="0"/>
          <a:lstStyle/>
          <a:p>
            <a:fld id="{220A09AA-12F3-4505-83A6-FC1E93DC05A7}"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A32FBE82-0355-4C6A-960B-D635EC3DAB24}" type="datetimeFigureOut">
              <a:rPr lang="ar-SA" smtClean="0"/>
              <a:pPr/>
              <a:t>06/05/37</a:t>
            </a:fld>
            <a:endParaRPr lang="ar-SA"/>
          </a:p>
        </p:txBody>
      </p:sp>
      <p:sp>
        <p:nvSpPr>
          <p:cNvPr id="18" name="عنصر نائب لرقم الشريحة 17"/>
          <p:cNvSpPr>
            <a:spLocks noGrp="1"/>
          </p:cNvSpPr>
          <p:nvPr>
            <p:ph type="sldNum" sz="quarter" idx="11"/>
          </p:nvPr>
        </p:nvSpPr>
        <p:spPr/>
        <p:txBody>
          <a:bodyPr rtlCol="0"/>
          <a:lstStyle/>
          <a:p>
            <a:fld id="{220A09AA-12F3-4505-83A6-FC1E93DC05A7}"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32FBE82-0355-4C6A-960B-D635EC3DAB24}" type="datetimeFigureOut">
              <a:rPr lang="ar-SA" smtClean="0"/>
              <a:pPr/>
              <a:t>06/05/37</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0A09AA-12F3-4505-83A6-FC1E93DC05A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428992" y="571480"/>
            <a:ext cx="5029208" cy="1428760"/>
          </a:xfrm>
        </p:spPr>
        <p:txBody>
          <a:bodyPr/>
          <a:lstStyle/>
          <a:p>
            <a:r>
              <a:rPr lang="ar-SA" dirty="0" smtClean="0"/>
              <a:t>مراجعة الدرس السابق</a:t>
            </a:r>
            <a:endParaRPr lang="ar-SA" dirty="0"/>
          </a:p>
        </p:txBody>
      </p:sp>
      <p:sp>
        <p:nvSpPr>
          <p:cNvPr id="3" name="عنوان فرعي 2"/>
          <p:cNvSpPr>
            <a:spLocks noGrp="1"/>
          </p:cNvSpPr>
          <p:nvPr>
            <p:ph type="subTitle" idx="1"/>
          </p:nvPr>
        </p:nvSpPr>
        <p:spPr>
          <a:xfrm>
            <a:off x="3286116" y="2357430"/>
            <a:ext cx="5172084" cy="1785950"/>
          </a:xfrm>
        </p:spPr>
        <p:txBody>
          <a:bodyPr>
            <a:normAutofit/>
          </a:bodyPr>
          <a:lstStyle/>
          <a:p>
            <a:endParaRPr lang="ar-SA" dirty="0" smtClean="0"/>
          </a:p>
          <a:p>
            <a:r>
              <a:rPr lang="ar-SA" dirty="0" smtClean="0"/>
              <a:t>1- اذكر القصص التي تحدثت عنها سورة يس </a:t>
            </a:r>
          </a:p>
          <a:p>
            <a:endParaRPr lang="ar-SA" dirty="0" smtClean="0"/>
          </a:p>
          <a:p>
            <a:r>
              <a:rPr lang="ar-SA" dirty="0" smtClean="0"/>
              <a:t>2- ما النعم التي امن الله بها عباده في الايات</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71604" y="428604"/>
            <a:ext cx="6353196" cy="1428760"/>
          </a:xfrm>
        </p:spPr>
        <p:txBody>
          <a:bodyPr>
            <a:noAutofit/>
          </a:bodyPr>
          <a:lstStyle/>
          <a:p>
            <a:r>
              <a:rPr lang="ar-SA" sz="2400" dirty="0" smtClean="0">
                <a:solidFill>
                  <a:srgbClr val="00B050"/>
                </a:solidFill>
              </a:rPr>
              <a:t>(</a:t>
            </a:r>
            <a:r>
              <a:rPr lang="ar-SA" sz="2400" dirty="0" err="1" smtClean="0">
                <a:solidFill>
                  <a:srgbClr val="00B050"/>
                </a:solidFill>
              </a:rPr>
              <a:t>اِنَّ</a:t>
            </a:r>
            <a:r>
              <a:rPr lang="ar-SA" sz="2400" dirty="0" smtClean="0">
                <a:solidFill>
                  <a:srgbClr val="00B050"/>
                </a:solidFill>
              </a:rPr>
              <a:t> </a:t>
            </a:r>
            <a:r>
              <a:rPr lang="ar-SA" sz="2400" dirty="0" smtClean="0">
                <a:solidFill>
                  <a:srgbClr val="00B050"/>
                </a:solidFill>
              </a:rPr>
              <a:t>الشَّيْطَانَ لَكُمْ عَدُوٌّ فَاتَّخِذُوهُ عَدُوًّا إِنَّمَا يَدْعُو حِزْبَهُ لِيَكُونُوا مِنْ </a:t>
            </a:r>
            <a:br>
              <a:rPr lang="ar-SA" sz="2400" dirty="0" smtClean="0">
                <a:solidFill>
                  <a:srgbClr val="00B050"/>
                </a:solidFill>
              </a:rPr>
            </a:br>
            <a:r>
              <a:rPr lang="ar-SA" sz="2400" dirty="0" smtClean="0">
                <a:solidFill>
                  <a:srgbClr val="00B050"/>
                </a:solidFill>
              </a:rPr>
              <a:t>أصحاب السَّعِيرِ (6) الَّذِينَ كَفَرُوا لَهُمْ عَذَابٌ شَدِيدٌ وَالَّذِينَ آمَنُوا </a:t>
            </a:r>
            <a:br>
              <a:rPr lang="ar-SA" sz="2400" dirty="0" smtClean="0">
                <a:solidFill>
                  <a:srgbClr val="00B050"/>
                </a:solidFill>
              </a:rPr>
            </a:br>
            <a:r>
              <a:rPr lang="ar-SA" sz="2400" dirty="0" smtClean="0">
                <a:solidFill>
                  <a:srgbClr val="00B050"/>
                </a:solidFill>
              </a:rPr>
              <a:t>وَعَمِلُوا الصَّالِحَاتِ لَهُمْ مَغْفِرَةٌ وَأَجْرٌ كَبِيرٌ (7)</a:t>
            </a:r>
            <a:endParaRPr lang="ar-SA" sz="2400" dirty="0">
              <a:solidFill>
                <a:srgbClr val="00B050"/>
              </a:solidFill>
            </a:endParaRPr>
          </a:p>
        </p:txBody>
      </p:sp>
      <p:sp>
        <p:nvSpPr>
          <p:cNvPr id="3" name="عنصر نائب للمحتوى 2"/>
          <p:cNvSpPr>
            <a:spLocks noGrp="1"/>
          </p:cNvSpPr>
          <p:nvPr>
            <p:ph sz="quarter" idx="1"/>
          </p:nvPr>
        </p:nvSpPr>
        <p:spPr>
          <a:xfrm>
            <a:off x="457200" y="2285992"/>
            <a:ext cx="7467600" cy="4187960"/>
          </a:xfrm>
        </p:spPr>
        <p:txBody>
          <a:bodyPr/>
          <a:lstStyle/>
          <a:p>
            <a:pPr marL="822960" lvl="1" indent="-457200">
              <a:buFont typeface="+mj-lt"/>
              <a:buAutoNum type="arabicPeriod"/>
            </a:pPr>
            <a:r>
              <a:rPr lang="ar-SA" dirty="0" smtClean="0"/>
              <a:t>الشيطان هو العدو الحقيقي للإنسان ولذ أمرنا الله تعالى بإعلان عداوته وإظهارها ,لان غايته منها ومقصوده إن يدعو حزبه ليكونوا من أصحاب السعير.</a:t>
            </a:r>
          </a:p>
          <a:p>
            <a:pPr marL="822960" lvl="1" indent="-457200">
              <a:buFont typeface="+mj-lt"/>
              <a:buAutoNum type="arabicPeriod"/>
            </a:pPr>
            <a:r>
              <a:rPr lang="ar-SA" dirty="0" smtClean="0"/>
              <a:t>ذكر الله سبحانه إن الناس انقسموا بحسب طاعتهم للشيطان إلى قسمين : </a:t>
            </a:r>
          </a:p>
          <a:p>
            <a:pPr marL="822960" lvl="1" indent="-457200">
              <a:buNone/>
            </a:pPr>
            <a:r>
              <a:rPr lang="ar-SA" dirty="0" smtClean="0"/>
              <a:t>القسم الأول :</a:t>
            </a:r>
            <a:r>
              <a:rPr lang="ar-SA" dirty="0" err="1" smtClean="0"/>
              <a:t>اطاعوا</a:t>
            </a:r>
            <a:r>
              <a:rPr lang="ar-SA" dirty="0" smtClean="0"/>
              <a:t> الشيطان وكفروا بالله وجحدوا ما جاءت </a:t>
            </a:r>
            <a:r>
              <a:rPr lang="ar-SA" dirty="0" err="1" smtClean="0"/>
              <a:t>به</a:t>
            </a:r>
            <a:r>
              <a:rPr lang="ar-SA" dirty="0" smtClean="0"/>
              <a:t> الرسل فهؤلاء جزاؤهم عذاب شديد في الآخرة.</a:t>
            </a:r>
          </a:p>
          <a:p>
            <a:pPr marL="822960" lvl="1" indent="-457200">
              <a:buNone/>
            </a:pPr>
            <a:r>
              <a:rPr lang="ar-SA" dirty="0" smtClean="0"/>
              <a:t>القسم الثاني:خالفوا الشيطان وأطاعوا ربهم وامنوا وعملوا بجوارحهم بمقتضى ذلك الإيمان,فهؤلاء جزاؤهم مغفرة لذنوبهم واجر كريم في الجنة على صالح أعمالهم.</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1000108"/>
            <a:ext cx="7139014" cy="2940048"/>
          </a:xfrm>
        </p:spPr>
        <p:txBody>
          <a:bodyPr>
            <a:normAutofit/>
          </a:bodyPr>
          <a:lstStyle/>
          <a:p>
            <a:pPr algn="ctr"/>
            <a:r>
              <a:rPr lang="ar-SA" sz="3600" dirty="0" smtClean="0">
                <a:solidFill>
                  <a:schemeClr val="accent3"/>
                </a:solidFill>
              </a:rPr>
              <a:t>نشاط:     </a:t>
            </a:r>
            <a:r>
              <a:rPr lang="ar-SA" dirty="0" smtClean="0">
                <a:solidFill>
                  <a:schemeClr val="accent1">
                    <a:lumMod val="75000"/>
                  </a:schemeClr>
                </a:solidFill>
              </a:rPr>
              <a:t/>
            </a:r>
            <a:br>
              <a:rPr lang="ar-SA" dirty="0" smtClean="0">
                <a:solidFill>
                  <a:schemeClr val="accent1">
                    <a:lumMod val="75000"/>
                  </a:schemeClr>
                </a:solidFill>
              </a:rPr>
            </a:br>
            <a:r>
              <a:rPr lang="ar-SA" sz="2700" dirty="0" smtClean="0">
                <a:solidFill>
                  <a:schemeClr val="accent1">
                    <a:lumMod val="75000"/>
                  </a:schemeClr>
                </a:solidFill>
              </a:rPr>
              <a:t>بالتحاور مع زملائك اذكر ثلاثة أمثلة من تزيين الشيطان المعاصي للإنسان؟</a:t>
            </a:r>
            <a:endParaRPr lang="ar-SA" sz="2700" dirty="0">
              <a:solidFill>
                <a:schemeClr val="accent1">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7467600" cy="1357322"/>
          </a:xfrm>
        </p:spPr>
        <p:txBody>
          <a:bodyPr>
            <a:normAutofit fontScale="90000"/>
          </a:bodyPr>
          <a:lstStyle/>
          <a:p>
            <a:r>
              <a:rPr lang="ar-SA" dirty="0" smtClean="0">
                <a:solidFill>
                  <a:srgbClr val="00B050"/>
                </a:solidFill>
              </a:rPr>
              <a:t>(أَفَمَنْ </a:t>
            </a:r>
            <a:r>
              <a:rPr lang="ar-SA" dirty="0" smtClean="0">
                <a:solidFill>
                  <a:srgbClr val="00B050"/>
                </a:solidFill>
              </a:rPr>
              <a:t>زُيِّنَ لَهُ سُوءُ </a:t>
            </a:r>
            <a:r>
              <a:rPr lang="ar-SA" dirty="0" smtClean="0">
                <a:solidFill>
                  <a:srgbClr val="00B050"/>
                </a:solidFill>
              </a:rPr>
              <a:t>عَمَلِهِ </a:t>
            </a:r>
            <a:r>
              <a:rPr lang="ar-SA" dirty="0" smtClean="0">
                <a:solidFill>
                  <a:srgbClr val="00B050"/>
                </a:solidFill>
              </a:rPr>
              <a:t>فَرَآهُ حَسَنًا فَإِنَّ اللَّهَ يُضِلُّ مَنْ يَشَاءُ وَيَهْدِي مَنْ يَشَاءُ فَلَا </a:t>
            </a:r>
            <a:r>
              <a:rPr lang="ar-SA" dirty="0" smtClean="0">
                <a:solidFill>
                  <a:srgbClr val="00B050"/>
                </a:solidFill>
              </a:rPr>
              <a:t>تَذْهَبْ </a:t>
            </a:r>
            <a:r>
              <a:rPr lang="ar-SA" dirty="0" smtClean="0">
                <a:solidFill>
                  <a:srgbClr val="00B050"/>
                </a:solidFill>
              </a:rPr>
              <a:t>نَفْسُكَ عَلَيْهِمْ حَسَرَاتٍ إِنَّ اللَّهَ عَلِيمٌ بِمَا </a:t>
            </a:r>
            <a:r>
              <a:rPr lang="ar-SA" dirty="0" smtClean="0">
                <a:solidFill>
                  <a:srgbClr val="00B050"/>
                </a:solidFill>
              </a:rPr>
              <a:t>يَصْنَعُونَ) </a:t>
            </a:r>
            <a:r>
              <a:rPr lang="ar-SA" dirty="0" smtClean="0">
                <a:solidFill>
                  <a:srgbClr val="00B050"/>
                </a:solidFill>
              </a:rPr>
              <a:t/>
            </a:r>
            <a:br>
              <a:rPr lang="ar-SA" dirty="0" smtClean="0">
                <a:solidFill>
                  <a:srgbClr val="00B050"/>
                </a:solidFill>
              </a:rPr>
            </a:br>
            <a:endParaRPr lang="ar-SA" dirty="0">
              <a:solidFill>
                <a:srgbClr val="00B050"/>
              </a:solidFill>
            </a:endParaRPr>
          </a:p>
        </p:txBody>
      </p:sp>
      <p:sp>
        <p:nvSpPr>
          <p:cNvPr id="3" name="عنصر نائب للمحتوى 2"/>
          <p:cNvSpPr>
            <a:spLocks noGrp="1"/>
          </p:cNvSpPr>
          <p:nvPr>
            <p:ph sz="quarter" idx="1"/>
          </p:nvPr>
        </p:nvSpPr>
        <p:spPr>
          <a:xfrm>
            <a:off x="457200" y="1643050"/>
            <a:ext cx="7467600" cy="4830902"/>
          </a:xfrm>
        </p:spPr>
        <p:txBody>
          <a:bodyPr>
            <a:normAutofit/>
          </a:bodyPr>
          <a:lstStyle/>
          <a:p>
            <a:pPr marL="457200" indent="-457200">
              <a:buFont typeface="+mj-lt"/>
              <a:buAutoNum type="arabicPeriod"/>
            </a:pPr>
            <a:r>
              <a:rPr lang="ar-SA" sz="2000" dirty="0" smtClean="0">
                <a:solidFill>
                  <a:srgbClr val="002060"/>
                </a:solidFill>
              </a:rPr>
              <a:t>لا يستوي من زين له الشيطان </a:t>
            </a:r>
            <a:r>
              <a:rPr lang="ar-SA" sz="2000" dirty="0" err="1" smtClean="0">
                <a:solidFill>
                  <a:srgbClr val="002060"/>
                </a:solidFill>
              </a:rPr>
              <a:t>افعاله</a:t>
            </a:r>
            <a:r>
              <a:rPr lang="ar-SA" sz="2000" dirty="0" smtClean="0">
                <a:solidFill>
                  <a:srgbClr val="002060"/>
                </a:solidFill>
              </a:rPr>
              <a:t> القبيحة وحسنها له من الكفر والتكذيب وسائر الذنوب </a:t>
            </a:r>
            <a:r>
              <a:rPr lang="ar-SA" sz="2000" dirty="0" err="1" smtClean="0">
                <a:solidFill>
                  <a:srgbClr val="002060"/>
                </a:solidFill>
              </a:rPr>
              <a:t>فراى</a:t>
            </a:r>
            <a:r>
              <a:rPr lang="ar-SA" sz="2000" dirty="0" smtClean="0">
                <a:solidFill>
                  <a:srgbClr val="002060"/>
                </a:solidFill>
              </a:rPr>
              <a:t> هذا العمل القبيح حسنا جميلا ومن هداه </a:t>
            </a:r>
            <a:r>
              <a:rPr lang="ar-SA" sz="2000" dirty="0" err="1" smtClean="0">
                <a:solidFill>
                  <a:srgbClr val="002060"/>
                </a:solidFill>
              </a:rPr>
              <a:t>الى</a:t>
            </a:r>
            <a:r>
              <a:rPr lang="ar-SA" sz="2000" dirty="0" smtClean="0">
                <a:solidFill>
                  <a:srgbClr val="002060"/>
                </a:solidFill>
              </a:rPr>
              <a:t> الصراط المستقيم ,والدين القويم </a:t>
            </a:r>
            <a:r>
              <a:rPr lang="ar-SA" sz="2000" dirty="0" err="1" smtClean="0">
                <a:solidFill>
                  <a:srgbClr val="002060"/>
                </a:solidFill>
              </a:rPr>
              <a:t>فراى</a:t>
            </a:r>
            <a:r>
              <a:rPr lang="ar-SA" sz="2000" dirty="0" smtClean="0">
                <a:solidFill>
                  <a:srgbClr val="002060"/>
                </a:solidFill>
              </a:rPr>
              <a:t> الحسن حسنا </a:t>
            </a:r>
            <a:r>
              <a:rPr lang="ar-SA" sz="2000" dirty="0" err="1" smtClean="0">
                <a:solidFill>
                  <a:srgbClr val="002060"/>
                </a:solidFill>
              </a:rPr>
              <a:t>والسيء</a:t>
            </a:r>
            <a:r>
              <a:rPr lang="ar-SA" sz="2000" dirty="0" smtClean="0">
                <a:solidFill>
                  <a:srgbClr val="002060"/>
                </a:solidFill>
              </a:rPr>
              <a:t> سيئا ,وميز بين الحق والباطل والخير والشر.</a:t>
            </a:r>
          </a:p>
          <a:p>
            <a:pPr marL="457200" indent="-457200">
              <a:buFont typeface="+mj-lt"/>
              <a:buAutoNum type="arabicPeriod"/>
            </a:pPr>
            <a:endParaRPr lang="ar-SA" sz="2000" dirty="0" smtClean="0">
              <a:solidFill>
                <a:srgbClr val="002060"/>
              </a:solidFill>
            </a:endParaRPr>
          </a:p>
          <a:p>
            <a:pPr marL="457200" indent="-457200">
              <a:buFont typeface="+mj-lt"/>
              <a:buAutoNum type="arabicPeriod"/>
            </a:pPr>
            <a:endParaRPr lang="ar-SA" sz="2000" dirty="0" smtClean="0">
              <a:solidFill>
                <a:srgbClr val="002060"/>
              </a:solidFill>
            </a:endParaRPr>
          </a:p>
          <a:p>
            <a:pPr marL="457200" indent="-457200">
              <a:buFont typeface="+mj-lt"/>
              <a:buAutoNum type="arabicPeriod"/>
            </a:pPr>
            <a:endParaRPr lang="ar-SA" sz="2000" dirty="0" smtClean="0">
              <a:solidFill>
                <a:srgbClr val="002060"/>
              </a:solidFill>
            </a:endParaRPr>
          </a:p>
          <a:p>
            <a:pPr marL="457200" indent="-457200">
              <a:buFont typeface="+mj-lt"/>
              <a:buAutoNum type="arabicPeriod"/>
            </a:pPr>
            <a:endParaRPr lang="ar-SA" sz="2000" dirty="0" smtClean="0">
              <a:solidFill>
                <a:srgbClr val="002060"/>
              </a:solidFill>
            </a:endParaRPr>
          </a:p>
          <a:p>
            <a:pPr marL="457200" indent="-457200">
              <a:buFont typeface="+mj-lt"/>
              <a:buAutoNum type="arabicPeriod"/>
            </a:pPr>
            <a:r>
              <a:rPr lang="ar-SA" sz="2000" dirty="0" smtClean="0">
                <a:solidFill>
                  <a:srgbClr val="002060"/>
                </a:solidFill>
              </a:rPr>
              <a:t>كان الرسول صلى الله عليه وسلم شديد الحرص على هداية قومه ,ودخولهم في </a:t>
            </a:r>
            <a:r>
              <a:rPr lang="ar-SA" sz="2000" dirty="0" err="1" smtClean="0">
                <a:solidFill>
                  <a:srgbClr val="002060"/>
                </a:solidFill>
              </a:rPr>
              <a:t>الاسلام</a:t>
            </a:r>
            <a:r>
              <a:rPr lang="ar-SA" sz="2000" dirty="0" smtClean="0">
                <a:solidFill>
                  <a:srgbClr val="002060"/>
                </a:solidFill>
              </a:rPr>
              <a:t> ,حتى كاد </a:t>
            </a:r>
            <a:r>
              <a:rPr lang="ar-SA" sz="2000" dirty="0" err="1" smtClean="0">
                <a:solidFill>
                  <a:srgbClr val="002060"/>
                </a:solidFill>
              </a:rPr>
              <a:t>ان</a:t>
            </a:r>
            <a:r>
              <a:rPr lang="ar-SA" sz="2000" dirty="0" smtClean="0">
                <a:solidFill>
                  <a:srgbClr val="002060"/>
                </a:solidFill>
              </a:rPr>
              <a:t> يهلك نفسه حزنا بسبب كفرهم وعدم استجابتهم ,فنهاه الله عن ذلك </a:t>
            </a:r>
            <a:r>
              <a:rPr lang="ar-SA" sz="2000" dirty="0" smtClean="0">
                <a:solidFill>
                  <a:srgbClr val="002060"/>
                </a:solidFill>
              </a:rPr>
              <a:t>.</a:t>
            </a:r>
            <a:endParaRPr lang="ar-SA" sz="2000"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14678" y="1071546"/>
            <a:ext cx="4781560" cy="4297370"/>
          </a:xfrm>
        </p:spPr>
        <p:txBody>
          <a:bodyPr>
            <a:normAutofit fontScale="90000"/>
          </a:bodyPr>
          <a:lstStyle/>
          <a:p>
            <a:r>
              <a:rPr lang="ar-SA" dirty="0" smtClean="0"/>
              <a:t>أسماء الطالبات:</a:t>
            </a:r>
            <a:br>
              <a:rPr lang="ar-SA" dirty="0" smtClean="0"/>
            </a:br>
            <a:r>
              <a:rPr lang="ar-SA" dirty="0" smtClean="0"/>
              <a:t>ندى عبده </a:t>
            </a:r>
            <a:br>
              <a:rPr lang="ar-SA" dirty="0" smtClean="0"/>
            </a:br>
            <a:r>
              <a:rPr lang="ar-SA" dirty="0" smtClean="0"/>
              <a:t>ريم عبد القادر</a:t>
            </a:r>
            <a:br>
              <a:rPr lang="ar-SA" dirty="0" smtClean="0"/>
            </a:br>
            <a:r>
              <a:rPr lang="ar-SA" dirty="0" smtClean="0"/>
              <a:t>إيمان الفرج </a:t>
            </a:r>
            <a:br>
              <a:rPr lang="ar-SA" dirty="0" smtClean="0"/>
            </a:br>
            <a:r>
              <a:rPr lang="ar-SA" dirty="0" err="1" smtClean="0"/>
              <a:t>العنود</a:t>
            </a:r>
            <a:r>
              <a:rPr lang="ar-SA" dirty="0" smtClean="0"/>
              <a:t/>
            </a:r>
            <a:br>
              <a:rPr lang="ar-SA" dirty="0" smtClean="0"/>
            </a:br>
            <a:r>
              <a:rPr lang="ar-SA" dirty="0" smtClean="0"/>
              <a:t>منال الحربي</a:t>
            </a:r>
            <a:br>
              <a:rPr lang="ar-SA" dirty="0" smtClean="0"/>
            </a:br>
            <a:r>
              <a:rPr lang="ar-SA" dirty="0" smtClean="0"/>
              <a:t/>
            </a:r>
            <a:br>
              <a:rPr lang="ar-SA" dirty="0" smtClean="0"/>
            </a:br>
            <a:r>
              <a:rPr lang="ar-SA" dirty="0" smtClean="0"/>
              <a:t>الصف:1/1 </a:t>
            </a:r>
            <a:br>
              <a:rPr lang="ar-SA" dirty="0" smtClean="0"/>
            </a:br>
            <a:r>
              <a:rPr lang="ar-SA" dirty="0" smtClean="0"/>
              <a:t/>
            </a:r>
            <a:br>
              <a:rPr lang="ar-SA" dirty="0" smtClean="0"/>
            </a:b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3">
                    <a:lumMod val="60000"/>
                    <a:lumOff val="40000"/>
                  </a:schemeClr>
                </a:solidFill>
              </a:rPr>
              <a:t>بسم الله الرحمن الرحيم</a:t>
            </a:r>
            <a:endParaRPr lang="ar-SA" dirty="0">
              <a:solidFill>
                <a:schemeClr val="accent3">
                  <a:lumMod val="60000"/>
                  <a:lumOff val="40000"/>
                </a:schemeClr>
              </a:solidFill>
            </a:endParaRPr>
          </a:p>
        </p:txBody>
      </p:sp>
      <p:sp>
        <p:nvSpPr>
          <p:cNvPr id="3" name="عنصر نائب للمحتوى 2"/>
          <p:cNvSpPr>
            <a:spLocks noGrp="1"/>
          </p:cNvSpPr>
          <p:nvPr>
            <p:ph sz="quarter" idx="1"/>
          </p:nvPr>
        </p:nvSpPr>
        <p:spPr/>
        <p:txBody>
          <a:bodyPr/>
          <a:lstStyle/>
          <a:p>
            <a:pPr>
              <a:buNone/>
            </a:pPr>
            <a:r>
              <a:rPr lang="ar-SA" dirty="0" smtClean="0">
                <a:solidFill>
                  <a:srgbClr val="002060"/>
                </a:solidFill>
              </a:rPr>
              <a:t>التعريف بسورة فاطر:</a:t>
            </a:r>
          </a:p>
          <a:p>
            <a:pPr>
              <a:buNone/>
            </a:pPr>
            <a:r>
              <a:rPr lang="ar-SA" dirty="0" smtClean="0">
                <a:solidFill>
                  <a:srgbClr val="002060"/>
                </a:solidFill>
              </a:rPr>
              <a:t>سورة فاطر سورة مكية بدأت بأسلوب ثناء ،بدأت </a:t>
            </a:r>
          </a:p>
          <a:p>
            <a:pPr>
              <a:buNone/>
            </a:pPr>
            <a:r>
              <a:rPr lang="ar-SA" dirty="0" smtClean="0">
                <a:solidFill>
                  <a:srgbClr val="002060"/>
                </a:solidFill>
              </a:rPr>
              <a:t>السورة ”بالحمد الله“ وفاطر هو احد اسماء الله ، تدعو السورة الانسان ليتأمل في عظمة هذا الكون و ليتدبر وليتذكر ايات الله ويشعر برحمته ورعايته وليتصور مصارع الغابرين في الارض ومشاهدهم يوم القيامة و وحدة اليد الصانعة و المبدع </a:t>
            </a:r>
            <a:endParaRPr lang="ar-SA"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60000"/>
                    <a:lumOff val="40000"/>
                  </a:schemeClr>
                </a:solidFill>
              </a:rPr>
              <a:t>سبب نزول سورة فاطر</a:t>
            </a:r>
            <a:endParaRPr lang="ar-SA" dirty="0">
              <a:solidFill>
                <a:schemeClr val="accent1">
                  <a:lumMod val="60000"/>
                  <a:lumOff val="40000"/>
                </a:schemeClr>
              </a:solidFill>
            </a:endParaRPr>
          </a:p>
        </p:txBody>
      </p:sp>
      <p:sp>
        <p:nvSpPr>
          <p:cNvPr id="3" name="عنصر نائب للمحتوى 2"/>
          <p:cNvSpPr>
            <a:spLocks noGrp="1"/>
          </p:cNvSpPr>
          <p:nvPr>
            <p:ph sz="quarter" idx="1"/>
          </p:nvPr>
        </p:nvSpPr>
        <p:spPr>
          <a:xfrm>
            <a:off x="467544" y="1772816"/>
            <a:ext cx="8229600" cy="4572000"/>
          </a:xfrm>
        </p:spPr>
        <p:txBody>
          <a:bodyPr>
            <a:noAutofit/>
          </a:bodyPr>
          <a:lstStyle/>
          <a:p>
            <a:pPr>
              <a:buNone/>
            </a:pPr>
            <a:r>
              <a:rPr lang="ar-SA" sz="2400" dirty="0" smtClean="0">
                <a:solidFill>
                  <a:srgbClr val="002060"/>
                </a:solidFill>
              </a:rPr>
              <a:t>سورة فاطر مكية نزلت قبل هجرة رسول </a:t>
            </a:r>
            <a:r>
              <a:rPr lang="ar-SA" sz="2400" dirty="0" smtClean="0">
                <a:solidFill>
                  <a:srgbClr val="002060"/>
                </a:solidFill>
              </a:rPr>
              <a:t>الله فهي </a:t>
            </a:r>
            <a:r>
              <a:rPr lang="ar-SA" sz="2400" dirty="0" smtClean="0">
                <a:solidFill>
                  <a:srgbClr val="002060"/>
                </a:solidFill>
              </a:rPr>
              <a:t>تسير في الغرض العام الذي نزلت من أجله الآيات المكية والتي يرجع أغلبها إلى المقصد الأول من رسالة كل رسول وهو قضايا العقيدة الكبرى الدعوة إلى توحيد الله وإقامة البراهين على وجوده وهدم قواعد الشرك والحث على تطهير القلوب من الرذائل والتحلي بمكارم الأخلاق .</a:t>
            </a:r>
          </a:p>
          <a:p>
            <a:pPr>
              <a:buNone/>
            </a:pPr>
            <a:r>
              <a:rPr lang="ar-SA" sz="2400" dirty="0" smtClean="0">
                <a:solidFill>
                  <a:srgbClr val="002060"/>
                </a:solidFill>
              </a:rPr>
              <a:t/>
            </a:r>
            <a:br>
              <a:rPr lang="ar-SA" sz="2400" dirty="0" smtClean="0">
                <a:solidFill>
                  <a:srgbClr val="002060"/>
                </a:solidFill>
              </a:rPr>
            </a:br>
            <a:r>
              <a:rPr lang="ar-SA" sz="2400" dirty="0" smtClean="0">
                <a:solidFill>
                  <a:srgbClr val="002060"/>
                </a:solidFill>
              </a:rPr>
              <a:t>2) أخرج </a:t>
            </a:r>
            <a:r>
              <a:rPr lang="ar-SA" sz="2400" dirty="0" err="1" smtClean="0">
                <a:solidFill>
                  <a:srgbClr val="002060"/>
                </a:solidFill>
              </a:rPr>
              <a:t>البيهقي</a:t>
            </a:r>
            <a:r>
              <a:rPr lang="ar-SA" sz="2400" dirty="0" smtClean="0">
                <a:solidFill>
                  <a:srgbClr val="002060"/>
                </a:solidFill>
              </a:rPr>
              <a:t> وغيره عن عبد الله بن أبي </a:t>
            </a:r>
            <a:r>
              <a:rPr lang="ar-SA" sz="2400" dirty="0" smtClean="0">
                <a:solidFill>
                  <a:srgbClr val="002060"/>
                </a:solidFill>
              </a:rPr>
              <a:t>أوف قال </a:t>
            </a:r>
            <a:r>
              <a:rPr lang="ar-SA" sz="2400" dirty="0" smtClean="0">
                <a:solidFill>
                  <a:srgbClr val="002060"/>
                </a:solidFill>
              </a:rPr>
              <a:t>:قال رجل :يا رسول الله إن النوم مما يقر الله به أعيننا في الدنيا فهل في الجنة من نوم ؟ ،قال لا إن النوم شريك الموت وليس في الجنة موت ) قال : يا رسول الله فما راحتهم ؟ فأعظم ذلك النبي وقال ليس فيها لغوب كل أمرهم راية فنزلت هذه الآية .</a:t>
            </a:r>
            <a:r>
              <a:rPr lang="ar-SA" sz="2400" dirty="0" smtClean="0"/>
              <a:t/>
            </a:r>
            <a:br>
              <a:rPr lang="ar-SA" sz="2400" dirty="0" smtClean="0"/>
            </a:br>
            <a:endParaRPr lang="ar-SA"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3108" y="267494"/>
            <a:ext cx="6543692" cy="1399032"/>
          </a:xfrm>
        </p:spPr>
        <p:txBody>
          <a:bodyPr>
            <a:normAutofit/>
          </a:bodyPr>
          <a:lstStyle/>
          <a:p>
            <a:r>
              <a:rPr lang="ar-SA" sz="3600" dirty="0" smtClean="0"/>
              <a:t>(بسم الله الرحمن الرحيم)</a:t>
            </a:r>
            <a:endParaRPr lang="ar-SA" sz="3600" dirty="0"/>
          </a:p>
        </p:txBody>
      </p:sp>
      <p:sp>
        <p:nvSpPr>
          <p:cNvPr id="3" name="عنصر نائب للمحتوى 2"/>
          <p:cNvSpPr>
            <a:spLocks noGrp="1"/>
          </p:cNvSpPr>
          <p:nvPr>
            <p:ph sz="quarter" idx="1"/>
          </p:nvPr>
        </p:nvSpPr>
        <p:spPr/>
        <p:txBody>
          <a:bodyPr>
            <a:normAutofit fontScale="92500" lnSpcReduction="20000"/>
          </a:bodyPr>
          <a:lstStyle/>
          <a:p>
            <a:pPr>
              <a:buNone/>
            </a:pPr>
            <a:r>
              <a:rPr lang="ar-SA" dirty="0" smtClean="0"/>
              <a:t>الحَمْدُ </a:t>
            </a:r>
            <a:r>
              <a:rPr lang="ar-SA" dirty="0" smtClean="0"/>
              <a:t>لِلَّهِ فَاطِرِ السَّمَاوَاتِ وَالْأَرْضِ جَاعِلِ الْمَلَائِكَةِ رُسُلًا أُولِي </a:t>
            </a:r>
            <a:endParaRPr lang="ar-SA" dirty="0" smtClean="0"/>
          </a:p>
          <a:p>
            <a:pPr>
              <a:buNone/>
            </a:pPr>
            <a:r>
              <a:rPr lang="ar-SA" dirty="0" smtClean="0"/>
              <a:t>أجنحة </a:t>
            </a:r>
            <a:r>
              <a:rPr lang="ar-SA" dirty="0" smtClean="0"/>
              <a:t>مَثْنَى وَثُلَاثَ وَرُبَاعَ يَزِيدُ فِي الْخَلْقِ مَا يَشَاءُ إِنَّ اللَّهَ عَلَى </a:t>
            </a:r>
            <a:endParaRPr lang="ar-SA" dirty="0" smtClean="0"/>
          </a:p>
          <a:p>
            <a:pPr>
              <a:buNone/>
            </a:pPr>
            <a:r>
              <a:rPr lang="ar-SA" dirty="0" smtClean="0"/>
              <a:t>ك</a:t>
            </a:r>
            <a:r>
              <a:rPr lang="ar-SA" dirty="0" smtClean="0"/>
              <a:t>ُلِّ </a:t>
            </a:r>
            <a:r>
              <a:rPr lang="ar-SA" dirty="0" smtClean="0"/>
              <a:t>شَيْءٍ قَدِيرٌ (1) مَا يَفْتَحِ اللَّهُ لِلنَّاسِ مِنْ رَحْمَةٍ فَلَا مُمْسِكَ لَهَا </a:t>
            </a:r>
            <a:endParaRPr lang="ar-SA" dirty="0" smtClean="0"/>
          </a:p>
          <a:p>
            <a:pPr>
              <a:buNone/>
            </a:pPr>
            <a:r>
              <a:rPr lang="ar-SA" dirty="0" smtClean="0"/>
              <a:t>وَمَا </a:t>
            </a:r>
            <a:r>
              <a:rPr lang="ar-SA" dirty="0" smtClean="0"/>
              <a:t>يُمْسِكْ فَلَا مُرْسِلَ لَهُ مِنْ بَعْدِهِ وَهُوَ الْعَزِيزُ الْحَكِيمُ (2) يَا أَيُّهَا </a:t>
            </a:r>
            <a:endParaRPr lang="ar-SA" dirty="0" smtClean="0"/>
          </a:p>
          <a:p>
            <a:pPr>
              <a:buNone/>
            </a:pPr>
            <a:r>
              <a:rPr lang="ar-SA" dirty="0" smtClean="0"/>
              <a:t>النَّاسُ </a:t>
            </a:r>
            <a:r>
              <a:rPr lang="ar-SA" dirty="0" smtClean="0"/>
              <a:t>اذْكُرُوا نِعْمَتَ اللَّهِ عَلَيْكُمْ هَلْ مِنْ خَالِقٍ غَيْرُ اللَّهِ يَرْزُقُكُمْ مِنَ </a:t>
            </a:r>
            <a:endParaRPr lang="ar-SA" dirty="0" smtClean="0"/>
          </a:p>
          <a:p>
            <a:pPr>
              <a:buNone/>
            </a:pPr>
            <a:r>
              <a:rPr lang="ar-SA" dirty="0" smtClean="0"/>
              <a:t>السَّمَاءِ </a:t>
            </a:r>
            <a:r>
              <a:rPr lang="ar-SA" dirty="0" smtClean="0"/>
              <a:t>وَالْأَرْضِ لَا إِلَهَ إِلَّا هُوَ فَأَنَّى تُؤْفَكُونَ (3) وَإِنْ يُكَذِّبُوكَ فَقَدْ </a:t>
            </a:r>
            <a:endParaRPr lang="ar-SA" dirty="0" smtClean="0"/>
          </a:p>
          <a:p>
            <a:pPr>
              <a:buNone/>
            </a:pPr>
            <a:r>
              <a:rPr lang="ar-SA" dirty="0" smtClean="0"/>
              <a:t>كُذِّبَتْ </a:t>
            </a:r>
            <a:r>
              <a:rPr lang="ar-SA" dirty="0" smtClean="0"/>
              <a:t>رُسُلٌ مِنْ قَبْلِكَ وَإِلَى اللَّهِ تُرْجَعُ الْأُمُورُ (4) يَا أَيُّهَا النَّاسُ إِنَّ </a:t>
            </a:r>
            <a:endParaRPr lang="ar-SA" dirty="0" smtClean="0"/>
          </a:p>
          <a:p>
            <a:pPr>
              <a:buNone/>
            </a:pPr>
            <a:r>
              <a:rPr lang="ar-SA" dirty="0" smtClean="0"/>
              <a:t>وَعْدَ </a:t>
            </a:r>
            <a:r>
              <a:rPr lang="ar-SA" dirty="0" smtClean="0"/>
              <a:t>اللَّهِ حَقٌّ فَلَا تَغُرَّنَّكُمُ الْحَيَاةُ الدُّنْيَا وَلَا يَغُرَّنَّكُمْ بِاللَّهِ الْغَرُورُ (5) </a:t>
            </a:r>
            <a:endParaRPr lang="ar-SA" dirty="0" smtClean="0"/>
          </a:p>
          <a:p>
            <a:pPr>
              <a:buNone/>
            </a:pPr>
            <a:r>
              <a:rPr lang="ar-SA" dirty="0" err="1" smtClean="0"/>
              <a:t>اِنَّ</a:t>
            </a:r>
            <a:r>
              <a:rPr lang="ar-SA" dirty="0" smtClean="0"/>
              <a:t> </a:t>
            </a:r>
            <a:r>
              <a:rPr lang="ar-SA" dirty="0" smtClean="0"/>
              <a:t>الشَّيْطَانَ لَكُمْ عَدُوٌّ فَاتَّخِذُوهُ عَدُوًّا إِنَّمَا يَدْعُو حِزْبَهُ لِيَكُونُوا مِنْ </a:t>
            </a:r>
            <a:endParaRPr lang="ar-SA" dirty="0" smtClean="0"/>
          </a:p>
          <a:p>
            <a:pPr>
              <a:buNone/>
            </a:pPr>
            <a:r>
              <a:rPr lang="ar-SA" dirty="0" smtClean="0"/>
              <a:t>أصحاب </a:t>
            </a:r>
            <a:r>
              <a:rPr lang="ar-SA" dirty="0" smtClean="0"/>
              <a:t>السَّعِيرِ (6) الَّذِينَ كَفَرُوا لَهُمْ عَذَابٌ شَدِيدٌ وَالَّذِينَ آمَنُوا </a:t>
            </a:r>
            <a:endParaRPr lang="ar-SA" dirty="0" smtClean="0"/>
          </a:p>
          <a:p>
            <a:pPr>
              <a:buNone/>
            </a:pPr>
            <a:r>
              <a:rPr lang="ar-SA" dirty="0" smtClean="0"/>
              <a:t>وَعَمِلُوا </a:t>
            </a:r>
            <a:r>
              <a:rPr lang="ar-SA" dirty="0" smtClean="0"/>
              <a:t>الصَّالِحَاتِ لَهُمْ مَغْفِرَةٌ وَأَجْرٌ كَبِيرٌ (7) أَفَمَنْ زُيِّنَ لَهُ سُوءُ </a:t>
            </a:r>
            <a:endParaRPr lang="ar-SA" dirty="0" smtClean="0"/>
          </a:p>
          <a:p>
            <a:pPr>
              <a:buNone/>
            </a:pPr>
            <a:r>
              <a:rPr lang="ar-SA" dirty="0" smtClean="0"/>
              <a:t>عَمَلِهِ </a:t>
            </a:r>
            <a:r>
              <a:rPr lang="ar-SA" dirty="0" smtClean="0"/>
              <a:t>فَرَآهُ حَسَنًا فَإِنَّ اللَّهَ يُضِلُّ مَنْ يَشَاءُ وَيَهْدِي مَنْ يَشَاءُ فَلَا </a:t>
            </a:r>
            <a:endParaRPr lang="ar-SA" dirty="0" smtClean="0"/>
          </a:p>
          <a:p>
            <a:pPr>
              <a:buNone/>
            </a:pPr>
            <a:r>
              <a:rPr lang="ar-SA" dirty="0" smtClean="0"/>
              <a:t>تَذْهَبْ </a:t>
            </a:r>
            <a:r>
              <a:rPr lang="ar-SA" dirty="0" smtClean="0"/>
              <a:t>نَفْسُكَ عَلَيْهِمْ حَسَرَاتٍ إِنَّ اللَّهَ عَلِيمٌ بِمَا يَصْنَعُونَ </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dirty="0" smtClean="0">
                <a:solidFill>
                  <a:schemeClr val="accent1">
                    <a:lumMod val="75000"/>
                  </a:schemeClr>
                </a:solidFill>
              </a:rPr>
              <a:t>سبب تسميتها بسورة فاطر </a:t>
            </a:r>
            <a:endParaRPr lang="ar-SA" sz="3200" dirty="0">
              <a:solidFill>
                <a:schemeClr val="accent1">
                  <a:lumMod val="75000"/>
                </a:schemeClr>
              </a:solidFill>
            </a:endParaRPr>
          </a:p>
        </p:txBody>
      </p:sp>
      <p:sp>
        <p:nvSpPr>
          <p:cNvPr id="3" name="عنصر نائب للمحتوى 2"/>
          <p:cNvSpPr>
            <a:spLocks noGrp="1"/>
          </p:cNvSpPr>
          <p:nvPr>
            <p:ph sz="quarter" idx="1"/>
          </p:nvPr>
        </p:nvSpPr>
        <p:spPr>
          <a:xfrm>
            <a:off x="539552" y="1785926"/>
            <a:ext cx="8229600" cy="3500462"/>
          </a:xfrm>
        </p:spPr>
        <p:txBody>
          <a:bodyPr/>
          <a:lstStyle/>
          <a:p>
            <a:pPr>
              <a:buNone/>
            </a:pPr>
            <a:r>
              <a:rPr lang="ar-SA" dirty="0" err="1" smtClean="0">
                <a:solidFill>
                  <a:schemeClr val="accent5">
                    <a:lumMod val="50000"/>
                  </a:schemeClr>
                </a:solidFill>
              </a:rPr>
              <a:t>سُميت ‏‏" ‏سورة ‏فاطر ‏‏" ‏لذكر ‏هذا ‏الاسم ‏الجليل ‏والنعت ‏الجميل ‏في ‏طليعتها ‏لما ‏في ‏هذا ‏الوصف ‏من ‏الدلالة ‏على ‏الإبداع ‏والاختراع ‏لا ‏على ‏مثال ‏سابق ‏ولما ‏فيه ‏من ‏التصوير ‏الدقيق ‏المشير ‏إلى ‏عظمة ‏ذي ‏الجلال ‏وباهر ‏قدرته ‏وعجيب ‏صنعه ‏فهو ‏الذي ‏خلق ‏الملائكة ‏وأبدع ‏تكوينهم ‏بهذا ‏الخلق ‏العجيب ‏‏.</a:t>
            </a:r>
            <a:endParaRPr lang="ar-SA"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sz="quarter" idx="1"/>
          </p:nvPr>
        </p:nvGraphicFramePr>
        <p:xfrm>
          <a:off x="395536" y="980728"/>
          <a:ext cx="8229600" cy="3527817"/>
        </p:xfrm>
        <a:graphic>
          <a:graphicData uri="http://schemas.openxmlformats.org/drawingml/2006/table">
            <a:tbl>
              <a:tblPr rtl="1" firstRow="1" bandRow="1">
                <a:tableStyleId>{5C22544A-7EE6-4342-B048-85BDC9FD1C3A}</a:tableStyleId>
              </a:tblPr>
              <a:tblGrid>
                <a:gridCol w="2179532"/>
                <a:gridCol w="6050068"/>
              </a:tblGrid>
              <a:tr h="754137">
                <a:tc>
                  <a:txBody>
                    <a:bodyPr/>
                    <a:lstStyle/>
                    <a:p>
                      <a:pPr algn="ctr" rtl="1"/>
                      <a:r>
                        <a:rPr lang="ar-SA" sz="2000" dirty="0" smtClean="0"/>
                        <a:t>الكلمة</a:t>
                      </a:r>
                      <a:endParaRPr lang="ar-SA" sz="2000" dirty="0"/>
                    </a:p>
                  </a:txBody>
                  <a:tcPr/>
                </a:tc>
                <a:tc>
                  <a:txBody>
                    <a:bodyPr/>
                    <a:lstStyle/>
                    <a:p>
                      <a:pPr algn="ctr" rtl="1"/>
                      <a:r>
                        <a:rPr lang="ar-SA" sz="2000" dirty="0" smtClean="0"/>
                        <a:t>معناها</a:t>
                      </a:r>
                      <a:endParaRPr lang="ar-SA" sz="2000" dirty="0"/>
                    </a:p>
                  </a:txBody>
                  <a:tcPr/>
                </a:tc>
              </a:tr>
              <a:tr h="370840">
                <a:tc>
                  <a:txBody>
                    <a:bodyPr/>
                    <a:lstStyle/>
                    <a:p>
                      <a:pPr algn="r" rtl="1"/>
                      <a:r>
                        <a:rPr lang="ar-SA" sz="2000" b="0" dirty="0" smtClean="0">
                          <a:solidFill>
                            <a:schemeClr val="accent6">
                              <a:lumMod val="50000"/>
                            </a:schemeClr>
                          </a:solidFill>
                        </a:rPr>
                        <a:t>فاطر</a:t>
                      </a:r>
                      <a:endParaRPr lang="ar-SA" sz="2000" b="0" dirty="0">
                        <a:solidFill>
                          <a:schemeClr val="accent6">
                            <a:lumMod val="50000"/>
                          </a:schemeClr>
                        </a:solidFill>
                      </a:endParaRPr>
                    </a:p>
                  </a:txBody>
                  <a:tcPr/>
                </a:tc>
                <a:tc>
                  <a:txBody>
                    <a:bodyPr/>
                    <a:lstStyle/>
                    <a:p>
                      <a:pPr algn="r" rtl="1"/>
                      <a:r>
                        <a:rPr lang="ar-SA" sz="2000" b="0" dirty="0" smtClean="0">
                          <a:solidFill>
                            <a:schemeClr val="accent6">
                              <a:lumMod val="50000"/>
                            </a:schemeClr>
                          </a:solidFill>
                        </a:rPr>
                        <a:t>مبدع</a:t>
                      </a:r>
                      <a:endParaRPr lang="ar-SA" sz="2000" b="0" dirty="0">
                        <a:solidFill>
                          <a:schemeClr val="accent6">
                            <a:lumMod val="50000"/>
                          </a:schemeClr>
                        </a:solidFill>
                      </a:endParaRPr>
                    </a:p>
                  </a:txBody>
                  <a:tcPr/>
                </a:tc>
              </a:tr>
              <a:tr h="370840">
                <a:tc>
                  <a:txBody>
                    <a:bodyPr/>
                    <a:lstStyle/>
                    <a:p>
                      <a:pPr algn="r" rtl="1"/>
                      <a:r>
                        <a:rPr lang="ar-SA" sz="2000" b="0" dirty="0" err="1" smtClean="0">
                          <a:solidFill>
                            <a:schemeClr val="accent6">
                              <a:lumMod val="50000"/>
                            </a:schemeClr>
                          </a:solidFill>
                        </a:rPr>
                        <a:t>اولي</a:t>
                      </a:r>
                      <a:endParaRPr lang="ar-SA" sz="2000" b="0" dirty="0">
                        <a:solidFill>
                          <a:schemeClr val="accent6">
                            <a:lumMod val="50000"/>
                          </a:schemeClr>
                        </a:solidFill>
                      </a:endParaRPr>
                    </a:p>
                  </a:txBody>
                  <a:tcPr/>
                </a:tc>
                <a:tc>
                  <a:txBody>
                    <a:bodyPr/>
                    <a:lstStyle/>
                    <a:p>
                      <a:pPr rtl="1"/>
                      <a:r>
                        <a:rPr lang="ar-SA" sz="2000" b="0" dirty="0" smtClean="0">
                          <a:solidFill>
                            <a:schemeClr val="accent6">
                              <a:lumMod val="50000"/>
                            </a:schemeClr>
                          </a:solidFill>
                        </a:rPr>
                        <a:t>ذوي</a:t>
                      </a:r>
                      <a:endParaRPr lang="ar-SA" sz="2000" b="0" dirty="0">
                        <a:solidFill>
                          <a:schemeClr val="accent6">
                            <a:lumMod val="50000"/>
                          </a:schemeClr>
                        </a:solidFill>
                      </a:endParaRPr>
                    </a:p>
                  </a:txBody>
                  <a:tcPr/>
                </a:tc>
              </a:tr>
              <a:tr h="370840">
                <a:tc>
                  <a:txBody>
                    <a:bodyPr/>
                    <a:lstStyle/>
                    <a:p>
                      <a:pPr algn="r" rtl="1"/>
                      <a:r>
                        <a:rPr lang="ar-SA" sz="2000" b="0" dirty="0" smtClean="0">
                          <a:solidFill>
                            <a:schemeClr val="accent6">
                              <a:lumMod val="50000"/>
                            </a:schemeClr>
                          </a:solidFill>
                        </a:rPr>
                        <a:t>يفتح</a:t>
                      </a:r>
                      <a:endParaRPr lang="ar-SA" sz="2000" b="0" dirty="0">
                        <a:solidFill>
                          <a:schemeClr val="accent6">
                            <a:lumMod val="50000"/>
                          </a:schemeClr>
                        </a:solidFill>
                      </a:endParaRPr>
                    </a:p>
                  </a:txBody>
                  <a:tcPr/>
                </a:tc>
                <a:tc>
                  <a:txBody>
                    <a:bodyPr/>
                    <a:lstStyle/>
                    <a:p>
                      <a:pPr rtl="1"/>
                      <a:r>
                        <a:rPr lang="ar-SA" sz="2000" b="0" dirty="0" smtClean="0">
                          <a:solidFill>
                            <a:schemeClr val="accent6">
                              <a:lumMod val="50000"/>
                            </a:schemeClr>
                          </a:solidFill>
                        </a:rPr>
                        <a:t>يعطي</a:t>
                      </a:r>
                      <a:endParaRPr lang="ar-SA" sz="2000" b="0" dirty="0">
                        <a:solidFill>
                          <a:schemeClr val="accent6">
                            <a:lumMod val="50000"/>
                          </a:schemeClr>
                        </a:solidFill>
                      </a:endParaRPr>
                    </a:p>
                  </a:txBody>
                  <a:tcPr/>
                </a:tc>
              </a:tr>
              <a:tr h="370840">
                <a:tc>
                  <a:txBody>
                    <a:bodyPr/>
                    <a:lstStyle/>
                    <a:p>
                      <a:pPr algn="r" rtl="1"/>
                      <a:r>
                        <a:rPr lang="ar-SA" sz="2000" b="0" dirty="0" smtClean="0">
                          <a:solidFill>
                            <a:schemeClr val="accent6">
                              <a:lumMod val="50000"/>
                            </a:schemeClr>
                          </a:solidFill>
                        </a:rPr>
                        <a:t>تؤفكون</a:t>
                      </a:r>
                      <a:endParaRPr lang="ar-SA" sz="2000" b="0" dirty="0">
                        <a:solidFill>
                          <a:schemeClr val="accent6">
                            <a:lumMod val="50000"/>
                          </a:schemeClr>
                        </a:solidFill>
                      </a:endParaRPr>
                    </a:p>
                  </a:txBody>
                  <a:tcPr/>
                </a:tc>
                <a:tc>
                  <a:txBody>
                    <a:bodyPr/>
                    <a:lstStyle/>
                    <a:p>
                      <a:pPr rtl="1"/>
                      <a:r>
                        <a:rPr lang="ar-SA" sz="2000" b="0" dirty="0" smtClean="0">
                          <a:solidFill>
                            <a:srgbClr val="002060"/>
                          </a:solidFill>
                        </a:rPr>
                        <a:t>تصرفون</a:t>
                      </a:r>
                      <a:endParaRPr lang="ar-SA" sz="2000" b="0" dirty="0">
                        <a:solidFill>
                          <a:srgbClr val="002060"/>
                        </a:solidFill>
                      </a:endParaRPr>
                    </a:p>
                  </a:txBody>
                  <a:tcPr/>
                </a:tc>
              </a:tr>
              <a:tr h="370840">
                <a:tc>
                  <a:txBody>
                    <a:bodyPr/>
                    <a:lstStyle/>
                    <a:p>
                      <a:pPr algn="r" rtl="1"/>
                      <a:r>
                        <a:rPr lang="ar-SA" sz="2000" b="0" dirty="0" smtClean="0">
                          <a:solidFill>
                            <a:schemeClr val="accent6">
                              <a:lumMod val="50000"/>
                            </a:schemeClr>
                          </a:solidFill>
                        </a:rPr>
                        <a:t>الغرور</a:t>
                      </a:r>
                      <a:endParaRPr lang="ar-SA" sz="2000" b="0" dirty="0">
                        <a:solidFill>
                          <a:schemeClr val="accent6">
                            <a:lumMod val="50000"/>
                          </a:schemeClr>
                        </a:solidFill>
                      </a:endParaRPr>
                    </a:p>
                  </a:txBody>
                  <a:tcPr/>
                </a:tc>
                <a:tc>
                  <a:txBody>
                    <a:bodyPr/>
                    <a:lstStyle/>
                    <a:p>
                      <a:pPr rtl="1"/>
                      <a:r>
                        <a:rPr lang="ar-SA" sz="2000" b="0" dirty="0" smtClean="0">
                          <a:solidFill>
                            <a:schemeClr val="accent6">
                              <a:lumMod val="50000"/>
                            </a:schemeClr>
                          </a:solidFill>
                        </a:rPr>
                        <a:t>الشيطان</a:t>
                      </a:r>
                      <a:endParaRPr lang="ar-SA" sz="2000" b="0" dirty="0">
                        <a:solidFill>
                          <a:schemeClr val="accent6">
                            <a:lumMod val="50000"/>
                          </a:schemeClr>
                        </a:solidFill>
                      </a:endParaRPr>
                    </a:p>
                  </a:txBody>
                  <a:tcPr/>
                </a:tc>
              </a:tr>
              <a:tr h="370840">
                <a:tc>
                  <a:txBody>
                    <a:bodyPr/>
                    <a:lstStyle/>
                    <a:p>
                      <a:pPr algn="r" rtl="1"/>
                      <a:r>
                        <a:rPr lang="ar-SA" sz="2000" b="0" dirty="0" smtClean="0">
                          <a:solidFill>
                            <a:schemeClr val="accent6">
                              <a:lumMod val="50000"/>
                            </a:schemeClr>
                          </a:solidFill>
                        </a:rPr>
                        <a:t>تذهب</a:t>
                      </a:r>
                      <a:endParaRPr lang="ar-SA" sz="2000" b="0" dirty="0">
                        <a:solidFill>
                          <a:schemeClr val="accent6">
                            <a:lumMod val="50000"/>
                          </a:schemeClr>
                        </a:solidFill>
                      </a:endParaRPr>
                    </a:p>
                  </a:txBody>
                  <a:tcPr/>
                </a:tc>
                <a:tc>
                  <a:txBody>
                    <a:bodyPr/>
                    <a:lstStyle/>
                    <a:p>
                      <a:pPr rtl="1"/>
                      <a:r>
                        <a:rPr lang="ar-SA" sz="2000" b="0" dirty="0" smtClean="0">
                          <a:solidFill>
                            <a:schemeClr val="accent6">
                              <a:lumMod val="50000"/>
                            </a:schemeClr>
                          </a:solidFill>
                        </a:rPr>
                        <a:t>تهلك</a:t>
                      </a:r>
                      <a:endParaRPr lang="ar-SA" sz="2000" b="0" dirty="0">
                        <a:solidFill>
                          <a:schemeClr val="accent6">
                            <a:lumMod val="50000"/>
                          </a:schemeClr>
                        </a:solidFill>
                      </a:endParaRPr>
                    </a:p>
                  </a:txBody>
                  <a:tcPr/>
                </a:tc>
              </a:tr>
              <a:tr h="370840">
                <a:tc>
                  <a:txBody>
                    <a:bodyPr/>
                    <a:lstStyle/>
                    <a:p>
                      <a:pPr algn="r" rtl="1"/>
                      <a:r>
                        <a:rPr lang="ar-SA" sz="2000" b="0" dirty="0" smtClean="0">
                          <a:solidFill>
                            <a:schemeClr val="accent6">
                              <a:lumMod val="50000"/>
                            </a:schemeClr>
                          </a:solidFill>
                        </a:rPr>
                        <a:t>حسرات</a:t>
                      </a:r>
                      <a:endParaRPr lang="ar-SA" sz="2000" b="0" dirty="0">
                        <a:solidFill>
                          <a:schemeClr val="accent6">
                            <a:lumMod val="50000"/>
                          </a:schemeClr>
                        </a:solidFill>
                      </a:endParaRPr>
                    </a:p>
                  </a:txBody>
                  <a:tcPr/>
                </a:tc>
                <a:tc>
                  <a:txBody>
                    <a:bodyPr/>
                    <a:lstStyle/>
                    <a:p>
                      <a:pPr rtl="1"/>
                      <a:r>
                        <a:rPr lang="ar-SA" sz="2000" b="0" dirty="0" smtClean="0">
                          <a:solidFill>
                            <a:schemeClr val="accent6">
                              <a:lumMod val="50000"/>
                            </a:schemeClr>
                          </a:solidFill>
                        </a:rPr>
                        <a:t>حزنا</a:t>
                      </a:r>
                      <a:endParaRPr lang="ar-SA" sz="2000" b="0" dirty="0">
                        <a:solidFill>
                          <a:schemeClr val="accent6">
                            <a:lumMod val="50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714876" y="274638"/>
            <a:ext cx="3209924" cy="1143000"/>
          </a:xfrm>
        </p:spPr>
        <p:txBody>
          <a:bodyPr/>
          <a:lstStyle/>
          <a:p>
            <a:r>
              <a:rPr lang="ar-SA" dirty="0" smtClean="0">
                <a:solidFill>
                  <a:srgbClr val="C00000"/>
                </a:solidFill>
              </a:rPr>
              <a:t>تفسير الآيات وفوائدها: </a:t>
            </a:r>
            <a:endParaRPr lang="ar-SA" dirty="0">
              <a:solidFill>
                <a:srgbClr val="C00000"/>
              </a:solidFill>
            </a:endParaRPr>
          </a:p>
        </p:txBody>
      </p:sp>
      <p:sp>
        <p:nvSpPr>
          <p:cNvPr id="3" name="عنصر نائب للمحتوى 2"/>
          <p:cNvSpPr>
            <a:spLocks noGrp="1"/>
          </p:cNvSpPr>
          <p:nvPr>
            <p:ph sz="quarter" idx="1"/>
          </p:nvPr>
        </p:nvSpPr>
        <p:spPr/>
        <p:txBody>
          <a:bodyPr/>
          <a:lstStyle/>
          <a:p>
            <a:pPr>
              <a:buNone/>
            </a:pPr>
            <a:r>
              <a:rPr lang="ar-SA" dirty="0" smtClean="0">
                <a:solidFill>
                  <a:srgbClr val="00B050"/>
                </a:solidFill>
              </a:rPr>
              <a:t>الحَمْدُ لِلَّهِ فَاطِرِ السَّمَاوَاتِ وَالْأَرْضِ جَاعِلِ الْمَلَائِكَةِ رُسُلًا أُولِي </a:t>
            </a:r>
          </a:p>
          <a:p>
            <a:pPr>
              <a:buNone/>
            </a:pPr>
            <a:r>
              <a:rPr lang="ar-SA" dirty="0" err="1" smtClean="0">
                <a:solidFill>
                  <a:srgbClr val="00B050"/>
                </a:solidFill>
              </a:rPr>
              <a:t>اجْنِحَةٍ</a:t>
            </a:r>
            <a:r>
              <a:rPr lang="ar-SA" dirty="0" smtClean="0">
                <a:solidFill>
                  <a:srgbClr val="00B050"/>
                </a:solidFill>
              </a:rPr>
              <a:t> مَثْنَى وَثُلَاثَ وَرُبَاعَ يَزِيدُ فِي الْخَلْقِ مَا يَشَاءُ إِنَّ اللَّهَ عَلَى </a:t>
            </a:r>
          </a:p>
          <a:p>
            <a:pPr marL="457200" indent="-457200">
              <a:buNone/>
            </a:pPr>
            <a:r>
              <a:rPr lang="ar-SA" dirty="0" smtClean="0">
                <a:solidFill>
                  <a:srgbClr val="00B050"/>
                </a:solidFill>
              </a:rPr>
              <a:t>كُلِّ شَيْءٍ قَدِيرٌ (1</a:t>
            </a:r>
            <a:r>
              <a:rPr lang="ar-SA" dirty="0" smtClean="0">
                <a:solidFill>
                  <a:srgbClr val="00B050"/>
                </a:solidFill>
              </a:rPr>
              <a:t>) </a:t>
            </a:r>
          </a:p>
          <a:p>
            <a:pPr marL="457200" indent="-457200">
              <a:buFont typeface="+mj-lt"/>
              <a:buAutoNum type="arabicPeriod"/>
            </a:pPr>
            <a:r>
              <a:rPr lang="ar-SA" sz="2000" dirty="0" smtClean="0"/>
              <a:t>استفتح الله تعالى هذه السورة الكريمة بالثناء على نفسه الكريمة ومعنى(</a:t>
            </a:r>
            <a:r>
              <a:rPr lang="ar-SA" sz="2000" dirty="0" err="1" smtClean="0"/>
              <a:t>الحمدلله</a:t>
            </a:r>
            <a:r>
              <a:rPr lang="ar-SA" sz="2000" dirty="0" smtClean="0"/>
              <a:t>) الثناء على الله بأوصاف الكمال ألائقة </a:t>
            </a:r>
            <a:r>
              <a:rPr lang="ar-SA" sz="2000" dirty="0" err="1" smtClean="0"/>
              <a:t>به</a:t>
            </a:r>
            <a:r>
              <a:rPr lang="ar-SA" sz="2000" dirty="0" smtClean="0"/>
              <a:t>.</a:t>
            </a:r>
          </a:p>
          <a:p>
            <a:pPr marL="457200" indent="-457200">
              <a:buFont typeface="+mj-lt"/>
              <a:buAutoNum type="arabicPeriod"/>
            </a:pPr>
            <a:r>
              <a:rPr lang="ar-SA" sz="2000" dirty="0" smtClean="0"/>
              <a:t>يثني الله على نفسه الكريمة بذكر اثنين من مخلوقاته العظيمة,التي تدل على كمال قدرته وهي:</a:t>
            </a:r>
            <a:r>
              <a:rPr lang="ar-SA" sz="2000" dirty="0" err="1" smtClean="0"/>
              <a:t>اولها</a:t>
            </a:r>
            <a:r>
              <a:rPr lang="ar-SA" sz="2000" dirty="0" smtClean="0"/>
              <a:t>: السموات والأرض ,بسعتهما العظيمة وما اشتملتا عليه من المخلوقات ,من الملائكة,</a:t>
            </a:r>
            <a:r>
              <a:rPr lang="ar-SA" sz="2000" dirty="0" err="1" smtClean="0"/>
              <a:t>والانس</a:t>
            </a:r>
            <a:r>
              <a:rPr lang="ar-SA" sz="2000" dirty="0" smtClean="0"/>
              <a:t> والجن,وغيرها. </a:t>
            </a:r>
          </a:p>
          <a:p>
            <a:pPr marL="457200" indent="-457200">
              <a:buFont typeface="+mj-lt"/>
              <a:buAutoNum type="arabicPeriod"/>
            </a:pPr>
            <a:r>
              <a:rPr lang="ar-SA" sz="2000" dirty="0" smtClean="0"/>
              <a:t>ثانيهما: الملائكة الكرام ,الذين عظم الله خلقهم وكثر عددهم وجعلهم رسلا متنوعي الصفات والأعمال .</a:t>
            </a:r>
          </a:p>
          <a:p>
            <a:pPr marL="457200" indent="-457200">
              <a:buFont typeface="+mj-lt"/>
              <a:buAutoNum type="arabicPeriod"/>
            </a:pPr>
            <a:r>
              <a:rPr lang="ar-SA" sz="2000" dirty="0" smtClean="0"/>
              <a:t>خلق الله الملائكة ذوي أجنحة يطيرون </a:t>
            </a:r>
            <a:r>
              <a:rPr lang="ar-SA" sz="2000" dirty="0" err="1" smtClean="0"/>
              <a:t>بها</a:t>
            </a:r>
            <a:r>
              <a:rPr lang="ar-SA" sz="2000" dirty="0" smtClean="0"/>
              <a:t>,ليسرعوا إلى تنفيذ ما أمروا </a:t>
            </a:r>
            <a:r>
              <a:rPr lang="ar-SA" sz="2000" dirty="0" err="1" smtClean="0"/>
              <a:t>به</a:t>
            </a:r>
            <a:r>
              <a:rPr lang="ar-SA" sz="2000" dirty="0" smtClean="0"/>
              <a:t>.</a:t>
            </a:r>
          </a:p>
          <a:p>
            <a:pPr marL="457200" indent="-457200">
              <a:buNone/>
            </a:pPr>
            <a:endParaRPr lang="ar-SA" sz="2000" dirty="0" smtClean="0"/>
          </a:p>
          <a:p>
            <a:pPr marL="457200" indent="-457200">
              <a:buNone/>
            </a:pPr>
            <a:endParaRPr lang="ar-SA" sz="2000" dirty="0" smtClean="0"/>
          </a:p>
          <a:p>
            <a:pPr marL="457200" indent="-457200">
              <a:buFont typeface="+mj-lt"/>
              <a:buAutoNum type="arabicPeriod"/>
            </a:pPr>
            <a:endParaRPr lang="ar-SA" sz="2000" dirty="0" smtClean="0"/>
          </a:p>
          <a:p>
            <a:pPr marL="457200" indent="-457200">
              <a:buNone/>
            </a:pPr>
            <a:endParaRPr lang="ar-SA" sz="2000" dirty="0" smtClean="0"/>
          </a:p>
          <a:p>
            <a:pPr marL="457200" indent="-457200">
              <a:buNone/>
            </a:pPr>
            <a:endParaRPr lang="ar-SA" sz="2000" dirty="0" smtClean="0"/>
          </a:p>
          <a:p>
            <a:pPr marL="457200" indent="-457200">
              <a:buNone/>
            </a:pPr>
            <a:endParaRPr lang="ar-SA" sz="2000" dirty="0" smtClean="0"/>
          </a:p>
          <a:p>
            <a:pPr marL="457200" indent="-457200">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000" dirty="0" smtClean="0"/>
              <a:t>3. </a:t>
            </a:r>
            <a:r>
              <a:rPr lang="ar-SA" sz="2000" dirty="0" err="1" smtClean="0"/>
              <a:t>يخبرالله</a:t>
            </a:r>
            <a:r>
              <a:rPr lang="ar-SA" sz="2000" dirty="0" smtClean="0"/>
              <a:t> تعالى عباده بان مفاتيح الخير </a:t>
            </a:r>
            <a:r>
              <a:rPr lang="ar-SA" sz="2000" dirty="0" err="1" smtClean="0"/>
              <a:t>ومعاليقه</a:t>
            </a:r>
            <a:r>
              <a:rPr lang="ar-SA" sz="2000" dirty="0" smtClean="0"/>
              <a:t> كلها بيده وحده لا شريك له,وفي هذا </a:t>
            </a:r>
            <a:r>
              <a:rPr lang="ar-SA" sz="2000" dirty="0" err="1" smtClean="0"/>
              <a:t>ارشاد</a:t>
            </a:r>
            <a:r>
              <a:rPr lang="ar-SA" sz="2000" dirty="0" smtClean="0"/>
              <a:t> لوجوب التعلق بالله تعالى وحده لا شريك له والافتقار </a:t>
            </a:r>
            <a:r>
              <a:rPr lang="ar-SA" sz="2000" dirty="0" err="1" smtClean="0"/>
              <a:t>اليه</a:t>
            </a:r>
            <a:r>
              <a:rPr lang="ar-SA" sz="2000" dirty="0" smtClean="0"/>
              <a:t> من جميع الوجوه فهو (العزيز)الذي قهر </a:t>
            </a:r>
            <a:r>
              <a:rPr lang="ar-SA" sz="2000" dirty="0" err="1" smtClean="0"/>
              <a:t>الاشياء</a:t>
            </a:r>
            <a:r>
              <a:rPr lang="ar-SA" sz="2000" dirty="0" smtClean="0"/>
              <a:t> كلها .</a:t>
            </a:r>
            <a:endParaRPr lang="ar-SA" sz="2000" dirty="0"/>
          </a:p>
        </p:txBody>
      </p:sp>
      <p:sp>
        <p:nvSpPr>
          <p:cNvPr id="3" name="عنصر نائب للمحتوى 2"/>
          <p:cNvSpPr>
            <a:spLocks noGrp="1"/>
          </p:cNvSpPr>
          <p:nvPr>
            <p:ph sz="quarter" idx="1"/>
          </p:nvPr>
        </p:nvSpPr>
        <p:spPr>
          <a:xfrm>
            <a:off x="571472" y="1500174"/>
            <a:ext cx="7467600" cy="4873752"/>
          </a:xfrm>
        </p:spPr>
        <p:txBody>
          <a:bodyPr>
            <a:normAutofit/>
          </a:bodyPr>
          <a:lstStyle/>
          <a:p>
            <a:pPr>
              <a:buNone/>
            </a:pPr>
            <a:r>
              <a:rPr lang="ar-SA" sz="1800" dirty="0" smtClean="0">
                <a:solidFill>
                  <a:srgbClr val="00B050"/>
                </a:solidFill>
              </a:rPr>
              <a:t>يَا أَيُّهَا </a:t>
            </a:r>
            <a:r>
              <a:rPr lang="ar-SA" sz="1800" dirty="0" smtClean="0">
                <a:solidFill>
                  <a:srgbClr val="00B050"/>
                </a:solidFill>
              </a:rPr>
              <a:t>النَّاسُ </a:t>
            </a:r>
            <a:r>
              <a:rPr lang="ar-SA" sz="1800" dirty="0" smtClean="0">
                <a:solidFill>
                  <a:srgbClr val="00B050"/>
                </a:solidFill>
              </a:rPr>
              <a:t>اذْكُرُوا نِعْمَتَ اللَّهِ عَلَيْكُمْ هَلْ مِنْ خَالِقٍ غَيْرُ اللَّهِ يَرْزُقُكُمْ مِنَ </a:t>
            </a:r>
          </a:p>
          <a:p>
            <a:pPr>
              <a:buNone/>
            </a:pPr>
            <a:r>
              <a:rPr lang="ar-SA" sz="1800" dirty="0" smtClean="0">
                <a:solidFill>
                  <a:srgbClr val="00B050"/>
                </a:solidFill>
              </a:rPr>
              <a:t>السَّمَاءِ وَالْأَرْضِ لَا إِلَهَ إِلَّا هُوَ فَأَنَّى تُؤْفَكُونَ (3) وَإِنْ يُكَذِّبُوكَ فَقَدْ </a:t>
            </a:r>
          </a:p>
          <a:p>
            <a:pPr>
              <a:buNone/>
            </a:pPr>
            <a:r>
              <a:rPr lang="ar-SA" sz="1800" dirty="0" smtClean="0">
                <a:solidFill>
                  <a:srgbClr val="00B050"/>
                </a:solidFill>
              </a:rPr>
              <a:t>كُذِّبَتْ رُسُلٌ مِنْ قَبْلِكَ وَإِلَى اللَّهِ تُرْجَعُ الْأُمُورُ (4</a:t>
            </a:r>
            <a:r>
              <a:rPr lang="ar-SA" sz="1800" dirty="0" smtClean="0">
                <a:solidFill>
                  <a:srgbClr val="00B050"/>
                </a:solidFill>
              </a:rPr>
              <a:t>)</a:t>
            </a:r>
          </a:p>
          <a:p>
            <a:pPr marL="342900" indent="-342900">
              <a:buFont typeface="+mj-lt"/>
              <a:buAutoNum type="arabicPeriod"/>
            </a:pPr>
            <a:r>
              <a:rPr lang="ar-SA" sz="1800" dirty="0" smtClean="0">
                <a:solidFill>
                  <a:srgbClr val="002060"/>
                </a:solidFill>
              </a:rPr>
              <a:t>يأمر الله تعالى جميع الناس </a:t>
            </a:r>
            <a:r>
              <a:rPr lang="ar-SA" sz="1800" dirty="0" err="1" smtClean="0">
                <a:solidFill>
                  <a:srgbClr val="002060"/>
                </a:solidFill>
              </a:rPr>
              <a:t>ان</a:t>
            </a:r>
            <a:r>
              <a:rPr lang="ar-SA" sz="1800" dirty="0" smtClean="0">
                <a:solidFill>
                  <a:srgbClr val="002060"/>
                </a:solidFill>
              </a:rPr>
              <a:t> يذكروا نعمه عليهم , وهذا شامل لذكرها بالقلب اعترافا وباللسان ثناءه وبالجوارح انقيادا وطاعة.</a:t>
            </a:r>
          </a:p>
          <a:p>
            <a:pPr marL="342900" indent="-342900">
              <a:buFont typeface="+mj-lt"/>
              <a:buAutoNum type="arabicPeriod"/>
            </a:pPr>
            <a:r>
              <a:rPr lang="ar-SA" sz="1800" dirty="0" smtClean="0">
                <a:solidFill>
                  <a:srgbClr val="002060"/>
                </a:solidFill>
              </a:rPr>
              <a:t>نبه الله تعالى على </a:t>
            </a:r>
            <a:r>
              <a:rPr lang="ar-SA" sz="1800" dirty="0" err="1" smtClean="0">
                <a:solidFill>
                  <a:srgbClr val="002060"/>
                </a:solidFill>
              </a:rPr>
              <a:t>اصول</a:t>
            </a:r>
            <a:r>
              <a:rPr lang="ar-SA" sz="1800" dirty="0" smtClean="0">
                <a:solidFill>
                  <a:srgbClr val="002060"/>
                </a:solidFill>
              </a:rPr>
              <a:t> النعم وهي:الخلق , والرزق.</a:t>
            </a:r>
          </a:p>
          <a:p>
            <a:pPr marL="342900" indent="-342900">
              <a:buFont typeface="+mj-lt"/>
              <a:buAutoNum type="arabicPeriod"/>
            </a:pPr>
            <a:r>
              <a:rPr lang="ar-SA" sz="1800" dirty="0" smtClean="0">
                <a:solidFill>
                  <a:srgbClr val="002060"/>
                </a:solidFill>
              </a:rPr>
              <a:t>يملي الله تعالى رسوله صلى الله عليه وسلم بذكر تكذيب </a:t>
            </a:r>
            <a:r>
              <a:rPr lang="ar-SA" sz="1800" dirty="0" err="1" smtClean="0">
                <a:solidFill>
                  <a:srgbClr val="002060"/>
                </a:solidFill>
              </a:rPr>
              <a:t>الامم</a:t>
            </a:r>
            <a:r>
              <a:rPr lang="ar-SA" sz="1800" dirty="0" smtClean="0">
                <a:solidFill>
                  <a:srgbClr val="002060"/>
                </a:solidFill>
              </a:rPr>
              <a:t> </a:t>
            </a:r>
            <a:r>
              <a:rPr lang="ar-SA" sz="1800" dirty="0" err="1" smtClean="0">
                <a:solidFill>
                  <a:srgbClr val="002060"/>
                </a:solidFill>
              </a:rPr>
              <a:t>الماضيه</a:t>
            </a:r>
            <a:r>
              <a:rPr lang="ar-SA" sz="1800" dirty="0" smtClean="0">
                <a:solidFill>
                  <a:srgbClr val="002060"/>
                </a:solidFill>
              </a:rPr>
              <a:t> لرسلهم عليهم السلام .</a:t>
            </a:r>
          </a:p>
          <a:p>
            <a:pPr marL="342900" indent="-342900">
              <a:buFont typeface="+mj-lt"/>
              <a:buAutoNum type="arabicPeriod"/>
            </a:pPr>
            <a:endParaRPr lang="ar-SA" sz="1800" dirty="0" smtClean="0">
              <a:solidFill>
                <a:srgbClr val="002060"/>
              </a:solidFill>
            </a:endParaRPr>
          </a:p>
          <a:p>
            <a:pPr>
              <a:buNone/>
            </a:pPr>
            <a:r>
              <a:rPr lang="ar-SA" sz="1800" dirty="0" smtClean="0">
                <a:solidFill>
                  <a:srgbClr val="00B050"/>
                </a:solidFill>
              </a:rPr>
              <a:t>(يَا </a:t>
            </a:r>
            <a:r>
              <a:rPr lang="ar-SA" sz="1800" dirty="0" smtClean="0">
                <a:solidFill>
                  <a:srgbClr val="00B050"/>
                </a:solidFill>
              </a:rPr>
              <a:t>أَيُّهَا النَّاسُ إِنَّ </a:t>
            </a:r>
            <a:r>
              <a:rPr lang="ar-SA" sz="1800" dirty="0" smtClean="0">
                <a:solidFill>
                  <a:srgbClr val="00B050"/>
                </a:solidFill>
              </a:rPr>
              <a:t>وَعْدَ </a:t>
            </a:r>
            <a:r>
              <a:rPr lang="ar-SA" sz="1800" dirty="0" smtClean="0">
                <a:solidFill>
                  <a:srgbClr val="00B050"/>
                </a:solidFill>
              </a:rPr>
              <a:t>اللَّهِ حَقٌّ فَلَا تَغُرَّنَّكُمُ الْحَيَاةُ الدُّنْيَا وَلَا يَغُرَّنَّكُمْ بِاللَّهِ الْغَرُورُ (5) </a:t>
            </a:r>
          </a:p>
          <a:p>
            <a:pPr marL="342900" indent="-342900">
              <a:buFont typeface="+mj-lt"/>
              <a:buAutoNum type="arabicPeriod"/>
            </a:pPr>
            <a:r>
              <a:rPr lang="ar-SA" sz="1800" dirty="0" smtClean="0">
                <a:solidFill>
                  <a:srgbClr val="002060"/>
                </a:solidFill>
              </a:rPr>
              <a:t>نبه الله </a:t>
            </a:r>
            <a:r>
              <a:rPr lang="ar-SA" sz="1800" dirty="0" err="1" smtClean="0">
                <a:solidFill>
                  <a:srgbClr val="002060"/>
                </a:solidFill>
              </a:rPr>
              <a:t>الى</a:t>
            </a:r>
            <a:r>
              <a:rPr lang="ar-SA" sz="1800" dirty="0" smtClean="0">
                <a:solidFill>
                  <a:srgbClr val="002060"/>
                </a:solidFill>
              </a:rPr>
              <a:t> ما يعين على الاستعداد لليوم </a:t>
            </a:r>
            <a:r>
              <a:rPr lang="ar-SA" sz="1800" dirty="0" err="1" smtClean="0">
                <a:solidFill>
                  <a:srgbClr val="002060"/>
                </a:solidFill>
              </a:rPr>
              <a:t>الاخر</a:t>
            </a:r>
            <a:r>
              <a:rPr lang="ar-SA" sz="1800" dirty="0" smtClean="0">
                <a:solidFill>
                  <a:srgbClr val="002060"/>
                </a:solidFill>
              </a:rPr>
              <a:t> وهو </a:t>
            </a:r>
            <a:r>
              <a:rPr lang="ar-SA" sz="1800" dirty="0" err="1" smtClean="0">
                <a:solidFill>
                  <a:srgbClr val="002060"/>
                </a:solidFill>
              </a:rPr>
              <a:t>امران</a:t>
            </a:r>
            <a:r>
              <a:rPr lang="ar-SA" sz="1800" dirty="0" smtClean="0">
                <a:solidFill>
                  <a:srgbClr val="002060"/>
                </a:solidFill>
              </a:rPr>
              <a:t> :</a:t>
            </a:r>
          </a:p>
          <a:p>
            <a:pPr marL="342900" indent="-342900">
              <a:buNone/>
            </a:pPr>
            <a:r>
              <a:rPr lang="ar-SA" sz="1800" dirty="0" err="1" smtClean="0">
                <a:solidFill>
                  <a:srgbClr val="002060"/>
                </a:solidFill>
              </a:rPr>
              <a:t>الاول</a:t>
            </a:r>
            <a:r>
              <a:rPr lang="ar-SA" sz="1800" dirty="0" smtClean="0">
                <a:solidFill>
                  <a:srgbClr val="002060"/>
                </a:solidFill>
              </a:rPr>
              <a:t> :عدم الاغترار بالحياة الدنيا عن عمل </a:t>
            </a:r>
            <a:r>
              <a:rPr lang="ar-SA" sz="1800" dirty="0" err="1" smtClean="0">
                <a:solidFill>
                  <a:srgbClr val="002060"/>
                </a:solidFill>
              </a:rPr>
              <a:t>الاخرة</a:t>
            </a:r>
            <a:r>
              <a:rPr lang="ar-SA" sz="1800" dirty="0" smtClean="0">
                <a:solidFill>
                  <a:srgbClr val="002060"/>
                </a:solidFill>
              </a:rPr>
              <a:t>.</a:t>
            </a:r>
          </a:p>
          <a:p>
            <a:pPr marL="342900" indent="-342900">
              <a:buNone/>
            </a:pPr>
            <a:r>
              <a:rPr lang="ar-SA" sz="1800" dirty="0" smtClean="0">
                <a:solidFill>
                  <a:srgbClr val="002060"/>
                </a:solidFill>
              </a:rPr>
              <a:t>الثاني:عدم الاغترار بالشيطان ,والانخداع </a:t>
            </a:r>
            <a:r>
              <a:rPr lang="ar-SA" sz="1800" dirty="0" err="1" smtClean="0">
                <a:solidFill>
                  <a:srgbClr val="002060"/>
                </a:solidFill>
              </a:rPr>
              <a:t>بامانيه</a:t>
            </a:r>
            <a:r>
              <a:rPr lang="ar-SA" sz="1800" dirty="0" smtClean="0">
                <a:solidFill>
                  <a:srgbClr val="002060"/>
                </a:solidFill>
              </a:rPr>
              <a:t> </a:t>
            </a:r>
            <a:r>
              <a:rPr lang="ar-SA" sz="1800" dirty="0" err="1" smtClean="0">
                <a:solidFill>
                  <a:srgbClr val="002060"/>
                </a:solidFill>
              </a:rPr>
              <a:t>وتزييناته</a:t>
            </a:r>
            <a:r>
              <a:rPr lang="ar-SA" sz="1800" dirty="0" smtClean="0">
                <a:solidFill>
                  <a:srgbClr val="002060"/>
                </a:solidFill>
              </a:rPr>
              <a:t> ووساوسه,فانه غرار كذاب.</a:t>
            </a:r>
            <a:endParaRPr lang="ar-SA" sz="1800" dirty="0" smtClean="0">
              <a:solidFill>
                <a:srgbClr val="002060"/>
              </a:solidFill>
            </a:endParaRPr>
          </a:p>
          <a:p>
            <a:pPr marL="342900" indent="-342900">
              <a:buNone/>
            </a:pPr>
            <a:endParaRPr lang="ar-SA" sz="1800" dirty="0" smtClean="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714744" y="274638"/>
            <a:ext cx="4210056" cy="1143000"/>
          </a:xfrm>
        </p:spPr>
        <p:txBody>
          <a:bodyPr/>
          <a:lstStyle/>
          <a:p>
            <a:r>
              <a:rPr lang="ar-SA" dirty="0" smtClean="0">
                <a:solidFill>
                  <a:schemeClr val="accent3">
                    <a:lumMod val="40000"/>
                    <a:lumOff val="60000"/>
                  </a:schemeClr>
                </a:solidFill>
                <a:latin typeface="Agency FB" pitchFamily="34" charset="0"/>
                <a:cs typeface="Arial" pitchFamily="34" charset="0"/>
              </a:rPr>
              <a:t>وقفة !</a:t>
            </a:r>
            <a:endParaRPr lang="ar-SA" dirty="0">
              <a:solidFill>
                <a:schemeClr val="accent3">
                  <a:lumMod val="40000"/>
                  <a:lumOff val="60000"/>
                </a:schemeClr>
              </a:solidFill>
              <a:latin typeface="Agency FB" pitchFamily="34" charset="0"/>
              <a:cs typeface="Arial" pitchFamily="34" charset="0"/>
            </a:endParaRPr>
          </a:p>
        </p:txBody>
      </p:sp>
      <p:sp>
        <p:nvSpPr>
          <p:cNvPr id="3" name="عنصر نائب للمحتوى 2"/>
          <p:cNvSpPr>
            <a:spLocks noGrp="1"/>
          </p:cNvSpPr>
          <p:nvPr>
            <p:ph sz="quarter" idx="1"/>
          </p:nvPr>
        </p:nvSpPr>
        <p:spPr/>
        <p:txBody>
          <a:bodyPr/>
          <a:lstStyle/>
          <a:p>
            <a:r>
              <a:rPr lang="ar-SA" dirty="0" smtClean="0"/>
              <a:t>”</a:t>
            </a:r>
            <a:r>
              <a:rPr lang="ar-SA" dirty="0" err="1" smtClean="0"/>
              <a:t>ان</a:t>
            </a:r>
            <a:r>
              <a:rPr lang="ar-SA" dirty="0" smtClean="0"/>
              <a:t> الدين ليس بديلا من العلم والحضارة ولا عدوا للعلم والحضارة </a:t>
            </a:r>
            <a:r>
              <a:rPr lang="ar-SA" dirty="0" err="1" smtClean="0"/>
              <a:t>انما</a:t>
            </a:r>
            <a:r>
              <a:rPr lang="ar-SA" dirty="0" smtClean="0"/>
              <a:t> هو إطار للعلم والحضارة ومحور للعلم والحضارة ومنهج للعلم والحضارة في حدود إطاره ومحوره الذي يحكم كل شؤون الحياة ”</a:t>
            </a:r>
          </a:p>
          <a:p>
            <a:endParaRPr lang="ar-SA" dirty="0" smtClean="0"/>
          </a:p>
          <a:p>
            <a:endParaRPr lang="ar-SA" dirty="0" smtClean="0"/>
          </a:p>
          <a:p>
            <a:endParaRPr lang="ar-SA" dirty="0" smtClean="0"/>
          </a:p>
          <a:p>
            <a:r>
              <a:rPr lang="ar-SA" dirty="0" smtClean="0"/>
              <a:t>”أول العلم الصمت والثاني حسن الاستماع والثالث حفظه والرابع العمل </a:t>
            </a:r>
            <a:r>
              <a:rPr lang="ar-SA" dirty="0" err="1" smtClean="0"/>
              <a:t>به</a:t>
            </a:r>
            <a:r>
              <a:rPr lang="ar-SA" dirty="0" smtClean="0"/>
              <a:t> والخامس نشره ”</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208</TotalTime>
  <Words>958</Words>
  <Application>Microsoft Office PowerPoint</Application>
  <PresentationFormat>عرض على الشاشة (3:4)‏</PresentationFormat>
  <Paragraphs>89</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مشربية</vt:lpstr>
      <vt:lpstr>مراجعة الدرس السابق</vt:lpstr>
      <vt:lpstr>بسم الله الرحمن الرحيم</vt:lpstr>
      <vt:lpstr>سبب نزول سورة فاطر</vt:lpstr>
      <vt:lpstr>(بسم الله الرحمن الرحيم)</vt:lpstr>
      <vt:lpstr>سبب تسميتها بسورة فاطر </vt:lpstr>
      <vt:lpstr>الشريحة 6</vt:lpstr>
      <vt:lpstr>تفسير الآيات وفوائدها: </vt:lpstr>
      <vt:lpstr>3. يخبرالله تعالى عباده بان مفاتيح الخير ومعاليقه كلها بيده وحده لا شريك له,وفي هذا ارشاد لوجوب التعلق بالله تعالى وحده لا شريك له والافتقار اليه من جميع الوجوه فهو (العزيز)الذي قهر الاشياء كلها .</vt:lpstr>
      <vt:lpstr>وقفة !</vt:lpstr>
      <vt:lpstr>(اِنَّ الشَّيْطَانَ لَكُمْ عَدُوٌّ فَاتَّخِذُوهُ عَدُوًّا إِنَّمَا يَدْعُو حِزْبَهُ لِيَكُونُوا مِنْ  أصحاب السَّعِيرِ (6) الَّذِينَ كَفَرُوا لَهُمْ عَذَابٌ شَدِيدٌ وَالَّذِينَ آمَنُوا  وَعَمِلُوا الصَّالِحَاتِ لَهُمْ مَغْفِرَةٌ وَأَجْرٌ كَبِيرٌ (7)</vt:lpstr>
      <vt:lpstr>نشاط:      بالتحاور مع زملائك اذكر ثلاثة أمثلة من تزيين الشيطان المعاصي للإنسان؟</vt:lpstr>
      <vt:lpstr>(أَفَمَنْ زُيِّنَ لَهُ سُوءُ عَمَلِهِ فَرَآهُ حَسَنًا فَإِنَّ اللَّهَ يُضِلُّ مَنْ يَشَاءُ وَيَهْدِي مَنْ يَشَاءُ فَلَا تَذْهَبْ نَفْسُكَ عَلَيْهِمْ حَسَرَاتٍ إِنَّ اللَّهَ عَلِيمٌ بِمَا يَصْنَعُونَ)  </vt:lpstr>
      <vt:lpstr>أسماء الطالبات: ندى عبده  ريم عبد القادر إيمان الفرج  العنود منال الحربي  الصف:1/1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jcc</dc:creator>
  <cp:lastModifiedBy>متخصص</cp:lastModifiedBy>
  <cp:revision>22</cp:revision>
  <dcterms:created xsi:type="dcterms:W3CDTF">2016-02-10T14:53:36Z</dcterms:created>
  <dcterms:modified xsi:type="dcterms:W3CDTF">2016-02-14T08:20:45Z</dcterms:modified>
</cp:coreProperties>
</file>