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86"/>
  </p:notesMasterIdLst>
  <p:sldIdLst>
    <p:sldId id="257" r:id="rId2"/>
    <p:sldId id="32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328" r:id="rId34"/>
    <p:sldId id="289" r:id="rId35"/>
    <p:sldId id="290" r:id="rId36"/>
    <p:sldId id="292" r:id="rId37"/>
    <p:sldId id="329" r:id="rId38"/>
    <p:sldId id="293" r:id="rId39"/>
    <p:sldId id="294" r:id="rId40"/>
    <p:sldId id="295" r:id="rId41"/>
    <p:sldId id="296" r:id="rId42"/>
    <p:sldId id="330" r:id="rId43"/>
    <p:sldId id="297" r:id="rId44"/>
    <p:sldId id="331" r:id="rId45"/>
    <p:sldId id="298" r:id="rId46"/>
    <p:sldId id="299" r:id="rId47"/>
    <p:sldId id="332" r:id="rId48"/>
    <p:sldId id="333" r:id="rId49"/>
    <p:sldId id="300" r:id="rId50"/>
    <p:sldId id="301" r:id="rId51"/>
    <p:sldId id="302" r:id="rId52"/>
    <p:sldId id="304" r:id="rId53"/>
    <p:sldId id="305" r:id="rId54"/>
    <p:sldId id="334" r:id="rId55"/>
    <p:sldId id="335" r:id="rId56"/>
    <p:sldId id="336" r:id="rId57"/>
    <p:sldId id="337" r:id="rId58"/>
    <p:sldId id="306" r:id="rId59"/>
    <p:sldId id="307" r:id="rId60"/>
    <p:sldId id="308" r:id="rId61"/>
    <p:sldId id="309" r:id="rId62"/>
    <p:sldId id="338" r:id="rId63"/>
    <p:sldId id="310" r:id="rId64"/>
    <p:sldId id="311" r:id="rId65"/>
    <p:sldId id="312" r:id="rId66"/>
    <p:sldId id="339" r:id="rId67"/>
    <p:sldId id="340" r:id="rId68"/>
    <p:sldId id="313" r:id="rId69"/>
    <p:sldId id="341" r:id="rId70"/>
    <p:sldId id="342" r:id="rId71"/>
    <p:sldId id="314" r:id="rId72"/>
    <p:sldId id="315" r:id="rId73"/>
    <p:sldId id="316" r:id="rId74"/>
    <p:sldId id="343" r:id="rId75"/>
    <p:sldId id="344" r:id="rId76"/>
    <p:sldId id="345" r:id="rId77"/>
    <p:sldId id="318" r:id="rId78"/>
    <p:sldId id="346" r:id="rId79"/>
    <p:sldId id="347" r:id="rId80"/>
    <p:sldId id="348" r:id="rId81"/>
    <p:sldId id="319" r:id="rId82"/>
    <p:sldId id="349" r:id="rId83"/>
    <p:sldId id="350" r:id="rId84"/>
    <p:sldId id="351" r:id="rId8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نمط متوسط 4 - تميي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505E3EF-67EA-436B-97B2-0124C06EBD24}" styleName="نمط متوسط 4 - تميي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نمط متوسط 4 - تميي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نمط متوسط 4 - تميي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6" autoAdjust="0"/>
    <p:restoredTop sz="90409" autoAdjust="0"/>
  </p:normalViewPr>
  <p:slideViewPr>
    <p:cSldViewPr>
      <p:cViewPr varScale="1">
        <p:scale>
          <a:sx n="105" d="100"/>
          <a:sy n="105" d="100"/>
        </p:scale>
        <p:origin x="-179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637810C-D2C1-497D-8E36-5B4A511C3563}" type="datetimeFigureOut">
              <a:rPr lang="ar-SA" smtClean="0"/>
              <a:t>22/02/1438</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9032C50-FF5A-43AC-88F4-C3F66E457D4F}" type="slidenum">
              <a:rPr lang="ar-SA" smtClean="0"/>
              <a:t>‹#›</a:t>
            </a:fld>
            <a:endParaRPr lang="ar-SA"/>
          </a:p>
        </p:txBody>
      </p:sp>
    </p:spTree>
    <p:extLst>
      <p:ext uri="{BB962C8B-B14F-4D97-AF65-F5344CB8AC3E}">
        <p14:creationId xmlns:p14="http://schemas.microsoft.com/office/powerpoint/2010/main" val="393946726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69032C50-FF5A-43AC-88F4-C3F66E457D4F}" type="slidenum">
              <a:rPr lang="ar-SA" smtClean="0"/>
              <a:t>1</a:t>
            </a:fld>
            <a:endParaRPr lang="ar-SA"/>
          </a:p>
        </p:txBody>
      </p:sp>
    </p:spTree>
    <p:extLst>
      <p:ext uri="{BB962C8B-B14F-4D97-AF65-F5344CB8AC3E}">
        <p14:creationId xmlns:p14="http://schemas.microsoft.com/office/powerpoint/2010/main" val="517502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69032C50-FF5A-43AC-88F4-C3F66E457D4F}" type="slidenum">
              <a:rPr lang="ar-SA" smtClean="0"/>
              <a:t>10</a:t>
            </a:fld>
            <a:endParaRPr lang="ar-SA"/>
          </a:p>
        </p:txBody>
      </p:sp>
    </p:spTree>
    <p:extLst>
      <p:ext uri="{BB962C8B-B14F-4D97-AF65-F5344CB8AC3E}">
        <p14:creationId xmlns:p14="http://schemas.microsoft.com/office/powerpoint/2010/main" val="2172866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69032C50-FF5A-43AC-88F4-C3F66E457D4F}" type="slidenum">
              <a:rPr lang="ar-SA" smtClean="0"/>
              <a:t>11</a:t>
            </a:fld>
            <a:endParaRPr lang="ar-SA"/>
          </a:p>
        </p:txBody>
      </p:sp>
    </p:spTree>
    <p:extLst>
      <p:ext uri="{BB962C8B-B14F-4D97-AF65-F5344CB8AC3E}">
        <p14:creationId xmlns:p14="http://schemas.microsoft.com/office/powerpoint/2010/main" val="2544706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69032C50-FF5A-43AC-88F4-C3F66E457D4F}" type="slidenum">
              <a:rPr lang="ar-SA" smtClean="0"/>
              <a:t>12</a:t>
            </a:fld>
            <a:endParaRPr lang="ar-SA"/>
          </a:p>
        </p:txBody>
      </p:sp>
    </p:spTree>
    <p:extLst>
      <p:ext uri="{BB962C8B-B14F-4D97-AF65-F5344CB8AC3E}">
        <p14:creationId xmlns:p14="http://schemas.microsoft.com/office/powerpoint/2010/main" val="3678108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69032C50-FF5A-43AC-88F4-C3F66E457D4F}" type="slidenum">
              <a:rPr lang="ar-SA" smtClean="0"/>
              <a:t>13</a:t>
            </a:fld>
            <a:endParaRPr lang="ar-SA"/>
          </a:p>
        </p:txBody>
      </p:sp>
    </p:spTree>
    <p:extLst>
      <p:ext uri="{BB962C8B-B14F-4D97-AF65-F5344CB8AC3E}">
        <p14:creationId xmlns:p14="http://schemas.microsoft.com/office/powerpoint/2010/main" val="2639848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69032C50-FF5A-43AC-88F4-C3F66E457D4F}" type="slidenum">
              <a:rPr lang="ar-SA" smtClean="0"/>
              <a:t>14</a:t>
            </a:fld>
            <a:endParaRPr lang="ar-SA"/>
          </a:p>
        </p:txBody>
      </p:sp>
    </p:spTree>
    <p:extLst>
      <p:ext uri="{BB962C8B-B14F-4D97-AF65-F5344CB8AC3E}">
        <p14:creationId xmlns:p14="http://schemas.microsoft.com/office/powerpoint/2010/main" val="1679633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69032C50-FF5A-43AC-88F4-C3F66E457D4F}" type="slidenum">
              <a:rPr lang="ar-SA" smtClean="0"/>
              <a:t>15</a:t>
            </a:fld>
            <a:endParaRPr lang="ar-SA"/>
          </a:p>
        </p:txBody>
      </p:sp>
    </p:spTree>
    <p:extLst>
      <p:ext uri="{BB962C8B-B14F-4D97-AF65-F5344CB8AC3E}">
        <p14:creationId xmlns:p14="http://schemas.microsoft.com/office/powerpoint/2010/main" val="1305272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69032C50-FF5A-43AC-88F4-C3F66E457D4F}" type="slidenum">
              <a:rPr lang="ar-SA" smtClean="0"/>
              <a:t>17</a:t>
            </a:fld>
            <a:endParaRPr lang="ar-SA"/>
          </a:p>
        </p:txBody>
      </p:sp>
    </p:spTree>
    <p:extLst>
      <p:ext uri="{BB962C8B-B14F-4D97-AF65-F5344CB8AC3E}">
        <p14:creationId xmlns:p14="http://schemas.microsoft.com/office/powerpoint/2010/main" val="593680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69032C50-FF5A-43AC-88F4-C3F66E457D4F}" type="slidenum">
              <a:rPr lang="ar-SA" smtClean="0"/>
              <a:t>18</a:t>
            </a:fld>
            <a:endParaRPr lang="ar-SA"/>
          </a:p>
        </p:txBody>
      </p:sp>
    </p:spTree>
    <p:extLst>
      <p:ext uri="{BB962C8B-B14F-4D97-AF65-F5344CB8AC3E}">
        <p14:creationId xmlns:p14="http://schemas.microsoft.com/office/powerpoint/2010/main" val="763523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p:txBody>
      </p:sp>
      <p:sp>
        <p:nvSpPr>
          <p:cNvPr id="4" name="عنصر نائب لرقم الشريحة 3"/>
          <p:cNvSpPr>
            <a:spLocks noGrp="1"/>
          </p:cNvSpPr>
          <p:nvPr>
            <p:ph type="sldNum" sz="quarter" idx="10"/>
          </p:nvPr>
        </p:nvSpPr>
        <p:spPr/>
        <p:txBody>
          <a:bodyPr/>
          <a:lstStyle/>
          <a:p>
            <a:fld id="{69032C50-FF5A-43AC-88F4-C3F66E457D4F}" type="slidenum">
              <a:rPr lang="ar-SA" smtClean="0"/>
              <a:t>20</a:t>
            </a:fld>
            <a:endParaRPr lang="ar-SA"/>
          </a:p>
        </p:txBody>
      </p:sp>
    </p:spTree>
    <p:extLst>
      <p:ext uri="{BB962C8B-B14F-4D97-AF65-F5344CB8AC3E}">
        <p14:creationId xmlns:p14="http://schemas.microsoft.com/office/powerpoint/2010/main" val="981538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69032C50-FF5A-43AC-88F4-C3F66E457D4F}" type="slidenum">
              <a:rPr lang="ar-SA" smtClean="0"/>
              <a:t>26</a:t>
            </a:fld>
            <a:endParaRPr lang="ar-SA"/>
          </a:p>
        </p:txBody>
      </p:sp>
    </p:spTree>
    <p:extLst>
      <p:ext uri="{BB962C8B-B14F-4D97-AF65-F5344CB8AC3E}">
        <p14:creationId xmlns:p14="http://schemas.microsoft.com/office/powerpoint/2010/main" val="1984407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69032C50-FF5A-43AC-88F4-C3F66E457D4F}" type="slidenum">
              <a:rPr lang="ar-SA" smtClean="0"/>
              <a:t>2</a:t>
            </a:fld>
            <a:endParaRPr lang="ar-SA"/>
          </a:p>
        </p:txBody>
      </p:sp>
    </p:spTree>
    <p:extLst>
      <p:ext uri="{BB962C8B-B14F-4D97-AF65-F5344CB8AC3E}">
        <p14:creationId xmlns:p14="http://schemas.microsoft.com/office/powerpoint/2010/main" val="29505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69032C50-FF5A-43AC-88F4-C3F66E457D4F}" type="slidenum">
              <a:rPr lang="ar-SA" smtClean="0"/>
              <a:t>27</a:t>
            </a:fld>
            <a:endParaRPr lang="ar-SA"/>
          </a:p>
        </p:txBody>
      </p:sp>
    </p:spTree>
    <p:extLst>
      <p:ext uri="{BB962C8B-B14F-4D97-AF65-F5344CB8AC3E}">
        <p14:creationId xmlns:p14="http://schemas.microsoft.com/office/powerpoint/2010/main" val="4048759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69032C50-FF5A-43AC-88F4-C3F66E457D4F}" type="slidenum">
              <a:rPr lang="ar-SA" smtClean="0"/>
              <a:t>35</a:t>
            </a:fld>
            <a:endParaRPr lang="ar-SA"/>
          </a:p>
        </p:txBody>
      </p:sp>
    </p:spTree>
    <p:extLst>
      <p:ext uri="{BB962C8B-B14F-4D97-AF65-F5344CB8AC3E}">
        <p14:creationId xmlns:p14="http://schemas.microsoft.com/office/powerpoint/2010/main" val="502407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69032C50-FF5A-43AC-88F4-C3F66E457D4F}" type="slidenum">
              <a:rPr lang="ar-SA" smtClean="0"/>
              <a:t>36</a:t>
            </a:fld>
            <a:endParaRPr lang="ar-SA"/>
          </a:p>
        </p:txBody>
      </p:sp>
    </p:spTree>
    <p:extLst>
      <p:ext uri="{BB962C8B-B14F-4D97-AF65-F5344CB8AC3E}">
        <p14:creationId xmlns:p14="http://schemas.microsoft.com/office/powerpoint/2010/main" val="3386269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69032C50-FF5A-43AC-88F4-C3F66E457D4F}" type="slidenum">
              <a:rPr lang="ar-SA" smtClean="0"/>
              <a:t>45</a:t>
            </a:fld>
            <a:endParaRPr lang="ar-SA"/>
          </a:p>
        </p:txBody>
      </p:sp>
    </p:spTree>
    <p:extLst>
      <p:ext uri="{BB962C8B-B14F-4D97-AF65-F5344CB8AC3E}">
        <p14:creationId xmlns:p14="http://schemas.microsoft.com/office/powerpoint/2010/main" val="27273812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69032C50-FF5A-43AC-88F4-C3F66E457D4F}" type="slidenum">
              <a:rPr lang="ar-SA" smtClean="0"/>
              <a:t>47</a:t>
            </a:fld>
            <a:endParaRPr lang="ar-SA"/>
          </a:p>
        </p:txBody>
      </p:sp>
    </p:spTree>
    <p:extLst>
      <p:ext uri="{BB962C8B-B14F-4D97-AF65-F5344CB8AC3E}">
        <p14:creationId xmlns:p14="http://schemas.microsoft.com/office/powerpoint/2010/main" val="6986705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69032C50-FF5A-43AC-88F4-C3F66E457D4F}" type="slidenum">
              <a:rPr lang="ar-SA" smtClean="0"/>
              <a:t>48</a:t>
            </a:fld>
            <a:endParaRPr lang="ar-SA"/>
          </a:p>
        </p:txBody>
      </p:sp>
    </p:spTree>
    <p:extLst>
      <p:ext uri="{BB962C8B-B14F-4D97-AF65-F5344CB8AC3E}">
        <p14:creationId xmlns:p14="http://schemas.microsoft.com/office/powerpoint/2010/main" val="3681204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69032C50-FF5A-43AC-88F4-C3F66E457D4F}" type="slidenum">
              <a:rPr lang="ar-SA" smtClean="0"/>
              <a:t>52</a:t>
            </a:fld>
            <a:endParaRPr lang="ar-SA"/>
          </a:p>
        </p:txBody>
      </p:sp>
    </p:spTree>
    <p:extLst>
      <p:ext uri="{BB962C8B-B14F-4D97-AF65-F5344CB8AC3E}">
        <p14:creationId xmlns:p14="http://schemas.microsoft.com/office/powerpoint/2010/main" val="23366500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69032C50-FF5A-43AC-88F4-C3F66E457D4F}" type="slidenum">
              <a:rPr lang="ar-SA" smtClean="0"/>
              <a:t>53</a:t>
            </a:fld>
            <a:endParaRPr lang="ar-SA"/>
          </a:p>
        </p:txBody>
      </p:sp>
    </p:spTree>
    <p:extLst>
      <p:ext uri="{BB962C8B-B14F-4D97-AF65-F5344CB8AC3E}">
        <p14:creationId xmlns:p14="http://schemas.microsoft.com/office/powerpoint/2010/main" val="42195838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69032C50-FF5A-43AC-88F4-C3F66E457D4F}" type="slidenum">
              <a:rPr lang="ar-SA" smtClean="0"/>
              <a:t>55</a:t>
            </a:fld>
            <a:endParaRPr lang="ar-SA"/>
          </a:p>
        </p:txBody>
      </p:sp>
    </p:spTree>
    <p:extLst>
      <p:ext uri="{BB962C8B-B14F-4D97-AF65-F5344CB8AC3E}">
        <p14:creationId xmlns:p14="http://schemas.microsoft.com/office/powerpoint/2010/main" val="26561464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69032C50-FF5A-43AC-88F4-C3F66E457D4F}" type="slidenum">
              <a:rPr lang="ar-SA" smtClean="0"/>
              <a:t>56</a:t>
            </a:fld>
            <a:endParaRPr lang="ar-SA"/>
          </a:p>
        </p:txBody>
      </p:sp>
    </p:spTree>
    <p:extLst>
      <p:ext uri="{BB962C8B-B14F-4D97-AF65-F5344CB8AC3E}">
        <p14:creationId xmlns:p14="http://schemas.microsoft.com/office/powerpoint/2010/main" val="3704298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69032C50-FF5A-43AC-88F4-C3F66E457D4F}" type="slidenum">
              <a:rPr lang="ar-SA" smtClean="0"/>
              <a:t>3</a:t>
            </a:fld>
            <a:endParaRPr lang="ar-SA"/>
          </a:p>
        </p:txBody>
      </p:sp>
    </p:spTree>
    <p:extLst>
      <p:ext uri="{BB962C8B-B14F-4D97-AF65-F5344CB8AC3E}">
        <p14:creationId xmlns:p14="http://schemas.microsoft.com/office/powerpoint/2010/main" val="9231394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69032C50-FF5A-43AC-88F4-C3F66E457D4F}" type="slidenum">
              <a:rPr lang="ar-SA" smtClean="0"/>
              <a:t>57</a:t>
            </a:fld>
            <a:endParaRPr lang="ar-SA"/>
          </a:p>
        </p:txBody>
      </p:sp>
    </p:spTree>
    <p:extLst>
      <p:ext uri="{BB962C8B-B14F-4D97-AF65-F5344CB8AC3E}">
        <p14:creationId xmlns:p14="http://schemas.microsoft.com/office/powerpoint/2010/main" val="8223138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69032C50-FF5A-43AC-88F4-C3F66E457D4F}" type="slidenum">
              <a:rPr lang="ar-SA" smtClean="0"/>
              <a:t>58</a:t>
            </a:fld>
            <a:endParaRPr lang="ar-SA"/>
          </a:p>
        </p:txBody>
      </p:sp>
    </p:spTree>
    <p:extLst>
      <p:ext uri="{BB962C8B-B14F-4D97-AF65-F5344CB8AC3E}">
        <p14:creationId xmlns:p14="http://schemas.microsoft.com/office/powerpoint/2010/main" val="18023237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69032C50-FF5A-43AC-88F4-C3F66E457D4F}" type="slidenum">
              <a:rPr lang="ar-SA" smtClean="0"/>
              <a:t>59</a:t>
            </a:fld>
            <a:endParaRPr lang="ar-SA"/>
          </a:p>
        </p:txBody>
      </p:sp>
    </p:spTree>
    <p:extLst>
      <p:ext uri="{BB962C8B-B14F-4D97-AF65-F5344CB8AC3E}">
        <p14:creationId xmlns:p14="http://schemas.microsoft.com/office/powerpoint/2010/main" val="35189628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69032C50-FF5A-43AC-88F4-C3F66E457D4F}" type="slidenum">
              <a:rPr lang="ar-SA" smtClean="0"/>
              <a:t>60</a:t>
            </a:fld>
            <a:endParaRPr lang="ar-SA"/>
          </a:p>
        </p:txBody>
      </p:sp>
    </p:spTree>
    <p:extLst>
      <p:ext uri="{BB962C8B-B14F-4D97-AF65-F5344CB8AC3E}">
        <p14:creationId xmlns:p14="http://schemas.microsoft.com/office/powerpoint/2010/main" val="33235539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69032C50-FF5A-43AC-88F4-C3F66E457D4F}" type="slidenum">
              <a:rPr lang="ar-SA" smtClean="0"/>
              <a:t>61</a:t>
            </a:fld>
            <a:endParaRPr lang="ar-SA"/>
          </a:p>
        </p:txBody>
      </p:sp>
    </p:spTree>
    <p:extLst>
      <p:ext uri="{BB962C8B-B14F-4D97-AF65-F5344CB8AC3E}">
        <p14:creationId xmlns:p14="http://schemas.microsoft.com/office/powerpoint/2010/main" val="27637705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69032C50-FF5A-43AC-88F4-C3F66E457D4F}" type="slidenum">
              <a:rPr lang="ar-SA" smtClean="0"/>
              <a:t>69</a:t>
            </a:fld>
            <a:endParaRPr lang="ar-SA"/>
          </a:p>
        </p:txBody>
      </p:sp>
    </p:spTree>
    <p:extLst>
      <p:ext uri="{BB962C8B-B14F-4D97-AF65-F5344CB8AC3E}">
        <p14:creationId xmlns:p14="http://schemas.microsoft.com/office/powerpoint/2010/main" val="38967299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69032C50-FF5A-43AC-88F4-C3F66E457D4F}" type="slidenum">
              <a:rPr lang="ar-SA" smtClean="0"/>
              <a:t>70</a:t>
            </a:fld>
            <a:endParaRPr lang="ar-SA"/>
          </a:p>
        </p:txBody>
      </p:sp>
    </p:spTree>
    <p:extLst>
      <p:ext uri="{BB962C8B-B14F-4D97-AF65-F5344CB8AC3E}">
        <p14:creationId xmlns:p14="http://schemas.microsoft.com/office/powerpoint/2010/main" val="6341093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69032C50-FF5A-43AC-88F4-C3F66E457D4F}" type="slidenum">
              <a:rPr lang="ar-SA" smtClean="0"/>
              <a:t>76</a:t>
            </a:fld>
            <a:endParaRPr lang="ar-SA"/>
          </a:p>
        </p:txBody>
      </p:sp>
    </p:spTree>
    <p:extLst>
      <p:ext uri="{BB962C8B-B14F-4D97-AF65-F5344CB8AC3E}">
        <p14:creationId xmlns:p14="http://schemas.microsoft.com/office/powerpoint/2010/main" val="1700693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69032C50-FF5A-43AC-88F4-C3F66E457D4F}" type="slidenum">
              <a:rPr lang="ar-SA" smtClean="0"/>
              <a:t>77</a:t>
            </a:fld>
            <a:endParaRPr lang="ar-SA"/>
          </a:p>
        </p:txBody>
      </p:sp>
    </p:spTree>
    <p:extLst>
      <p:ext uri="{BB962C8B-B14F-4D97-AF65-F5344CB8AC3E}">
        <p14:creationId xmlns:p14="http://schemas.microsoft.com/office/powerpoint/2010/main" val="16372467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69032C50-FF5A-43AC-88F4-C3F66E457D4F}" type="slidenum">
              <a:rPr lang="ar-SA" smtClean="0"/>
              <a:t>78</a:t>
            </a:fld>
            <a:endParaRPr lang="ar-SA"/>
          </a:p>
        </p:txBody>
      </p:sp>
    </p:spTree>
    <p:extLst>
      <p:ext uri="{BB962C8B-B14F-4D97-AF65-F5344CB8AC3E}">
        <p14:creationId xmlns:p14="http://schemas.microsoft.com/office/powerpoint/2010/main" val="297888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69032C50-FF5A-43AC-88F4-C3F66E457D4F}" type="slidenum">
              <a:rPr lang="ar-SA" smtClean="0"/>
              <a:t>4</a:t>
            </a:fld>
            <a:endParaRPr lang="ar-SA"/>
          </a:p>
        </p:txBody>
      </p:sp>
    </p:spTree>
    <p:extLst>
      <p:ext uri="{BB962C8B-B14F-4D97-AF65-F5344CB8AC3E}">
        <p14:creationId xmlns:p14="http://schemas.microsoft.com/office/powerpoint/2010/main" val="16638581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endParaRPr lang="ar-SA" dirty="0"/>
          </a:p>
        </p:txBody>
      </p:sp>
      <p:sp>
        <p:nvSpPr>
          <p:cNvPr id="4" name="عنصر نائب لرقم الشريحة 3"/>
          <p:cNvSpPr>
            <a:spLocks noGrp="1"/>
          </p:cNvSpPr>
          <p:nvPr>
            <p:ph type="sldNum" sz="quarter" idx="10"/>
          </p:nvPr>
        </p:nvSpPr>
        <p:spPr/>
        <p:txBody>
          <a:bodyPr/>
          <a:lstStyle/>
          <a:p>
            <a:fld id="{69032C50-FF5A-43AC-88F4-C3F66E457D4F}" type="slidenum">
              <a:rPr lang="ar-SA" smtClean="0"/>
              <a:t>81</a:t>
            </a:fld>
            <a:endParaRPr lang="ar-SA"/>
          </a:p>
        </p:txBody>
      </p:sp>
    </p:spTree>
    <p:extLst>
      <p:ext uri="{BB962C8B-B14F-4D97-AF65-F5344CB8AC3E}">
        <p14:creationId xmlns:p14="http://schemas.microsoft.com/office/powerpoint/2010/main" val="2148745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p:txBody>
      </p:sp>
      <p:sp>
        <p:nvSpPr>
          <p:cNvPr id="4" name="عنصر نائب لرقم الشريحة 3"/>
          <p:cNvSpPr>
            <a:spLocks noGrp="1"/>
          </p:cNvSpPr>
          <p:nvPr>
            <p:ph type="sldNum" sz="quarter" idx="10"/>
          </p:nvPr>
        </p:nvSpPr>
        <p:spPr/>
        <p:txBody>
          <a:bodyPr/>
          <a:lstStyle/>
          <a:p>
            <a:fld id="{69032C50-FF5A-43AC-88F4-C3F66E457D4F}" type="slidenum">
              <a:rPr lang="ar-SA" smtClean="0"/>
              <a:t>82</a:t>
            </a:fld>
            <a:endParaRPr lang="ar-SA"/>
          </a:p>
        </p:txBody>
      </p:sp>
    </p:spTree>
    <p:extLst>
      <p:ext uri="{BB962C8B-B14F-4D97-AF65-F5344CB8AC3E}">
        <p14:creationId xmlns:p14="http://schemas.microsoft.com/office/powerpoint/2010/main" val="20857327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mtClean="0"/>
              <a:t>الأستاذ أبو يوسف</a:t>
            </a:r>
            <a:r>
              <a:rPr lang="ar-SA" baseline="0" smtClean="0"/>
              <a:t>  </a:t>
            </a:r>
            <a:r>
              <a:rPr lang="ar-SA" smtClean="0"/>
              <a:t>منتدى التربية والتعليم بالمدينة المنورة لا تنسونا من صالح دعائكم</a:t>
            </a:r>
          </a:p>
          <a:p>
            <a:endParaRPr lang="ar-SA"/>
          </a:p>
        </p:txBody>
      </p:sp>
      <p:sp>
        <p:nvSpPr>
          <p:cNvPr id="4" name="عنصر نائب لرقم الشريحة 3"/>
          <p:cNvSpPr>
            <a:spLocks noGrp="1"/>
          </p:cNvSpPr>
          <p:nvPr>
            <p:ph type="sldNum" sz="quarter" idx="10"/>
          </p:nvPr>
        </p:nvSpPr>
        <p:spPr/>
        <p:txBody>
          <a:bodyPr/>
          <a:lstStyle/>
          <a:p>
            <a:fld id="{69032C50-FF5A-43AC-88F4-C3F66E457D4F}" type="slidenum">
              <a:rPr lang="ar-SA" smtClean="0"/>
              <a:t>83</a:t>
            </a:fld>
            <a:endParaRPr lang="ar-SA"/>
          </a:p>
        </p:txBody>
      </p:sp>
    </p:spTree>
    <p:extLst>
      <p:ext uri="{BB962C8B-B14F-4D97-AF65-F5344CB8AC3E}">
        <p14:creationId xmlns:p14="http://schemas.microsoft.com/office/powerpoint/2010/main" val="8373138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p:txBody>
      </p:sp>
      <p:sp>
        <p:nvSpPr>
          <p:cNvPr id="4" name="عنصر نائب لرقم الشريحة 3"/>
          <p:cNvSpPr>
            <a:spLocks noGrp="1"/>
          </p:cNvSpPr>
          <p:nvPr>
            <p:ph type="sldNum" sz="quarter" idx="10"/>
          </p:nvPr>
        </p:nvSpPr>
        <p:spPr/>
        <p:txBody>
          <a:bodyPr/>
          <a:lstStyle/>
          <a:p>
            <a:fld id="{69032C50-FF5A-43AC-88F4-C3F66E457D4F}" type="slidenum">
              <a:rPr lang="ar-SA" smtClean="0"/>
              <a:t>84</a:t>
            </a:fld>
            <a:endParaRPr lang="ar-SA"/>
          </a:p>
        </p:txBody>
      </p:sp>
    </p:spTree>
    <p:extLst>
      <p:ext uri="{BB962C8B-B14F-4D97-AF65-F5344CB8AC3E}">
        <p14:creationId xmlns:p14="http://schemas.microsoft.com/office/powerpoint/2010/main" val="76013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69032C50-FF5A-43AC-88F4-C3F66E457D4F}" type="slidenum">
              <a:rPr lang="ar-SA" smtClean="0"/>
              <a:t>5</a:t>
            </a:fld>
            <a:endParaRPr lang="ar-SA"/>
          </a:p>
        </p:txBody>
      </p:sp>
    </p:spTree>
    <p:extLst>
      <p:ext uri="{BB962C8B-B14F-4D97-AF65-F5344CB8AC3E}">
        <p14:creationId xmlns:p14="http://schemas.microsoft.com/office/powerpoint/2010/main" val="2897205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69032C50-FF5A-43AC-88F4-C3F66E457D4F}" type="slidenum">
              <a:rPr lang="ar-SA" smtClean="0"/>
              <a:t>6</a:t>
            </a:fld>
            <a:endParaRPr lang="ar-SA"/>
          </a:p>
        </p:txBody>
      </p:sp>
    </p:spTree>
    <p:extLst>
      <p:ext uri="{BB962C8B-B14F-4D97-AF65-F5344CB8AC3E}">
        <p14:creationId xmlns:p14="http://schemas.microsoft.com/office/powerpoint/2010/main" val="330455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69032C50-FF5A-43AC-88F4-C3F66E457D4F}" type="slidenum">
              <a:rPr lang="ar-SA" smtClean="0"/>
              <a:t>7</a:t>
            </a:fld>
            <a:endParaRPr lang="ar-SA"/>
          </a:p>
        </p:txBody>
      </p:sp>
    </p:spTree>
    <p:extLst>
      <p:ext uri="{BB962C8B-B14F-4D97-AF65-F5344CB8AC3E}">
        <p14:creationId xmlns:p14="http://schemas.microsoft.com/office/powerpoint/2010/main" val="2283425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69032C50-FF5A-43AC-88F4-C3F66E457D4F}" type="slidenum">
              <a:rPr lang="ar-SA" smtClean="0"/>
              <a:t>8</a:t>
            </a:fld>
            <a:endParaRPr lang="ar-SA"/>
          </a:p>
        </p:txBody>
      </p:sp>
    </p:spTree>
    <p:extLst>
      <p:ext uri="{BB962C8B-B14F-4D97-AF65-F5344CB8AC3E}">
        <p14:creationId xmlns:p14="http://schemas.microsoft.com/office/powerpoint/2010/main" val="4149566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a:t>
            </a:r>
          </a:p>
          <a:p>
            <a:endParaRPr lang="ar-SA" dirty="0"/>
          </a:p>
        </p:txBody>
      </p:sp>
      <p:sp>
        <p:nvSpPr>
          <p:cNvPr id="4" name="عنصر نائب لرقم الشريحة 3"/>
          <p:cNvSpPr>
            <a:spLocks noGrp="1"/>
          </p:cNvSpPr>
          <p:nvPr>
            <p:ph type="sldNum" sz="quarter" idx="10"/>
          </p:nvPr>
        </p:nvSpPr>
        <p:spPr/>
        <p:txBody>
          <a:bodyPr/>
          <a:lstStyle/>
          <a:p>
            <a:fld id="{69032C50-FF5A-43AC-88F4-C3F66E457D4F}" type="slidenum">
              <a:rPr lang="ar-SA" smtClean="0"/>
              <a:t>9</a:t>
            </a:fld>
            <a:endParaRPr lang="ar-SA"/>
          </a:p>
        </p:txBody>
      </p:sp>
    </p:spTree>
    <p:extLst>
      <p:ext uri="{BB962C8B-B14F-4D97-AF65-F5344CB8AC3E}">
        <p14:creationId xmlns:p14="http://schemas.microsoft.com/office/powerpoint/2010/main" val="1498637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22/02/1438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22/02/1438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22/02/1438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22/02/1438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22/02/1438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22/02/1438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22/02/1438</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22/02/1438</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22/02/1438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22/02/1438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22/02/1438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22/02/1438</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hyperlink" Target="http://www.harfcom/" TargetMode="External"/><Relationship Id="rId4" Type="http://schemas.openxmlformats.org/officeDocument/2006/relationships/image" Target="../media/image7.jpeg"/></Relationships>
</file>

<file path=ppt/slides/_rels/slide8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3"/>
          <a:srcRect/>
          <a:stretch>
            <a:fillRect/>
          </a:stretch>
        </p:blipFill>
        <p:spPr bwMode="auto">
          <a:xfrm>
            <a:off x="0" y="-24"/>
            <a:ext cx="9144000" cy="6858024"/>
          </a:xfrm>
          <a:prstGeom prst="rect">
            <a:avLst/>
          </a:prstGeom>
          <a:noFill/>
        </p:spPr>
      </p:pic>
      <p:pic>
        <p:nvPicPr>
          <p:cNvPr id="3" name="Picture 2" descr="C:\Documents and Settings\ahmed.ABU-CC02553BBB1\Desktop\My Pictures\9689_imgcache.jpg"/>
          <p:cNvPicPr>
            <a:picLocks noChangeAspect="1" noChangeArrowheads="1"/>
          </p:cNvPicPr>
          <p:nvPr/>
        </p:nvPicPr>
        <p:blipFill>
          <a:blip r:embed="rId4" cstate="print"/>
          <a:srcRect/>
          <a:stretch>
            <a:fillRect/>
          </a:stretch>
        </p:blipFill>
        <p:spPr bwMode="auto">
          <a:xfrm>
            <a:off x="1857356" y="1500174"/>
            <a:ext cx="5353064" cy="360204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Rectangle 2"/>
          <p:cNvSpPr/>
          <p:nvPr/>
        </p:nvSpPr>
        <p:spPr>
          <a:xfrm>
            <a:off x="2143108" y="2716596"/>
            <a:ext cx="4143404" cy="1569660"/>
          </a:xfrm>
          <a:prstGeom prst="rect">
            <a:avLst/>
          </a:prstGeom>
          <a:noFill/>
        </p:spPr>
        <p:txBody>
          <a:bodyPr wrap="square" lIns="91440" tIns="45720" rIns="91440" bIns="45720">
            <a:spAutoFit/>
          </a:bodyPr>
          <a:lstStyle/>
          <a:p>
            <a:pPr algn="ctr"/>
            <a:r>
              <a:rPr lang="ar-EG" sz="4800" b="1" cap="none" spc="50" dirty="0" smtClean="0">
                <a:ln w="12700" cmpd="sng">
                  <a:solidFill>
                    <a:schemeClr val="accent6">
                      <a:satMod val="120000"/>
                      <a:shade val="80000"/>
                    </a:schemeClr>
                  </a:solidFill>
                  <a:prstDash val="solid"/>
                </a:ln>
                <a:solidFill>
                  <a:srgbClr val="FF0000"/>
                </a:solidFill>
                <a:effectLst>
                  <a:glow rad="228600">
                    <a:schemeClr val="accent6">
                      <a:satMod val="175000"/>
                      <a:alpha val="40000"/>
                    </a:schemeClr>
                  </a:glow>
                  <a:reflection blurRad="6350" stA="55000" endA="50" endPos="85000" dist="60007" dir="5400000" sy="-100000" algn="bl" rotWithShape="0"/>
                </a:effectLst>
              </a:rPr>
              <a:t>الوحدة الأولى النبي </a:t>
            </a:r>
            <a:r>
              <a:rPr lang="ar-EG" sz="4800" b="1" cap="none" spc="50" dirty="0" smtClean="0">
                <a:ln w="12700" cmpd="sng">
                  <a:solidFill>
                    <a:schemeClr val="accent6">
                      <a:satMod val="120000"/>
                      <a:shade val="80000"/>
                    </a:schemeClr>
                  </a:solidFill>
                  <a:prstDash val="solid"/>
                </a:ln>
                <a:solidFill>
                  <a:srgbClr val="FF0000"/>
                </a:solidFill>
                <a:effectLst>
                  <a:glow rad="228600">
                    <a:schemeClr val="accent6">
                      <a:satMod val="175000"/>
                      <a:alpha val="40000"/>
                    </a:schemeClr>
                  </a:glow>
                  <a:reflection blurRad="6350" stA="55000" endA="50" endPos="85000" dist="60007" dir="5400000" sy="-100000" algn="bl" rotWithShape="0"/>
                </a:effectLst>
                <a:sym typeface="AGA Arabesque"/>
              </a:rPr>
              <a:t> مع الصغار</a:t>
            </a:r>
            <a:endParaRPr lang="en-US" sz="4800" b="1" cap="none" spc="50" dirty="0">
              <a:ln w="12700" cmpd="sng">
                <a:solidFill>
                  <a:schemeClr val="accent6">
                    <a:satMod val="120000"/>
                    <a:shade val="80000"/>
                  </a:schemeClr>
                </a:solidFill>
                <a:prstDash val="solid"/>
              </a:ln>
              <a:solidFill>
                <a:srgbClr val="FF0000"/>
              </a:solidFill>
              <a:effectLst>
                <a:glow rad="228600">
                  <a:schemeClr val="accent6">
                    <a:satMod val="175000"/>
                    <a:alpha val="40000"/>
                  </a:schemeClr>
                </a:glow>
                <a:reflection blurRad="6350" stA="55000" endA="50" endPos="85000" dist="60007"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3"/>
          <a:srcRect/>
          <a:stretch>
            <a:fillRect/>
          </a:stretch>
        </p:blipFill>
        <p:spPr bwMode="auto">
          <a:xfrm>
            <a:off x="0" y="-24"/>
            <a:ext cx="9144000" cy="6858024"/>
          </a:xfrm>
          <a:prstGeom prst="rect">
            <a:avLst/>
          </a:prstGeom>
          <a:noFill/>
        </p:spPr>
      </p:pic>
      <p:pic>
        <p:nvPicPr>
          <p:cNvPr id="3" name="Picture 2" descr="D:\مهم جدا جدا جدا جدا\صور\08ll5.jpg"/>
          <p:cNvPicPr>
            <a:picLocks noChangeAspect="1" noChangeArrowheads="1"/>
          </p:cNvPicPr>
          <p:nvPr/>
        </p:nvPicPr>
        <p:blipFill>
          <a:blip r:embed="rId3"/>
          <a:srcRect/>
          <a:stretch>
            <a:fillRect/>
          </a:stretch>
        </p:blipFill>
        <p:spPr bwMode="auto">
          <a:xfrm>
            <a:off x="0" y="-24"/>
            <a:ext cx="9144000" cy="6858024"/>
          </a:xfrm>
          <a:prstGeom prst="rect">
            <a:avLst/>
          </a:prstGeom>
          <a:noFill/>
        </p:spPr>
      </p:pic>
      <p:pic>
        <p:nvPicPr>
          <p:cNvPr id="11" name="صورة 10"/>
          <p:cNvPicPr>
            <a:picLocks noChangeAspect="1"/>
          </p:cNvPicPr>
          <p:nvPr/>
        </p:nvPicPr>
        <p:blipFill rotWithShape="1">
          <a:blip r:embed="rId4" cstate="print">
            <a:extLst>
              <a:ext uri="{28A0092B-C50C-407E-A947-70E740481C1C}">
                <a14:useLocalDpi xmlns:a14="http://schemas.microsoft.com/office/drawing/2010/main" val="0"/>
              </a:ext>
            </a:extLst>
          </a:blip>
          <a:srcRect b="49610"/>
          <a:stretch/>
        </p:blipFill>
        <p:spPr>
          <a:xfrm>
            <a:off x="0" y="-2"/>
            <a:ext cx="9144000" cy="6957394"/>
          </a:xfrm>
          <a:prstGeom prst="rect">
            <a:avLst/>
          </a:prstGeom>
        </p:spPr>
      </p:pic>
      <p:sp>
        <p:nvSpPr>
          <p:cNvPr id="5" name="مربع نص 4"/>
          <p:cNvSpPr txBox="1"/>
          <p:nvPr/>
        </p:nvSpPr>
        <p:spPr>
          <a:xfrm>
            <a:off x="928662" y="1587067"/>
            <a:ext cx="7286676" cy="1532334"/>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2800" b="1" dirty="0" smtClean="0">
                <a:solidFill>
                  <a:schemeClr val="tx1"/>
                </a:solidFill>
              </a:rPr>
              <a:t>..................................................................................................................................................................................................................</a:t>
            </a:r>
          </a:p>
        </p:txBody>
      </p:sp>
      <p:sp>
        <p:nvSpPr>
          <p:cNvPr id="6" name="مربع نص 5"/>
          <p:cNvSpPr txBox="1"/>
          <p:nvPr/>
        </p:nvSpPr>
        <p:spPr>
          <a:xfrm>
            <a:off x="1357290" y="921292"/>
            <a:ext cx="6858048" cy="578882"/>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800" b="1" dirty="0" smtClean="0">
                <a:solidFill>
                  <a:srgbClr val="0000FF"/>
                </a:solidFill>
              </a:rPr>
              <a:t>- رأيت بنت جيراننا الصغيرة تبكي لأنها أضاعت لعبتها .</a:t>
            </a:r>
            <a:endParaRPr lang="ar-EG" sz="2800" b="1" dirty="0">
              <a:solidFill>
                <a:srgbClr val="0000FF"/>
              </a:solidFill>
            </a:endParaRPr>
          </a:p>
        </p:txBody>
      </p:sp>
      <p:sp>
        <p:nvSpPr>
          <p:cNvPr id="7" name="مربع نص 6"/>
          <p:cNvSpPr txBox="1"/>
          <p:nvPr/>
        </p:nvSpPr>
        <p:spPr>
          <a:xfrm>
            <a:off x="928662" y="4429132"/>
            <a:ext cx="7286676" cy="1532334"/>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2800" b="1" dirty="0" smtClean="0">
                <a:solidFill>
                  <a:schemeClr val="tx1"/>
                </a:solidFill>
              </a:rPr>
              <a:t>..................................................................................................................................................................................................................</a:t>
            </a:r>
          </a:p>
        </p:txBody>
      </p:sp>
      <p:sp>
        <p:nvSpPr>
          <p:cNvPr id="8" name="مربع نص 7"/>
          <p:cNvSpPr txBox="1"/>
          <p:nvPr/>
        </p:nvSpPr>
        <p:spPr>
          <a:xfrm>
            <a:off x="1000100" y="3286124"/>
            <a:ext cx="7215238" cy="1055608"/>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800" b="1" dirty="0" smtClean="0">
                <a:solidFill>
                  <a:srgbClr val="0000FF"/>
                </a:solidFill>
              </a:rPr>
              <a:t>- سقط كوب الشاي من يد أختي الصغيرة في المجلس أثناء وجود الضيوف .</a:t>
            </a:r>
            <a:endParaRPr lang="ar-EG" sz="2800" b="1" dirty="0">
              <a:solidFill>
                <a:srgbClr val="0000FF"/>
              </a:solidFill>
            </a:endParaRPr>
          </a:p>
        </p:txBody>
      </p:sp>
      <p:sp>
        <p:nvSpPr>
          <p:cNvPr id="9" name="مربع نص 8"/>
          <p:cNvSpPr txBox="1">
            <a:spLocks noChangeArrowheads="1"/>
          </p:cNvSpPr>
          <p:nvPr/>
        </p:nvSpPr>
        <p:spPr bwMode="auto">
          <a:xfrm>
            <a:off x="1142976" y="1500174"/>
            <a:ext cx="6858035" cy="1323439"/>
          </a:xfrm>
          <a:prstGeom prst="rect">
            <a:avLst/>
          </a:prstGeom>
          <a:noFill/>
          <a:ln w="9525">
            <a:noFill/>
            <a:miter lim="800000"/>
            <a:headEnd/>
            <a:tailEnd/>
          </a:ln>
        </p:spPr>
        <p:txBody>
          <a:bodyPr wrap="square">
            <a:spAutoFit/>
          </a:bodyPr>
          <a:lstStyle/>
          <a:p>
            <a:pPr algn="r"/>
            <a:r>
              <a:rPr lang="ar-SA" sz="4000" b="1" dirty="0" smtClean="0">
                <a:solidFill>
                  <a:srgbClr val="FF0000"/>
                </a:solidFill>
              </a:rPr>
              <a:t>أحنو عليها وأشتري لها لعبة مناسبة تعوضها </a:t>
            </a:r>
            <a:endParaRPr lang="ar-SA" sz="4000" b="1" dirty="0">
              <a:solidFill>
                <a:srgbClr val="FF0000"/>
              </a:solidFill>
            </a:endParaRPr>
          </a:p>
        </p:txBody>
      </p:sp>
      <p:sp>
        <p:nvSpPr>
          <p:cNvPr id="10" name="مربع نص 9"/>
          <p:cNvSpPr txBox="1">
            <a:spLocks noChangeArrowheads="1"/>
          </p:cNvSpPr>
          <p:nvPr/>
        </p:nvSpPr>
        <p:spPr bwMode="auto">
          <a:xfrm>
            <a:off x="1214414" y="4429132"/>
            <a:ext cx="6858035" cy="1200329"/>
          </a:xfrm>
          <a:prstGeom prst="rect">
            <a:avLst/>
          </a:prstGeom>
          <a:noFill/>
          <a:ln w="9525">
            <a:noFill/>
            <a:miter lim="800000"/>
            <a:headEnd/>
            <a:tailEnd/>
          </a:ln>
        </p:spPr>
        <p:txBody>
          <a:bodyPr wrap="square">
            <a:spAutoFit/>
          </a:bodyPr>
          <a:lstStyle/>
          <a:p>
            <a:pPr algn="r"/>
            <a:r>
              <a:rPr lang="ar-SA" sz="3600" b="1" dirty="0" smtClean="0">
                <a:solidFill>
                  <a:srgbClr val="FF0000"/>
                </a:solidFill>
              </a:rPr>
              <a:t>أعاملها ببشاشة وجه وطلاقة حتى لا تشعر بالضيق وأحثها على الانتباه بعد ذلك </a:t>
            </a:r>
            <a:endParaRPr lang="ar-SA" sz="3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8" presetClass="entr" presetSubtype="0" accel="5000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31" dur="1000" fill="hold"/>
                                        <p:tgtEl>
                                          <p:spTgt spid="9"/>
                                        </p:tgtEl>
                                        <p:attrNameLst>
                                          <p:attrName>ppt_y</p:attrName>
                                        </p:attrNameLst>
                                      </p:cBhvr>
                                      <p:tavLst>
                                        <p:tav tm="0">
                                          <p:val>
                                            <p:strVal val="#ppt_y"/>
                                          </p:val>
                                        </p:tav>
                                        <p:tav tm="100000">
                                          <p:val>
                                            <p:strVal val="#ppt_y"/>
                                          </p:val>
                                        </p:tav>
                                      </p:tavLst>
                                    </p:anim>
                                    <p:animEffect transition="in" filter="fade">
                                      <p:cBhvr>
                                        <p:cTn id="32" dur="1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48" presetClass="entr" presetSubtype="0" accel="5000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8"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39" dur="1000" fill="hold"/>
                                        <p:tgtEl>
                                          <p:spTgt spid="10"/>
                                        </p:tgtEl>
                                        <p:attrNameLst>
                                          <p:attrName>ppt_y</p:attrName>
                                        </p:attrNameLst>
                                      </p:cBhvr>
                                      <p:tavLst>
                                        <p:tav tm="0">
                                          <p:val>
                                            <p:strVal val="#ppt_y"/>
                                          </p:val>
                                        </p:tav>
                                        <p:tav tm="100000">
                                          <p:val>
                                            <p:strVal val="#ppt_y"/>
                                          </p:val>
                                        </p:tav>
                                      </p:tavLst>
                                    </p:anim>
                                    <p:animEffect transition="in" filter="fade">
                                      <p:cBhvr>
                                        <p:cTn id="4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3"/>
          <a:srcRect/>
          <a:stretch>
            <a:fillRect/>
          </a:stretch>
        </p:blipFill>
        <p:spPr bwMode="auto">
          <a:xfrm>
            <a:off x="0" y="-24"/>
            <a:ext cx="9144000" cy="6858024"/>
          </a:xfrm>
          <a:prstGeom prst="rect">
            <a:avLst/>
          </a:prstGeom>
          <a:noFill/>
        </p:spPr>
      </p:pic>
      <p:pic>
        <p:nvPicPr>
          <p:cNvPr id="3" name="Picture 1" descr="C:\Documents and Settings\ahmed.ABU-CC02553BBB1\Desktop\My Pictures\3511439_550x370.jpg"/>
          <p:cNvPicPr>
            <a:picLocks noChangeAspect="1" noChangeArrowheads="1"/>
          </p:cNvPicPr>
          <p:nvPr/>
        </p:nvPicPr>
        <p:blipFill>
          <a:blip r:embed="rId4" cstate="print"/>
          <a:srcRect/>
          <a:stretch>
            <a:fillRect/>
          </a:stretch>
        </p:blipFill>
        <p:spPr bwMode="auto">
          <a:xfrm>
            <a:off x="1928794" y="1928802"/>
            <a:ext cx="5420627" cy="352108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Rectangle 2"/>
          <p:cNvSpPr/>
          <p:nvPr/>
        </p:nvSpPr>
        <p:spPr>
          <a:xfrm>
            <a:off x="2357422" y="2889120"/>
            <a:ext cx="4929222" cy="175432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ar-EG"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reflection blurRad="6350" stA="55000" endA="50" endPos="85000" dir="5400000" sy="-100000" algn="bl" rotWithShape="0"/>
                </a:effectLst>
              </a:rPr>
              <a:t>الوحدة الثانية : النبي </a:t>
            </a:r>
            <a:r>
              <a:rPr lang="ar-EG"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reflection blurRad="6350" stA="55000" endA="50" endPos="85000" dir="5400000" sy="-100000" algn="bl" rotWithShape="0"/>
                </a:effectLst>
                <a:sym typeface="AGA Arabesque"/>
              </a:rPr>
              <a:t> مع ذوي رحمه</a:t>
            </a:r>
            <a:endPar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reflection blurRad="6350" stA="55000" endA="50" endPos="85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3"/>
          <a:srcRect/>
          <a:stretch>
            <a:fillRect/>
          </a:stretch>
        </p:blipFill>
        <p:spPr bwMode="auto">
          <a:xfrm>
            <a:off x="0" y="-24"/>
            <a:ext cx="9144000" cy="6858024"/>
          </a:xfrm>
          <a:prstGeom prst="rect">
            <a:avLst/>
          </a:prstGeom>
          <a:noFill/>
        </p:spPr>
      </p:pic>
      <p:pic>
        <p:nvPicPr>
          <p:cNvPr id="7" name="صورة 6"/>
          <p:cNvPicPr>
            <a:picLocks noChangeAspect="1"/>
          </p:cNvPicPr>
          <p:nvPr/>
        </p:nvPicPr>
        <p:blipFill rotWithShape="1">
          <a:blip r:embed="rId4" cstate="print">
            <a:extLst>
              <a:ext uri="{28A0092B-C50C-407E-A947-70E740481C1C}">
                <a14:useLocalDpi xmlns:a14="http://schemas.microsoft.com/office/drawing/2010/main" val="0"/>
              </a:ext>
            </a:extLst>
          </a:blip>
          <a:srcRect b="49610"/>
          <a:stretch/>
        </p:blipFill>
        <p:spPr>
          <a:xfrm>
            <a:off x="0" y="-2"/>
            <a:ext cx="9144000" cy="6957394"/>
          </a:xfrm>
          <a:prstGeom prst="rect">
            <a:avLst/>
          </a:prstGeom>
        </p:spPr>
      </p:pic>
      <p:sp>
        <p:nvSpPr>
          <p:cNvPr id="4" name="انفجار 1 3"/>
          <p:cNvSpPr/>
          <p:nvPr/>
        </p:nvSpPr>
        <p:spPr>
          <a:xfrm>
            <a:off x="4643438" y="857232"/>
            <a:ext cx="3571900" cy="1214446"/>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1</a:t>
            </a:r>
            <a:endParaRPr lang="ar-EG" sz="5400" b="1" dirty="0">
              <a:solidFill>
                <a:srgbClr val="FF0000"/>
              </a:solidFill>
            </a:endParaRPr>
          </a:p>
        </p:txBody>
      </p:sp>
      <p:sp>
        <p:nvSpPr>
          <p:cNvPr id="5" name="مربع نص 4"/>
          <p:cNvSpPr txBox="1"/>
          <p:nvPr/>
        </p:nvSpPr>
        <p:spPr>
          <a:xfrm>
            <a:off x="928662" y="2205757"/>
            <a:ext cx="7286676" cy="2009061"/>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EG" sz="2800" b="1" dirty="0" smtClean="0">
                <a:solidFill>
                  <a:srgbClr val="0000FF"/>
                </a:solidFill>
              </a:rPr>
              <a:t>وسائل صلة الرحم كثيرة ومتيسرة ومع ذلك يفرط كثير من الناس في صلة أرحامهم قال تعالى : ((فَهَلْ </a:t>
            </a:r>
            <a:r>
              <a:rPr lang="ar-EG" sz="2800" b="1" dirty="0" err="1" smtClean="0">
                <a:solidFill>
                  <a:srgbClr val="0000FF"/>
                </a:solidFill>
              </a:rPr>
              <a:t>عَسَيْتُمْ</a:t>
            </a:r>
            <a:r>
              <a:rPr lang="ar-EG" sz="2800" b="1" dirty="0" smtClean="0">
                <a:solidFill>
                  <a:srgbClr val="0000FF"/>
                </a:solidFill>
              </a:rPr>
              <a:t> إِن تَوَلَّيْتُمْ أَن تُفْسِدُوا فِي الْأَرْضِ وَتُقَطِّعُوا أَرْحَامَكُمْ {22} أُوْلَئِكَ الَّذِينَ لَعَنَهُمُ اللَّهُ فَأَصَمَّهُمْ وَأَعْمَى أَبْصَارَهُمْ )) .</a:t>
            </a:r>
            <a:endParaRPr lang="ar-EG" sz="2800" b="1" dirty="0">
              <a:solidFill>
                <a:srgbClr val="0000FF"/>
              </a:solidFill>
            </a:endParaRPr>
          </a:p>
        </p:txBody>
      </p:sp>
      <p:sp>
        <p:nvSpPr>
          <p:cNvPr id="6" name="مربع نص 5"/>
          <p:cNvSpPr txBox="1"/>
          <p:nvPr/>
        </p:nvSpPr>
        <p:spPr>
          <a:xfrm>
            <a:off x="928662" y="4500570"/>
            <a:ext cx="7286676" cy="1191816"/>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3200" b="1" dirty="0" smtClean="0">
                <a:solidFill>
                  <a:srgbClr val="FF0000"/>
                </a:solidFill>
              </a:rPr>
              <a:t>بالتعاون مع مجموعتي  : أكتب أبرز مظاهر صلة الرحم  وقطيعتها .</a:t>
            </a:r>
            <a:endParaRPr lang="ar-EG"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3"/>
          <a:srcRect/>
          <a:stretch>
            <a:fillRect/>
          </a:stretch>
        </p:blipFill>
        <p:spPr bwMode="auto">
          <a:xfrm>
            <a:off x="0" y="-24"/>
            <a:ext cx="9144000" cy="6858024"/>
          </a:xfrm>
          <a:prstGeom prst="rect">
            <a:avLst/>
          </a:prstGeom>
          <a:noFill/>
        </p:spPr>
      </p:pic>
      <p:graphicFrame>
        <p:nvGraphicFramePr>
          <p:cNvPr id="3" name="جدول 2"/>
          <p:cNvGraphicFramePr>
            <a:graphicFrameLocks noGrp="1"/>
          </p:cNvGraphicFramePr>
          <p:nvPr/>
        </p:nvGraphicFramePr>
        <p:xfrm>
          <a:off x="0" y="-1"/>
          <a:ext cx="9144000" cy="6858001"/>
        </p:xfrm>
        <a:graphic>
          <a:graphicData uri="http://schemas.openxmlformats.org/drawingml/2006/table">
            <a:tbl>
              <a:tblPr rtl="1" firstRow="1" bandRow="1">
                <a:tableStyleId>{16D9F66E-5EB9-4882-86FB-DCBF35E3C3E4}</a:tableStyleId>
              </a:tblPr>
              <a:tblGrid>
                <a:gridCol w="4572000"/>
                <a:gridCol w="4572000"/>
              </a:tblGrid>
              <a:tr h="733665">
                <a:tc>
                  <a:txBody>
                    <a:bodyPr/>
                    <a:lstStyle/>
                    <a:p>
                      <a:pPr rtl="1"/>
                      <a:endParaRPr lang="ar-EG" dirty="0"/>
                    </a:p>
                  </a:txBody>
                  <a:tcPr/>
                </a:tc>
                <a:tc>
                  <a:txBody>
                    <a:bodyPr/>
                    <a:lstStyle/>
                    <a:p>
                      <a:pPr rtl="1"/>
                      <a:endParaRPr lang="ar-EG"/>
                    </a:p>
                  </a:txBody>
                  <a:tcPr/>
                </a:tc>
              </a:tr>
              <a:tr h="1531084">
                <a:tc>
                  <a:txBody>
                    <a:bodyPr/>
                    <a:lstStyle/>
                    <a:p>
                      <a:pPr rtl="1"/>
                      <a:endParaRPr lang="ar-EG"/>
                    </a:p>
                  </a:txBody>
                  <a:tcPr/>
                </a:tc>
                <a:tc>
                  <a:txBody>
                    <a:bodyPr/>
                    <a:lstStyle/>
                    <a:p>
                      <a:pPr rtl="1"/>
                      <a:endParaRPr lang="ar-EG"/>
                    </a:p>
                  </a:txBody>
                  <a:tcPr/>
                </a:tc>
              </a:tr>
              <a:tr h="1531084">
                <a:tc>
                  <a:txBody>
                    <a:bodyPr/>
                    <a:lstStyle/>
                    <a:p>
                      <a:pPr rtl="1"/>
                      <a:endParaRPr lang="ar-EG"/>
                    </a:p>
                  </a:txBody>
                  <a:tcPr/>
                </a:tc>
                <a:tc>
                  <a:txBody>
                    <a:bodyPr/>
                    <a:lstStyle/>
                    <a:p>
                      <a:pPr rtl="1"/>
                      <a:endParaRPr lang="ar-EG"/>
                    </a:p>
                  </a:txBody>
                  <a:tcPr/>
                </a:tc>
              </a:tr>
              <a:tr h="1531084">
                <a:tc>
                  <a:txBody>
                    <a:bodyPr/>
                    <a:lstStyle/>
                    <a:p>
                      <a:pPr rtl="1"/>
                      <a:endParaRPr lang="ar-EG" dirty="0"/>
                    </a:p>
                  </a:txBody>
                  <a:tcPr/>
                </a:tc>
                <a:tc>
                  <a:txBody>
                    <a:bodyPr/>
                    <a:lstStyle/>
                    <a:p>
                      <a:pPr rtl="1"/>
                      <a:endParaRPr lang="ar-EG"/>
                    </a:p>
                  </a:txBody>
                  <a:tcPr/>
                </a:tc>
              </a:tr>
              <a:tr h="1531084">
                <a:tc>
                  <a:txBody>
                    <a:bodyPr/>
                    <a:lstStyle/>
                    <a:p>
                      <a:pPr rtl="1"/>
                      <a:endParaRPr lang="ar-EG"/>
                    </a:p>
                  </a:txBody>
                  <a:tcPr/>
                </a:tc>
                <a:tc>
                  <a:txBody>
                    <a:bodyPr/>
                    <a:lstStyle/>
                    <a:p>
                      <a:pPr rtl="1"/>
                      <a:endParaRPr lang="ar-EG" dirty="0"/>
                    </a:p>
                  </a:txBody>
                  <a:tcPr/>
                </a:tc>
              </a:tr>
            </a:tbl>
          </a:graphicData>
        </a:graphic>
      </p:graphicFrame>
      <p:sp>
        <p:nvSpPr>
          <p:cNvPr id="4" name="مربع نص 3"/>
          <p:cNvSpPr txBox="1"/>
          <p:nvPr/>
        </p:nvSpPr>
        <p:spPr>
          <a:xfrm>
            <a:off x="5072066" y="0"/>
            <a:ext cx="3500462" cy="715089"/>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lgn="ctr"/>
            <a:r>
              <a:rPr lang="ar-EG" sz="3600" b="1" dirty="0" smtClean="0">
                <a:solidFill>
                  <a:srgbClr val="FF0000"/>
                </a:solidFill>
              </a:rPr>
              <a:t>مظاهر صلة الرحم </a:t>
            </a:r>
            <a:endParaRPr lang="ar-EG" sz="3600" b="1" dirty="0">
              <a:solidFill>
                <a:srgbClr val="FF0000"/>
              </a:solidFill>
            </a:endParaRPr>
          </a:p>
        </p:txBody>
      </p:sp>
      <p:sp>
        <p:nvSpPr>
          <p:cNvPr id="5" name="مربع نص 4"/>
          <p:cNvSpPr txBox="1"/>
          <p:nvPr/>
        </p:nvSpPr>
        <p:spPr>
          <a:xfrm>
            <a:off x="500034" y="0"/>
            <a:ext cx="3500462" cy="715089"/>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lgn="ctr"/>
            <a:r>
              <a:rPr lang="ar-EG" sz="3600" b="1" dirty="0" smtClean="0">
                <a:solidFill>
                  <a:srgbClr val="FF0000"/>
                </a:solidFill>
              </a:rPr>
              <a:t>مظاهر قطيعة الرحم </a:t>
            </a:r>
            <a:endParaRPr lang="ar-EG" sz="3600" b="1" dirty="0">
              <a:solidFill>
                <a:srgbClr val="FF0000"/>
              </a:solidFill>
            </a:endParaRPr>
          </a:p>
        </p:txBody>
      </p:sp>
      <p:sp>
        <p:nvSpPr>
          <p:cNvPr id="7" name="مربع نص 6"/>
          <p:cNvSpPr txBox="1"/>
          <p:nvPr/>
        </p:nvSpPr>
        <p:spPr>
          <a:xfrm>
            <a:off x="4572000" y="733017"/>
            <a:ext cx="4572000" cy="1532334"/>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EG" sz="2800" b="1" dirty="0" smtClean="0">
                <a:solidFill>
                  <a:schemeClr val="bg1"/>
                </a:solidFill>
              </a:rPr>
              <a:t>.................................................................................................................................</a:t>
            </a:r>
            <a:endParaRPr lang="ar-EG" sz="2800" b="1" dirty="0">
              <a:solidFill>
                <a:schemeClr val="bg1"/>
              </a:solidFill>
            </a:endParaRPr>
          </a:p>
        </p:txBody>
      </p:sp>
      <p:sp>
        <p:nvSpPr>
          <p:cNvPr id="8" name="مربع نص 7"/>
          <p:cNvSpPr txBox="1"/>
          <p:nvPr/>
        </p:nvSpPr>
        <p:spPr>
          <a:xfrm>
            <a:off x="4572000" y="2285992"/>
            <a:ext cx="4572000" cy="1532334"/>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EG" sz="2800" b="1" dirty="0" smtClean="0">
                <a:solidFill>
                  <a:schemeClr val="bg1"/>
                </a:solidFill>
              </a:rPr>
              <a:t>.................................................................................................................................</a:t>
            </a:r>
            <a:endParaRPr lang="ar-EG" sz="2800" b="1" dirty="0">
              <a:solidFill>
                <a:schemeClr val="bg1"/>
              </a:solidFill>
            </a:endParaRPr>
          </a:p>
        </p:txBody>
      </p:sp>
      <p:sp>
        <p:nvSpPr>
          <p:cNvPr id="9" name="مربع نص 8"/>
          <p:cNvSpPr txBox="1"/>
          <p:nvPr/>
        </p:nvSpPr>
        <p:spPr>
          <a:xfrm>
            <a:off x="4572000" y="3772691"/>
            <a:ext cx="4572000" cy="1532334"/>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EG" sz="2800" b="1" dirty="0" smtClean="0">
                <a:solidFill>
                  <a:schemeClr val="bg1"/>
                </a:solidFill>
              </a:rPr>
              <a:t>.................................................................................................................................</a:t>
            </a:r>
            <a:endParaRPr lang="ar-EG" sz="2800" b="1" dirty="0">
              <a:solidFill>
                <a:schemeClr val="bg1"/>
              </a:solidFill>
            </a:endParaRPr>
          </a:p>
        </p:txBody>
      </p:sp>
      <p:sp>
        <p:nvSpPr>
          <p:cNvPr id="10" name="مربع نص 9"/>
          <p:cNvSpPr txBox="1"/>
          <p:nvPr/>
        </p:nvSpPr>
        <p:spPr>
          <a:xfrm>
            <a:off x="4572000" y="5325666"/>
            <a:ext cx="4572000" cy="1532334"/>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EG" sz="2800" b="1" dirty="0" smtClean="0">
                <a:solidFill>
                  <a:schemeClr val="bg1"/>
                </a:solidFill>
              </a:rPr>
              <a:t>.................................................................................................................................</a:t>
            </a:r>
            <a:endParaRPr lang="ar-EG" sz="2800" b="1" dirty="0">
              <a:solidFill>
                <a:schemeClr val="bg1"/>
              </a:solidFill>
            </a:endParaRPr>
          </a:p>
        </p:txBody>
      </p:sp>
      <p:sp>
        <p:nvSpPr>
          <p:cNvPr id="11" name="مربع نص 10"/>
          <p:cNvSpPr txBox="1"/>
          <p:nvPr/>
        </p:nvSpPr>
        <p:spPr>
          <a:xfrm>
            <a:off x="0" y="733017"/>
            <a:ext cx="4572000" cy="1532334"/>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EG" sz="2800" b="1" dirty="0" smtClean="0">
                <a:solidFill>
                  <a:schemeClr val="bg1"/>
                </a:solidFill>
              </a:rPr>
              <a:t>.................................................................................................................................</a:t>
            </a:r>
            <a:endParaRPr lang="ar-EG" sz="2800" b="1" dirty="0">
              <a:solidFill>
                <a:schemeClr val="bg1"/>
              </a:solidFill>
            </a:endParaRPr>
          </a:p>
        </p:txBody>
      </p:sp>
      <p:sp>
        <p:nvSpPr>
          <p:cNvPr id="12" name="مربع نص 11"/>
          <p:cNvSpPr txBox="1"/>
          <p:nvPr/>
        </p:nvSpPr>
        <p:spPr>
          <a:xfrm>
            <a:off x="0" y="2285992"/>
            <a:ext cx="4572000" cy="1532334"/>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EG" sz="2800" b="1" dirty="0" smtClean="0">
                <a:solidFill>
                  <a:schemeClr val="bg1"/>
                </a:solidFill>
              </a:rPr>
              <a:t>.................................................................................................................................</a:t>
            </a:r>
            <a:endParaRPr lang="ar-EG" sz="2800" b="1" dirty="0">
              <a:solidFill>
                <a:schemeClr val="bg1"/>
              </a:solidFill>
            </a:endParaRPr>
          </a:p>
        </p:txBody>
      </p:sp>
      <p:sp>
        <p:nvSpPr>
          <p:cNvPr id="13" name="مربع نص 12"/>
          <p:cNvSpPr txBox="1"/>
          <p:nvPr/>
        </p:nvSpPr>
        <p:spPr>
          <a:xfrm>
            <a:off x="0" y="3772691"/>
            <a:ext cx="4572000" cy="1532334"/>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EG" sz="2800" b="1" dirty="0" smtClean="0">
                <a:solidFill>
                  <a:schemeClr val="bg1"/>
                </a:solidFill>
              </a:rPr>
              <a:t>.................................................................................................................................</a:t>
            </a:r>
            <a:endParaRPr lang="ar-EG" sz="2800" b="1" dirty="0">
              <a:solidFill>
                <a:schemeClr val="bg1"/>
              </a:solidFill>
            </a:endParaRPr>
          </a:p>
        </p:txBody>
      </p:sp>
      <p:sp>
        <p:nvSpPr>
          <p:cNvPr id="14" name="مربع نص 13"/>
          <p:cNvSpPr txBox="1"/>
          <p:nvPr/>
        </p:nvSpPr>
        <p:spPr>
          <a:xfrm>
            <a:off x="0" y="5325666"/>
            <a:ext cx="4572000" cy="1532334"/>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EG" sz="2800" b="1" dirty="0" smtClean="0">
                <a:solidFill>
                  <a:schemeClr val="bg1"/>
                </a:solidFill>
              </a:rPr>
              <a:t>.................................................................................................................................</a:t>
            </a:r>
            <a:endParaRPr lang="ar-EG" sz="2800" b="1" dirty="0">
              <a:solidFill>
                <a:schemeClr val="bg1"/>
              </a:solidFill>
            </a:endParaRPr>
          </a:p>
        </p:txBody>
      </p:sp>
      <p:sp>
        <p:nvSpPr>
          <p:cNvPr id="15" name="مربع نص 14"/>
          <p:cNvSpPr txBox="1">
            <a:spLocks noChangeArrowheads="1"/>
          </p:cNvSpPr>
          <p:nvPr/>
        </p:nvSpPr>
        <p:spPr bwMode="auto">
          <a:xfrm>
            <a:off x="4429124" y="1000108"/>
            <a:ext cx="4357686" cy="584200"/>
          </a:xfrm>
          <a:prstGeom prst="rect">
            <a:avLst/>
          </a:prstGeom>
          <a:noFill/>
          <a:ln w="9525">
            <a:noFill/>
            <a:miter lim="800000"/>
            <a:headEnd/>
            <a:tailEnd/>
          </a:ln>
        </p:spPr>
        <p:txBody>
          <a:bodyPr wrap="square">
            <a:spAutoFit/>
          </a:bodyPr>
          <a:lstStyle/>
          <a:p>
            <a:pPr algn="r"/>
            <a:r>
              <a:rPr lang="ar-SA" sz="3200" b="1" dirty="0" smtClean="0"/>
              <a:t>زيارتهم بين الحين والأخر </a:t>
            </a:r>
            <a:endParaRPr lang="ar-SA" sz="3200" b="1" dirty="0"/>
          </a:p>
        </p:txBody>
      </p:sp>
      <p:sp>
        <p:nvSpPr>
          <p:cNvPr id="16" name="مربع نص 15"/>
          <p:cNvSpPr txBox="1">
            <a:spLocks noChangeArrowheads="1"/>
          </p:cNvSpPr>
          <p:nvPr/>
        </p:nvSpPr>
        <p:spPr bwMode="auto">
          <a:xfrm>
            <a:off x="4643438" y="2428868"/>
            <a:ext cx="4357686" cy="584200"/>
          </a:xfrm>
          <a:prstGeom prst="rect">
            <a:avLst/>
          </a:prstGeom>
          <a:noFill/>
          <a:ln w="9525">
            <a:noFill/>
            <a:miter lim="800000"/>
            <a:headEnd/>
            <a:tailEnd/>
          </a:ln>
        </p:spPr>
        <p:txBody>
          <a:bodyPr wrap="square">
            <a:spAutoFit/>
          </a:bodyPr>
          <a:lstStyle/>
          <a:p>
            <a:pPr algn="r"/>
            <a:r>
              <a:rPr lang="ar-SA" sz="3200" b="1" dirty="0" smtClean="0"/>
              <a:t>مشاركتهم الأفراح والأحزان </a:t>
            </a:r>
            <a:endParaRPr lang="ar-SA" sz="3200" b="1" dirty="0"/>
          </a:p>
        </p:txBody>
      </p:sp>
      <p:sp>
        <p:nvSpPr>
          <p:cNvPr id="17" name="مربع نص 16"/>
          <p:cNvSpPr txBox="1">
            <a:spLocks noChangeArrowheads="1"/>
          </p:cNvSpPr>
          <p:nvPr/>
        </p:nvSpPr>
        <p:spPr bwMode="auto">
          <a:xfrm>
            <a:off x="4572000" y="4143380"/>
            <a:ext cx="4357686" cy="1077218"/>
          </a:xfrm>
          <a:prstGeom prst="rect">
            <a:avLst/>
          </a:prstGeom>
          <a:noFill/>
          <a:ln w="9525">
            <a:noFill/>
            <a:miter lim="800000"/>
            <a:headEnd/>
            <a:tailEnd/>
          </a:ln>
        </p:spPr>
        <p:txBody>
          <a:bodyPr wrap="square">
            <a:spAutoFit/>
          </a:bodyPr>
          <a:lstStyle/>
          <a:p>
            <a:pPr algn="r"/>
            <a:r>
              <a:rPr lang="ar-SA" sz="3200" b="1" dirty="0" smtClean="0"/>
              <a:t>تبادل التهنئة في المناسبات كالأعياد </a:t>
            </a:r>
            <a:endParaRPr lang="ar-SA" sz="3200" b="1" dirty="0"/>
          </a:p>
        </p:txBody>
      </p:sp>
      <p:sp>
        <p:nvSpPr>
          <p:cNvPr id="18" name="مربع نص 17"/>
          <p:cNvSpPr txBox="1">
            <a:spLocks noChangeArrowheads="1"/>
          </p:cNvSpPr>
          <p:nvPr/>
        </p:nvSpPr>
        <p:spPr bwMode="auto">
          <a:xfrm>
            <a:off x="4643438" y="5429264"/>
            <a:ext cx="4357686" cy="1077218"/>
          </a:xfrm>
          <a:prstGeom prst="rect">
            <a:avLst/>
          </a:prstGeom>
          <a:noFill/>
          <a:ln w="9525">
            <a:noFill/>
            <a:miter lim="800000"/>
            <a:headEnd/>
            <a:tailEnd/>
          </a:ln>
        </p:spPr>
        <p:txBody>
          <a:bodyPr wrap="square">
            <a:spAutoFit/>
          </a:bodyPr>
          <a:lstStyle/>
          <a:p>
            <a:pPr algn="r"/>
            <a:r>
              <a:rPr lang="ar-SA" sz="3200" b="1" dirty="0" smtClean="0"/>
              <a:t>وجود وسائل اتصال مستمرة عن طريق الجوال أو الإنترنت </a:t>
            </a:r>
            <a:endParaRPr lang="ar-SA" sz="3200" b="1" dirty="0"/>
          </a:p>
        </p:txBody>
      </p:sp>
      <p:sp>
        <p:nvSpPr>
          <p:cNvPr id="19" name="مربع نص 18"/>
          <p:cNvSpPr txBox="1">
            <a:spLocks noChangeArrowheads="1"/>
          </p:cNvSpPr>
          <p:nvPr/>
        </p:nvSpPr>
        <p:spPr bwMode="auto">
          <a:xfrm>
            <a:off x="0" y="1071546"/>
            <a:ext cx="4357686" cy="584200"/>
          </a:xfrm>
          <a:prstGeom prst="rect">
            <a:avLst/>
          </a:prstGeom>
          <a:noFill/>
          <a:ln w="9525">
            <a:noFill/>
            <a:miter lim="800000"/>
            <a:headEnd/>
            <a:tailEnd/>
          </a:ln>
        </p:spPr>
        <p:txBody>
          <a:bodyPr wrap="square">
            <a:spAutoFit/>
          </a:bodyPr>
          <a:lstStyle/>
          <a:p>
            <a:pPr algn="r"/>
            <a:r>
              <a:rPr lang="ar-SA" sz="3200" b="1" dirty="0" smtClean="0"/>
              <a:t>انقطاع الزيارة بينهم </a:t>
            </a:r>
            <a:endParaRPr lang="ar-SA" sz="3200" b="1" dirty="0"/>
          </a:p>
        </p:txBody>
      </p:sp>
      <p:sp>
        <p:nvSpPr>
          <p:cNvPr id="20" name="مربع نص 19"/>
          <p:cNvSpPr txBox="1">
            <a:spLocks noChangeArrowheads="1"/>
          </p:cNvSpPr>
          <p:nvPr/>
        </p:nvSpPr>
        <p:spPr bwMode="auto">
          <a:xfrm>
            <a:off x="214282" y="2571744"/>
            <a:ext cx="4357686" cy="1077218"/>
          </a:xfrm>
          <a:prstGeom prst="rect">
            <a:avLst/>
          </a:prstGeom>
          <a:noFill/>
          <a:ln w="9525">
            <a:noFill/>
            <a:miter lim="800000"/>
            <a:headEnd/>
            <a:tailEnd/>
          </a:ln>
        </p:spPr>
        <p:txBody>
          <a:bodyPr wrap="square">
            <a:spAutoFit/>
          </a:bodyPr>
          <a:lstStyle/>
          <a:p>
            <a:pPr algn="r"/>
            <a:r>
              <a:rPr lang="ar-SA" sz="3200" b="1" dirty="0" smtClean="0"/>
              <a:t>عدم مشاركتهم الأفراح والأحزان </a:t>
            </a:r>
            <a:endParaRPr lang="ar-SA" sz="3200" b="1" dirty="0"/>
          </a:p>
        </p:txBody>
      </p:sp>
      <p:sp>
        <p:nvSpPr>
          <p:cNvPr id="21" name="مربع نص 20"/>
          <p:cNvSpPr txBox="1">
            <a:spLocks noChangeArrowheads="1"/>
          </p:cNvSpPr>
          <p:nvPr/>
        </p:nvSpPr>
        <p:spPr bwMode="auto">
          <a:xfrm>
            <a:off x="214282" y="4000504"/>
            <a:ext cx="4357686" cy="584775"/>
          </a:xfrm>
          <a:prstGeom prst="rect">
            <a:avLst/>
          </a:prstGeom>
          <a:noFill/>
          <a:ln w="9525">
            <a:noFill/>
            <a:miter lim="800000"/>
            <a:headEnd/>
            <a:tailEnd/>
          </a:ln>
        </p:spPr>
        <p:txBody>
          <a:bodyPr wrap="square">
            <a:spAutoFit/>
          </a:bodyPr>
          <a:lstStyle/>
          <a:p>
            <a:pPr algn="r"/>
            <a:r>
              <a:rPr lang="ar-SA" sz="3200" b="1" dirty="0" smtClean="0"/>
              <a:t>عدم تبادل التهنئة في المناسبات </a:t>
            </a:r>
            <a:endParaRPr lang="ar-SA" sz="3200" b="1" dirty="0"/>
          </a:p>
        </p:txBody>
      </p:sp>
      <p:sp>
        <p:nvSpPr>
          <p:cNvPr id="22" name="مربع نص 21"/>
          <p:cNvSpPr txBox="1">
            <a:spLocks noChangeArrowheads="1"/>
          </p:cNvSpPr>
          <p:nvPr/>
        </p:nvSpPr>
        <p:spPr bwMode="auto">
          <a:xfrm>
            <a:off x="142844" y="5630307"/>
            <a:ext cx="4357686" cy="1077218"/>
          </a:xfrm>
          <a:prstGeom prst="rect">
            <a:avLst/>
          </a:prstGeom>
          <a:noFill/>
          <a:ln w="9525">
            <a:noFill/>
            <a:miter lim="800000"/>
            <a:headEnd/>
            <a:tailEnd/>
          </a:ln>
        </p:spPr>
        <p:txBody>
          <a:bodyPr wrap="square">
            <a:spAutoFit/>
          </a:bodyPr>
          <a:lstStyle/>
          <a:p>
            <a:pPr algn="r"/>
            <a:r>
              <a:rPr lang="ar-SA" sz="3200" b="1" dirty="0" smtClean="0"/>
              <a:t>عدم وجود وسائل للاتصال المستمر </a:t>
            </a:r>
            <a:endParaRPr lang="ar-SA"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randombar(horizont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randombar(horizontal)">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randombar(horizontal)">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randombar(horizontal)">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randombar(horizontal)">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48" presetClass="entr" presetSubtype="0" accel="5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1000" fill="hold"/>
                                        <p:tgtEl>
                                          <p:spTgt spid="1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4" dur="1000" fill="hold"/>
                                        <p:tgtEl>
                                          <p:spTgt spid="15"/>
                                        </p:tgtEl>
                                        <p:attrNameLst>
                                          <p:attrName>ppt_x</p:attrName>
                                        </p:attrNameLst>
                                      </p:cBhvr>
                                      <p:tavLst>
                                        <p:tav tm="0">
                                          <p:val>
                                            <p:fltVal val="-1"/>
                                          </p:val>
                                        </p:tav>
                                        <p:tav tm="50000">
                                          <p:val>
                                            <p:fltVal val="0.95"/>
                                          </p:val>
                                        </p:tav>
                                        <p:tav tm="100000">
                                          <p:val>
                                            <p:strVal val="#ppt_x"/>
                                          </p:val>
                                        </p:tav>
                                      </p:tavLst>
                                    </p:anim>
                                    <p:anim calcmode="lin" valueType="num">
                                      <p:cBhvr>
                                        <p:cTn id="65" dur="1000" fill="hold"/>
                                        <p:tgtEl>
                                          <p:spTgt spid="15"/>
                                        </p:tgtEl>
                                        <p:attrNameLst>
                                          <p:attrName>ppt_y</p:attrName>
                                        </p:attrNameLst>
                                      </p:cBhvr>
                                      <p:tavLst>
                                        <p:tav tm="0">
                                          <p:val>
                                            <p:strVal val="#ppt_y"/>
                                          </p:val>
                                        </p:tav>
                                        <p:tav tm="100000">
                                          <p:val>
                                            <p:strVal val="#ppt_y"/>
                                          </p:val>
                                        </p:tav>
                                      </p:tavLst>
                                    </p:anim>
                                    <p:animEffect transition="in" filter="fade">
                                      <p:cBhvr>
                                        <p:cTn id="66" dur="1000"/>
                                        <p:tgtEl>
                                          <p:spTgt spid="15"/>
                                        </p:tgtEl>
                                      </p:cBhvr>
                                    </p:animEffect>
                                  </p:childTnLst>
                                </p:cTn>
                              </p:par>
                            </p:childTnLst>
                          </p:cTn>
                        </p:par>
                      </p:childTnLst>
                    </p:cTn>
                  </p:par>
                  <p:par>
                    <p:cTn id="67" fill="hold">
                      <p:stCondLst>
                        <p:cond delay="indefinite"/>
                      </p:stCondLst>
                      <p:childTnLst>
                        <p:par>
                          <p:cTn id="68" fill="hold">
                            <p:stCondLst>
                              <p:cond delay="0"/>
                            </p:stCondLst>
                            <p:childTnLst>
                              <p:par>
                                <p:cTn id="69" presetID="48" presetClass="entr" presetSubtype="0" accel="5000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1000" fill="hold"/>
                                        <p:tgtEl>
                                          <p:spTgt spid="1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2" dur="1000" fill="hold"/>
                                        <p:tgtEl>
                                          <p:spTgt spid="16"/>
                                        </p:tgtEl>
                                        <p:attrNameLst>
                                          <p:attrName>ppt_x</p:attrName>
                                        </p:attrNameLst>
                                      </p:cBhvr>
                                      <p:tavLst>
                                        <p:tav tm="0">
                                          <p:val>
                                            <p:fltVal val="-1"/>
                                          </p:val>
                                        </p:tav>
                                        <p:tav tm="50000">
                                          <p:val>
                                            <p:fltVal val="0.95"/>
                                          </p:val>
                                        </p:tav>
                                        <p:tav tm="100000">
                                          <p:val>
                                            <p:strVal val="#ppt_x"/>
                                          </p:val>
                                        </p:tav>
                                      </p:tavLst>
                                    </p:anim>
                                    <p:anim calcmode="lin" valueType="num">
                                      <p:cBhvr>
                                        <p:cTn id="73" dur="1000" fill="hold"/>
                                        <p:tgtEl>
                                          <p:spTgt spid="16"/>
                                        </p:tgtEl>
                                        <p:attrNameLst>
                                          <p:attrName>ppt_y</p:attrName>
                                        </p:attrNameLst>
                                      </p:cBhvr>
                                      <p:tavLst>
                                        <p:tav tm="0">
                                          <p:val>
                                            <p:strVal val="#ppt_y"/>
                                          </p:val>
                                        </p:tav>
                                        <p:tav tm="100000">
                                          <p:val>
                                            <p:strVal val="#ppt_y"/>
                                          </p:val>
                                        </p:tav>
                                      </p:tavLst>
                                    </p:anim>
                                    <p:animEffect transition="in" filter="fade">
                                      <p:cBhvr>
                                        <p:cTn id="74" dur="1000"/>
                                        <p:tgtEl>
                                          <p:spTgt spid="16"/>
                                        </p:tgtEl>
                                      </p:cBhvr>
                                    </p:animEffect>
                                  </p:childTnLst>
                                </p:cTn>
                              </p:par>
                            </p:childTnLst>
                          </p:cTn>
                        </p:par>
                      </p:childTnLst>
                    </p:cTn>
                  </p:par>
                  <p:par>
                    <p:cTn id="75" fill="hold">
                      <p:stCondLst>
                        <p:cond delay="indefinite"/>
                      </p:stCondLst>
                      <p:childTnLst>
                        <p:par>
                          <p:cTn id="76" fill="hold">
                            <p:stCondLst>
                              <p:cond delay="0"/>
                            </p:stCondLst>
                            <p:childTnLst>
                              <p:par>
                                <p:cTn id="77" presetID="48" presetClass="entr" presetSubtype="0" accel="50000"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p:cTn id="79" dur="1000" fill="hold"/>
                                        <p:tgtEl>
                                          <p:spTgt spid="1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0" dur="1000" fill="hold"/>
                                        <p:tgtEl>
                                          <p:spTgt spid="17"/>
                                        </p:tgtEl>
                                        <p:attrNameLst>
                                          <p:attrName>ppt_x</p:attrName>
                                        </p:attrNameLst>
                                      </p:cBhvr>
                                      <p:tavLst>
                                        <p:tav tm="0">
                                          <p:val>
                                            <p:fltVal val="-1"/>
                                          </p:val>
                                        </p:tav>
                                        <p:tav tm="50000">
                                          <p:val>
                                            <p:fltVal val="0.95"/>
                                          </p:val>
                                        </p:tav>
                                        <p:tav tm="100000">
                                          <p:val>
                                            <p:strVal val="#ppt_x"/>
                                          </p:val>
                                        </p:tav>
                                      </p:tavLst>
                                    </p:anim>
                                    <p:anim calcmode="lin" valueType="num">
                                      <p:cBhvr>
                                        <p:cTn id="81" dur="1000" fill="hold"/>
                                        <p:tgtEl>
                                          <p:spTgt spid="17"/>
                                        </p:tgtEl>
                                        <p:attrNameLst>
                                          <p:attrName>ppt_y</p:attrName>
                                        </p:attrNameLst>
                                      </p:cBhvr>
                                      <p:tavLst>
                                        <p:tav tm="0">
                                          <p:val>
                                            <p:strVal val="#ppt_y"/>
                                          </p:val>
                                        </p:tav>
                                        <p:tav tm="100000">
                                          <p:val>
                                            <p:strVal val="#ppt_y"/>
                                          </p:val>
                                        </p:tav>
                                      </p:tavLst>
                                    </p:anim>
                                    <p:animEffect transition="in" filter="fade">
                                      <p:cBhvr>
                                        <p:cTn id="82" dur="1000"/>
                                        <p:tgtEl>
                                          <p:spTgt spid="17"/>
                                        </p:tgtEl>
                                      </p:cBhvr>
                                    </p:animEffect>
                                  </p:childTnLst>
                                </p:cTn>
                              </p:par>
                            </p:childTnLst>
                          </p:cTn>
                        </p:par>
                      </p:childTnLst>
                    </p:cTn>
                  </p:par>
                  <p:par>
                    <p:cTn id="83" fill="hold">
                      <p:stCondLst>
                        <p:cond delay="indefinite"/>
                      </p:stCondLst>
                      <p:childTnLst>
                        <p:par>
                          <p:cTn id="84" fill="hold">
                            <p:stCondLst>
                              <p:cond delay="0"/>
                            </p:stCondLst>
                            <p:childTnLst>
                              <p:par>
                                <p:cTn id="85" presetID="48" presetClass="entr" presetSubtype="0" accel="50000"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1000" fill="hold"/>
                                        <p:tgtEl>
                                          <p:spTgt spid="1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8" dur="1000" fill="hold"/>
                                        <p:tgtEl>
                                          <p:spTgt spid="18"/>
                                        </p:tgtEl>
                                        <p:attrNameLst>
                                          <p:attrName>ppt_x</p:attrName>
                                        </p:attrNameLst>
                                      </p:cBhvr>
                                      <p:tavLst>
                                        <p:tav tm="0">
                                          <p:val>
                                            <p:fltVal val="-1"/>
                                          </p:val>
                                        </p:tav>
                                        <p:tav tm="50000">
                                          <p:val>
                                            <p:fltVal val="0.95"/>
                                          </p:val>
                                        </p:tav>
                                        <p:tav tm="100000">
                                          <p:val>
                                            <p:strVal val="#ppt_x"/>
                                          </p:val>
                                        </p:tav>
                                      </p:tavLst>
                                    </p:anim>
                                    <p:anim calcmode="lin" valueType="num">
                                      <p:cBhvr>
                                        <p:cTn id="89" dur="1000" fill="hold"/>
                                        <p:tgtEl>
                                          <p:spTgt spid="18"/>
                                        </p:tgtEl>
                                        <p:attrNameLst>
                                          <p:attrName>ppt_y</p:attrName>
                                        </p:attrNameLst>
                                      </p:cBhvr>
                                      <p:tavLst>
                                        <p:tav tm="0">
                                          <p:val>
                                            <p:strVal val="#ppt_y"/>
                                          </p:val>
                                        </p:tav>
                                        <p:tav tm="100000">
                                          <p:val>
                                            <p:strVal val="#ppt_y"/>
                                          </p:val>
                                        </p:tav>
                                      </p:tavLst>
                                    </p:anim>
                                    <p:animEffect transition="in" filter="fade">
                                      <p:cBhvr>
                                        <p:cTn id="90" dur="1000"/>
                                        <p:tgtEl>
                                          <p:spTgt spid="18"/>
                                        </p:tgtEl>
                                      </p:cBhvr>
                                    </p:animEffect>
                                  </p:childTnLst>
                                </p:cTn>
                              </p:par>
                            </p:childTnLst>
                          </p:cTn>
                        </p:par>
                      </p:childTnLst>
                    </p:cTn>
                  </p:par>
                  <p:par>
                    <p:cTn id="91" fill="hold">
                      <p:stCondLst>
                        <p:cond delay="indefinite"/>
                      </p:stCondLst>
                      <p:childTnLst>
                        <p:par>
                          <p:cTn id="92" fill="hold">
                            <p:stCondLst>
                              <p:cond delay="0"/>
                            </p:stCondLst>
                            <p:childTnLst>
                              <p:par>
                                <p:cTn id="93" presetID="48" presetClass="entr" presetSubtype="0" accel="50000" fill="hold" grpId="0" nodeType="click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1000" fill="hold"/>
                                        <p:tgtEl>
                                          <p:spTgt spid="1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96" dur="1000" fill="hold"/>
                                        <p:tgtEl>
                                          <p:spTgt spid="19"/>
                                        </p:tgtEl>
                                        <p:attrNameLst>
                                          <p:attrName>ppt_x</p:attrName>
                                        </p:attrNameLst>
                                      </p:cBhvr>
                                      <p:tavLst>
                                        <p:tav tm="0">
                                          <p:val>
                                            <p:fltVal val="-1"/>
                                          </p:val>
                                        </p:tav>
                                        <p:tav tm="50000">
                                          <p:val>
                                            <p:fltVal val="0.95"/>
                                          </p:val>
                                        </p:tav>
                                        <p:tav tm="100000">
                                          <p:val>
                                            <p:strVal val="#ppt_x"/>
                                          </p:val>
                                        </p:tav>
                                      </p:tavLst>
                                    </p:anim>
                                    <p:anim calcmode="lin" valueType="num">
                                      <p:cBhvr>
                                        <p:cTn id="97" dur="1000" fill="hold"/>
                                        <p:tgtEl>
                                          <p:spTgt spid="19"/>
                                        </p:tgtEl>
                                        <p:attrNameLst>
                                          <p:attrName>ppt_y</p:attrName>
                                        </p:attrNameLst>
                                      </p:cBhvr>
                                      <p:tavLst>
                                        <p:tav tm="0">
                                          <p:val>
                                            <p:strVal val="#ppt_y"/>
                                          </p:val>
                                        </p:tav>
                                        <p:tav tm="100000">
                                          <p:val>
                                            <p:strVal val="#ppt_y"/>
                                          </p:val>
                                        </p:tav>
                                      </p:tavLst>
                                    </p:anim>
                                    <p:animEffect transition="in" filter="fade">
                                      <p:cBhvr>
                                        <p:cTn id="98" dur="1000"/>
                                        <p:tgtEl>
                                          <p:spTgt spid="19"/>
                                        </p:tgtEl>
                                      </p:cBhvr>
                                    </p:animEffect>
                                  </p:childTnLst>
                                </p:cTn>
                              </p:par>
                            </p:childTnLst>
                          </p:cTn>
                        </p:par>
                      </p:childTnLst>
                    </p:cTn>
                  </p:par>
                  <p:par>
                    <p:cTn id="99" fill="hold">
                      <p:stCondLst>
                        <p:cond delay="indefinite"/>
                      </p:stCondLst>
                      <p:childTnLst>
                        <p:par>
                          <p:cTn id="100" fill="hold">
                            <p:stCondLst>
                              <p:cond delay="0"/>
                            </p:stCondLst>
                            <p:childTnLst>
                              <p:par>
                                <p:cTn id="101" presetID="48" presetClass="entr" presetSubtype="0" accel="50000" fill="hold" grpId="0" nodeType="clickEffect">
                                  <p:stCondLst>
                                    <p:cond delay="0"/>
                                  </p:stCondLst>
                                  <p:childTnLst>
                                    <p:set>
                                      <p:cBhvr>
                                        <p:cTn id="102" dur="1" fill="hold">
                                          <p:stCondLst>
                                            <p:cond delay="0"/>
                                          </p:stCondLst>
                                        </p:cTn>
                                        <p:tgtEl>
                                          <p:spTgt spid="20"/>
                                        </p:tgtEl>
                                        <p:attrNameLst>
                                          <p:attrName>style.visibility</p:attrName>
                                        </p:attrNameLst>
                                      </p:cBhvr>
                                      <p:to>
                                        <p:strVal val="visible"/>
                                      </p:to>
                                    </p:set>
                                    <p:anim calcmode="lin" valueType="num">
                                      <p:cBhvr>
                                        <p:cTn id="103" dur="1000" fill="hold"/>
                                        <p:tgtEl>
                                          <p:spTgt spid="2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04" dur="1000" fill="hold"/>
                                        <p:tgtEl>
                                          <p:spTgt spid="20"/>
                                        </p:tgtEl>
                                        <p:attrNameLst>
                                          <p:attrName>ppt_x</p:attrName>
                                        </p:attrNameLst>
                                      </p:cBhvr>
                                      <p:tavLst>
                                        <p:tav tm="0">
                                          <p:val>
                                            <p:fltVal val="-1"/>
                                          </p:val>
                                        </p:tav>
                                        <p:tav tm="50000">
                                          <p:val>
                                            <p:fltVal val="0.95"/>
                                          </p:val>
                                        </p:tav>
                                        <p:tav tm="100000">
                                          <p:val>
                                            <p:strVal val="#ppt_x"/>
                                          </p:val>
                                        </p:tav>
                                      </p:tavLst>
                                    </p:anim>
                                    <p:anim calcmode="lin" valueType="num">
                                      <p:cBhvr>
                                        <p:cTn id="105" dur="1000" fill="hold"/>
                                        <p:tgtEl>
                                          <p:spTgt spid="20"/>
                                        </p:tgtEl>
                                        <p:attrNameLst>
                                          <p:attrName>ppt_y</p:attrName>
                                        </p:attrNameLst>
                                      </p:cBhvr>
                                      <p:tavLst>
                                        <p:tav tm="0">
                                          <p:val>
                                            <p:strVal val="#ppt_y"/>
                                          </p:val>
                                        </p:tav>
                                        <p:tav tm="100000">
                                          <p:val>
                                            <p:strVal val="#ppt_y"/>
                                          </p:val>
                                        </p:tav>
                                      </p:tavLst>
                                    </p:anim>
                                    <p:animEffect transition="in" filter="fade">
                                      <p:cBhvr>
                                        <p:cTn id="106" dur="1000"/>
                                        <p:tgtEl>
                                          <p:spTgt spid="20"/>
                                        </p:tgtEl>
                                      </p:cBhvr>
                                    </p:animEffect>
                                  </p:childTnLst>
                                </p:cTn>
                              </p:par>
                            </p:childTnLst>
                          </p:cTn>
                        </p:par>
                      </p:childTnLst>
                    </p:cTn>
                  </p:par>
                  <p:par>
                    <p:cTn id="107" fill="hold">
                      <p:stCondLst>
                        <p:cond delay="indefinite"/>
                      </p:stCondLst>
                      <p:childTnLst>
                        <p:par>
                          <p:cTn id="108" fill="hold">
                            <p:stCondLst>
                              <p:cond delay="0"/>
                            </p:stCondLst>
                            <p:childTnLst>
                              <p:par>
                                <p:cTn id="109" presetID="48" presetClass="entr" presetSubtype="0" accel="50000" fill="hold" grpId="0" nodeType="click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p:cTn id="111" dur="1000" fill="hold"/>
                                        <p:tgtEl>
                                          <p:spTgt spid="2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12" dur="1000" fill="hold"/>
                                        <p:tgtEl>
                                          <p:spTgt spid="21"/>
                                        </p:tgtEl>
                                        <p:attrNameLst>
                                          <p:attrName>ppt_x</p:attrName>
                                        </p:attrNameLst>
                                      </p:cBhvr>
                                      <p:tavLst>
                                        <p:tav tm="0">
                                          <p:val>
                                            <p:fltVal val="-1"/>
                                          </p:val>
                                        </p:tav>
                                        <p:tav tm="50000">
                                          <p:val>
                                            <p:fltVal val="0.95"/>
                                          </p:val>
                                        </p:tav>
                                        <p:tav tm="100000">
                                          <p:val>
                                            <p:strVal val="#ppt_x"/>
                                          </p:val>
                                        </p:tav>
                                      </p:tavLst>
                                    </p:anim>
                                    <p:anim calcmode="lin" valueType="num">
                                      <p:cBhvr>
                                        <p:cTn id="113" dur="1000" fill="hold"/>
                                        <p:tgtEl>
                                          <p:spTgt spid="21"/>
                                        </p:tgtEl>
                                        <p:attrNameLst>
                                          <p:attrName>ppt_y</p:attrName>
                                        </p:attrNameLst>
                                      </p:cBhvr>
                                      <p:tavLst>
                                        <p:tav tm="0">
                                          <p:val>
                                            <p:strVal val="#ppt_y"/>
                                          </p:val>
                                        </p:tav>
                                        <p:tav tm="100000">
                                          <p:val>
                                            <p:strVal val="#ppt_y"/>
                                          </p:val>
                                        </p:tav>
                                      </p:tavLst>
                                    </p:anim>
                                    <p:animEffect transition="in" filter="fade">
                                      <p:cBhvr>
                                        <p:cTn id="114" dur="1000"/>
                                        <p:tgtEl>
                                          <p:spTgt spid="21"/>
                                        </p:tgtEl>
                                      </p:cBhvr>
                                    </p:animEffect>
                                  </p:childTnLst>
                                </p:cTn>
                              </p:par>
                            </p:childTnLst>
                          </p:cTn>
                        </p:par>
                      </p:childTnLst>
                    </p:cTn>
                  </p:par>
                  <p:par>
                    <p:cTn id="115" fill="hold">
                      <p:stCondLst>
                        <p:cond delay="indefinite"/>
                      </p:stCondLst>
                      <p:childTnLst>
                        <p:par>
                          <p:cTn id="116" fill="hold">
                            <p:stCondLst>
                              <p:cond delay="0"/>
                            </p:stCondLst>
                            <p:childTnLst>
                              <p:par>
                                <p:cTn id="117" presetID="48" presetClass="entr" presetSubtype="0" accel="50000" fill="hold" grpId="0" nodeType="clickEffect">
                                  <p:stCondLst>
                                    <p:cond delay="0"/>
                                  </p:stCondLst>
                                  <p:childTnLst>
                                    <p:set>
                                      <p:cBhvr>
                                        <p:cTn id="118" dur="1" fill="hold">
                                          <p:stCondLst>
                                            <p:cond delay="0"/>
                                          </p:stCondLst>
                                        </p:cTn>
                                        <p:tgtEl>
                                          <p:spTgt spid="22"/>
                                        </p:tgtEl>
                                        <p:attrNameLst>
                                          <p:attrName>style.visibility</p:attrName>
                                        </p:attrNameLst>
                                      </p:cBhvr>
                                      <p:to>
                                        <p:strVal val="visible"/>
                                      </p:to>
                                    </p:set>
                                    <p:anim calcmode="lin" valueType="num">
                                      <p:cBhvr>
                                        <p:cTn id="119" dur="1000" fill="hold"/>
                                        <p:tgtEl>
                                          <p:spTgt spid="2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20" dur="1000" fill="hold"/>
                                        <p:tgtEl>
                                          <p:spTgt spid="22"/>
                                        </p:tgtEl>
                                        <p:attrNameLst>
                                          <p:attrName>ppt_x</p:attrName>
                                        </p:attrNameLst>
                                      </p:cBhvr>
                                      <p:tavLst>
                                        <p:tav tm="0">
                                          <p:val>
                                            <p:fltVal val="-1"/>
                                          </p:val>
                                        </p:tav>
                                        <p:tav tm="50000">
                                          <p:val>
                                            <p:fltVal val="0.95"/>
                                          </p:val>
                                        </p:tav>
                                        <p:tav tm="100000">
                                          <p:val>
                                            <p:strVal val="#ppt_x"/>
                                          </p:val>
                                        </p:tav>
                                      </p:tavLst>
                                    </p:anim>
                                    <p:anim calcmode="lin" valueType="num">
                                      <p:cBhvr>
                                        <p:cTn id="121" dur="1000" fill="hold"/>
                                        <p:tgtEl>
                                          <p:spTgt spid="22"/>
                                        </p:tgtEl>
                                        <p:attrNameLst>
                                          <p:attrName>ppt_y</p:attrName>
                                        </p:attrNameLst>
                                      </p:cBhvr>
                                      <p:tavLst>
                                        <p:tav tm="0">
                                          <p:val>
                                            <p:strVal val="#ppt_y"/>
                                          </p:val>
                                        </p:tav>
                                        <p:tav tm="100000">
                                          <p:val>
                                            <p:strVal val="#ppt_y"/>
                                          </p:val>
                                        </p:tav>
                                      </p:tavLst>
                                    </p:anim>
                                    <p:animEffect transition="in" filter="fade">
                                      <p:cBhvr>
                                        <p:cTn id="12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3"/>
          <a:srcRect/>
          <a:stretch>
            <a:fillRect/>
          </a:stretch>
        </p:blipFill>
        <p:spPr bwMode="auto">
          <a:xfrm>
            <a:off x="0" y="-24"/>
            <a:ext cx="9144000" cy="6858024"/>
          </a:xfrm>
          <a:prstGeom prst="rect">
            <a:avLst/>
          </a:prstGeom>
          <a:noFill/>
        </p:spPr>
      </p:pic>
      <p:sp>
        <p:nvSpPr>
          <p:cNvPr id="4" name="انفجار 1 3"/>
          <p:cNvSpPr/>
          <p:nvPr/>
        </p:nvSpPr>
        <p:spPr>
          <a:xfrm>
            <a:off x="4786314" y="785794"/>
            <a:ext cx="3571900" cy="1143008"/>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2</a:t>
            </a:r>
            <a:endParaRPr lang="ar-EG" sz="5400" b="1" dirty="0">
              <a:solidFill>
                <a:srgbClr val="FF0000"/>
              </a:solidFill>
            </a:endParaRPr>
          </a:p>
        </p:txBody>
      </p:sp>
      <p:sp>
        <p:nvSpPr>
          <p:cNvPr id="5" name="مربع نص 4"/>
          <p:cNvSpPr txBox="1"/>
          <p:nvPr/>
        </p:nvSpPr>
        <p:spPr>
          <a:xfrm>
            <a:off x="857224" y="2000240"/>
            <a:ext cx="7426346" cy="1328023"/>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3200" b="1" dirty="0" smtClean="0">
                <a:solidFill>
                  <a:srgbClr val="FF0000"/>
                </a:solidFill>
              </a:rPr>
              <a:t>أضع إشارة ( </a:t>
            </a:r>
            <a:r>
              <a:rPr lang="ar-EG" sz="3200" b="1" dirty="0" smtClean="0">
                <a:solidFill>
                  <a:srgbClr val="FF0000"/>
                </a:solidFill>
                <a:latin typeface="Agency FB"/>
              </a:rPr>
              <a:t>√ ) أمام مواقف الصلة وعلامة ( </a:t>
            </a:r>
            <a:r>
              <a:rPr lang="en-US" sz="4000" b="1" dirty="0" smtClean="0">
                <a:solidFill>
                  <a:srgbClr val="FF0000"/>
                </a:solidFill>
                <a:latin typeface="Agency FB"/>
              </a:rPr>
              <a:t>x</a:t>
            </a:r>
            <a:r>
              <a:rPr lang="ar-EG" sz="4000" b="1" dirty="0" smtClean="0">
                <a:solidFill>
                  <a:srgbClr val="FF0000"/>
                </a:solidFill>
                <a:latin typeface="Agency FB"/>
              </a:rPr>
              <a:t> </a:t>
            </a:r>
            <a:r>
              <a:rPr lang="ar-EG" sz="3200" b="1" dirty="0" smtClean="0">
                <a:solidFill>
                  <a:srgbClr val="FF0000"/>
                </a:solidFill>
                <a:latin typeface="Agency FB"/>
              </a:rPr>
              <a:t>) أمام مواقف القطيعة :</a:t>
            </a:r>
            <a:endParaRPr lang="ar-EG" sz="3200" b="1" dirty="0">
              <a:solidFill>
                <a:srgbClr val="FF0000"/>
              </a:solidFill>
            </a:endParaRPr>
          </a:p>
        </p:txBody>
      </p:sp>
      <p:sp>
        <p:nvSpPr>
          <p:cNvPr id="6" name="مربع نص 5"/>
          <p:cNvSpPr txBox="1"/>
          <p:nvPr/>
        </p:nvSpPr>
        <p:spPr>
          <a:xfrm>
            <a:off x="785786" y="3778812"/>
            <a:ext cx="7572428" cy="578882"/>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EG" sz="2800" b="1" dirty="0" smtClean="0">
                <a:solidFill>
                  <a:srgbClr val="0000FF"/>
                </a:solidFill>
              </a:rPr>
              <a:t>يتضايق بعض الناس من زيارة أبناء عمه لوالده باستمرار (    ) </a:t>
            </a:r>
            <a:endParaRPr lang="ar-EG" sz="2800" b="1" dirty="0">
              <a:solidFill>
                <a:srgbClr val="0000FF"/>
              </a:solidFill>
            </a:endParaRPr>
          </a:p>
        </p:txBody>
      </p:sp>
      <p:sp>
        <p:nvSpPr>
          <p:cNvPr id="7" name="مربع نص 6"/>
          <p:cNvSpPr txBox="1"/>
          <p:nvPr/>
        </p:nvSpPr>
        <p:spPr>
          <a:xfrm>
            <a:off x="785786" y="4778944"/>
            <a:ext cx="7538312" cy="1191816"/>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EG" sz="3200" b="1" dirty="0" smtClean="0">
                <a:solidFill>
                  <a:srgbClr val="0000FF"/>
                </a:solidFill>
              </a:rPr>
              <a:t>تخرج محمد من الجامعة فأقام وليمة دعا إليها جميع أقاربه                                                   (    ) </a:t>
            </a:r>
            <a:endParaRPr lang="ar-EG" sz="3200" b="1" dirty="0">
              <a:solidFill>
                <a:srgbClr val="0000FF"/>
              </a:solidFill>
            </a:endParaRPr>
          </a:p>
        </p:txBody>
      </p:sp>
      <p:sp>
        <p:nvSpPr>
          <p:cNvPr id="8" name="مستطيل 7"/>
          <p:cNvSpPr/>
          <p:nvPr/>
        </p:nvSpPr>
        <p:spPr>
          <a:xfrm>
            <a:off x="982467" y="3714752"/>
            <a:ext cx="484428" cy="707886"/>
          </a:xfrm>
          <a:prstGeom prst="rect">
            <a:avLst/>
          </a:prstGeom>
        </p:spPr>
        <p:txBody>
          <a:bodyPr wrap="none">
            <a:spAutoFit/>
          </a:bodyPr>
          <a:lstStyle/>
          <a:p>
            <a:r>
              <a:rPr lang="ar-SA" sz="4000" dirty="0" smtClean="0">
                <a:solidFill>
                  <a:srgbClr val="FF0000"/>
                </a:solidFill>
              </a:rPr>
              <a:t>×</a:t>
            </a:r>
            <a:endParaRPr lang="ar-SA" sz="4000" dirty="0">
              <a:solidFill>
                <a:srgbClr val="FF0000"/>
              </a:solidFill>
            </a:endParaRPr>
          </a:p>
        </p:txBody>
      </p:sp>
      <p:sp>
        <p:nvSpPr>
          <p:cNvPr id="10" name="مستطيل 9"/>
          <p:cNvSpPr/>
          <p:nvPr/>
        </p:nvSpPr>
        <p:spPr>
          <a:xfrm>
            <a:off x="1071538" y="5143512"/>
            <a:ext cx="466794" cy="707886"/>
          </a:xfrm>
          <a:prstGeom prst="rect">
            <a:avLst/>
          </a:prstGeom>
        </p:spPr>
        <p:txBody>
          <a:bodyPr wrap="none">
            <a:spAutoFit/>
          </a:bodyPr>
          <a:lstStyle/>
          <a:p>
            <a:r>
              <a:rPr lang="ar-SA" sz="4000" dirty="0">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8" presetClass="entr" presetSubtype="0" accel="5000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30" dur="1000" fill="hold"/>
                                        <p:tgtEl>
                                          <p:spTgt spid="8"/>
                                        </p:tgtEl>
                                        <p:attrNameLst>
                                          <p:attrName>ppt_y</p:attrName>
                                        </p:attrNameLst>
                                      </p:cBhvr>
                                      <p:tavLst>
                                        <p:tav tm="0">
                                          <p:val>
                                            <p:strVal val="#ppt_y"/>
                                          </p:val>
                                        </p:tav>
                                        <p:tav tm="100000">
                                          <p:val>
                                            <p:strVal val="#ppt_y"/>
                                          </p:val>
                                        </p:tav>
                                      </p:tavLst>
                                    </p:anim>
                                    <p:animEffect transition="in" filter="fade">
                                      <p:cBhvr>
                                        <p:cTn id="31" dur="1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48" presetClass="entr" presetSubtype="0" accel="5000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7"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38" dur="1000" fill="hold"/>
                                        <p:tgtEl>
                                          <p:spTgt spid="10"/>
                                        </p:tgtEl>
                                        <p:attrNameLst>
                                          <p:attrName>ppt_y</p:attrName>
                                        </p:attrNameLst>
                                      </p:cBhvr>
                                      <p:tavLst>
                                        <p:tav tm="0">
                                          <p:val>
                                            <p:strVal val="#ppt_y"/>
                                          </p:val>
                                        </p:tav>
                                        <p:tav tm="100000">
                                          <p:val>
                                            <p:strVal val="#ppt_y"/>
                                          </p:val>
                                        </p:tav>
                                      </p:tavLst>
                                    </p:anim>
                                    <p:animEffect transition="in" filter="fade">
                                      <p:cBhvr>
                                        <p:cTn id="3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3"/>
          <a:srcRect/>
          <a:stretch>
            <a:fillRect/>
          </a:stretch>
        </p:blipFill>
        <p:spPr bwMode="auto">
          <a:xfrm>
            <a:off x="0" y="-24"/>
            <a:ext cx="9144000" cy="6858024"/>
          </a:xfrm>
          <a:prstGeom prst="rect">
            <a:avLst/>
          </a:prstGeom>
          <a:noFill/>
        </p:spPr>
      </p:pic>
      <p:sp>
        <p:nvSpPr>
          <p:cNvPr id="7" name="مربع نص 6"/>
          <p:cNvSpPr txBox="1"/>
          <p:nvPr/>
        </p:nvSpPr>
        <p:spPr>
          <a:xfrm>
            <a:off x="680232" y="1000108"/>
            <a:ext cx="7715304" cy="1055608"/>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EG" sz="2800" b="1" dirty="0" smtClean="0">
                <a:solidFill>
                  <a:srgbClr val="0000FF"/>
                </a:solidFill>
              </a:rPr>
              <a:t>لا يزور بعض الناس والديه إلا مرة في الشهر بسبب انشغاله مع أصدقائه                                                           (    ) </a:t>
            </a:r>
            <a:endParaRPr lang="ar-EG" sz="2800" b="1" dirty="0">
              <a:solidFill>
                <a:srgbClr val="0000FF"/>
              </a:solidFill>
            </a:endParaRPr>
          </a:p>
        </p:txBody>
      </p:sp>
      <p:sp>
        <p:nvSpPr>
          <p:cNvPr id="8" name="مربع نص 7"/>
          <p:cNvSpPr txBox="1"/>
          <p:nvPr/>
        </p:nvSpPr>
        <p:spPr>
          <a:xfrm>
            <a:off x="785786" y="2635804"/>
            <a:ext cx="7572428" cy="578882"/>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EG" sz="2800" b="1" dirty="0" smtClean="0">
                <a:solidFill>
                  <a:srgbClr val="0000FF"/>
                </a:solidFill>
              </a:rPr>
              <a:t>صالح يشتري هدية كل شهر لوالديه                   (    ) </a:t>
            </a:r>
            <a:endParaRPr lang="ar-EG" sz="2800" b="1" dirty="0">
              <a:solidFill>
                <a:srgbClr val="0000FF"/>
              </a:solidFill>
            </a:endParaRPr>
          </a:p>
        </p:txBody>
      </p:sp>
      <p:sp>
        <p:nvSpPr>
          <p:cNvPr id="9" name="مربع نص 8"/>
          <p:cNvSpPr txBox="1"/>
          <p:nvPr/>
        </p:nvSpPr>
        <p:spPr>
          <a:xfrm>
            <a:off x="785786" y="3993126"/>
            <a:ext cx="7572428" cy="578882"/>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EG" sz="2800" b="1" dirty="0" smtClean="0">
                <a:solidFill>
                  <a:srgbClr val="0000FF"/>
                </a:solidFill>
              </a:rPr>
              <a:t>شخص يتضجر من قضاء حوائج إخوته               (    ) </a:t>
            </a:r>
            <a:endParaRPr lang="ar-EG" sz="2800" b="1" dirty="0">
              <a:solidFill>
                <a:srgbClr val="0000FF"/>
              </a:solidFill>
            </a:endParaRPr>
          </a:p>
        </p:txBody>
      </p:sp>
      <p:sp>
        <p:nvSpPr>
          <p:cNvPr id="10" name="مستطيل 9"/>
          <p:cNvSpPr/>
          <p:nvPr/>
        </p:nvSpPr>
        <p:spPr>
          <a:xfrm>
            <a:off x="982467" y="1285860"/>
            <a:ext cx="484428" cy="707886"/>
          </a:xfrm>
          <a:prstGeom prst="rect">
            <a:avLst/>
          </a:prstGeom>
        </p:spPr>
        <p:txBody>
          <a:bodyPr wrap="none">
            <a:spAutoFit/>
          </a:bodyPr>
          <a:lstStyle/>
          <a:p>
            <a:r>
              <a:rPr lang="ar-SA" sz="4000" dirty="0" smtClean="0">
                <a:solidFill>
                  <a:srgbClr val="FF0000"/>
                </a:solidFill>
              </a:rPr>
              <a:t>×</a:t>
            </a:r>
            <a:endParaRPr lang="ar-SA" sz="4000" dirty="0">
              <a:solidFill>
                <a:srgbClr val="FF0000"/>
              </a:solidFill>
            </a:endParaRPr>
          </a:p>
        </p:txBody>
      </p:sp>
      <p:sp>
        <p:nvSpPr>
          <p:cNvPr id="11" name="مستطيل 10"/>
          <p:cNvSpPr/>
          <p:nvPr/>
        </p:nvSpPr>
        <p:spPr>
          <a:xfrm>
            <a:off x="1785918" y="2571744"/>
            <a:ext cx="466794" cy="707886"/>
          </a:xfrm>
          <a:prstGeom prst="rect">
            <a:avLst/>
          </a:prstGeom>
        </p:spPr>
        <p:txBody>
          <a:bodyPr wrap="none">
            <a:spAutoFit/>
          </a:bodyPr>
          <a:lstStyle/>
          <a:p>
            <a:r>
              <a:rPr lang="ar-SA" sz="4000" dirty="0">
                <a:solidFill>
                  <a:srgbClr val="FF0000"/>
                </a:solidFill>
              </a:rPr>
              <a:t>√</a:t>
            </a:r>
          </a:p>
        </p:txBody>
      </p:sp>
      <p:sp>
        <p:nvSpPr>
          <p:cNvPr id="12" name="مستطيل 11"/>
          <p:cNvSpPr/>
          <p:nvPr/>
        </p:nvSpPr>
        <p:spPr>
          <a:xfrm>
            <a:off x="1696847" y="3929066"/>
            <a:ext cx="484428" cy="707886"/>
          </a:xfrm>
          <a:prstGeom prst="rect">
            <a:avLst/>
          </a:prstGeom>
        </p:spPr>
        <p:txBody>
          <a:bodyPr wrap="none">
            <a:spAutoFit/>
          </a:bodyPr>
          <a:lstStyle/>
          <a:p>
            <a:r>
              <a:rPr lang="ar-SA" sz="4000" dirty="0" smtClean="0">
                <a:solidFill>
                  <a:srgbClr val="FF0000"/>
                </a:solidFill>
              </a:rPr>
              <a:t>×</a:t>
            </a:r>
            <a:endParaRPr lang="ar-SA" sz="4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8" presetClass="entr" presetSubtype="0" accel="5000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3"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24" dur="1000" fill="hold"/>
                                        <p:tgtEl>
                                          <p:spTgt spid="10"/>
                                        </p:tgtEl>
                                        <p:attrNameLst>
                                          <p:attrName>ppt_y</p:attrName>
                                        </p:attrNameLst>
                                      </p:cBhvr>
                                      <p:tavLst>
                                        <p:tav tm="0">
                                          <p:val>
                                            <p:strVal val="#ppt_y"/>
                                          </p:val>
                                        </p:tav>
                                        <p:tav tm="100000">
                                          <p:val>
                                            <p:strVal val="#ppt_y"/>
                                          </p:val>
                                        </p:tav>
                                      </p:tavLst>
                                    </p:anim>
                                    <p:animEffect transition="in" filter="fade">
                                      <p:cBhvr>
                                        <p:cTn id="25" dur="1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48" presetClass="entr" presetSubtype="0" accel="5000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10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1" dur="10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32" dur="1000" fill="hold"/>
                                        <p:tgtEl>
                                          <p:spTgt spid="11"/>
                                        </p:tgtEl>
                                        <p:attrNameLst>
                                          <p:attrName>ppt_y</p:attrName>
                                        </p:attrNameLst>
                                      </p:cBhvr>
                                      <p:tavLst>
                                        <p:tav tm="0">
                                          <p:val>
                                            <p:strVal val="#ppt_y"/>
                                          </p:val>
                                        </p:tav>
                                        <p:tav tm="100000">
                                          <p:val>
                                            <p:strVal val="#ppt_y"/>
                                          </p:val>
                                        </p:tav>
                                      </p:tavLst>
                                    </p:anim>
                                    <p:animEffect transition="in" filter="fade">
                                      <p:cBhvr>
                                        <p:cTn id="33" dur="1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48" presetClass="entr" presetSubtype="0" accel="5000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9" dur="1000" fill="hold"/>
                                        <p:tgtEl>
                                          <p:spTgt spid="12"/>
                                        </p:tgtEl>
                                        <p:attrNameLst>
                                          <p:attrName>ppt_x</p:attrName>
                                        </p:attrNameLst>
                                      </p:cBhvr>
                                      <p:tavLst>
                                        <p:tav tm="0">
                                          <p:val>
                                            <p:fltVal val="-1"/>
                                          </p:val>
                                        </p:tav>
                                        <p:tav tm="50000">
                                          <p:val>
                                            <p:fltVal val="0.95"/>
                                          </p:val>
                                        </p:tav>
                                        <p:tav tm="100000">
                                          <p:val>
                                            <p:strVal val="#ppt_x"/>
                                          </p:val>
                                        </p:tav>
                                      </p:tavLst>
                                    </p:anim>
                                    <p:anim calcmode="lin" valueType="num">
                                      <p:cBhvr>
                                        <p:cTn id="40" dur="1000" fill="hold"/>
                                        <p:tgtEl>
                                          <p:spTgt spid="12"/>
                                        </p:tgtEl>
                                        <p:attrNameLst>
                                          <p:attrName>ppt_y</p:attrName>
                                        </p:attrNameLst>
                                      </p:cBhvr>
                                      <p:tavLst>
                                        <p:tav tm="0">
                                          <p:val>
                                            <p:strVal val="#ppt_y"/>
                                          </p:val>
                                        </p:tav>
                                        <p:tav tm="100000">
                                          <p:val>
                                            <p:strVal val="#ppt_y"/>
                                          </p:val>
                                        </p:tav>
                                      </p:tavLst>
                                    </p:anim>
                                    <p:animEffect transition="in" filter="fade">
                                      <p:cBhvr>
                                        <p:cTn id="4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pic>
        <p:nvPicPr>
          <p:cNvPr id="3" name="صورة 2" descr="e6ar_UnoCafe_NEt_%20(17).jpg"/>
          <p:cNvPicPr>
            <a:picLocks noChangeAspect="1"/>
          </p:cNvPicPr>
          <p:nvPr/>
        </p:nvPicPr>
        <p:blipFill>
          <a:blip r:embed="rId3" cstate="print"/>
          <a:stretch>
            <a:fillRect/>
          </a:stretch>
        </p:blipFill>
        <p:spPr>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انفجار 1 3"/>
          <p:cNvSpPr/>
          <p:nvPr/>
        </p:nvSpPr>
        <p:spPr>
          <a:xfrm>
            <a:off x="5000628" y="736223"/>
            <a:ext cx="3571900" cy="1335455"/>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3</a:t>
            </a:r>
            <a:endParaRPr lang="ar-EG" sz="5400" b="1" dirty="0">
              <a:solidFill>
                <a:srgbClr val="FF0000"/>
              </a:solidFill>
            </a:endParaRPr>
          </a:p>
        </p:txBody>
      </p:sp>
      <p:sp>
        <p:nvSpPr>
          <p:cNvPr id="5" name="مربع نص 4"/>
          <p:cNvSpPr txBox="1"/>
          <p:nvPr/>
        </p:nvSpPr>
        <p:spPr>
          <a:xfrm>
            <a:off x="928662" y="2143116"/>
            <a:ext cx="7569222" cy="646986"/>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EG" sz="3200" b="1" dirty="0" smtClean="0">
                <a:solidFill>
                  <a:srgbClr val="0000FF"/>
                </a:solidFill>
              </a:rPr>
              <a:t>أبين كيف أستثمر الأعياد والمناسبات في صلة الرحم ؟</a:t>
            </a:r>
            <a:endParaRPr lang="ar-EG" sz="3200" b="1" dirty="0">
              <a:solidFill>
                <a:srgbClr val="0000FF"/>
              </a:solidFill>
            </a:endParaRPr>
          </a:p>
        </p:txBody>
      </p:sp>
      <p:sp>
        <p:nvSpPr>
          <p:cNvPr id="6" name="Oval 1"/>
          <p:cNvSpPr>
            <a:spLocks noChangeArrowheads="1"/>
          </p:cNvSpPr>
          <p:nvPr/>
        </p:nvSpPr>
        <p:spPr bwMode="auto">
          <a:xfrm>
            <a:off x="571472" y="2928934"/>
            <a:ext cx="8001056" cy="3000396"/>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lang="ar-EG" sz="2800" b="1" dirty="0" smtClean="0">
                <a:solidFill>
                  <a:schemeClr val="tx1"/>
                </a:solidFill>
                <a:latin typeface="Arial" pitchFamily="34" charset="0"/>
                <a:cs typeface="Arial" pitchFamily="34" charset="0"/>
              </a:rPr>
              <a:t>........................................................................................................................................................................................................................................................................................................................................................................................................................................................................</a:t>
            </a:r>
            <a:endParaRPr kumimoji="0" lang="ar-SA"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8" name="مربع نص 7"/>
          <p:cNvSpPr txBox="1">
            <a:spLocks noChangeArrowheads="1"/>
          </p:cNvSpPr>
          <p:nvPr/>
        </p:nvSpPr>
        <p:spPr bwMode="auto">
          <a:xfrm>
            <a:off x="642910" y="3000372"/>
            <a:ext cx="7572415" cy="1938992"/>
          </a:xfrm>
          <a:prstGeom prst="rect">
            <a:avLst/>
          </a:prstGeom>
          <a:noFill/>
          <a:ln w="9525">
            <a:noFill/>
            <a:miter lim="800000"/>
            <a:headEnd/>
            <a:tailEnd/>
          </a:ln>
        </p:spPr>
        <p:txBody>
          <a:bodyPr wrap="square">
            <a:spAutoFit/>
          </a:bodyPr>
          <a:lstStyle/>
          <a:p>
            <a:pPr algn="r"/>
            <a:r>
              <a:rPr lang="ar-SA" sz="4000" b="1" dirty="0" smtClean="0">
                <a:solidFill>
                  <a:srgbClr val="FF0000"/>
                </a:solidFill>
              </a:rPr>
              <a:t>تكون الأعياد والمناسبات سببا في صلة الرحم من خلال تبادل الزيارات بين الأهل وتبادل التهنئة </a:t>
            </a:r>
            <a:endParaRPr lang="ar-SA" sz="4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9"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0" fill="hold"/>
                                        <p:tgtEl>
                                          <p:spTgt spid="4"/>
                                        </p:tgtEl>
                                        <p:attrNameLst>
                                          <p:attrName>ppt_w</p:attrName>
                                        </p:attrNameLst>
                                      </p:cBhvr>
                                      <p:tavLst>
                                        <p:tav tm="0" fmla="#ppt_w*sin(2.5*pi*$)">
                                          <p:val>
                                            <p:fltVal val="0"/>
                                          </p:val>
                                        </p:tav>
                                        <p:tav tm="100000">
                                          <p:val>
                                            <p:fltVal val="1"/>
                                          </p:val>
                                        </p:tav>
                                      </p:tavLst>
                                    </p:anim>
                                    <p:anim calcmode="lin" valueType="num">
                                      <p:cBhvr>
                                        <p:cTn id="16"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to="" calcmode="lin" valueType="num">
                                      <p:cBhvr>
                                        <p:cTn id="26" dur="1" fill="hold"/>
                                        <p:tgtEl>
                                          <p:spTgt spid="6"/>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48" presetClass="entr" presetSubtype="0" accel="5000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8"/>
                                        </p:tgtEl>
                                        <p:attrNameLst>
                                          <p:attrName>ppt_y</p:attrName>
                                        </p:attrNameLst>
                                      </p:cBhvr>
                                      <p:tavLst>
                                        <p:tav tm="0">
                                          <p:val>
                                            <p:strVal val="#ppt_y"/>
                                          </p:val>
                                        </p:tav>
                                        <p:tav tm="100000">
                                          <p:val>
                                            <p:strVal val="#ppt_y"/>
                                          </p:val>
                                        </p:tav>
                                      </p:tavLst>
                                    </p:anim>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3"/>
          <a:srcRect/>
          <a:stretch>
            <a:fillRect/>
          </a:stretch>
        </p:blipFill>
        <p:spPr bwMode="auto">
          <a:xfrm>
            <a:off x="0" y="-24"/>
            <a:ext cx="9144000" cy="6858024"/>
          </a:xfrm>
          <a:prstGeom prst="rect">
            <a:avLst/>
          </a:prstGeom>
          <a:noFill/>
        </p:spPr>
      </p:pic>
      <p:pic>
        <p:nvPicPr>
          <p:cNvPr id="3" name="صورة 2" descr="10g.bmp"/>
          <p:cNvPicPr>
            <a:picLocks noChangeAspect="1"/>
          </p:cNvPicPr>
          <p:nvPr/>
        </p:nvPicPr>
        <p:blipFill>
          <a:blip r:embed="rId4" cstate="print"/>
          <a:stretch>
            <a:fillRect/>
          </a:stretch>
        </p:blipFill>
        <p:spPr>
          <a:xfrm rot="5400000">
            <a:off x="1143000" y="-1143000"/>
            <a:ext cx="6858000" cy="914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انفجار 1 3"/>
          <p:cNvSpPr/>
          <p:nvPr/>
        </p:nvSpPr>
        <p:spPr>
          <a:xfrm>
            <a:off x="5429256" y="642918"/>
            <a:ext cx="3571900" cy="1428760"/>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4</a:t>
            </a:r>
            <a:endParaRPr lang="ar-EG" sz="5400" b="1" dirty="0">
              <a:solidFill>
                <a:srgbClr val="FF0000"/>
              </a:solidFill>
            </a:endParaRPr>
          </a:p>
        </p:txBody>
      </p:sp>
      <p:sp>
        <p:nvSpPr>
          <p:cNvPr id="5" name="مربع نص 4"/>
          <p:cNvSpPr txBox="1"/>
          <p:nvPr/>
        </p:nvSpPr>
        <p:spPr>
          <a:xfrm>
            <a:off x="214282" y="2143116"/>
            <a:ext cx="8786874" cy="1532334"/>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2800" b="1" dirty="0" smtClean="0">
                <a:solidFill>
                  <a:srgbClr val="0000FF"/>
                </a:solidFill>
              </a:rPr>
              <a:t>بالرجوع إلى كتاب رياض الصالحين باب بر الوالدين وصلة الرحم أو أحد برامج الحديث النبوي من خلال جهاز الحاسب أبحث عن حديث آخر في فضل صلة الرحم ثم أكتبه في المكان المخصص :</a:t>
            </a:r>
          </a:p>
        </p:txBody>
      </p:sp>
      <p:sp>
        <p:nvSpPr>
          <p:cNvPr id="6" name="مربع نص 5"/>
          <p:cNvSpPr txBox="1"/>
          <p:nvPr/>
        </p:nvSpPr>
        <p:spPr>
          <a:xfrm>
            <a:off x="214282" y="3920269"/>
            <a:ext cx="8786874" cy="2009061"/>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EG" sz="2800" b="1" dirty="0" smtClean="0">
                <a:solidFill>
                  <a:schemeClr val="tx1"/>
                </a:solidFill>
              </a:rPr>
              <a:t>...................................................................................................................................................................................................................................................................................................................................................</a:t>
            </a:r>
          </a:p>
        </p:txBody>
      </p:sp>
      <p:sp>
        <p:nvSpPr>
          <p:cNvPr id="7" name="مربع نص 6"/>
          <p:cNvSpPr txBox="1">
            <a:spLocks noChangeArrowheads="1"/>
          </p:cNvSpPr>
          <p:nvPr/>
        </p:nvSpPr>
        <p:spPr bwMode="auto">
          <a:xfrm>
            <a:off x="428596" y="3929066"/>
            <a:ext cx="8501109" cy="584200"/>
          </a:xfrm>
          <a:prstGeom prst="rect">
            <a:avLst/>
          </a:prstGeom>
          <a:noFill/>
          <a:ln w="9525">
            <a:noFill/>
            <a:miter lim="800000"/>
            <a:headEnd/>
            <a:tailEnd/>
          </a:ln>
        </p:spPr>
        <p:txBody>
          <a:bodyPr wrap="square">
            <a:spAutoFit/>
          </a:bodyPr>
          <a:lstStyle/>
          <a:p>
            <a:pPr algn="r"/>
            <a:r>
              <a:rPr lang="ar-SA" sz="3200" b="1" dirty="0" smtClean="0">
                <a:solidFill>
                  <a:srgbClr val="FF0000"/>
                </a:solidFill>
              </a:rPr>
              <a:t>.......</a:t>
            </a:r>
            <a:endParaRPr lang="ar-SA"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0" fill="hold"/>
                                        <p:tgtEl>
                                          <p:spTgt spid="4"/>
                                        </p:tgtEl>
                                        <p:attrNameLst>
                                          <p:attrName>ppt_w</p:attrName>
                                        </p:attrNameLst>
                                      </p:cBhvr>
                                      <p:tavLst>
                                        <p:tav tm="0" fmla="#ppt_w*sin(2.5*pi*$)">
                                          <p:val>
                                            <p:fltVal val="0"/>
                                          </p:val>
                                        </p:tav>
                                        <p:tav tm="100000">
                                          <p:val>
                                            <p:fltVal val="1"/>
                                          </p:val>
                                        </p:tav>
                                      </p:tavLst>
                                    </p:anim>
                                    <p:anim calcmode="lin" valueType="num">
                                      <p:cBhvr>
                                        <p:cTn id="14"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8" presetClass="entr" presetSubtype="0" accel="5000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1"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32" dur="1000" fill="hold"/>
                                        <p:tgtEl>
                                          <p:spTgt spid="7"/>
                                        </p:tgtEl>
                                        <p:attrNameLst>
                                          <p:attrName>ppt_y</p:attrName>
                                        </p:attrNameLst>
                                      </p:cBhvr>
                                      <p:tavLst>
                                        <p:tav tm="0">
                                          <p:val>
                                            <p:strVal val="#ppt_y"/>
                                          </p:val>
                                        </p:tav>
                                        <p:tav tm="100000">
                                          <p:val>
                                            <p:strVal val="#ppt_y"/>
                                          </p:val>
                                        </p:tav>
                                      </p:tavLst>
                                    </p:anim>
                                    <p:animEffect transition="in" filter="fade">
                                      <p:cBhvr>
                                        <p:cTn id="3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3"/>
          <a:srcRect/>
          <a:stretch>
            <a:fillRect/>
          </a:stretch>
        </p:blipFill>
        <p:spPr bwMode="auto">
          <a:xfrm>
            <a:off x="0" y="-24"/>
            <a:ext cx="9144000" cy="6858024"/>
          </a:xfrm>
          <a:prstGeom prst="rect">
            <a:avLst/>
          </a:prstGeom>
          <a:noFill/>
        </p:spPr>
      </p:pic>
      <p:sp>
        <p:nvSpPr>
          <p:cNvPr id="4" name="انفجار 1 3"/>
          <p:cNvSpPr/>
          <p:nvPr/>
        </p:nvSpPr>
        <p:spPr>
          <a:xfrm>
            <a:off x="4643438" y="857232"/>
            <a:ext cx="3571900" cy="1214446"/>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5</a:t>
            </a:r>
            <a:endParaRPr lang="ar-EG" sz="5400" b="1" dirty="0">
              <a:solidFill>
                <a:srgbClr val="FF0000"/>
              </a:solidFill>
            </a:endParaRPr>
          </a:p>
        </p:txBody>
      </p:sp>
      <p:sp>
        <p:nvSpPr>
          <p:cNvPr id="5" name="مربع نص 4"/>
          <p:cNvSpPr txBox="1"/>
          <p:nvPr/>
        </p:nvSpPr>
        <p:spPr>
          <a:xfrm>
            <a:off x="3500430" y="2143116"/>
            <a:ext cx="4714908" cy="578882"/>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EG" sz="2800" b="1" dirty="0" smtClean="0">
                <a:solidFill>
                  <a:srgbClr val="FF0000"/>
                </a:solidFill>
              </a:rPr>
              <a:t>أبين كيف أتصرف في المواقف الآتية ؟</a:t>
            </a:r>
            <a:endParaRPr lang="ar-EG" sz="2800" b="1" dirty="0">
              <a:solidFill>
                <a:srgbClr val="FF0000"/>
              </a:solidFill>
            </a:endParaRPr>
          </a:p>
        </p:txBody>
      </p:sp>
      <p:sp>
        <p:nvSpPr>
          <p:cNvPr id="6" name="مربع نص 5"/>
          <p:cNvSpPr txBox="1"/>
          <p:nvPr/>
        </p:nvSpPr>
        <p:spPr>
          <a:xfrm>
            <a:off x="928662" y="4357694"/>
            <a:ext cx="7286676" cy="1532334"/>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r>
              <a:rPr lang="ar-EG" sz="2800" b="1" dirty="0" smtClean="0">
                <a:solidFill>
                  <a:schemeClr val="tx1"/>
                </a:solidFill>
              </a:rPr>
              <a:t>..................................................................................................................................................................................................................</a:t>
            </a:r>
          </a:p>
        </p:txBody>
      </p:sp>
      <p:sp>
        <p:nvSpPr>
          <p:cNvPr id="7" name="مربع نص 6"/>
          <p:cNvSpPr txBox="1"/>
          <p:nvPr/>
        </p:nvSpPr>
        <p:spPr>
          <a:xfrm>
            <a:off x="1071538" y="2928934"/>
            <a:ext cx="7143800" cy="1191816"/>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3200" b="1" dirty="0" smtClean="0">
                <a:solidFill>
                  <a:srgbClr val="0000FF"/>
                </a:solidFill>
              </a:rPr>
              <a:t>- قريبي فقير ولا يملك أولاده مثل ما لدي من اللعب والملابس .</a:t>
            </a:r>
            <a:endParaRPr lang="ar-EG" sz="3200" b="1" dirty="0">
              <a:solidFill>
                <a:srgbClr val="0000FF"/>
              </a:solidFill>
            </a:endParaRPr>
          </a:p>
        </p:txBody>
      </p:sp>
      <p:sp>
        <p:nvSpPr>
          <p:cNvPr id="8" name="مربع نص 7"/>
          <p:cNvSpPr txBox="1">
            <a:spLocks noChangeArrowheads="1"/>
          </p:cNvSpPr>
          <p:nvPr/>
        </p:nvSpPr>
        <p:spPr bwMode="auto">
          <a:xfrm>
            <a:off x="1214414" y="4286256"/>
            <a:ext cx="6858035" cy="1569660"/>
          </a:xfrm>
          <a:prstGeom prst="rect">
            <a:avLst/>
          </a:prstGeom>
          <a:noFill/>
          <a:ln w="9525">
            <a:noFill/>
            <a:miter lim="800000"/>
            <a:headEnd/>
            <a:tailEnd/>
          </a:ln>
        </p:spPr>
        <p:txBody>
          <a:bodyPr wrap="square">
            <a:spAutoFit/>
          </a:bodyPr>
          <a:lstStyle/>
          <a:p>
            <a:pPr algn="r"/>
            <a:r>
              <a:rPr lang="ar-SA" sz="3200" b="1" dirty="0" smtClean="0"/>
              <a:t>آخذ بعض الألعاب التي استغنى عنها أولادي وأعطيها لهم وأشتري لهم بعض الألعاب الجديدة لإدخال السرور عليهم </a:t>
            </a:r>
            <a:endParaRPr lang="ar-SA"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8" presetClass="entr" presetSubtype="0" accel="5000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31" dur="1000" fill="hold"/>
                                        <p:tgtEl>
                                          <p:spTgt spid="8"/>
                                        </p:tgtEl>
                                        <p:attrNameLst>
                                          <p:attrName>ppt_y</p:attrName>
                                        </p:attrNameLst>
                                      </p:cBhvr>
                                      <p:tavLst>
                                        <p:tav tm="0">
                                          <p:val>
                                            <p:strVal val="#ppt_y"/>
                                          </p:val>
                                        </p:tav>
                                        <p:tav tm="100000">
                                          <p:val>
                                            <p:strVal val="#ppt_y"/>
                                          </p:val>
                                        </p:tav>
                                      </p:tavLst>
                                    </p:anim>
                                    <p:animEffect transition="in" filter="fade">
                                      <p:cBhvr>
                                        <p:cTn id="3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4" name="مربع نص 3"/>
          <p:cNvSpPr txBox="1"/>
          <p:nvPr/>
        </p:nvSpPr>
        <p:spPr>
          <a:xfrm>
            <a:off x="928662" y="1643050"/>
            <a:ext cx="7286676" cy="1532334"/>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r>
              <a:rPr lang="ar-EG" sz="2800" b="1" dirty="0" smtClean="0">
                <a:solidFill>
                  <a:schemeClr val="tx1"/>
                </a:solidFill>
              </a:rPr>
              <a:t>..................................................................................................................................................................................................................</a:t>
            </a:r>
          </a:p>
        </p:txBody>
      </p:sp>
      <p:sp>
        <p:nvSpPr>
          <p:cNvPr id="5" name="مربع نص 4"/>
          <p:cNvSpPr txBox="1"/>
          <p:nvPr/>
        </p:nvSpPr>
        <p:spPr>
          <a:xfrm>
            <a:off x="1500166" y="891348"/>
            <a:ext cx="6715172" cy="646986"/>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3200" b="1" dirty="0" smtClean="0">
                <a:solidFill>
                  <a:srgbClr val="0000FF"/>
                </a:solidFill>
              </a:rPr>
              <a:t>- توفى أحد أقربائي وأردت تقديم العزاء لبناته .</a:t>
            </a:r>
            <a:endParaRPr lang="ar-EG" sz="3200" b="1" dirty="0">
              <a:solidFill>
                <a:srgbClr val="0000FF"/>
              </a:solidFill>
            </a:endParaRPr>
          </a:p>
        </p:txBody>
      </p:sp>
      <p:sp>
        <p:nvSpPr>
          <p:cNvPr id="7" name="انفجار 1 6"/>
          <p:cNvSpPr/>
          <p:nvPr/>
        </p:nvSpPr>
        <p:spPr>
          <a:xfrm>
            <a:off x="4714876" y="3214686"/>
            <a:ext cx="3571900" cy="1214446"/>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6</a:t>
            </a:r>
            <a:endParaRPr lang="ar-EG" sz="5400" b="1" dirty="0">
              <a:solidFill>
                <a:srgbClr val="FF0000"/>
              </a:solidFill>
            </a:endParaRPr>
          </a:p>
        </p:txBody>
      </p:sp>
      <p:sp>
        <p:nvSpPr>
          <p:cNvPr id="8" name="مربع نص 7"/>
          <p:cNvSpPr txBox="1"/>
          <p:nvPr/>
        </p:nvSpPr>
        <p:spPr>
          <a:xfrm>
            <a:off x="928662" y="4500570"/>
            <a:ext cx="7286676" cy="1191816"/>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3200" b="1" dirty="0" smtClean="0">
                <a:solidFill>
                  <a:srgbClr val="0000FF"/>
                </a:solidFill>
              </a:rPr>
              <a:t>أردد حديث أبي أيوب الأنصاري رضي الله عنه حتى أحفظه ثم أسمعه زميلي .</a:t>
            </a:r>
          </a:p>
        </p:txBody>
      </p:sp>
      <p:sp>
        <p:nvSpPr>
          <p:cNvPr id="9" name="مربع نص 8"/>
          <p:cNvSpPr txBox="1">
            <a:spLocks noChangeArrowheads="1"/>
          </p:cNvSpPr>
          <p:nvPr/>
        </p:nvSpPr>
        <p:spPr bwMode="auto">
          <a:xfrm>
            <a:off x="1357290" y="1571612"/>
            <a:ext cx="6858035" cy="1077218"/>
          </a:xfrm>
          <a:prstGeom prst="rect">
            <a:avLst/>
          </a:prstGeom>
          <a:noFill/>
          <a:ln w="9525">
            <a:noFill/>
            <a:miter lim="800000"/>
            <a:headEnd/>
            <a:tailEnd/>
          </a:ln>
        </p:spPr>
        <p:txBody>
          <a:bodyPr wrap="square">
            <a:spAutoFit/>
          </a:bodyPr>
          <a:lstStyle/>
          <a:p>
            <a:pPr algn="r"/>
            <a:r>
              <a:rPr lang="ar-SA" sz="3200" b="1" dirty="0" smtClean="0"/>
              <a:t>أصطحب والدتي أو أخواتي لكي يقدمن العزاء لهن أو اتصل للعزاء وعرض المساعدة إن احتجن إليها </a:t>
            </a:r>
            <a:endParaRPr lang="ar-SA"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9"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0" fill="hold"/>
                                        <p:tgtEl>
                                          <p:spTgt spid="7"/>
                                        </p:tgtEl>
                                        <p:attrNameLst>
                                          <p:attrName>ppt_w</p:attrName>
                                        </p:attrNameLst>
                                      </p:cBhvr>
                                      <p:tavLst>
                                        <p:tav tm="0" fmla="#ppt_w*sin(2.5*pi*$)">
                                          <p:val>
                                            <p:fltVal val="0"/>
                                          </p:val>
                                        </p:tav>
                                        <p:tav tm="100000">
                                          <p:val>
                                            <p:fltVal val="1"/>
                                          </p:val>
                                        </p:tav>
                                      </p:tavLst>
                                    </p:anim>
                                    <p:anim calcmode="lin" valueType="num">
                                      <p:cBhvr>
                                        <p:cTn id="19" dur="5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8" presetClass="entr" presetSubtype="0" accel="5000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31" dur="1000" fill="hold"/>
                                        <p:tgtEl>
                                          <p:spTgt spid="9"/>
                                        </p:tgtEl>
                                        <p:attrNameLst>
                                          <p:attrName>ppt_y</p:attrName>
                                        </p:attrNameLst>
                                      </p:cBhvr>
                                      <p:tavLst>
                                        <p:tav tm="0">
                                          <p:val>
                                            <p:strVal val="#ppt_y"/>
                                          </p:val>
                                        </p:tav>
                                        <p:tav tm="100000">
                                          <p:val>
                                            <p:strVal val="#ppt_y"/>
                                          </p:val>
                                        </p:tav>
                                      </p:tavLst>
                                    </p:anim>
                                    <p:animEffect transition="in" filter="fade">
                                      <p:cBhvr>
                                        <p:cTn id="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مهم جدا جدا جدا جدا\صور\08ll5.jpg"/>
          <p:cNvPicPr>
            <a:picLocks noChangeAspect="1" noChangeArrowheads="1"/>
          </p:cNvPicPr>
          <p:nvPr/>
        </p:nvPicPr>
        <p:blipFill>
          <a:blip r:embed="rId3"/>
          <a:srcRect/>
          <a:stretch>
            <a:fillRect/>
          </a:stretch>
        </p:blipFill>
        <p:spPr bwMode="auto">
          <a:xfrm>
            <a:off x="0" y="-24"/>
            <a:ext cx="9144000" cy="6858024"/>
          </a:xfrm>
          <a:prstGeom prst="rect">
            <a:avLst/>
          </a:prstGeom>
          <a:noFill/>
        </p:spPr>
      </p:pic>
      <p:sp>
        <p:nvSpPr>
          <p:cNvPr id="5" name="انفجار 1 4"/>
          <p:cNvSpPr/>
          <p:nvPr/>
        </p:nvSpPr>
        <p:spPr>
          <a:xfrm>
            <a:off x="4643438" y="857232"/>
            <a:ext cx="3571900" cy="1428760"/>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1</a:t>
            </a:r>
            <a:endParaRPr lang="ar-EG" sz="5400" b="1" dirty="0">
              <a:solidFill>
                <a:srgbClr val="FF0000"/>
              </a:solidFill>
            </a:endParaRPr>
          </a:p>
        </p:txBody>
      </p:sp>
      <p:sp>
        <p:nvSpPr>
          <p:cNvPr id="6" name="مربع نص 5"/>
          <p:cNvSpPr txBox="1"/>
          <p:nvPr/>
        </p:nvSpPr>
        <p:spPr>
          <a:xfrm>
            <a:off x="928662" y="2373392"/>
            <a:ext cx="7286676" cy="1055608"/>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800" b="1" dirty="0" smtClean="0">
                <a:solidFill>
                  <a:srgbClr val="0000FF"/>
                </a:solidFill>
              </a:rPr>
              <a:t>أمامي أذكار النوم والاستيقاظ منه أضع أفكارا أستطيع من خلالها تعويد إخوتي الصغار على المحافظة عليها :</a:t>
            </a:r>
          </a:p>
        </p:txBody>
      </p:sp>
      <p:sp>
        <p:nvSpPr>
          <p:cNvPr id="8" name="مربع نص 7"/>
          <p:cNvSpPr txBox="1"/>
          <p:nvPr/>
        </p:nvSpPr>
        <p:spPr>
          <a:xfrm>
            <a:off x="5553471" y="3571876"/>
            <a:ext cx="2447553" cy="715089"/>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a:r>
              <a:rPr lang="ar-EG" sz="3600" b="1" dirty="0" smtClean="0">
                <a:solidFill>
                  <a:srgbClr val="0000FF"/>
                </a:solidFill>
              </a:rPr>
              <a:t>أذكار النوم</a:t>
            </a:r>
            <a:endParaRPr lang="ar-EG" sz="3600" b="1" dirty="0">
              <a:solidFill>
                <a:srgbClr val="0000FF"/>
              </a:solidFill>
            </a:endParaRPr>
          </a:p>
        </p:txBody>
      </p:sp>
      <p:cxnSp>
        <p:nvCxnSpPr>
          <p:cNvPr id="10" name="رابط كسهم مستقيم 9"/>
          <p:cNvCxnSpPr/>
          <p:nvPr/>
        </p:nvCxnSpPr>
        <p:spPr>
          <a:xfrm rot="5400000">
            <a:off x="6286512" y="4714884"/>
            <a:ext cx="571504"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1" name="مربع نص 10"/>
          <p:cNvSpPr txBox="1"/>
          <p:nvPr/>
        </p:nvSpPr>
        <p:spPr>
          <a:xfrm>
            <a:off x="5000628" y="5072074"/>
            <a:ext cx="3214710" cy="578882"/>
          </a:xfrm>
          <a:prstGeom prst="roundRect">
            <a:avLst/>
          </a:prstGeom>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ar-EG" sz="2800" b="1" dirty="0" smtClean="0">
                <a:solidFill>
                  <a:srgbClr val="0000FF"/>
                </a:solidFill>
              </a:rPr>
              <a:t>باسمك اللهم أموت </a:t>
            </a:r>
            <a:r>
              <a:rPr lang="ar-EG" sz="2800" b="1" dirty="0" err="1" smtClean="0">
                <a:solidFill>
                  <a:srgbClr val="0000FF"/>
                </a:solidFill>
              </a:rPr>
              <a:t>وأحيا</a:t>
            </a:r>
            <a:endParaRPr lang="ar-EG" sz="2800" b="1" dirty="0">
              <a:solidFill>
                <a:srgbClr val="0000FF"/>
              </a:solidFill>
            </a:endParaRPr>
          </a:p>
        </p:txBody>
      </p:sp>
      <p:sp>
        <p:nvSpPr>
          <p:cNvPr id="12" name="مربع نص 11"/>
          <p:cNvSpPr txBox="1"/>
          <p:nvPr/>
        </p:nvSpPr>
        <p:spPr>
          <a:xfrm>
            <a:off x="928662" y="3571876"/>
            <a:ext cx="3571900" cy="646986"/>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a:r>
              <a:rPr lang="ar-EG" sz="3200" b="1" dirty="0" smtClean="0">
                <a:solidFill>
                  <a:srgbClr val="0000FF"/>
                </a:solidFill>
              </a:rPr>
              <a:t>أذكار الاستيقاظ من النوم</a:t>
            </a:r>
            <a:endParaRPr lang="ar-EG" sz="3200" b="1" dirty="0">
              <a:solidFill>
                <a:srgbClr val="0000FF"/>
              </a:solidFill>
            </a:endParaRPr>
          </a:p>
        </p:txBody>
      </p:sp>
      <p:cxnSp>
        <p:nvCxnSpPr>
          <p:cNvPr id="13" name="رابط كسهم مستقيم 12"/>
          <p:cNvCxnSpPr/>
          <p:nvPr/>
        </p:nvCxnSpPr>
        <p:spPr>
          <a:xfrm rot="5400000">
            <a:off x="2357422" y="4571214"/>
            <a:ext cx="571504"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4" name="مربع نص 13"/>
          <p:cNvSpPr txBox="1"/>
          <p:nvPr/>
        </p:nvSpPr>
        <p:spPr>
          <a:xfrm>
            <a:off x="785786" y="4857760"/>
            <a:ext cx="4071966" cy="1191816"/>
          </a:xfrm>
          <a:prstGeom prst="roundRect">
            <a:avLst/>
          </a:prstGeom>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ar-EG" sz="3200" b="1" dirty="0" smtClean="0">
                <a:solidFill>
                  <a:srgbClr val="0000FF"/>
                </a:solidFill>
              </a:rPr>
              <a:t>الحمد لله الذي أحيانا بعد ما أماتنا وإليه النشور</a:t>
            </a:r>
            <a:endParaRPr lang="ar-EG" sz="3200" b="1" dirty="0">
              <a:solidFill>
                <a:srgbClr val="0000FF"/>
              </a:solidFill>
            </a:endParaRPr>
          </a:p>
        </p:txBody>
      </p:sp>
      <p:sp>
        <p:nvSpPr>
          <p:cNvPr id="15" name="مستطيل 14"/>
          <p:cNvSpPr/>
          <p:nvPr/>
        </p:nvSpPr>
        <p:spPr>
          <a:xfrm>
            <a:off x="6905421" y="6309320"/>
            <a:ext cx="184731" cy="400110"/>
          </a:xfrm>
          <a:prstGeom prst="rect">
            <a:avLst/>
          </a:prstGeom>
        </p:spPr>
        <p:txBody>
          <a:bodyPr wrap="none">
            <a:spAutoFit/>
          </a:bodyPr>
          <a:lstStyle/>
          <a:p>
            <a:endParaRPr lang="ar-SA" sz="2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fmla="#ppt_w*sin(2.5*pi*$)">
                                          <p:val>
                                            <p:fltVal val="0"/>
                                          </p:val>
                                        </p:tav>
                                        <p:tav tm="100000">
                                          <p:val>
                                            <p:fltVal val="1"/>
                                          </p:val>
                                        </p:tav>
                                      </p:tavLst>
                                    </p:anim>
                                    <p:anim calcmode="lin" valueType="num">
                                      <p:cBhvr>
                                        <p:cTn id="8" dur="5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randombar(horizontal)">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randombar(horizontal)">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1" grpId="0" animBg="1"/>
      <p:bldP spid="12"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3"/>
          <a:srcRect/>
          <a:stretch>
            <a:fillRect/>
          </a:stretch>
        </p:blipFill>
        <p:spPr bwMode="auto">
          <a:xfrm>
            <a:off x="0" y="-24"/>
            <a:ext cx="9144000" cy="6858024"/>
          </a:xfrm>
          <a:prstGeom prst="rect">
            <a:avLst/>
          </a:prstGeom>
          <a:noFill/>
        </p:spPr>
      </p:pic>
      <p:pic>
        <p:nvPicPr>
          <p:cNvPr id="6" name="صورة 5" descr="goldfloral3.jpg"/>
          <p:cNvPicPr>
            <a:picLocks noChangeAspect="1"/>
          </p:cNvPicPr>
          <p:nvPr/>
        </p:nvPicPr>
        <p:blipFill>
          <a:blip r:embed="rId4" cstate="print"/>
          <a:stretch>
            <a:fillRect/>
          </a:stretch>
        </p:blipFill>
        <p:spPr>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انفجار 1 6"/>
          <p:cNvSpPr/>
          <p:nvPr/>
        </p:nvSpPr>
        <p:spPr>
          <a:xfrm>
            <a:off x="5072066" y="500042"/>
            <a:ext cx="3571900" cy="1214446"/>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7</a:t>
            </a:r>
            <a:endParaRPr lang="ar-EG" sz="5400" b="1" dirty="0">
              <a:solidFill>
                <a:srgbClr val="FF0000"/>
              </a:solidFill>
            </a:endParaRPr>
          </a:p>
        </p:txBody>
      </p:sp>
      <p:sp>
        <p:nvSpPr>
          <p:cNvPr id="8" name="مربع نص 7"/>
          <p:cNvSpPr txBox="1"/>
          <p:nvPr/>
        </p:nvSpPr>
        <p:spPr>
          <a:xfrm>
            <a:off x="642910" y="1822390"/>
            <a:ext cx="7858180" cy="4392692"/>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800" b="1" dirty="0" smtClean="0">
                <a:solidFill>
                  <a:srgbClr val="0000FF"/>
                </a:solidFill>
              </a:rPr>
              <a:t>كان أبو طلحة </a:t>
            </a:r>
            <a:r>
              <a:rPr lang="ar-EG" sz="2800" b="1" dirty="0" smtClean="0">
                <a:solidFill>
                  <a:srgbClr val="0000FF"/>
                </a:solidFill>
                <a:sym typeface="AGA Arabesque"/>
              </a:rPr>
              <a:t> من أكثر الأنصار بالمدينة مالا من نخل وكان أحب أمواله إليه مزرعة تسمى ( </a:t>
            </a:r>
            <a:r>
              <a:rPr lang="ar-EG" sz="2800" b="1" dirty="0" err="1" smtClean="0">
                <a:solidFill>
                  <a:srgbClr val="0000FF"/>
                </a:solidFill>
                <a:sym typeface="AGA Arabesque"/>
              </a:rPr>
              <a:t>بيرحاء</a:t>
            </a:r>
            <a:r>
              <a:rPr lang="ar-EG" sz="2800" b="1" dirty="0" smtClean="0">
                <a:solidFill>
                  <a:srgbClr val="0000FF"/>
                </a:solidFill>
                <a:sym typeface="AGA Arabesque"/>
              </a:rPr>
              <a:t> ) وكانت مستقبلة المسجد وكان رسول الله  يدخلها ويشرب من ماء فيها طيب فلما نزلت هذه الآية ( لَن تَنَالُواْ الْبِرَّ حَتَّى تُنفِقُواْ مِمَّا تُحِبُّونَ ) قال أبو طلحة  إلى رسول الله  فقال يا رسول إن الله تبارك وتعالى يقول (لَن تَنَالُواْ الْبِرَّ حَتَّى تُنفِقُواْ مِمَّا تُحِبُّونَ ) وإن أحب مالي إلى </a:t>
            </a:r>
            <a:r>
              <a:rPr lang="ar-EG" sz="2800" b="1" dirty="0" err="1" smtClean="0">
                <a:solidFill>
                  <a:srgbClr val="0000FF"/>
                </a:solidFill>
                <a:sym typeface="AGA Arabesque"/>
              </a:rPr>
              <a:t>بيرحاء</a:t>
            </a:r>
            <a:r>
              <a:rPr lang="ar-EG" sz="2800" b="1" dirty="0" smtClean="0">
                <a:solidFill>
                  <a:srgbClr val="0000FF"/>
                </a:solidFill>
                <a:sym typeface="AGA Arabesque"/>
              </a:rPr>
              <a:t> وإنها صدقة لله تعالى أرجو برها وذخرها عند الله تعالى فضعها يا رسول اله حيث أراك الله . فقال رسول الله   : ( </a:t>
            </a:r>
            <a:r>
              <a:rPr lang="ar-EG" sz="2800" b="1" dirty="0" err="1" smtClean="0">
                <a:solidFill>
                  <a:srgbClr val="0000FF"/>
                </a:solidFill>
                <a:sym typeface="AGA Arabesque"/>
              </a:rPr>
              <a:t>بخ</a:t>
            </a:r>
            <a:r>
              <a:rPr lang="ar-EG" sz="2800" b="1" dirty="0" smtClean="0">
                <a:solidFill>
                  <a:srgbClr val="0000FF"/>
                </a:solidFill>
                <a:sym typeface="AGA Arabesque"/>
              </a:rPr>
              <a:t> ! ذلك مال رابح ! ذلك مال رابح ! وقد سمعت ما</a:t>
            </a:r>
            <a:endParaRPr lang="ar-EG" sz="2800" b="1" dirty="0" smtClean="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0" fill="hold"/>
                                        <p:tgtEl>
                                          <p:spTgt spid="7"/>
                                        </p:tgtEl>
                                        <p:attrNameLst>
                                          <p:attrName>ppt_w</p:attrName>
                                        </p:attrNameLst>
                                      </p:cBhvr>
                                      <p:tavLst>
                                        <p:tav tm="0" fmla="#ppt_w*sin(2.5*pi*$)">
                                          <p:val>
                                            <p:fltVal val="0"/>
                                          </p:val>
                                        </p:tav>
                                        <p:tav tm="100000">
                                          <p:val>
                                            <p:fltVal val="1"/>
                                          </p:val>
                                        </p:tav>
                                      </p:tavLst>
                                    </p:anim>
                                    <p:anim calcmode="lin" valueType="num">
                                      <p:cBhvr>
                                        <p:cTn id="14" dur="5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pic>
        <p:nvPicPr>
          <p:cNvPr id="3" name="صورة 2" descr="goldfloral3.jpg"/>
          <p:cNvPicPr>
            <a:picLocks noChangeAspect="1"/>
          </p:cNvPicPr>
          <p:nvPr/>
        </p:nvPicPr>
        <p:blipFill>
          <a:blip r:embed="rId3" cstate="print"/>
          <a:stretch>
            <a:fillRect/>
          </a:stretch>
        </p:blipFill>
        <p:spPr>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مربع نص 3"/>
          <p:cNvSpPr txBox="1"/>
          <p:nvPr/>
        </p:nvSpPr>
        <p:spPr>
          <a:xfrm>
            <a:off x="642910" y="488408"/>
            <a:ext cx="7858180" cy="1055608"/>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800" b="1" dirty="0" smtClean="0">
                <a:solidFill>
                  <a:srgbClr val="0000FF"/>
                </a:solidFill>
                <a:sym typeface="AGA Arabesque"/>
              </a:rPr>
              <a:t>قلت وإني أرى أن تجعلها في الأقربين ) فقال أبو طلحة  : أفعل يا رسول الله فقسمهما أبو طلحة  في أقاربه وبني عمه .</a:t>
            </a:r>
            <a:endParaRPr lang="ar-EG" sz="2800" b="1" dirty="0" smtClean="0">
              <a:solidFill>
                <a:srgbClr val="0000FF"/>
              </a:solidFill>
            </a:endParaRPr>
          </a:p>
        </p:txBody>
      </p:sp>
      <p:sp>
        <p:nvSpPr>
          <p:cNvPr id="7" name="مربع نص 6"/>
          <p:cNvSpPr txBox="1"/>
          <p:nvPr/>
        </p:nvSpPr>
        <p:spPr>
          <a:xfrm>
            <a:off x="1000100" y="1643050"/>
            <a:ext cx="7500990" cy="578882"/>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EG" sz="2800" b="1" dirty="0" smtClean="0">
                <a:solidFill>
                  <a:srgbClr val="FF0000"/>
                </a:solidFill>
                <a:sym typeface="AGA Arabesque"/>
              </a:rPr>
              <a:t>بعد قراءتي للقطعة السابقة أستنبط أكبر قدر ممكن من الفوائد :</a:t>
            </a:r>
            <a:endParaRPr lang="ar-EG" sz="2800" b="1" dirty="0" smtClean="0">
              <a:solidFill>
                <a:srgbClr val="FF0000"/>
              </a:solidFill>
            </a:endParaRPr>
          </a:p>
        </p:txBody>
      </p:sp>
      <p:sp>
        <p:nvSpPr>
          <p:cNvPr id="8" name="مربع نص 7"/>
          <p:cNvSpPr txBox="1"/>
          <p:nvPr/>
        </p:nvSpPr>
        <p:spPr>
          <a:xfrm>
            <a:off x="642910" y="2357430"/>
            <a:ext cx="7858180"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2800" b="1" dirty="0" smtClean="0">
                <a:solidFill>
                  <a:srgbClr val="0000FF"/>
                </a:solidFill>
                <a:sym typeface="AGA Arabesque"/>
              </a:rPr>
              <a:t>1- </a:t>
            </a:r>
            <a:r>
              <a:rPr lang="ar-EG" sz="2800" b="1" dirty="0" smtClean="0">
                <a:solidFill>
                  <a:schemeClr val="tx1"/>
                </a:solidFill>
                <a:sym typeface="AGA Arabesque"/>
              </a:rPr>
              <a:t>.........................................................................</a:t>
            </a:r>
            <a:endParaRPr lang="ar-EG" sz="2800" b="1" dirty="0" smtClean="0">
              <a:solidFill>
                <a:srgbClr val="0000FF"/>
              </a:solidFill>
            </a:endParaRPr>
          </a:p>
        </p:txBody>
      </p:sp>
      <p:sp>
        <p:nvSpPr>
          <p:cNvPr id="9" name="مربع نص 8"/>
          <p:cNvSpPr txBox="1"/>
          <p:nvPr/>
        </p:nvSpPr>
        <p:spPr>
          <a:xfrm>
            <a:off x="642910" y="3071810"/>
            <a:ext cx="7858180"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2800" b="1" dirty="0" smtClean="0">
                <a:solidFill>
                  <a:srgbClr val="0000FF"/>
                </a:solidFill>
                <a:sym typeface="AGA Arabesque"/>
              </a:rPr>
              <a:t>2- </a:t>
            </a:r>
            <a:r>
              <a:rPr lang="ar-EG" sz="2800" b="1" dirty="0" smtClean="0">
                <a:solidFill>
                  <a:schemeClr val="tx1"/>
                </a:solidFill>
                <a:sym typeface="AGA Arabesque"/>
              </a:rPr>
              <a:t>.........................................................................</a:t>
            </a:r>
            <a:endParaRPr lang="ar-EG" sz="2800" b="1" dirty="0" smtClean="0">
              <a:solidFill>
                <a:srgbClr val="0000FF"/>
              </a:solidFill>
            </a:endParaRPr>
          </a:p>
        </p:txBody>
      </p:sp>
      <p:sp>
        <p:nvSpPr>
          <p:cNvPr id="10" name="مربع نص 9"/>
          <p:cNvSpPr txBox="1"/>
          <p:nvPr/>
        </p:nvSpPr>
        <p:spPr>
          <a:xfrm>
            <a:off x="642910" y="3786190"/>
            <a:ext cx="7858180"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2800" b="1" dirty="0" smtClean="0">
                <a:solidFill>
                  <a:srgbClr val="0000FF"/>
                </a:solidFill>
                <a:sym typeface="AGA Arabesque"/>
              </a:rPr>
              <a:t>3- </a:t>
            </a:r>
            <a:r>
              <a:rPr lang="ar-EG" sz="2800" b="1" dirty="0" smtClean="0">
                <a:solidFill>
                  <a:schemeClr val="tx1"/>
                </a:solidFill>
                <a:sym typeface="AGA Arabesque"/>
              </a:rPr>
              <a:t>.........................................................................</a:t>
            </a:r>
            <a:endParaRPr lang="ar-EG" sz="2800" b="1" dirty="0" smtClean="0">
              <a:solidFill>
                <a:srgbClr val="0000FF"/>
              </a:solidFill>
            </a:endParaRPr>
          </a:p>
        </p:txBody>
      </p:sp>
      <p:sp>
        <p:nvSpPr>
          <p:cNvPr id="11" name="مربع نص 10"/>
          <p:cNvSpPr txBox="1"/>
          <p:nvPr/>
        </p:nvSpPr>
        <p:spPr>
          <a:xfrm>
            <a:off x="642910" y="4500570"/>
            <a:ext cx="7858180"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2800" b="1" dirty="0" smtClean="0">
                <a:solidFill>
                  <a:srgbClr val="0000FF"/>
                </a:solidFill>
                <a:sym typeface="AGA Arabesque"/>
              </a:rPr>
              <a:t>4- </a:t>
            </a:r>
            <a:r>
              <a:rPr lang="ar-EG" sz="2800" b="1" dirty="0" smtClean="0">
                <a:solidFill>
                  <a:schemeClr val="tx1"/>
                </a:solidFill>
                <a:sym typeface="AGA Arabesque"/>
              </a:rPr>
              <a:t>.........................................................................</a:t>
            </a:r>
            <a:endParaRPr lang="ar-EG" sz="2800" b="1" dirty="0" smtClean="0">
              <a:solidFill>
                <a:srgbClr val="0000FF"/>
              </a:solidFill>
            </a:endParaRPr>
          </a:p>
        </p:txBody>
      </p:sp>
      <p:sp>
        <p:nvSpPr>
          <p:cNvPr id="12" name="مربع نص 11"/>
          <p:cNvSpPr txBox="1"/>
          <p:nvPr/>
        </p:nvSpPr>
        <p:spPr>
          <a:xfrm>
            <a:off x="642910" y="5196289"/>
            <a:ext cx="7858180"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2800" b="1" dirty="0" smtClean="0">
                <a:solidFill>
                  <a:srgbClr val="0000FF"/>
                </a:solidFill>
                <a:sym typeface="AGA Arabesque"/>
              </a:rPr>
              <a:t>5- </a:t>
            </a:r>
            <a:r>
              <a:rPr lang="ar-EG" sz="2800" b="1" dirty="0" smtClean="0">
                <a:solidFill>
                  <a:schemeClr val="tx1"/>
                </a:solidFill>
                <a:sym typeface="AGA Arabesque"/>
              </a:rPr>
              <a:t>.........................................................................</a:t>
            </a:r>
            <a:endParaRPr lang="ar-EG" sz="2800" b="1" dirty="0" smtClean="0">
              <a:solidFill>
                <a:srgbClr val="0000FF"/>
              </a:solidFill>
            </a:endParaRPr>
          </a:p>
        </p:txBody>
      </p:sp>
      <p:sp>
        <p:nvSpPr>
          <p:cNvPr id="13" name="مربع نص 12"/>
          <p:cNvSpPr txBox="1"/>
          <p:nvPr/>
        </p:nvSpPr>
        <p:spPr>
          <a:xfrm>
            <a:off x="642910" y="5857892"/>
            <a:ext cx="7858180"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2800" b="1" dirty="0" smtClean="0">
                <a:solidFill>
                  <a:srgbClr val="0000FF"/>
                </a:solidFill>
                <a:sym typeface="AGA Arabesque"/>
              </a:rPr>
              <a:t>6- </a:t>
            </a:r>
            <a:r>
              <a:rPr lang="ar-EG" sz="2800" b="1" dirty="0" smtClean="0">
                <a:solidFill>
                  <a:schemeClr val="tx1"/>
                </a:solidFill>
                <a:sym typeface="AGA Arabesque"/>
              </a:rPr>
              <a:t>.........................................................................</a:t>
            </a:r>
            <a:endParaRPr lang="ar-EG" sz="2800" b="1" dirty="0" smtClean="0">
              <a:solidFill>
                <a:srgbClr val="0000FF"/>
              </a:solidFill>
            </a:endParaRPr>
          </a:p>
        </p:txBody>
      </p:sp>
      <p:sp>
        <p:nvSpPr>
          <p:cNvPr id="14" name="مربع نص 13"/>
          <p:cNvSpPr txBox="1">
            <a:spLocks noChangeArrowheads="1"/>
          </p:cNvSpPr>
          <p:nvPr/>
        </p:nvSpPr>
        <p:spPr bwMode="auto">
          <a:xfrm>
            <a:off x="1142976" y="2285992"/>
            <a:ext cx="6858035" cy="584775"/>
          </a:xfrm>
          <a:prstGeom prst="rect">
            <a:avLst/>
          </a:prstGeom>
          <a:noFill/>
          <a:ln w="9525">
            <a:noFill/>
            <a:miter lim="800000"/>
            <a:headEnd/>
            <a:tailEnd/>
          </a:ln>
        </p:spPr>
        <p:txBody>
          <a:bodyPr wrap="square">
            <a:spAutoFit/>
          </a:bodyPr>
          <a:lstStyle/>
          <a:p>
            <a:pPr algn="r"/>
            <a:r>
              <a:rPr lang="ar-SA" sz="3200" b="1" dirty="0" smtClean="0"/>
              <a:t>أن أفضل الصدقة ما كانت بأعز المال </a:t>
            </a:r>
            <a:endParaRPr lang="ar-SA" sz="3200" b="1" dirty="0"/>
          </a:p>
        </p:txBody>
      </p:sp>
      <p:sp>
        <p:nvSpPr>
          <p:cNvPr id="15" name="مربع نص 14"/>
          <p:cNvSpPr txBox="1">
            <a:spLocks noChangeArrowheads="1"/>
          </p:cNvSpPr>
          <p:nvPr/>
        </p:nvSpPr>
        <p:spPr bwMode="auto">
          <a:xfrm>
            <a:off x="214282" y="2928934"/>
            <a:ext cx="7786729" cy="954107"/>
          </a:xfrm>
          <a:prstGeom prst="rect">
            <a:avLst/>
          </a:prstGeom>
          <a:noFill/>
          <a:ln w="9525">
            <a:noFill/>
            <a:miter lim="800000"/>
            <a:headEnd/>
            <a:tailEnd/>
          </a:ln>
        </p:spPr>
        <p:txBody>
          <a:bodyPr wrap="square">
            <a:spAutoFit/>
          </a:bodyPr>
          <a:lstStyle/>
          <a:p>
            <a:pPr algn="r"/>
            <a:r>
              <a:rPr lang="ar-SA" sz="2800" b="1" dirty="0" smtClean="0"/>
              <a:t>سرعة الصحابة رضوان الله عليهم في تطبيق ما يقرؤون من القرآن الكريم </a:t>
            </a:r>
            <a:endParaRPr lang="ar-SA" sz="2800" b="1" dirty="0"/>
          </a:p>
        </p:txBody>
      </p:sp>
      <p:sp>
        <p:nvSpPr>
          <p:cNvPr id="16" name="مربع نص 15"/>
          <p:cNvSpPr txBox="1">
            <a:spLocks noChangeArrowheads="1"/>
          </p:cNvSpPr>
          <p:nvPr/>
        </p:nvSpPr>
        <p:spPr bwMode="auto">
          <a:xfrm>
            <a:off x="214282" y="3714752"/>
            <a:ext cx="7786729" cy="584775"/>
          </a:xfrm>
          <a:prstGeom prst="rect">
            <a:avLst/>
          </a:prstGeom>
          <a:noFill/>
          <a:ln w="9525">
            <a:noFill/>
            <a:miter lim="800000"/>
            <a:headEnd/>
            <a:tailEnd/>
          </a:ln>
        </p:spPr>
        <p:txBody>
          <a:bodyPr wrap="square">
            <a:spAutoFit/>
          </a:bodyPr>
          <a:lstStyle/>
          <a:p>
            <a:pPr algn="r"/>
            <a:r>
              <a:rPr lang="ar-SA" sz="3200" b="1" dirty="0" smtClean="0"/>
              <a:t>الصدقة على الأقارب أفضل من الصدقة على غيرهم </a:t>
            </a:r>
            <a:endParaRPr lang="ar-SA" sz="3200" b="1" dirty="0"/>
          </a:p>
        </p:txBody>
      </p:sp>
      <p:sp>
        <p:nvSpPr>
          <p:cNvPr id="17" name="مربع نص 16"/>
          <p:cNvSpPr txBox="1">
            <a:spLocks noChangeArrowheads="1"/>
          </p:cNvSpPr>
          <p:nvPr/>
        </p:nvSpPr>
        <p:spPr bwMode="auto">
          <a:xfrm>
            <a:off x="285720" y="4500570"/>
            <a:ext cx="7786729" cy="1077218"/>
          </a:xfrm>
          <a:prstGeom prst="rect">
            <a:avLst/>
          </a:prstGeom>
          <a:noFill/>
          <a:ln w="9525">
            <a:noFill/>
            <a:miter lim="800000"/>
            <a:headEnd/>
            <a:tailEnd/>
          </a:ln>
        </p:spPr>
        <p:txBody>
          <a:bodyPr wrap="square">
            <a:spAutoFit/>
          </a:bodyPr>
          <a:lstStyle/>
          <a:p>
            <a:pPr algn="r"/>
            <a:r>
              <a:rPr lang="ar-SA" sz="3200" b="1" dirty="0" smtClean="0"/>
              <a:t>الإنسان يؤجر بتقديم الصدقة على الأقارب أكثر من أجر الصدقة على غيرهم </a:t>
            </a:r>
            <a:endParaRPr lang="ar-SA" sz="3200" b="1" dirty="0"/>
          </a:p>
        </p:txBody>
      </p:sp>
      <p:sp>
        <p:nvSpPr>
          <p:cNvPr id="18" name="مستطيل 17"/>
          <p:cNvSpPr/>
          <p:nvPr/>
        </p:nvSpPr>
        <p:spPr>
          <a:xfrm>
            <a:off x="2123728" y="6453336"/>
            <a:ext cx="4966424" cy="400110"/>
          </a:xfrm>
          <a:prstGeom prst="rect">
            <a:avLst/>
          </a:prstGeom>
        </p:spPr>
        <p:txBody>
          <a:bodyPr wrap="none">
            <a:spAutoFit/>
          </a:bodyPr>
          <a:lstStyle/>
          <a:p>
            <a:r>
              <a:rPr lang="ar-SA" sz="2000" b="1" dirty="0"/>
              <a:t>الأستاذ أبو يوسف منتدى التربية والتعليم بالمدينة المنورة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randombar(horizont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randombar(horizontal)">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randombar(horizontal)">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randombar(horizontal)">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48" presetClass="entr" presetSubtype="0" accel="5000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000" fill="hold"/>
                                        <p:tgtEl>
                                          <p:spTgt spid="1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4" dur="1000" fill="hold"/>
                                        <p:tgtEl>
                                          <p:spTgt spid="14"/>
                                        </p:tgtEl>
                                        <p:attrNameLst>
                                          <p:attrName>ppt_x</p:attrName>
                                        </p:attrNameLst>
                                      </p:cBhvr>
                                      <p:tavLst>
                                        <p:tav tm="0">
                                          <p:val>
                                            <p:fltVal val="-1"/>
                                          </p:val>
                                        </p:tav>
                                        <p:tav tm="50000">
                                          <p:val>
                                            <p:fltVal val="0.95"/>
                                          </p:val>
                                        </p:tav>
                                        <p:tav tm="100000">
                                          <p:val>
                                            <p:strVal val="#ppt_x"/>
                                          </p:val>
                                        </p:tav>
                                      </p:tavLst>
                                    </p:anim>
                                    <p:anim calcmode="lin" valueType="num">
                                      <p:cBhvr>
                                        <p:cTn id="55" dur="1000" fill="hold"/>
                                        <p:tgtEl>
                                          <p:spTgt spid="14"/>
                                        </p:tgtEl>
                                        <p:attrNameLst>
                                          <p:attrName>ppt_y</p:attrName>
                                        </p:attrNameLst>
                                      </p:cBhvr>
                                      <p:tavLst>
                                        <p:tav tm="0">
                                          <p:val>
                                            <p:strVal val="#ppt_y"/>
                                          </p:val>
                                        </p:tav>
                                        <p:tav tm="100000">
                                          <p:val>
                                            <p:strVal val="#ppt_y"/>
                                          </p:val>
                                        </p:tav>
                                      </p:tavLst>
                                    </p:anim>
                                    <p:animEffect transition="in" filter="fade">
                                      <p:cBhvr>
                                        <p:cTn id="56" dur="10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48" presetClass="entr" presetSubtype="0" accel="5000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1000" fill="hold"/>
                                        <p:tgtEl>
                                          <p:spTgt spid="1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2" dur="1000" fill="hold"/>
                                        <p:tgtEl>
                                          <p:spTgt spid="15"/>
                                        </p:tgtEl>
                                        <p:attrNameLst>
                                          <p:attrName>ppt_x</p:attrName>
                                        </p:attrNameLst>
                                      </p:cBhvr>
                                      <p:tavLst>
                                        <p:tav tm="0">
                                          <p:val>
                                            <p:fltVal val="-1"/>
                                          </p:val>
                                        </p:tav>
                                        <p:tav tm="50000">
                                          <p:val>
                                            <p:fltVal val="0.95"/>
                                          </p:val>
                                        </p:tav>
                                        <p:tav tm="100000">
                                          <p:val>
                                            <p:strVal val="#ppt_x"/>
                                          </p:val>
                                        </p:tav>
                                      </p:tavLst>
                                    </p:anim>
                                    <p:anim calcmode="lin" valueType="num">
                                      <p:cBhvr>
                                        <p:cTn id="63" dur="1000" fill="hold"/>
                                        <p:tgtEl>
                                          <p:spTgt spid="15"/>
                                        </p:tgtEl>
                                        <p:attrNameLst>
                                          <p:attrName>ppt_y</p:attrName>
                                        </p:attrNameLst>
                                      </p:cBhvr>
                                      <p:tavLst>
                                        <p:tav tm="0">
                                          <p:val>
                                            <p:strVal val="#ppt_y"/>
                                          </p:val>
                                        </p:tav>
                                        <p:tav tm="100000">
                                          <p:val>
                                            <p:strVal val="#ppt_y"/>
                                          </p:val>
                                        </p:tav>
                                      </p:tavLst>
                                    </p:anim>
                                    <p:animEffect transition="in" filter="fade">
                                      <p:cBhvr>
                                        <p:cTn id="64" dur="10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48" presetClass="entr" presetSubtype="0" accel="50000"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1000" fill="hold"/>
                                        <p:tgtEl>
                                          <p:spTgt spid="1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0" dur="1000" fill="hold"/>
                                        <p:tgtEl>
                                          <p:spTgt spid="16"/>
                                        </p:tgtEl>
                                        <p:attrNameLst>
                                          <p:attrName>ppt_x</p:attrName>
                                        </p:attrNameLst>
                                      </p:cBhvr>
                                      <p:tavLst>
                                        <p:tav tm="0">
                                          <p:val>
                                            <p:fltVal val="-1"/>
                                          </p:val>
                                        </p:tav>
                                        <p:tav tm="50000">
                                          <p:val>
                                            <p:fltVal val="0.95"/>
                                          </p:val>
                                        </p:tav>
                                        <p:tav tm="100000">
                                          <p:val>
                                            <p:strVal val="#ppt_x"/>
                                          </p:val>
                                        </p:tav>
                                      </p:tavLst>
                                    </p:anim>
                                    <p:anim calcmode="lin" valueType="num">
                                      <p:cBhvr>
                                        <p:cTn id="71" dur="1000" fill="hold"/>
                                        <p:tgtEl>
                                          <p:spTgt spid="16"/>
                                        </p:tgtEl>
                                        <p:attrNameLst>
                                          <p:attrName>ppt_y</p:attrName>
                                        </p:attrNameLst>
                                      </p:cBhvr>
                                      <p:tavLst>
                                        <p:tav tm="0">
                                          <p:val>
                                            <p:strVal val="#ppt_y"/>
                                          </p:val>
                                        </p:tav>
                                        <p:tav tm="100000">
                                          <p:val>
                                            <p:strVal val="#ppt_y"/>
                                          </p:val>
                                        </p:tav>
                                      </p:tavLst>
                                    </p:anim>
                                    <p:animEffect transition="in" filter="fade">
                                      <p:cBhvr>
                                        <p:cTn id="72" dur="10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48" presetClass="entr" presetSubtype="0" accel="5000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8" dur="1000" fill="hold"/>
                                        <p:tgtEl>
                                          <p:spTgt spid="17"/>
                                        </p:tgtEl>
                                        <p:attrNameLst>
                                          <p:attrName>ppt_x</p:attrName>
                                        </p:attrNameLst>
                                      </p:cBhvr>
                                      <p:tavLst>
                                        <p:tav tm="0">
                                          <p:val>
                                            <p:fltVal val="-1"/>
                                          </p:val>
                                        </p:tav>
                                        <p:tav tm="50000">
                                          <p:val>
                                            <p:fltVal val="0.95"/>
                                          </p:val>
                                        </p:tav>
                                        <p:tav tm="100000">
                                          <p:val>
                                            <p:strVal val="#ppt_x"/>
                                          </p:val>
                                        </p:tav>
                                      </p:tavLst>
                                    </p:anim>
                                    <p:anim calcmode="lin" valueType="num">
                                      <p:cBhvr>
                                        <p:cTn id="79" dur="1000" fill="hold"/>
                                        <p:tgtEl>
                                          <p:spTgt spid="17"/>
                                        </p:tgtEl>
                                        <p:attrNameLst>
                                          <p:attrName>ppt_y</p:attrName>
                                        </p:attrNameLst>
                                      </p:cBhvr>
                                      <p:tavLst>
                                        <p:tav tm="0">
                                          <p:val>
                                            <p:strVal val="#ppt_y"/>
                                          </p:val>
                                        </p:tav>
                                        <p:tav tm="100000">
                                          <p:val>
                                            <p:strVal val="#ppt_y"/>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P spid="14" grpId="0"/>
      <p:bldP spid="15"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pic>
        <p:nvPicPr>
          <p:cNvPr id="3" name="Picture 1" descr="C:\Documents and Settings\ahmed.ABU-CC02553BBB1\Desktop\My Pictures\2952_imgcache.jpg"/>
          <p:cNvPicPr>
            <a:picLocks noChangeAspect="1" noChangeArrowheads="1"/>
          </p:cNvPicPr>
          <p:nvPr/>
        </p:nvPicPr>
        <p:blipFill>
          <a:blip r:embed="rId3" cstate="print"/>
          <a:srcRect/>
          <a:stretch>
            <a:fillRect/>
          </a:stretch>
        </p:blipFill>
        <p:spPr bwMode="auto">
          <a:xfrm>
            <a:off x="1857356" y="1857364"/>
            <a:ext cx="5389578" cy="34416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Rectangle 2"/>
          <p:cNvSpPr/>
          <p:nvPr/>
        </p:nvSpPr>
        <p:spPr>
          <a:xfrm>
            <a:off x="2428860" y="2746244"/>
            <a:ext cx="4643470" cy="1754326"/>
          </a:xfrm>
          <a:prstGeom prst="rect">
            <a:avLst/>
          </a:prstGeom>
          <a:noFill/>
        </p:spPr>
        <p:txBody>
          <a:bodyPr wrap="square" lIns="91440" tIns="45720" rIns="91440" bIns="45720">
            <a:spAutoFit/>
          </a:bodyPr>
          <a:lstStyle/>
          <a:p>
            <a:pPr algn="ctr"/>
            <a:r>
              <a:rPr lang="ar-EG"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reflection blurRad="6350" stA="55000" endA="50" endPos="85000" dist="60007" dir="5400000" sy="-100000" algn="bl" rotWithShape="0"/>
                </a:effectLst>
              </a:rPr>
              <a:t>الوحدة الثالثة : النبي </a:t>
            </a:r>
            <a:r>
              <a:rPr lang="ar-EG"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reflection blurRad="6350" stA="55000" endA="50" endPos="85000" dist="60007" dir="5400000" sy="-100000" algn="bl" rotWithShape="0"/>
                </a:effectLst>
                <a:sym typeface="AGA Arabesque"/>
              </a:rPr>
              <a:t> مع جلسائه</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reflection blurRad="6350" stA="55000" endA="50" endPos="85000" dist="60007"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
                                        <p:tgtEl>
                                          <p:spTgt spid="3"/>
                                        </p:tgtEl>
                                      </p:cBhvr>
                                    </p:animEffect>
                                    <p:anim calcmode="lin" valueType="num">
                                      <p:cBhvr>
                                        <p:cTn id="15" dur="400" fill="hold"/>
                                        <p:tgtEl>
                                          <p:spTgt spid="3"/>
                                        </p:tgtEl>
                                        <p:attrNameLst>
                                          <p:attrName>ppt_x</p:attrName>
                                        </p:attrNameLst>
                                      </p:cBhvr>
                                      <p:tavLst>
                                        <p:tav tm="0">
                                          <p:val>
                                            <p:strVal val="#ppt_x"/>
                                          </p:val>
                                        </p:tav>
                                        <p:tav tm="100000">
                                          <p:val>
                                            <p:strVal val="#ppt_x"/>
                                          </p:val>
                                        </p:tav>
                                      </p:tavLst>
                                    </p:anim>
                                    <p:anim calcmode="lin" valueType="num">
                                      <p:cBhvr>
                                        <p:cTn id="16" dur="400" fill="hold"/>
                                        <p:tgtEl>
                                          <p:spTgt spid="3"/>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4" name="انفجار 1 3"/>
          <p:cNvSpPr/>
          <p:nvPr/>
        </p:nvSpPr>
        <p:spPr>
          <a:xfrm>
            <a:off x="5072066" y="500042"/>
            <a:ext cx="3571900" cy="1214446"/>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1</a:t>
            </a:r>
            <a:endParaRPr lang="ar-EG" sz="5400" b="1" dirty="0">
              <a:solidFill>
                <a:srgbClr val="FF0000"/>
              </a:solidFill>
            </a:endParaRPr>
          </a:p>
        </p:txBody>
      </p:sp>
      <p:sp>
        <p:nvSpPr>
          <p:cNvPr id="5" name="مربع نص 4"/>
          <p:cNvSpPr txBox="1"/>
          <p:nvPr/>
        </p:nvSpPr>
        <p:spPr>
          <a:xfrm>
            <a:off x="2357422" y="1822390"/>
            <a:ext cx="6143668" cy="578882"/>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800" b="1" dirty="0" smtClean="0">
                <a:solidFill>
                  <a:srgbClr val="FF0000"/>
                </a:solidFill>
              </a:rPr>
              <a:t>أبين الأدب الذي ينبغي تطبيقه في الحالات الآتية :</a:t>
            </a:r>
          </a:p>
        </p:txBody>
      </p:sp>
      <p:graphicFrame>
        <p:nvGraphicFramePr>
          <p:cNvPr id="6" name="جدول 5"/>
          <p:cNvGraphicFramePr>
            <a:graphicFrameLocks noGrp="1"/>
          </p:cNvGraphicFramePr>
          <p:nvPr/>
        </p:nvGraphicFramePr>
        <p:xfrm>
          <a:off x="642910" y="2571744"/>
          <a:ext cx="7810512" cy="3786216"/>
        </p:xfrm>
        <a:graphic>
          <a:graphicData uri="http://schemas.openxmlformats.org/drawingml/2006/table">
            <a:tbl>
              <a:tblPr rtl="1" firstRow="1" bandRow="1">
                <a:tableStyleId>{21E4AEA4-8DFA-4A89-87EB-49C32662AFE0}</a:tableStyleId>
              </a:tblPr>
              <a:tblGrid>
                <a:gridCol w="602026"/>
                <a:gridCol w="3983270"/>
                <a:gridCol w="3225216"/>
              </a:tblGrid>
              <a:tr h="946554">
                <a:tc>
                  <a:txBody>
                    <a:bodyPr/>
                    <a:lstStyle/>
                    <a:p>
                      <a:pPr rtl="1"/>
                      <a:endParaRPr lang="ar-EG" dirty="0"/>
                    </a:p>
                  </a:txBody>
                  <a:tcPr/>
                </a:tc>
                <a:tc>
                  <a:txBody>
                    <a:bodyPr/>
                    <a:lstStyle/>
                    <a:p>
                      <a:pPr rtl="1"/>
                      <a:endParaRPr lang="ar-EG"/>
                    </a:p>
                  </a:txBody>
                  <a:tcPr/>
                </a:tc>
                <a:tc>
                  <a:txBody>
                    <a:bodyPr/>
                    <a:lstStyle/>
                    <a:p>
                      <a:pPr rtl="1"/>
                      <a:endParaRPr lang="ar-EG"/>
                    </a:p>
                  </a:txBody>
                  <a:tcPr/>
                </a:tc>
              </a:tr>
              <a:tr h="946554">
                <a:tc>
                  <a:txBody>
                    <a:bodyPr/>
                    <a:lstStyle/>
                    <a:p>
                      <a:pPr rtl="1"/>
                      <a:endParaRPr lang="ar-EG"/>
                    </a:p>
                  </a:txBody>
                  <a:tcPr/>
                </a:tc>
                <a:tc>
                  <a:txBody>
                    <a:bodyPr/>
                    <a:lstStyle/>
                    <a:p>
                      <a:pPr rtl="1"/>
                      <a:endParaRPr lang="ar-EG"/>
                    </a:p>
                  </a:txBody>
                  <a:tcPr/>
                </a:tc>
                <a:tc>
                  <a:txBody>
                    <a:bodyPr/>
                    <a:lstStyle/>
                    <a:p>
                      <a:pPr rtl="1"/>
                      <a:endParaRPr lang="ar-EG"/>
                    </a:p>
                  </a:txBody>
                  <a:tcPr/>
                </a:tc>
              </a:tr>
              <a:tr h="946554">
                <a:tc>
                  <a:txBody>
                    <a:bodyPr/>
                    <a:lstStyle/>
                    <a:p>
                      <a:pPr rtl="1"/>
                      <a:endParaRPr lang="ar-EG"/>
                    </a:p>
                  </a:txBody>
                  <a:tcPr/>
                </a:tc>
                <a:tc>
                  <a:txBody>
                    <a:bodyPr/>
                    <a:lstStyle/>
                    <a:p>
                      <a:pPr rtl="1"/>
                      <a:endParaRPr lang="ar-EG"/>
                    </a:p>
                  </a:txBody>
                  <a:tcPr/>
                </a:tc>
                <a:tc>
                  <a:txBody>
                    <a:bodyPr/>
                    <a:lstStyle/>
                    <a:p>
                      <a:pPr rtl="1"/>
                      <a:endParaRPr lang="ar-EG"/>
                    </a:p>
                  </a:txBody>
                  <a:tcPr/>
                </a:tc>
              </a:tr>
              <a:tr h="946554">
                <a:tc>
                  <a:txBody>
                    <a:bodyPr/>
                    <a:lstStyle/>
                    <a:p>
                      <a:pPr rtl="1"/>
                      <a:endParaRPr lang="ar-EG"/>
                    </a:p>
                  </a:txBody>
                  <a:tcPr/>
                </a:tc>
                <a:tc>
                  <a:txBody>
                    <a:bodyPr/>
                    <a:lstStyle/>
                    <a:p>
                      <a:pPr rtl="1"/>
                      <a:endParaRPr lang="ar-EG"/>
                    </a:p>
                  </a:txBody>
                  <a:tcPr/>
                </a:tc>
                <a:tc>
                  <a:txBody>
                    <a:bodyPr/>
                    <a:lstStyle/>
                    <a:p>
                      <a:pPr rtl="1"/>
                      <a:endParaRPr lang="ar-EG" dirty="0"/>
                    </a:p>
                  </a:txBody>
                  <a:tcPr/>
                </a:tc>
              </a:tr>
            </a:tbl>
          </a:graphicData>
        </a:graphic>
      </p:graphicFrame>
      <p:sp>
        <p:nvSpPr>
          <p:cNvPr id="7" name="مربع نص 6"/>
          <p:cNvSpPr txBox="1"/>
          <p:nvPr/>
        </p:nvSpPr>
        <p:spPr>
          <a:xfrm>
            <a:off x="7929586" y="2699165"/>
            <a:ext cx="428628" cy="683835"/>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3600" b="1" dirty="0" smtClean="0">
                <a:solidFill>
                  <a:srgbClr val="0000FF"/>
                </a:solidFill>
              </a:rPr>
              <a:t>م</a:t>
            </a:r>
          </a:p>
        </p:txBody>
      </p:sp>
      <p:sp>
        <p:nvSpPr>
          <p:cNvPr id="8" name="مربع نص 7"/>
          <p:cNvSpPr txBox="1"/>
          <p:nvPr/>
        </p:nvSpPr>
        <p:spPr>
          <a:xfrm>
            <a:off x="4572000" y="2643182"/>
            <a:ext cx="1785950" cy="783193"/>
          </a:xfrm>
          <a:prstGeom prst="roundRect">
            <a:avLst/>
          </a:prstGeom>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ar-EG" sz="4000" b="1" dirty="0" smtClean="0">
                <a:solidFill>
                  <a:srgbClr val="0000FF"/>
                </a:solidFill>
              </a:rPr>
              <a:t>الحالات </a:t>
            </a:r>
          </a:p>
        </p:txBody>
      </p:sp>
      <p:sp>
        <p:nvSpPr>
          <p:cNvPr id="9" name="مربع نص 8"/>
          <p:cNvSpPr txBox="1"/>
          <p:nvPr/>
        </p:nvSpPr>
        <p:spPr>
          <a:xfrm>
            <a:off x="1357290" y="2643182"/>
            <a:ext cx="1785950" cy="783193"/>
          </a:xfrm>
          <a:prstGeom prst="roundRect">
            <a:avLst/>
          </a:prstGeom>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ar-EG" sz="4000" b="1" dirty="0" smtClean="0">
                <a:solidFill>
                  <a:srgbClr val="0000FF"/>
                </a:solidFill>
              </a:rPr>
              <a:t>الأدب</a:t>
            </a:r>
          </a:p>
        </p:txBody>
      </p:sp>
      <p:sp>
        <p:nvSpPr>
          <p:cNvPr id="10" name="مربع نص 9"/>
          <p:cNvSpPr txBox="1"/>
          <p:nvPr/>
        </p:nvSpPr>
        <p:spPr>
          <a:xfrm>
            <a:off x="7929586" y="3643314"/>
            <a:ext cx="428628" cy="683835"/>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3600" b="1" dirty="0" smtClean="0">
                <a:solidFill>
                  <a:srgbClr val="0000FF"/>
                </a:solidFill>
              </a:rPr>
              <a:t>1</a:t>
            </a:r>
          </a:p>
        </p:txBody>
      </p:sp>
      <p:sp>
        <p:nvSpPr>
          <p:cNvPr id="11" name="مربع نص 10"/>
          <p:cNvSpPr txBox="1"/>
          <p:nvPr/>
        </p:nvSpPr>
        <p:spPr>
          <a:xfrm>
            <a:off x="7929586" y="4572008"/>
            <a:ext cx="428628" cy="683835"/>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3600" b="1" dirty="0" smtClean="0">
                <a:solidFill>
                  <a:srgbClr val="0000FF"/>
                </a:solidFill>
              </a:rPr>
              <a:t>2</a:t>
            </a:r>
          </a:p>
        </p:txBody>
      </p:sp>
      <p:sp>
        <p:nvSpPr>
          <p:cNvPr id="12" name="مربع نص 11"/>
          <p:cNvSpPr txBox="1"/>
          <p:nvPr/>
        </p:nvSpPr>
        <p:spPr>
          <a:xfrm>
            <a:off x="7929586" y="5538024"/>
            <a:ext cx="428628" cy="683835"/>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3600" b="1" dirty="0" smtClean="0">
                <a:solidFill>
                  <a:srgbClr val="0000FF"/>
                </a:solidFill>
              </a:rPr>
              <a:t>3</a:t>
            </a:r>
          </a:p>
        </p:txBody>
      </p:sp>
      <p:sp>
        <p:nvSpPr>
          <p:cNvPr id="13" name="مربع نص 12"/>
          <p:cNvSpPr txBox="1"/>
          <p:nvPr/>
        </p:nvSpPr>
        <p:spPr>
          <a:xfrm>
            <a:off x="3929058" y="3704040"/>
            <a:ext cx="3857652" cy="510778"/>
          </a:xfrm>
          <a:prstGeom prst="roundRect">
            <a:avLst/>
          </a:prstGeom>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ar-EG" sz="2400" b="1" dirty="0" smtClean="0">
                <a:solidFill>
                  <a:srgbClr val="0000FF"/>
                </a:solidFill>
              </a:rPr>
              <a:t>دخلت المجلس وقد امتلأ بالحاضرين</a:t>
            </a:r>
          </a:p>
        </p:txBody>
      </p:sp>
      <p:sp>
        <p:nvSpPr>
          <p:cNvPr id="14" name="مربع نص 13"/>
          <p:cNvSpPr txBox="1"/>
          <p:nvPr/>
        </p:nvSpPr>
        <p:spPr>
          <a:xfrm>
            <a:off x="3929058" y="4472541"/>
            <a:ext cx="3857652" cy="919401"/>
          </a:xfrm>
          <a:prstGeom prst="roundRect">
            <a:avLst/>
          </a:prstGeom>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ar-EG" sz="2400" b="1" dirty="0" smtClean="0">
                <a:solidFill>
                  <a:srgbClr val="0000FF"/>
                </a:solidFill>
              </a:rPr>
              <a:t>المعلم يشرح الدرس وأحد زملائي يحاول الحديث معي </a:t>
            </a:r>
          </a:p>
        </p:txBody>
      </p:sp>
      <p:sp>
        <p:nvSpPr>
          <p:cNvPr id="15" name="مربع نص 14"/>
          <p:cNvSpPr txBox="1"/>
          <p:nvPr/>
        </p:nvSpPr>
        <p:spPr>
          <a:xfrm>
            <a:off x="3929058" y="5463380"/>
            <a:ext cx="3857652" cy="919401"/>
          </a:xfrm>
          <a:prstGeom prst="roundRect">
            <a:avLst/>
          </a:prstGeom>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ar-EG" sz="2400" b="1" dirty="0" smtClean="0">
                <a:solidFill>
                  <a:srgbClr val="0000FF"/>
                </a:solidFill>
              </a:rPr>
              <a:t>بدأ بعض الحاضرين يغتابون شخصا وأنا في المجلس</a:t>
            </a:r>
          </a:p>
        </p:txBody>
      </p:sp>
      <p:sp>
        <p:nvSpPr>
          <p:cNvPr id="16" name="مربع نص 15"/>
          <p:cNvSpPr txBox="1">
            <a:spLocks noChangeArrowheads="1"/>
          </p:cNvSpPr>
          <p:nvPr/>
        </p:nvSpPr>
        <p:spPr bwMode="auto">
          <a:xfrm>
            <a:off x="642911" y="3429000"/>
            <a:ext cx="3286148" cy="1077218"/>
          </a:xfrm>
          <a:prstGeom prst="rect">
            <a:avLst/>
          </a:prstGeom>
          <a:noFill/>
          <a:ln w="9525">
            <a:noFill/>
            <a:miter lim="800000"/>
            <a:headEnd/>
            <a:tailEnd/>
          </a:ln>
        </p:spPr>
        <p:txBody>
          <a:bodyPr wrap="square">
            <a:spAutoFit/>
          </a:bodyPr>
          <a:lstStyle/>
          <a:p>
            <a:pPr algn="r"/>
            <a:r>
              <a:rPr lang="ar-SA" sz="3200" b="1" dirty="0" smtClean="0"/>
              <a:t>أجلس حيث انتهى </a:t>
            </a:r>
            <a:r>
              <a:rPr lang="ar-SA" sz="3200" b="1" dirty="0" err="1" smtClean="0"/>
              <a:t>بي</a:t>
            </a:r>
            <a:r>
              <a:rPr lang="ar-SA" sz="3200" b="1" dirty="0" smtClean="0"/>
              <a:t> المجلس </a:t>
            </a:r>
            <a:endParaRPr lang="ar-SA" sz="3200" b="1" dirty="0"/>
          </a:p>
        </p:txBody>
      </p:sp>
      <p:sp>
        <p:nvSpPr>
          <p:cNvPr id="17" name="مربع نص 16"/>
          <p:cNvSpPr txBox="1">
            <a:spLocks noChangeArrowheads="1"/>
          </p:cNvSpPr>
          <p:nvPr/>
        </p:nvSpPr>
        <p:spPr bwMode="auto">
          <a:xfrm>
            <a:off x="571472" y="4500570"/>
            <a:ext cx="3286148" cy="1077218"/>
          </a:xfrm>
          <a:prstGeom prst="rect">
            <a:avLst/>
          </a:prstGeom>
          <a:noFill/>
          <a:ln w="9525">
            <a:noFill/>
            <a:miter lim="800000"/>
            <a:headEnd/>
            <a:tailEnd/>
          </a:ln>
        </p:spPr>
        <p:txBody>
          <a:bodyPr wrap="square">
            <a:spAutoFit/>
          </a:bodyPr>
          <a:lstStyle/>
          <a:p>
            <a:pPr algn="r"/>
            <a:r>
              <a:rPr lang="ar-SA" sz="3200" b="1" dirty="0" smtClean="0"/>
              <a:t>لا انتبه لزميلي وانتبه للمعلم </a:t>
            </a:r>
            <a:endParaRPr lang="ar-SA" sz="3200" b="1" dirty="0"/>
          </a:p>
        </p:txBody>
      </p:sp>
      <p:sp>
        <p:nvSpPr>
          <p:cNvPr id="18" name="مربع نص 17"/>
          <p:cNvSpPr txBox="1">
            <a:spLocks noChangeArrowheads="1"/>
          </p:cNvSpPr>
          <p:nvPr/>
        </p:nvSpPr>
        <p:spPr bwMode="auto">
          <a:xfrm>
            <a:off x="571472" y="5429264"/>
            <a:ext cx="3286148" cy="1077218"/>
          </a:xfrm>
          <a:prstGeom prst="rect">
            <a:avLst/>
          </a:prstGeom>
          <a:noFill/>
          <a:ln w="9525">
            <a:noFill/>
            <a:miter lim="800000"/>
            <a:headEnd/>
            <a:tailEnd/>
          </a:ln>
        </p:spPr>
        <p:txBody>
          <a:bodyPr wrap="square">
            <a:spAutoFit/>
          </a:bodyPr>
          <a:lstStyle/>
          <a:p>
            <a:pPr algn="r"/>
            <a:r>
              <a:rPr lang="ar-SA" sz="3200" b="1" dirty="0" smtClean="0"/>
              <a:t>أنهاهم عن ذلك ولا أشاركهم المجلس </a:t>
            </a:r>
            <a:endParaRPr lang="ar-SA"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randombar(horizont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randombar(horizontal)">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randombar(horizontal)">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randombar(horizontal)">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randombar(horizontal)">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randombar(horizontal)">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48" presetClass="entr" presetSubtype="0" accel="50000"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1000" fill="hold"/>
                                        <p:tgtEl>
                                          <p:spTgt spid="1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0" dur="1000" fill="hold"/>
                                        <p:tgtEl>
                                          <p:spTgt spid="16"/>
                                        </p:tgtEl>
                                        <p:attrNameLst>
                                          <p:attrName>ppt_x</p:attrName>
                                        </p:attrNameLst>
                                      </p:cBhvr>
                                      <p:tavLst>
                                        <p:tav tm="0">
                                          <p:val>
                                            <p:fltVal val="-1"/>
                                          </p:val>
                                        </p:tav>
                                        <p:tav tm="50000">
                                          <p:val>
                                            <p:fltVal val="0.95"/>
                                          </p:val>
                                        </p:tav>
                                        <p:tav tm="100000">
                                          <p:val>
                                            <p:strVal val="#ppt_x"/>
                                          </p:val>
                                        </p:tav>
                                      </p:tavLst>
                                    </p:anim>
                                    <p:anim calcmode="lin" valueType="num">
                                      <p:cBhvr>
                                        <p:cTn id="71" dur="1000" fill="hold"/>
                                        <p:tgtEl>
                                          <p:spTgt spid="16"/>
                                        </p:tgtEl>
                                        <p:attrNameLst>
                                          <p:attrName>ppt_y</p:attrName>
                                        </p:attrNameLst>
                                      </p:cBhvr>
                                      <p:tavLst>
                                        <p:tav tm="0">
                                          <p:val>
                                            <p:strVal val="#ppt_y"/>
                                          </p:val>
                                        </p:tav>
                                        <p:tav tm="100000">
                                          <p:val>
                                            <p:strVal val="#ppt_y"/>
                                          </p:val>
                                        </p:tav>
                                      </p:tavLst>
                                    </p:anim>
                                    <p:animEffect transition="in" filter="fade">
                                      <p:cBhvr>
                                        <p:cTn id="72" dur="10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48" presetClass="entr" presetSubtype="0" accel="5000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8" dur="1000" fill="hold"/>
                                        <p:tgtEl>
                                          <p:spTgt spid="17"/>
                                        </p:tgtEl>
                                        <p:attrNameLst>
                                          <p:attrName>ppt_x</p:attrName>
                                        </p:attrNameLst>
                                      </p:cBhvr>
                                      <p:tavLst>
                                        <p:tav tm="0">
                                          <p:val>
                                            <p:fltVal val="-1"/>
                                          </p:val>
                                        </p:tav>
                                        <p:tav tm="50000">
                                          <p:val>
                                            <p:fltVal val="0.95"/>
                                          </p:val>
                                        </p:tav>
                                        <p:tav tm="100000">
                                          <p:val>
                                            <p:strVal val="#ppt_x"/>
                                          </p:val>
                                        </p:tav>
                                      </p:tavLst>
                                    </p:anim>
                                    <p:anim calcmode="lin" valueType="num">
                                      <p:cBhvr>
                                        <p:cTn id="79" dur="1000" fill="hold"/>
                                        <p:tgtEl>
                                          <p:spTgt spid="17"/>
                                        </p:tgtEl>
                                        <p:attrNameLst>
                                          <p:attrName>ppt_y</p:attrName>
                                        </p:attrNameLst>
                                      </p:cBhvr>
                                      <p:tavLst>
                                        <p:tav tm="0">
                                          <p:val>
                                            <p:strVal val="#ppt_y"/>
                                          </p:val>
                                        </p:tav>
                                        <p:tav tm="100000">
                                          <p:val>
                                            <p:strVal val="#ppt_y"/>
                                          </p:val>
                                        </p:tav>
                                      </p:tavLst>
                                    </p:anim>
                                    <p:animEffect transition="in" filter="fade">
                                      <p:cBhvr>
                                        <p:cTn id="80" dur="1000"/>
                                        <p:tgtEl>
                                          <p:spTgt spid="17"/>
                                        </p:tgtEl>
                                      </p:cBhvr>
                                    </p:animEffect>
                                  </p:childTnLst>
                                </p:cTn>
                              </p:par>
                            </p:childTnLst>
                          </p:cTn>
                        </p:par>
                      </p:childTnLst>
                    </p:cTn>
                  </p:par>
                  <p:par>
                    <p:cTn id="81" fill="hold">
                      <p:stCondLst>
                        <p:cond delay="indefinite"/>
                      </p:stCondLst>
                      <p:childTnLst>
                        <p:par>
                          <p:cTn id="82" fill="hold">
                            <p:stCondLst>
                              <p:cond delay="0"/>
                            </p:stCondLst>
                            <p:childTnLst>
                              <p:par>
                                <p:cTn id="83" presetID="48" presetClass="entr" presetSubtype="0" accel="50000"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p:cTn id="85" dur="1000" fill="hold"/>
                                        <p:tgtEl>
                                          <p:spTgt spid="1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6" dur="1000" fill="hold"/>
                                        <p:tgtEl>
                                          <p:spTgt spid="18"/>
                                        </p:tgtEl>
                                        <p:attrNameLst>
                                          <p:attrName>ppt_x</p:attrName>
                                        </p:attrNameLst>
                                      </p:cBhvr>
                                      <p:tavLst>
                                        <p:tav tm="0">
                                          <p:val>
                                            <p:fltVal val="-1"/>
                                          </p:val>
                                        </p:tav>
                                        <p:tav tm="50000">
                                          <p:val>
                                            <p:fltVal val="0.95"/>
                                          </p:val>
                                        </p:tav>
                                        <p:tav tm="100000">
                                          <p:val>
                                            <p:strVal val="#ppt_x"/>
                                          </p:val>
                                        </p:tav>
                                      </p:tavLst>
                                    </p:anim>
                                    <p:anim calcmode="lin" valueType="num">
                                      <p:cBhvr>
                                        <p:cTn id="87" dur="1000" fill="hold"/>
                                        <p:tgtEl>
                                          <p:spTgt spid="18"/>
                                        </p:tgtEl>
                                        <p:attrNameLst>
                                          <p:attrName>ppt_y</p:attrName>
                                        </p:attrNameLst>
                                      </p:cBhvr>
                                      <p:tavLst>
                                        <p:tav tm="0">
                                          <p:val>
                                            <p:strVal val="#ppt_y"/>
                                          </p:val>
                                        </p:tav>
                                        <p:tav tm="100000">
                                          <p:val>
                                            <p:strVal val="#ppt_y"/>
                                          </p:val>
                                        </p:tav>
                                      </p:tavLst>
                                    </p:anim>
                                    <p:animEffect transition="in" filter="fade">
                                      <p:cBhvr>
                                        <p:cTn id="8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graphicFrame>
        <p:nvGraphicFramePr>
          <p:cNvPr id="4" name="جدول 3"/>
          <p:cNvGraphicFramePr>
            <a:graphicFrameLocks noGrp="1"/>
          </p:cNvGraphicFramePr>
          <p:nvPr/>
        </p:nvGraphicFramePr>
        <p:xfrm>
          <a:off x="642910" y="571480"/>
          <a:ext cx="7810512" cy="5857915"/>
        </p:xfrm>
        <a:graphic>
          <a:graphicData uri="http://schemas.openxmlformats.org/drawingml/2006/table">
            <a:tbl>
              <a:tblPr rtl="1" firstRow="1" bandRow="1">
                <a:tableStyleId>{21E4AEA4-8DFA-4A89-87EB-49C32662AFE0}</a:tableStyleId>
              </a:tblPr>
              <a:tblGrid>
                <a:gridCol w="602026"/>
                <a:gridCol w="3983270"/>
                <a:gridCol w="3225216"/>
              </a:tblGrid>
              <a:tr h="1171583">
                <a:tc>
                  <a:txBody>
                    <a:bodyPr/>
                    <a:lstStyle/>
                    <a:p>
                      <a:pPr rtl="1"/>
                      <a:endParaRPr lang="ar-EG" dirty="0"/>
                    </a:p>
                  </a:txBody>
                  <a:tcPr/>
                </a:tc>
                <a:tc>
                  <a:txBody>
                    <a:bodyPr/>
                    <a:lstStyle/>
                    <a:p>
                      <a:pPr rtl="1"/>
                      <a:endParaRPr lang="ar-EG"/>
                    </a:p>
                  </a:txBody>
                  <a:tcPr/>
                </a:tc>
                <a:tc>
                  <a:txBody>
                    <a:bodyPr/>
                    <a:lstStyle/>
                    <a:p>
                      <a:pPr rtl="1"/>
                      <a:endParaRPr lang="ar-EG"/>
                    </a:p>
                  </a:txBody>
                  <a:tcPr/>
                </a:tc>
              </a:tr>
              <a:tr h="1171583">
                <a:tc>
                  <a:txBody>
                    <a:bodyPr/>
                    <a:lstStyle/>
                    <a:p>
                      <a:pPr rtl="1"/>
                      <a:endParaRPr lang="ar-EG"/>
                    </a:p>
                  </a:txBody>
                  <a:tcPr/>
                </a:tc>
                <a:tc>
                  <a:txBody>
                    <a:bodyPr/>
                    <a:lstStyle/>
                    <a:p>
                      <a:pPr rtl="1"/>
                      <a:endParaRPr lang="ar-EG"/>
                    </a:p>
                  </a:txBody>
                  <a:tcPr/>
                </a:tc>
                <a:tc>
                  <a:txBody>
                    <a:bodyPr/>
                    <a:lstStyle/>
                    <a:p>
                      <a:pPr rtl="1"/>
                      <a:endParaRPr lang="ar-EG" dirty="0"/>
                    </a:p>
                  </a:txBody>
                  <a:tcPr/>
                </a:tc>
              </a:tr>
              <a:tr h="1171583">
                <a:tc>
                  <a:txBody>
                    <a:bodyPr/>
                    <a:lstStyle/>
                    <a:p>
                      <a:pPr rtl="1"/>
                      <a:endParaRPr lang="ar-EG"/>
                    </a:p>
                  </a:txBody>
                  <a:tcPr/>
                </a:tc>
                <a:tc>
                  <a:txBody>
                    <a:bodyPr/>
                    <a:lstStyle/>
                    <a:p>
                      <a:pPr rtl="1"/>
                      <a:endParaRPr lang="ar-EG"/>
                    </a:p>
                  </a:txBody>
                  <a:tcPr/>
                </a:tc>
                <a:tc>
                  <a:txBody>
                    <a:bodyPr/>
                    <a:lstStyle/>
                    <a:p>
                      <a:pPr rtl="1"/>
                      <a:endParaRPr lang="ar-EG"/>
                    </a:p>
                  </a:txBody>
                  <a:tcPr/>
                </a:tc>
              </a:tr>
              <a:tr h="1171583">
                <a:tc>
                  <a:txBody>
                    <a:bodyPr/>
                    <a:lstStyle/>
                    <a:p>
                      <a:pPr rtl="1"/>
                      <a:endParaRPr lang="ar-EG"/>
                    </a:p>
                  </a:txBody>
                  <a:tcPr/>
                </a:tc>
                <a:tc>
                  <a:txBody>
                    <a:bodyPr/>
                    <a:lstStyle/>
                    <a:p>
                      <a:pPr rtl="1"/>
                      <a:endParaRPr lang="ar-EG"/>
                    </a:p>
                  </a:txBody>
                  <a:tcPr/>
                </a:tc>
                <a:tc>
                  <a:txBody>
                    <a:bodyPr/>
                    <a:lstStyle/>
                    <a:p>
                      <a:pPr rtl="1"/>
                      <a:endParaRPr lang="ar-EG" dirty="0"/>
                    </a:p>
                  </a:txBody>
                  <a:tcPr/>
                </a:tc>
              </a:tr>
              <a:tr h="1171583">
                <a:tc>
                  <a:txBody>
                    <a:bodyPr/>
                    <a:lstStyle/>
                    <a:p>
                      <a:pPr rtl="1"/>
                      <a:endParaRPr lang="ar-EG" dirty="0"/>
                    </a:p>
                  </a:txBody>
                  <a:tcPr/>
                </a:tc>
                <a:tc>
                  <a:txBody>
                    <a:bodyPr/>
                    <a:lstStyle/>
                    <a:p>
                      <a:pPr rtl="1"/>
                      <a:endParaRPr lang="ar-EG"/>
                    </a:p>
                  </a:txBody>
                  <a:tcPr/>
                </a:tc>
                <a:tc>
                  <a:txBody>
                    <a:bodyPr/>
                    <a:lstStyle/>
                    <a:p>
                      <a:pPr rtl="1"/>
                      <a:endParaRPr lang="ar-EG" dirty="0"/>
                    </a:p>
                  </a:txBody>
                  <a:tcPr/>
                </a:tc>
              </a:tr>
            </a:tbl>
          </a:graphicData>
        </a:graphic>
      </p:graphicFrame>
      <p:sp>
        <p:nvSpPr>
          <p:cNvPr id="5" name="مربع نص 4"/>
          <p:cNvSpPr txBox="1"/>
          <p:nvPr/>
        </p:nvSpPr>
        <p:spPr>
          <a:xfrm>
            <a:off x="7929586" y="816954"/>
            <a:ext cx="428628" cy="683835"/>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3600" b="1" dirty="0" smtClean="0">
                <a:solidFill>
                  <a:srgbClr val="0000FF"/>
                </a:solidFill>
              </a:rPr>
              <a:t>م</a:t>
            </a:r>
          </a:p>
        </p:txBody>
      </p:sp>
      <p:sp>
        <p:nvSpPr>
          <p:cNvPr id="6" name="مربع نص 5"/>
          <p:cNvSpPr txBox="1"/>
          <p:nvPr/>
        </p:nvSpPr>
        <p:spPr>
          <a:xfrm>
            <a:off x="4929190" y="760971"/>
            <a:ext cx="1785950" cy="783193"/>
          </a:xfrm>
          <a:prstGeom prst="roundRect">
            <a:avLst/>
          </a:prstGeom>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ar-EG" sz="4000" b="1" dirty="0" smtClean="0">
                <a:solidFill>
                  <a:srgbClr val="0000FF"/>
                </a:solidFill>
              </a:rPr>
              <a:t>الحالات </a:t>
            </a:r>
          </a:p>
        </p:txBody>
      </p:sp>
      <p:sp>
        <p:nvSpPr>
          <p:cNvPr id="7" name="مربع نص 6"/>
          <p:cNvSpPr txBox="1"/>
          <p:nvPr/>
        </p:nvSpPr>
        <p:spPr>
          <a:xfrm>
            <a:off x="1214414" y="760971"/>
            <a:ext cx="1785950" cy="783193"/>
          </a:xfrm>
          <a:prstGeom prst="roundRect">
            <a:avLst/>
          </a:prstGeom>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ar-EG" sz="4000" b="1" dirty="0" smtClean="0">
                <a:solidFill>
                  <a:srgbClr val="0000FF"/>
                </a:solidFill>
              </a:rPr>
              <a:t>الأدب</a:t>
            </a:r>
          </a:p>
        </p:txBody>
      </p:sp>
      <p:sp>
        <p:nvSpPr>
          <p:cNvPr id="8" name="مربع نص 7"/>
          <p:cNvSpPr txBox="1"/>
          <p:nvPr/>
        </p:nvSpPr>
        <p:spPr>
          <a:xfrm>
            <a:off x="7929586" y="2000240"/>
            <a:ext cx="428628" cy="683835"/>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3600" b="1" dirty="0" smtClean="0">
                <a:solidFill>
                  <a:srgbClr val="0000FF"/>
                </a:solidFill>
              </a:rPr>
              <a:t>4</a:t>
            </a:r>
          </a:p>
        </p:txBody>
      </p:sp>
      <p:sp>
        <p:nvSpPr>
          <p:cNvPr id="11" name="مربع نص 10"/>
          <p:cNvSpPr txBox="1"/>
          <p:nvPr/>
        </p:nvSpPr>
        <p:spPr>
          <a:xfrm>
            <a:off x="3929058" y="1785926"/>
            <a:ext cx="3857652" cy="1055608"/>
          </a:xfrm>
          <a:prstGeom prst="roundRect">
            <a:avLst/>
          </a:prstGeom>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ar-EG" sz="2800" b="1" dirty="0" smtClean="0">
                <a:solidFill>
                  <a:srgbClr val="0000FF"/>
                </a:solidFill>
              </a:rPr>
              <a:t>دخل أحد الضيوف إلى المجلس ولم يسلم على الجالسين </a:t>
            </a:r>
          </a:p>
        </p:txBody>
      </p:sp>
      <p:sp>
        <p:nvSpPr>
          <p:cNvPr id="14" name="مربع نص 13"/>
          <p:cNvSpPr txBox="1"/>
          <p:nvPr/>
        </p:nvSpPr>
        <p:spPr>
          <a:xfrm>
            <a:off x="7929586" y="3143248"/>
            <a:ext cx="428628" cy="683835"/>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3600" b="1" dirty="0" smtClean="0">
                <a:solidFill>
                  <a:srgbClr val="0000FF"/>
                </a:solidFill>
              </a:rPr>
              <a:t>5</a:t>
            </a:r>
          </a:p>
        </p:txBody>
      </p:sp>
      <p:sp>
        <p:nvSpPr>
          <p:cNvPr id="15" name="مربع نص 14"/>
          <p:cNvSpPr txBox="1"/>
          <p:nvPr/>
        </p:nvSpPr>
        <p:spPr>
          <a:xfrm>
            <a:off x="7929586" y="4286256"/>
            <a:ext cx="428628" cy="683835"/>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3600" b="1" dirty="0" smtClean="0">
                <a:solidFill>
                  <a:srgbClr val="0000FF"/>
                </a:solidFill>
              </a:rPr>
              <a:t>6</a:t>
            </a:r>
          </a:p>
        </p:txBody>
      </p:sp>
      <p:sp>
        <p:nvSpPr>
          <p:cNvPr id="16" name="مربع نص 15"/>
          <p:cNvSpPr txBox="1"/>
          <p:nvPr/>
        </p:nvSpPr>
        <p:spPr>
          <a:xfrm>
            <a:off x="7929586" y="5500702"/>
            <a:ext cx="428628" cy="683835"/>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3600" b="1" dirty="0" smtClean="0">
                <a:solidFill>
                  <a:srgbClr val="0000FF"/>
                </a:solidFill>
              </a:rPr>
              <a:t>7</a:t>
            </a:r>
          </a:p>
        </p:txBody>
      </p:sp>
      <p:sp>
        <p:nvSpPr>
          <p:cNvPr id="17" name="مربع نص 16"/>
          <p:cNvSpPr txBox="1"/>
          <p:nvPr/>
        </p:nvSpPr>
        <p:spPr>
          <a:xfrm>
            <a:off x="3929058" y="3000372"/>
            <a:ext cx="3857652" cy="1055608"/>
          </a:xfrm>
          <a:prstGeom prst="roundRect">
            <a:avLst/>
          </a:prstGeom>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ar-EG" sz="2800" b="1" dirty="0" smtClean="0">
                <a:solidFill>
                  <a:srgbClr val="0000FF"/>
                </a:solidFill>
              </a:rPr>
              <a:t>أثناء حديث أحد الحاضرين تلعثم في الكلام وأخطأ</a:t>
            </a:r>
          </a:p>
        </p:txBody>
      </p:sp>
      <p:sp>
        <p:nvSpPr>
          <p:cNvPr id="18" name="مربع نص 17"/>
          <p:cNvSpPr txBox="1"/>
          <p:nvPr/>
        </p:nvSpPr>
        <p:spPr>
          <a:xfrm>
            <a:off x="3929058" y="4288881"/>
            <a:ext cx="3857652" cy="783193"/>
          </a:xfrm>
          <a:prstGeom prst="roundRect">
            <a:avLst/>
          </a:prstGeom>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ar-EG" sz="2000" b="1" dirty="0" smtClean="0">
                <a:solidFill>
                  <a:srgbClr val="0000FF"/>
                </a:solidFill>
              </a:rPr>
              <a:t>جلست في مكان فجاء أحد الحاضرين وقال هذا مكاني قمت منه لحاجة ثم عدت إليه</a:t>
            </a:r>
          </a:p>
        </p:txBody>
      </p:sp>
      <p:sp>
        <p:nvSpPr>
          <p:cNvPr id="19" name="مربع نص 18"/>
          <p:cNvSpPr txBox="1"/>
          <p:nvPr/>
        </p:nvSpPr>
        <p:spPr>
          <a:xfrm>
            <a:off x="3929058" y="5271568"/>
            <a:ext cx="3857652" cy="1123712"/>
          </a:xfrm>
          <a:prstGeom prst="roundRect">
            <a:avLst/>
          </a:prstGeom>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ar-EG" sz="2000" b="1" dirty="0" smtClean="0">
                <a:solidFill>
                  <a:srgbClr val="0000FF"/>
                </a:solidFill>
              </a:rPr>
              <a:t>أثناء مصافحتي لبعض الحاضرين كان أحدهم منشغلا عني أثناء المصافحة بالحديث مع زميله الذي بجانبه</a:t>
            </a:r>
          </a:p>
        </p:txBody>
      </p:sp>
      <p:sp>
        <p:nvSpPr>
          <p:cNvPr id="20" name="مربع نص 19"/>
          <p:cNvSpPr txBox="1">
            <a:spLocks noChangeArrowheads="1"/>
          </p:cNvSpPr>
          <p:nvPr/>
        </p:nvSpPr>
        <p:spPr bwMode="auto">
          <a:xfrm>
            <a:off x="571473" y="1714488"/>
            <a:ext cx="3214710" cy="1200329"/>
          </a:xfrm>
          <a:prstGeom prst="rect">
            <a:avLst/>
          </a:prstGeom>
          <a:noFill/>
          <a:ln w="9525">
            <a:noFill/>
            <a:miter lim="800000"/>
            <a:headEnd/>
            <a:tailEnd/>
          </a:ln>
        </p:spPr>
        <p:txBody>
          <a:bodyPr wrap="square">
            <a:spAutoFit/>
          </a:bodyPr>
          <a:lstStyle/>
          <a:p>
            <a:pPr algn="r"/>
            <a:r>
              <a:rPr lang="ar-SA" sz="2400" b="1" dirty="0" smtClean="0"/>
              <a:t>أبين له بعد انقضاء المجلس بلطف ولين أدب السلام عند دخول المجلس </a:t>
            </a:r>
            <a:endParaRPr lang="ar-SA" sz="2400" b="1" dirty="0"/>
          </a:p>
        </p:txBody>
      </p:sp>
      <p:sp>
        <p:nvSpPr>
          <p:cNvPr id="21" name="مربع نص 20"/>
          <p:cNvSpPr txBox="1">
            <a:spLocks noChangeArrowheads="1"/>
          </p:cNvSpPr>
          <p:nvPr/>
        </p:nvSpPr>
        <p:spPr bwMode="auto">
          <a:xfrm>
            <a:off x="571472" y="3000372"/>
            <a:ext cx="3214710" cy="830997"/>
          </a:xfrm>
          <a:prstGeom prst="rect">
            <a:avLst/>
          </a:prstGeom>
          <a:noFill/>
          <a:ln w="9525">
            <a:noFill/>
            <a:miter lim="800000"/>
            <a:headEnd/>
            <a:tailEnd/>
          </a:ln>
        </p:spPr>
        <p:txBody>
          <a:bodyPr wrap="square">
            <a:spAutoFit/>
          </a:bodyPr>
          <a:lstStyle/>
          <a:p>
            <a:pPr algn="r"/>
            <a:r>
              <a:rPr lang="ar-SA" sz="2400" b="1" dirty="0" smtClean="0"/>
              <a:t>لا أحرجه بالتعليق بل أحاول أن أشغله عن ذلك بمتابعة الحديث </a:t>
            </a:r>
            <a:endParaRPr lang="ar-SA" sz="2400" b="1" dirty="0"/>
          </a:p>
        </p:txBody>
      </p:sp>
      <p:sp>
        <p:nvSpPr>
          <p:cNvPr id="22" name="مربع نص 21"/>
          <p:cNvSpPr txBox="1">
            <a:spLocks noChangeArrowheads="1"/>
          </p:cNvSpPr>
          <p:nvPr/>
        </p:nvSpPr>
        <p:spPr bwMode="auto">
          <a:xfrm>
            <a:off x="642910" y="4214818"/>
            <a:ext cx="3214710" cy="830997"/>
          </a:xfrm>
          <a:prstGeom prst="rect">
            <a:avLst/>
          </a:prstGeom>
          <a:noFill/>
          <a:ln w="9525">
            <a:noFill/>
            <a:miter lim="800000"/>
            <a:headEnd/>
            <a:tailEnd/>
          </a:ln>
        </p:spPr>
        <p:txBody>
          <a:bodyPr wrap="square">
            <a:spAutoFit/>
          </a:bodyPr>
          <a:lstStyle/>
          <a:p>
            <a:pPr algn="r"/>
            <a:r>
              <a:rPr lang="ar-SA" sz="2400" b="1" dirty="0" smtClean="0"/>
              <a:t>أقوم وأجلسه من باب الأدب وبعد ذلك أعلمه أنه </a:t>
            </a:r>
            <a:r>
              <a:rPr lang="ar-SA" sz="2400" b="1" dirty="0" err="1" smtClean="0"/>
              <a:t>لايصح</a:t>
            </a:r>
            <a:r>
              <a:rPr lang="ar-SA" sz="2400" b="1" dirty="0" smtClean="0"/>
              <a:t> ذلك </a:t>
            </a:r>
            <a:endParaRPr lang="ar-SA" sz="2400" b="1" dirty="0"/>
          </a:p>
        </p:txBody>
      </p:sp>
      <p:sp>
        <p:nvSpPr>
          <p:cNvPr id="23" name="مربع نص 22"/>
          <p:cNvSpPr txBox="1">
            <a:spLocks noChangeArrowheads="1"/>
          </p:cNvSpPr>
          <p:nvPr/>
        </p:nvSpPr>
        <p:spPr bwMode="auto">
          <a:xfrm>
            <a:off x="642910" y="5357826"/>
            <a:ext cx="3214710" cy="461665"/>
          </a:xfrm>
          <a:prstGeom prst="rect">
            <a:avLst/>
          </a:prstGeom>
          <a:noFill/>
          <a:ln w="9525">
            <a:noFill/>
            <a:miter lim="800000"/>
            <a:headEnd/>
            <a:tailEnd/>
          </a:ln>
        </p:spPr>
        <p:txBody>
          <a:bodyPr wrap="square">
            <a:spAutoFit/>
          </a:bodyPr>
          <a:lstStyle/>
          <a:p>
            <a:pPr algn="r"/>
            <a:r>
              <a:rPr lang="ar-SA" sz="2400" b="1" dirty="0" smtClean="0"/>
              <a:t>ألتمس له العذر لعدم انتباهه </a:t>
            </a:r>
            <a:endParaRPr lang="ar-SA"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randombar(horizont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randombar(horizontal)">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randombar(horizontal)">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randombar(horizontal)">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randombar(horizontal)">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randombar(horizontal)">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randombar(horizontal)">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48" presetClass="entr" presetSubtype="0" accel="50000"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1000" fill="hold"/>
                                        <p:tgtEl>
                                          <p:spTgt spid="2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9" dur="1000" fill="hold"/>
                                        <p:tgtEl>
                                          <p:spTgt spid="20"/>
                                        </p:tgtEl>
                                        <p:attrNameLst>
                                          <p:attrName>ppt_x</p:attrName>
                                        </p:attrNameLst>
                                      </p:cBhvr>
                                      <p:tavLst>
                                        <p:tav tm="0">
                                          <p:val>
                                            <p:fltVal val="-1"/>
                                          </p:val>
                                        </p:tav>
                                        <p:tav tm="50000">
                                          <p:val>
                                            <p:fltVal val="0.95"/>
                                          </p:val>
                                        </p:tav>
                                        <p:tav tm="100000">
                                          <p:val>
                                            <p:strVal val="#ppt_x"/>
                                          </p:val>
                                        </p:tav>
                                      </p:tavLst>
                                    </p:anim>
                                    <p:anim calcmode="lin" valueType="num">
                                      <p:cBhvr>
                                        <p:cTn id="70" dur="1000" fill="hold"/>
                                        <p:tgtEl>
                                          <p:spTgt spid="20"/>
                                        </p:tgtEl>
                                        <p:attrNameLst>
                                          <p:attrName>ppt_y</p:attrName>
                                        </p:attrNameLst>
                                      </p:cBhvr>
                                      <p:tavLst>
                                        <p:tav tm="0">
                                          <p:val>
                                            <p:strVal val="#ppt_y"/>
                                          </p:val>
                                        </p:tav>
                                        <p:tav tm="100000">
                                          <p:val>
                                            <p:strVal val="#ppt_y"/>
                                          </p:val>
                                        </p:tav>
                                      </p:tavLst>
                                    </p:anim>
                                    <p:animEffect transition="in" filter="fade">
                                      <p:cBhvr>
                                        <p:cTn id="71" dur="1000"/>
                                        <p:tgtEl>
                                          <p:spTgt spid="20"/>
                                        </p:tgtEl>
                                      </p:cBhvr>
                                    </p:animEffect>
                                  </p:childTnLst>
                                </p:cTn>
                              </p:par>
                            </p:childTnLst>
                          </p:cTn>
                        </p:par>
                      </p:childTnLst>
                    </p:cTn>
                  </p:par>
                  <p:par>
                    <p:cTn id="72" fill="hold">
                      <p:stCondLst>
                        <p:cond delay="indefinite"/>
                      </p:stCondLst>
                      <p:childTnLst>
                        <p:par>
                          <p:cTn id="73" fill="hold">
                            <p:stCondLst>
                              <p:cond delay="0"/>
                            </p:stCondLst>
                            <p:childTnLst>
                              <p:par>
                                <p:cTn id="74" presetID="48" presetClass="entr" presetSubtype="0" accel="50000"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1000" fill="hold"/>
                                        <p:tgtEl>
                                          <p:spTgt spid="2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7" dur="1000" fill="hold"/>
                                        <p:tgtEl>
                                          <p:spTgt spid="21"/>
                                        </p:tgtEl>
                                        <p:attrNameLst>
                                          <p:attrName>ppt_x</p:attrName>
                                        </p:attrNameLst>
                                      </p:cBhvr>
                                      <p:tavLst>
                                        <p:tav tm="0">
                                          <p:val>
                                            <p:fltVal val="-1"/>
                                          </p:val>
                                        </p:tav>
                                        <p:tav tm="50000">
                                          <p:val>
                                            <p:fltVal val="0.95"/>
                                          </p:val>
                                        </p:tav>
                                        <p:tav tm="100000">
                                          <p:val>
                                            <p:strVal val="#ppt_x"/>
                                          </p:val>
                                        </p:tav>
                                      </p:tavLst>
                                    </p:anim>
                                    <p:anim calcmode="lin" valueType="num">
                                      <p:cBhvr>
                                        <p:cTn id="78" dur="1000" fill="hold"/>
                                        <p:tgtEl>
                                          <p:spTgt spid="21"/>
                                        </p:tgtEl>
                                        <p:attrNameLst>
                                          <p:attrName>ppt_y</p:attrName>
                                        </p:attrNameLst>
                                      </p:cBhvr>
                                      <p:tavLst>
                                        <p:tav tm="0">
                                          <p:val>
                                            <p:strVal val="#ppt_y"/>
                                          </p:val>
                                        </p:tav>
                                        <p:tav tm="100000">
                                          <p:val>
                                            <p:strVal val="#ppt_y"/>
                                          </p:val>
                                        </p:tav>
                                      </p:tavLst>
                                    </p:anim>
                                    <p:animEffect transition="in" filter="fade">
                                      <p:cBhvr>
                                        <p:cTn id="79" dur="10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48" presetClass="entr" presetSubtype="0" accel="50000" fill="hold" grpId="0" nodeType="click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p:cTn id="84" dur="1000" fill="hold"/>
                                        <p:tgtEl>
                                          <p:spTgt spid="2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5" dur="1000" fill="hold"/>
                                        <p:tgtEl>
                                          <p:spTgt spid="22"/>
                                        </p:tgtEl>
                                        <p:attrNameLst>
                                          <p:attrName>ppt_x</p:attrName>
                                        </p:attrNameLst>
                                      </p:cBhvr>
                                      <p:tavLst>
                                        <p:tav tm="0">
                                          <p:val>
                                            <p:fltVal val="-1"/>
                                          </p:val>
                                        </p:tav>
                                        <p:tav tm="50000">
                                          <p:val>
                                            <p:fltVal val="0.95"/>
                                          </p:val>
                                        </p:tav>
                                        <p:tav tm="100000">
                                          <p:val>
                                            <p:strVal val="#ppt_x"/>
                                          </p:val>
                                        </p:tav>
                                      </p:tavLst>
                                    </p:anim>
                                    <p:anim calcmode="lin" valueType="num">
                                      <p:cBhvr>
                                        <p:cTn id="86" dur="1000" fill="hold"/>
                                        <p:tgtEl>
                                          <p:spTgt spid="22"/>
                                        </p:tgtEl>
                                        <p:attrNameLst>
                                          <p:attrName>ppt_y</p:attrName>
                                        </p:attrNameLst>
                                      </p:cBhvr>
                                      <p:tavLst>
                                        <p:tav tm="0">
                                          <p:val>
                                            <p:strVal val="#ppt_y"/>
                                          </p:val>
                                        </p:tav>
                                        <p:tav tm="100000">
                                          <p:val>
                                            <p:strVal val="#ppt_y"/>
                                          </p:val>
                                        </p:tav>
                                      </p:tavLst>
                                    </p:anim>
                                    <p:animEffect transition="in" filter="fade">
                                      <p:cBhvr>
                                        <p:cTn id="87" dur="10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48" presetClass="entr" presetSubtype="0" accel="50000" fill="hold" grpId="0" nodeType="click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1000" fill="hold"/>
                                        <p:tgtEl>
                                          <p:spTgt spid="2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93" dur="1000" fill="hold"/>
                                        <p:tgtEl>
                                          <p:spTgt spid="23"/>
                                        </p:tgtEl>
                                        <p:attrNameLst>
                                          <p:attrName>ppt_x</p:attrName>
                                        </p:attrNameLst>
                                      </p:cBhvr>
                                      <p:tavLst>
                                        <p:tav tm="0">
                                          <p:val>
                                            <p:fltVal val="-1"/>
                                          </p:val>
                                        </p:tav>
                                        <p:tav tm="50000">
                                          <p:val>
                                            <p:fltVal val="0.95"/>
                                          </p:val>
                                        </p:tav>
                                        <p:tav tm="100000">
                                          <p:val>
                                            <p:strVal val="#ppt_x"/>
                                          </p:val>
                                        </p:tav>
                                      </p:tavLst>
                                    </p:anim>
                                    <p:anim calcmode="lin" valueType="num">
                                      <p:cBhvr>
                                        <p:cTn id="94" dur="1000" fill="hold"/>
                                        <p:tgtEl>
                                          <p:spTgt spid="23"/>
                                        </p:tgtEl>
                                        <p:attrNameLst>
                                          <p:attrName>ppt_y</p:attrName>
                                        </p:attrNameLst>
                                      </p:cBhvr>
                                      <p:tavLst>
                                        <p:tav tm="0">
                                          <p:val>
                                            <p:strVal val="#ppt_y"/>
                                          </p:val>
                                        </p:tav>
                                        <p:tav tm="100000">
                                          <p:val>
                                            <p:strVal val="#ppt_y"/>
                                          </p:val>
                                        </p:tav>
                                      </p:tavLst>
                                    </p:anim>
                                    <p:animEffect transition="in" filter="fade">
                                      <p:cBhvr>
                                        <p:cTn id="9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1" grpId="0" animBg="1"/>
      <p:bldP spid="14" grpId="0" animBg="1"/>
      <p:bldP spid="15" grpId="0" animBg="1"/>
      <p:bldP spid="16" grpId="0" animBg="1"/>
      <p:bldP spid="17" grpId="0" animBg="1"/>
      <p:bldP spid="18" grpId="0" animBg="1"/>
      <p:bldP spid="19" grpId="0" animBg="1"/>
      <p:bldP spid="20" grpId="0"/>
      <p:bldP spid="21" grpId="0"/>
      <p:bldP spid="22"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pic>
        <p:nvPicPr>
          <p:cNvPr id="3" name="Picture 2" descr="D:\مهم جدا جدا جدا جدا\صور\08ll5.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5" name="انفجار 1 4"/>
          <p:cNvSpPr/>
          <p:nvPr/>
        </p:nvSpPr>
        <p:spPr>
          <a:xfrm>
            <a:off x="4643438" y="857232"/>
            <a:ext cx="3571900" cy="1214446"/>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2</a:t>
            </a:r>
            <a:endParaRPr lang="ar-EG" sz="5400" b="1" dirty="0">
              <a:solidFill>
                <a:srgbClr val="FF0000"/>
              </a:solidFill>
            </a:endParaRPr>
          </a:p>
        </p:txBody>
      </p:sp>
      <p:sp>
        <p:nvSpPr>
          <p:cNvPr id="6" name="مربع نص 5"/>
          <p:cNvSpPr txBox="1"/>
          <p:nvPr/>
        </p:nvSpPr>
        <p:spPr>
          <a:xfrm>
            <a:off x="928662" y="2143116"/>
            <a:ext cx="7286676" cy="1532334"/>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EG" sz="2800" b="1" dirty="0" smtClean="0">
                <a:solidFill>
                  <a:srgbClr val="0000FF"/>
                </a:solidFill>
              </a:rPr>
              <a:t>عن عائشة رضي الله عنها قال</a:t>
            </a:r>
            <a:r>
              <a:rPr lang="ar-SA" sz="2800" b="1" dirty="0" smtClean="0">
                <a:solidFill>
                  <a:srgbClr val="0000FF"/>
                </a:solidFill>
              </a:rPr>
              <a:t>ت</a:t>
            </a:r>
            <a:r>
              <a:rPr lang="ar-EG" sz="2800" b="1" dirty="0" smtClean="0">
                <a:solidFill>
                  <a:srgbClr val="0000FF"/>
                </a:solidFill>
              </a:rPr>
              <a:t> كان رسول الله </a:t>
            </a:r>
            <a:r>
              <a:rPr lang="ar-EG" sz="2800" b="1" dirty="0" smtClean="0">
                <a:solidFill>
                  <a:srgbClr val="0000FF"/>
                </a:solidFill>
                <a:sym typeface="AGA Arabesque"/>
              </a:rPr>
              <a:t> إذا قام من مجلس يكثر أن يقول ( سبحانك اللهم وبحمدك لا إله إلا أنت أستغفرك وأتوب إليك ) .</a:t>
            </a:r>
            <a:endParaRPr lang="ar-EG" sz="2800" b="1" dirty="0">
              <a:solidFill>
                <a:srgbClr val="0000FF"/>
              </a:solidFill>
            </a:endParaRPr>
          </a:p>
        </p:txBody>
      </p:sp>
      <p:sp>
        <p:nvSpPr>
          <p:cNvPr id="7" name="مربع نص 6"/>
          <p:cNvSpPr txBox="1"/>
          <p:nvPr/>
        </p:nvSpPr>
        <p:spPr>
          <a:xfrm>
            <a:off x="928662" y="4564630"/>
            <a:ext cx="7286676" cy="578882"/>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r>
              <a:rPr lang="ar-EG" sz="2800" b="1" dirty="0" smtClean="0">
                <a:solidFill>
                  <a:schemeClr val="tx1"/>
                </a:solidFill>
              </a:rPr>
              <a:t>.......................................................................</a:t>
            </a:r>
          </a:p>
        </p:txBody>
      </p:sp>
      <p:sp>
        <p:nvSpPr>
          <p:cNvPr id="8" name="مربع نص 7"/>
          <p:cNvSpPr txBox="1"/>
          <p:nvPr/>
        </p:nvSpPr>
        <p:spPr>
          <a:xfrm>
            <a:off x="3643306" y="3786190"/>
            <a:ext cx="4572032" cy="646986"/>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3200" b="1" dirty="0" smtClean="0">
                <a:solidFill>
                  <a:srgbClr val="FF0000"/>
                </a:solidFill>
              </a:rPr>
              <a:t>ما فضل قول هذا الدعاء ؟</a:t>
            </a:r>
            <a:endParaRPr lang="ar-EG" sz="3200" b="1" dirty="0">
              <a:solidFill>
                <a:srgbClr val="FF0000"/>
              </a:solidFill>
            </a:endParaRPr>
          </a:p>
        </p:txBody>
      </p:sp>
      <p:sp>
        <p:nvSpPr>
          <p:cNvPr id="9" name="مربع نص 8"/>
          <p:cNvSpPr txBox="1"/>
          <p:nvPr/>
        </p:nvSpPr>
        <p:spPr>
          <a:xfrm>
            <a:off x="857224" y="5357826"/>
            <a:ext cx="7358114" cy="510778"/>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400" b="1" dirty="0" smtClean="0">
                <a:solidFill>
                  <a:srgbClr val="FF0000"/>
                </a:solidFill>
              </a:rPr>
              <a:t>أكتب هذا الدعاء على لوحة بخط جميل وأعلقها في أماكن جلوس الطلاب.</a:t>
            </a:r>
            <a:endParaRPr lang="ar-EG" sz="2400" b="1" dirty="0">
              <a:solidFill>
                <a:srgbClr val="FF0000"/>
              </a:solidFill>
            </a:endParaRPr>
          </a:p>
        </p:txBody>
      </p:sp>
      <p:sp>
        <p:nvSpPr>
          <p:cNvPr id="10" name="مربع نص 9"/>
          <p:cNvSpPr txBox="1">
            <a:spLocks noChangeArrowheads="1"/>
          </p:cNvSpPr>
          <p:nvPr/>
        </p:nvSpPr>
        <p:spPr bwMode="auto">
          <a:xfrm>
            <a:off x="1000100" y="4558737"/>
            <a:ext cx="6858035" cy="584775"/>
          </a:xfrm>
          <a:prstGeom prst="rect">
            <a:avLst/>
          </a:prstGeom>
          <a:noFill/>
          <a:ln w="9525">
            <a:noFill/>
            <a:miter lim="800000"/>
            <a:headEnd/>
            <a:tailEnd/>
          </a:ln>
        </p:spPr>
        <p:txBody>
          <a:bodyPr wrap="square">
            <a:spAutoFit/>
          </a:bodyPr>
          <a:lstStyle/>
          <a:p>
            <a:pPr algn="r"/>
            <a:r>
              <a:rPr lang="ar-SA" sz="3200" b="1" dirty="0" smtClean="0"/>
              <a:t>هذا الدعاء يسمى كفارة المجلس </a:t>
            </a:r>
            <a:endParaRPr lang="ar-SA"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fmla="#ppt_w*sin(2.5*pi*$)">
                                          <p:val>
                                            <p:fltVal val="0"/>
                                          </p:val>
                                        </p:tav>
                                        <p:tav tm="100000">
                                          <p:val>
                                            <p:fltVal val="1"/>
                                          </p:val>
                                        </p:tav>
                                      </p:tavLst>
                                    </p:anim>
                                    <p:anim calcmode="lin" valueType="num">
                                      <p:cBhvr>
                                        <p:cTn id="8" dur="5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randombar(horizont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48" presetClass="entr" presetSubtype="0" accel="5000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5"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36" dur="1000" fill="hold"/>
                                        <p:tgtEl>
                                          <p:spTgt spid="10"/>
                                        </p:tgtEl>
                                        <p:attrNameLst>
                                          <p:attrName>ppt_y</p:attrName>
                                        </p:attrNameLst>
                                      </p:cBhvr>
                                      <p:tavLst>
                                        <p:tav tm="0">
                                          <p:val>
                                            <p:strVal val="#ppt_y"/>
                                          </p:val>
                                        </p:tav>
                                        <p:tav tm="100000">
                                          <p:val>
                                            <p:strVal val="#ppt_y"/>
                                          </p:val>
                                        </p:tav>
                                      </p:tavLst>
                                    </p:anim>
                                    <p:animEffect transition="in" filter="fade">
                                      <p:cBhvr>
                                        <p:cTn id="3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3"/>
          <a:srcRect/>
          <a:stretch>
            <a:fillRect/>
          </a:stretch>
        </p:blipFill>
        <p:spPr bwMode="auto">
          <a:xfrm>
            <a:off x="0" y="-24"/>
            <a:ext cx="9144000" cy="6858024"/>
          </a:xfrm>
          <a:prstGeom prst="rect">
            <a:avLst/>
          </a:prstGeom>
          <a:noFill/>
        </p:spPr>
      </p:pic>
      <p:pic>
        <p:nvPicPr>
          <p:cNvPr id="3" name="صورة 2" descr="goldfloral3.jpg"/>
          <p:cNvPicPr>
            <a:picLocks noChangeAspect="1"/>
          </p:cNvPicPr>
          <p:nvPr/>
        </p:nvPicPr>
        <p:blipFill>
          <a:blip r:embed="rId4" cstate="print"/>
          <a:stretch>
            <a:fillRect/>
          </a:stretch>
        </p:blipFill>
        <p:spPr>
          <a:xfrm>
            <a:off x="0" y="1428760"/>
            <a:ext cx="9144000" cy="42148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انفجار 1 3"/>
          <p:cNvSpPr/>
          <p:nvPr/>
        </p:nvSpPr>
        <p:spPr>
          <a:xfrm>
            <a:off x="5072066" y="1928802"/>
            <a:ext cx="3571900" cy="1214446"/>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3</a:t>
            </a:r>
            <a:endParaRPr lang="ar-EG" sz="5400" b="1" dirty="0">
              <a:solidFill>
                <a:srgbClr val="FF0000"/>
              </a:solidFill>
            </a:endParaRPr>
          </a:p>
        </p:txBody>
      </p:sp>
      <p:sp>
        <p:nvSpPr>
          <p:cNvPr id="5" name="مربع نص 4"/>
          <p:cNvSpPr txBox="1"/>
          <p:nvPr/>
        </p:nvSpPr>
        <p:spPr>
          <a:xfrm>
            <a:off x="642910" y="3214686"/>
            <a:ext cx="7858180" cy="1055608"/>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800" b="1" dirty="0" smtClean="0">
                <a:solidFill>
                  <a:srgbClr val="0000FF"/>
                </a:solidFill>
              </a:rPr>
              <a:t>أسجل الفوائد المستنبطة من الوحدة ، أحاول تصنيفها إلى : أحكام – آداب – مهارات ، كما في الجدول الآتي :</a:t>
            </a:r>
          </a:p>
        </p:txBody>
      </p:sp>
      <p:sp>
        <p:nvSpPr>
          <p:cNvPr id="6" name="مستطيل 5"/>
          <p:cNvSpPr/>
          <p:nvPr/>
        </p:nvSpPr>
        <p:spPr>
          <a:xfrm>
            <a:off x="2123728" y="6309320"/>
            <a:ext cx="4966424" cy="400110"/>
          </a:xfrm>
          <a:prstGeom prst="rect">
            <a:avLst/>
          </a:prstGeom>
        </p:spPr>
        <p:txBody>
          <a:bodyPr wrap="none">
            <a:spAutoFit/>
          </a:bodyPr>
          <a:lstStyle/>
          <a:p>
            <a:r>
              <a:rPr lang="ar-SA" sz="2000" b="1" dirty="0">
                <a:solidFill>
                  <a:srgbClr val="FF0000"/>
                </a:solidFill>
              </a:rPr>
              <a:t>الأستاذ أبو يوسف منتدى التربية والتعليم بالمدينة المنورة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0" fill="hold"/>
                                        <p:tgtEl>
                                          <p:spTgt spid="4"/>
                                        </p:tgtEl>
                                        <p:attrNameLst>
                                          <p:attrName>ppt_w</p:attrName>
                                        </p:attrNameLst>
                                      </p:cBhvr>
                                      <p:tavLst>
                                        <p:tav tm="0" fmla="#ppt_w*sin(2.5*pi*$)">
                                          <p:val>
                                            <p:fltVal val="0"/>
                                          </p:val>
                                        </p:tav>
                                        <p:tav tm="100000">
                                          <p:val>
                                            <p:fltVal val="1"/>
                                          </p:val>
                                        </p:tav>
                                      </p:tavLst>
                                    </p:anim>
                                    <p:anim calcmode="lin" valueType="num">
                                      <p:cBhvr>
                                        <p:cTn id="14"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3"/>
          <a:srcRect/>
          <a:stretch>
            <a:fillRect/>
          </a:stretch>
        </p:blipFill>
        <p:spPr bwMode="auto">
          <a:xfrm>
            <a:off x="0" y="-24"/>
            <a:ext cx="9144000" cy="6858024"/>
          </a:xfrm>
          <a:prstGeom prst="rect">
            <a:avLst/>
          </a:prstGeom>
          <a:noFill/>
        </p:spPr>
      </p:pic>
      <p:graphicFrame>
        <p:nvGraphicFramePr>
          <p:cNvPr id="3" name="جدول 2"/>
          <p:cNvGraphicFramePr>
            <a:graphicFrameLocks noGrp="1"/>
          </p:cNvGraphicFramePr>
          <p:nvPr/>
        </p:nvGraphicFramePr>
        <p:xfrm>
          <a:off x="0" y="0"/>
          <a:ext cx="9144000" cy="6858000"/>
        </p:xfrm>
        <a:graphic>
          <a:graphicData uri="http://schemas.openxmlformats.org/drawingml/2006/table">
            <a:tbl>
              <a:tblPr rtl="1" firstRow="1" bandRow="1">
                <a:tableStyleId>{0505E3EF-67EA-436B-97B2-0124C06EBD24}</a:tableStyleId>
              </a:tblPr>
              <a:tblGrid>
                <a:gridCol w="663376"/>
                <a:gridCol w="5432624"/>
                <a:gridCol w="1016000"/>
                <a:gridCol w="1016000"/>
                <a:gridCol w="1016000"/>
              </a:tblGrid>
              <a:tr h="571500">
                <a:tc rowSpan="2">
                  <a:txBody>
                    <a:bodyPr/>
                    <a:lstStyle/>
                    <a:p>
                      <a:pPr rtl="1"/>
                      <a:endParaRPr lang="ar-EG" dirty="0"/>
                    </a:p>
                  </a:txBody>
                  <a:tcPr/>
                </a:tc>
                <a:tc rowSpan="2">
                  <a:txBody>
                    <a:bodyPr/>
                    <a:lstStyle/>
                    <a:p>
                      <a:pPr rtl="1"/>
                      <a:endParaRPr lang="ar-EG"/>
                    </a:p>
                  </a:txBody>
                  <a:tcPr/>
                </a:tc>
                <a:tc gridSpan="3">
                  <a:txBody>
                    <a:bodyPr/>
                    <a:lstStyle/>
                    <a:p>
                      <a:pPr rtl="1"/>
                      <a:endParaRPr lang="ar-EG" dirty="0"/>
                    </a:p>
                  </a:txBody>
                  <a:tcPr/>
                </a:tc>
                <a:tc hMerge="1">
                  <a:txBody>
                    <a:bodyPr/>
                    <a:lstStyle/>
                    <a:p>
                      <a:pPr rtl="1"/>
                      <a:endParaRPr lang="ar-EG" dirty="0"/>
                    </a:p>
                  </a:txBody>
                  <a:tcPr/>
                </a:tc>
                <a:tc hMerge="1">
                  <a:txBody>
                    <a:bodyPr/>
                    <a:lstStyle/>
                    <a:p>
                      <a:pPr rtl="1"/>
                      <a:endParaRPr lang="ar-EG" dirty="0"/>
                    </a:p>
                  </a:txBody>
                  <a:tcPr/>
                </a:tc>
              </a:tr>
              <a:tr h="571500">
                <a:tc vMerge="1">
                  <a:txBody>
                    <a:bodyPr/>
                    <a:lstStyle/>
                    <a:p>
                      <a:pPr rtl="1"/>
                      <a:endParaRPr lang="ar-EG"/>
                    </a:p>
                  </a:txBody>
                  <a:tcPr/>
                </a:tc>
                <a:tc vMerge="1">
                  <a:txBody>
                    <a:bodyPr/>
                    <a:lstStyle/>
                    <a:p>
                      <a:pPr rtl="1"/>
                      <a:endParaRPr lang="ar-EG"/>
                    </a:p>
                  </a:txBody>
                  <a:tcPr/>
                </a:tc>
                <a:tc>
                  <a:txBody>
                    <a:bodyPr/>
                    <a:lstStyle/>
                    <a:p>
                      <a:pPr rtl="1"/>
                      <a:endParaRPr lang="ar-EG"/>
                    </a:p>
                  </a:txBody>
                  <a:tcPr/>
                </a:tc>
                <a:tc>
                  <a:txBody>
                    <a:bodyPr/>
                    <a:lstStyle/>
                    <a:p>
                      <a:pPr rtl="1"/>
                      <a:endParaRPr lang="ar-EG"/>
                    </a:p>
                  </a:txBody>
                  <a:tcPr/>
                </a:tc>
                <a:tc>
                  <a:txBody>
                    <a:bodyPr/>
                    <a:lstStyle/>
                    <a:p>
                      <a:pPr rtl="1"/>
                      <a:endParaRPr lang="ar-EG" dirty="0"/>
                    </a:p>
                  </a:txBody>
                  <a:tcPr/>
                </a:tc>
              </a:tr>
              <a:tr h="1143000">
                <a:tc>
                  <a:txBody>
                    <a:bodyPr/>
                    <a:lstStyle/>
                    <a:p>
                      <a:pPr rtl="1"/>
                      <a:endParaRPr lang="ar-EG"/>
                    </a:p>
                  </a:txBody>
                  <a:tcPr/>
                </a:tc>
                <a:tc>
                  <a:txBody>
                    <a:bodyPr/>
                    <a:lstStyle/>
                    <a:p>
                      <a:pPr rtl="1"/>
                      <a:endParaRPr lang="ar-EG"/>
                    </a:p>
                  </a:txBody>
                  <a:tcPr/>
                </a:tc>
                <a:tc>
                  <a:txBody>
                    <a:bodyPr/>
                    <a:lstStyle/>
                    <a:p>
                      <a:pPr rtl="1"/>
                      <a:endParaRPr lang="ar-EG" dirty="0"/>
                    </a:p>
                  </a:txBody>
                  <a:tcPr/>
                </a:tc>
                <a:tc>
                  <a:txBody>
                    <a:bodyPr/>
                    <a:lstStyle/>
                    <a:p>
                      <a:pPr rtl="1"/>
                      <a:endParaRPr lang="ar-EG" dirty="0"/>
                    </a:p>
                  </a:txBody>
                  <a:tcPr/>
                </a:tc>
                <a:tc>
                  <a:txBody>
                    <a:bodyPr/>
                    <a:lstStyle/>
                    <a:p>
                      <a:pPr rtl="1"/>
                      <a:endParaRPr lang="ar-EG" dirty="0"/>
                    </a:p>
                  </a:txBody>
                  <a:tcPr/>
                </a:tc>
              </a:tr>
              <a:tr h="1143000">
                <a:tc>
                  <a:txBody>
                    <a:bodyPr/>
                    <a:lstStyle/>
                    <a:p>
                      <a:pPr rtl="1"/>
                      <a:endParaRPr lang="ar-EG"/>
                    </a:p>
                  </a:txBody>
                  <a:tcPr/>
                </a:tc>
                <a:tc>
                  <a:txBody>
                    <a:bodyPr/>
                    <a:lstStyle/>
                    <a:p>
                      <a:pPr rtl="1"/>
                      <a:endParaRPr lang="ar-EG"/>
                    </a:p>
                  </a:txBody>
                  <a:tcPr/>
                </a:tc>
                <a:tc>
                  <a:txBody>
                    <a:bodyPr/>
                    <a:lstStyle/>
                    <a:p>
                      <a:pPr rtl="1"/>
                      <a:endParaRPr lang="ar-EG" dirty="0"/>
                    </a:p>
                  </a:txBody>
                  <a:tcPr/>
                </a:tc>
                <a:tc>
                  <a:txBody>
                    <a:bodyPr/>
                    <a:lstStyle/>
                    <a:p>
                      <a:pPr rtl="1"/>
                      <a:endParaRPr lang="ar-EG" dirty="0"/>
                    </a:p>
                  </a:txBody>
                  <a:tcPr/>
                </a:tc>
                <a:tc>
                  <a:txBody>
                    <a:bodyPr/>
                    <a:lstStyle/>
                    <a:p>
                      <a:pPr rtl="1"/>
                      <a:endParaRPr lang="ar-EG" dirty="0"/>
                    </a:p>
                  </a:txBody>
                  <a:tcPr/>
                </a:tc>
              </a:tr>
              <a:tr h="1143000">
                <a:tc>
                  <a:txBody>
                    <a:bodyPr/>
                    <a:lstStyle/>
                    <a:p>
                      <a:pPr rtl="1"/>
                      <a:endParaRPr lang="ar-EG"/>
                    </a:p>
                  </a:txBody>
                  <a:tcPr/>
                </a:tc>
                <a:tc>
                  <a:txBody>
                    <a:bodyPr/>
                    <a:lstStyle/>
                    <a:p>
                      <a:pPr rtl="1"/>
                      <a:endParaRPr lang="ar-EG"/>
                    </a:p>
                  </a:txBody>
                  <a:tcPr/>
                </a:tc>
                <a:tc>
                  <a:txBody>
                    <a:bodyPr/>
                    <a:lstStyle/>
                    <a:p>
                      <a:pPr rtl="1"/>
                      <a:endParaRPr lang="ar-EG" dirty="0"/>
                    </a:p>
                  </a:txBody>
                  <a:tcPr/>
                </a:tc>
                <a:tc>
                  <a:txBody>
                    <a:bodyPr/>
                    <a:lstStyle/>
                    <a:p>
                      <a:pPr rtl="1"/>
                      <a:endParaRPr lang="ar-EG" dirty="0"/>
                    </a:p>
                  </a:txBody>
                  <a:tcPr/>
                </a:tc>
                <a:tc>
                  <a:txBody>
                    <a:bodyPr/>
                    <a:lstStyle/>
                    <a:p>
                      <a:pPr rtl="1"/>
                      <a:endParaRPr lang="ar-EG" dirty="0"/>
                    </a:p>
                  </a:txBody>
                  <a:tcPr/>
                </a:tc>
              </a:tr>
              <a:tr h="1143000">
                <a:tc>
                  <a:txBody>
                    <a:bodyPr/>
                    <a:lstStyle/>
                    <a:p>
                      <a:pPr rtl="1"/>
                      <a:endParaRPr lang="ar-EG"/>
                    </a:p>
                  </a:txBody>
                  <a:tcPr/>
                </a:tc>
                <a:tc>
                  <a:txBody>
                    <a:bodyPr/>
                    <a:lstStyle/>
                    <a:p>
                      <a:pPr rtl="1"/>
                      <a:endParaRPr lang="ar-EG"/>
                    </a:p>
                  </a:txBody>
                  <a:tcPr/>
                </a:tc>
                <a:tc>
                  <a:txBody>
                    <a:bodyPr/>
                    <a:lstStyle/>
                    <a:p>
                      <a:pPr rtl="1"/>
                      <a:endParaRPr lang="ar-EG" dirty="0"/>
                    </a:p>
                  </a:txBody>
                  <a:tcPr/>
                </a:tc>
                <a:tc>
                  <a:txBody>
                    <a:bodyPr/>
                    <a:lstStyle/>
                    <a:p>
                      <a:pPr rtl="1"/>
                      <a:endParaRPr lang="ar-EG" dirty="0"/>
                    </a:p>
                  </a:txBody>
                  <a:tcPr/>
                </a:tc>
                <a:tc>
                  <a:txBody>
                    <a:bodyPr/>
                    <a:lstStyle/>
                    <a:p>
                      <a:pPr rtl="1"/>
                      <a:endParaRPr lang="ar-EG" dirty="0"/>
                    </a:p>
                  </a:txBody>
                  <a:tcPr/>
                </a:tc>
              </a:tr>
              <a:tr h="1143000">
                <a:tc>
                  <a:txBody>
                    <a:bodyPr/>
                    <a:lstStyle/>
                    <a:p>
                      <a:pPr rtl="1"/>
                      <a:endParaRPr lang="ar-EG"/>
                    </a:p>
                  </a:txBody>
                  <a:tcPr/>
                </a:tc>
                <a:tc>
                  <a:txBody>
                    <a:bodyPr/>
                    <a:lstStyle/>
                    <a:p>
                      <a:pPr rtl="1"/>
                      <a:endParaRPr lang="ar-EG"/>
                    </a:p>
                  </a:txBody>
                  <a:tcPr/>
                </a:tc>
                <a:tc>
                  <a:txBody>
                    <a:bodyPr/>
                    <a:lstStyle/>
                    <a:p>
                      <a:pPr rtl="1"/>
                      <a:endParaRPr lang="ar-EG" dirty="0"/>
                    </a:p>
                  </a:txBody>
                  <a:tcPr/>
                </a:tc>
                <a:tc>
                  <a:txBody>
                    <a:bodyPr/>
                    <a:lstStyle/>
                    <a:p>
                      <a:pPr rtl="1"/>
                      <a:endParaRPr lang="ar-EG" dirty="0"/>
                    </a:p>
                  </a:txBody>
                  <a:tcPr/>
                </a:tc>
                <a:tc>
                  <a:txBody>
                    <a:bodyPr/>
                    <a:lstStyle/>
                    <a:p>
                      <a:pPr rtl="1"/>
                      <a:endParaRPr lang="ar-EG" dirty="0"/>
                    </a:p>
                  </a:txBody>
                  <a:tcPr/>
                </a:tc>
              </a:tr>
            </a:tbl>
          </a:graphicData>
        </a:graphic>
      </p:graphicFrame>
      <p:sp>
        <p:nvSpPr>
          <p:cNvPr id="4" name="مربع نص 3"/>
          <p:cNvSpPr txBox="1"/>
          <p:nvPr/>
        </p:nvSpPr>
        <p:spPr>
          <a:xfrm>
            <a:off x="8572528" y="157406"/>
            <a:ext cx="500066" cy="755809"/>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4000" b="1" dirty="0" smtClean="0">
                <a:solidFill>
                  <a:srgbClr val="0000FF"/>
                </a:solidFill>
              </a:rPr>
              <a:t>م</a:t>
            </a:r>
          </a:p>
        </p:txBody>
      </p:sp>
      <p:sp>
        <p:nvSpPr>
          <p:cNvPr id="5" name="مربع نص 4"/>
          <p:cNvSpPr txBox="1"/>
          <p:nvPr/>
        </p:nvSpPr>
        <p:spPr>
          <a:xfrm>
            <a:off x="4071934" y="142852"/>
            <a:ext cx="3429024" cy="783193"/>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a:r>
              <a:rPr lang="ar-EG" sz="4000" b="1" dirty="0" smtClean="0">
                <a:solidFill>
                  <a:srgbClr val="0000FF"/>
                </a:solidFill>
              </a:rPr>
              <a:t>الفوائد المستنبطة</a:t>
            </a:r>
          </a:p>
        </p:txBody>
      </p:sp>
      <p:sp>
        <p:nvSpPr>
          <p:cNvPr id="6" name="مربع نص 5"/>
          <p:cNvSpPr txBox="1"/>
          <p:nvPr/>
        </p:nvSpPr>
        <p:spPr>
          <a:xfrm>
            <a:off x="571504" y="0"/>
            <a:ext cx="1785918" cy="578882"/>
          </a:xfrm>
          <a:prstGeom prst="roundRect">
            <a:avLst/>
          </a:prstGeom>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ar-EG" sz="2800" b="1" dirty="0" smtClean="0">
                <a:solidFill>
                  <a:srgbClr val="0000FF"/>
                </a:solidFill>
              </a:rPr>
              <a:t>التصنيف</a:t>
            </a:r>
          </a:p>
        </p:txBody>
      </p:sp>
      <p:sp>
        <p:nvSpPr>
          <p:cNvPr id="7" name="مربع نص 6"/>
          <p:cNvSpPr txBox="1"/>
          <p:nvPr/>
        </p:nvSpPr>
        <p:spPr>
          <a:xfrm>
            <a:off x="2053009" y="571480"/>
            <a:ext cx="1000132" cy="578882"/>
          </a:xfrm>
          <a:prstGeom prst="roundRect">
            <a:avLst/>
          </a:prstGeom>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ar-EG" sz="2800" b="1" dirty="0" smtClean="0">
                <a:solidFill>
                  <a:srgbClr val="0000FF"/>
                </a:solidFill>
              </a:rPr>
              <a:t>أحكام</a:t>
            </a:r>
          </a:p>
        </p:txBody>
      </p:sp>
      <p:sp>
        <p:nvSpPr>
          <p:cNvPr id="8" name="مربع نص 7"/>
          <p:cNvSpPr txBox="1"/>
          <p:nvPr/>
        </p:nvSpPr>
        <p:spPr>
          <a:xfrm>
            <a:off x="1000100" y="571480"/>
            <a:ext cx="1000132" cy="578882"/>
          </a:xfrm>
          <a:prstGeom prst="roundRect">
            <a:avLst/>
          </a:prstGeom>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ar-EG" sz="2800" b="1" dirty="0" smtClean="0">
                <a:solidFill>
                  <a:srgbClr val="0000FF"/>
                </a:solidFill>
              </a:rPr>
              <a:t>آداب</a:t>
            </a:r>
          </a:p>
        </p:txBody>
      </p:sp>
      <p:sp>
        <p:nvSpPr>
          <p:cNvPr id="9" name="مربع نص 8"/>
          <p:cNvSpPr txBox="1"/>
          <p:nvPr/>
        </p:nvSpPr>
        <p:spPr>
          <a:xfrm>
            <a:off x="0" y="628872"/>
            <a:ext cx="1000132" cy="442674"/>
          </a:xfrm>
          <a:prstGeom prst="roundRect">
            <a:avLst/>
          </a:prstGeom>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ar-EG" sz="2000" b="1" dirty="0" smtClean="0">
                <a:solidFill>
                  <a:srgbClr val="0000FF"/>
                </a:solidFill>
              </a:rPr>
              <a:t>مهارات</a:t>
            </a:r>
          </a:p>
        </p:txBody>
      </p:sp>
      <p:sp>
        <p:nvSpPr>
          <p:cNvPr id="10" name="مربع نص 9"/>
          <p:cNvSpPr txBox="1"/>
          <p:nvPr/>
        </p:nvSpPr>
        <p:spPr>
          <a:xfrm>
            <a:off x="8572528" y="1315869"/>
            <a:ext cx="500066" cy="755809"/>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4000" b="1" dirty="0" smtClean="0">
                <a:solidFill>
                  <a:srgbClr val="0000FF"/>
                </a:solidFill>
              </a:rPr>
              <a:t>1</a:t>
            </a:r>
          </a:p>
        </p:txBody>
      </p:sp>
      <p:sp>
        <p:nvSpPr>
          <p:cNvPr id="11" name="مربع نص 10"/>
          <p:cNvSpPr txBox="1"/>
          <p:nvPr/>
        </p:nvSpPr>
        <p:spPr>
          <a:xfrm>
            <a:off x="8572528" y="2428868"/>
            <a:ext cx="500066" cy="755809"/>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4000" b="1" dirty="0" smtClean="0">
                <a:solidFill>
                  <a:srgbClr val="0000FF"/>
                </a:solidFill>
              </a:rPr>
              <a:t>2</a:t>
            </a:r>
          </a:p>
        </p:txBody>
      </p:sp>
      <p:sp>
        <p:nvSpPr>
          <p:cNvPr id="12" name="مربع نص 11"/>
          <p:cNvSpPr txBox="1"/>
          <p:nvPr/>
        </p:nvSpPr>
        <p:spPr>
          <a:xfrm>
            <a:off x="8572528" y="3643314"/>
            <a:ext cx="500066" cy="755809"/>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4000" b="1" dirty="0" smtClean="0">
                <a:solidFill>
                  <a:srgbClr val="0000FF"/>
                </a:solidFill>
              </a:rPr>
              <a:t>3</a:t>
            </a:r>
          </a:p>
        </p:txBody>
      </p:sp>
      <p:sp>
        <p:nvSpPr>
          <p:cNvPr id="13" name="مربع نص 12"/>
          <p:cNvSpPr txBox="1"/>
          <p:nvPr/>
        </p:nvSpPr>
        <p:spPr>
          <a:xfrm>
            <a:off x="8572528" y="4714884"/>
            <a:ext cx="500066" cy="755809"/>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4000" b="1" dirty="0" smtClean="0">
                <a:solidFill>
                  <a:srgbClr val="0000FF"/>
                </a:solidFill>
              </a:rPr>
              <a:t>4</a:t>
            </a:r>
          </a:p>
        </p:txBody>
      </p:sp>
      <p:sp>
        <p:nvSpPr>
          <p:cNvPr id="14" name="مربع نص 13"/>
          <p:cNvSpPr txBox="1"/>
          <p:nvPr/>
        </p:nvSpPr>
        <p:spPr>
          <a:xfrm>
            <a:off x="8572528" y="5857892"/>
            <a:ext cx="500066" cy="755809"/>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4000" b="1" dirty="0" smtClean="0">
                <a:solidFill>
                  <a:srgbClr val="0000FF"/>
                </a:solidFill>
              </a:rPr>
              <a:t>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randombar(horizont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randombar(horizontal)">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randombar(horizontal)">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randombar(horizontal)">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randombar(horizontal)">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randombar(horizontal)">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4" name="انفجار 1 3"/>
          <p:cNvSpPr/>
          <p:nvPr/>
        </p:nvSpPr>
        <p:spPr>
          <a:xfrm>
            <a:off x="4643438" y="857232"/>
            <a:ext cx="3571900" cy="1571636"/>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4</a:t>
            </a:r>
            <a:endParaRPr lang="ar-EG" sz="5400" b="1" dirty="0">
              <a:solidFill>
                <a:srgbClr val="FF0000"/>
              </a:solidFill>
            </a:endParaRPr>
          </a:p>
        </p:txBody>
      </p:sp>
      <p:sp>
        <p:nvSpPr>
          <p:cNvPr id="5" name="مربع نص 4"/>
          <p:cNvSpPr txBox="1"/>
          <p:nvPr/>
        </p:nvSpPr>
        <p:spPr>
          <a:xfrm>
            <a:off x="928662" y="2825360"/>
            <a:ext cx="7286676" cy="1532334"/>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EG" sz="2800" b="1" dirty="0" smtClean="0">
                <a:solidFill>
                  <a:srgbClr val="0000FF"/>
                </a:solidFill>
              </a:rPr>
              <a:t>عن أبي هريرة </a:t>
            </a:r>
            <a:r>
              <a:rPr lang="ar-EG" sz="2800" b="1" dirty="0" smtClean="0">
                <a:solidFill>
                  <a:srgbClr val="0000FF"/>
                </a:solidFill>
                <a:sym typeface="AGA Arabesque"/>
              </a:rPr>
              <a:t> قال : قال رسول الله  : ( ما من قوم يقومون من مجلس لا يذكرون الله فيه إلا قاموا عن مثل جيفة حمار وكان لهم حسرة .</a:t>
            </a:r>
            <a:endParaRPr lang="ar-EG" sz="2800" b="1" dirty="0">
              <a:solidFill>
                <a:srgbClr val="0000FF"/>
              </a:solidFill>
            </a:endParaRPr>
          </a:p>
        </p:txBody>
      </p:sp>
      <p:sp>
        <p:nvSpPr>
          <p:cNvPr id="7" name="مربع نص 6"/>
          <p:cNvSpPr txBox="1"/>
          <p:nvPr/>
        </p:nvSpPr>
        <p:spPr>
          <a:xfrm>
            <a:off x="894546" y="4707506"/>
            <a:ext cx="7358114" cy="646986"/>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3200" b="1" dirty="0" smtClean="0">
                <a:solidFill>
                  <a:srgbClr val="FF0000"/>
                </a:solidFill>
              </a:rPr>
              <a:t>أكتب مجموعة من الأفكار حتى تكون مجالسنا نافعة :</a:t>
            </a:r>
            <a:endParaRPr lang="ar-EG"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4" name="مربع نص 3"/>
          <p:cNvSpPr txBox="1"/>
          <p:nvPr/>
        </p:nvSpPr>
        <p:spPr>
          <a:xfrm>
            <a:off x="928662" y="857232"/>
            <a:ext cx="7286676"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2800" b="1" dirty="0" smtClean="0">
                <a:solidFill>
                  <a:srgbClr val="0000FF"/>
                </a:solidFill>
                <a:sym typeface="AGA Arabesque"/>
              </a:rPr>
              <a:t>1- </a:t>
            </a:r>
            <a:r>
              <a:rPr lang="ar-EG" sz="2800" b="1" dirty="0" smtClean="0">
                <a:solidFill>
                  <a:schemeClr val="tx1"/>
                </a:solidFill>
                <a:sym typeface="AGA Arabesque"/>
              </a:rPr>
              <a:t>..................................................................</a:t>
            </a:r>
            <a:endParaRPr lang="ar-EG" sz="2800" b="1" dirty="0" smtClean="0">
              <a:solidFill>
                <a:srgbClr val="0000FF"/>
              </a:solidFill>
            </a:endParaRPr>
          </a:p>
        </p:txBody>
      </p:sp>
      <p:sp>
        <p:nvSpPr>
          <p:cNvPr id="5" name="مربع نص 4"/>
          <p:cNvSpPr txBox="1"/>
          <p:nvPr/>
        </p:nvSpPr>
        <p:spPr>
          <a:xfrm>
            <a:off x="928662" y="1707110"/>
            <a:ext cx="7286676"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2800" b="1" dirty="0" smtClean="0">
                <a:solidFill>
                  <a:srgbClr val="0000FF"/>
                </a:solidFill>
                <a:sym typeface="AGA Arabesque"/>
              </a:rPr>
              <a:t>2- </a:t>
            </a:r>
            <a:r>
              <a:rPr lang="ar-EG" sz="2800" b="1" dirty="0" smtClean="0">
                <a:solidFill>
                  <a:schemeClr val="tx1"/>
                </a:solidFill>
                <a:sym typeface="AGA Arabesque"/>
              </a:rPr>
              <a:t>..................................................................</a:t>
            </a:r>
            <a:endParaRPr lang="ar-EG" sz="2800" b="1" dirty="0" smtClean="0">
              <a:solidFill>
                <a:srgbClr val="0000FF"/>
              </a:solidFill>
            </a:endParaRPr>
          </a:p>
        </p:txBody>
      </p:sp>
      <p:sp>
        <p:nvSpPr>
          <p:cNvPr id="6" name="مربع نص 5"/>
          <p:cNvSpPr txBox="1"/>
          <p:nvPr/>
        </p:nvSpPr>
        <p:spPr>
          <a:xfrm>
            <a:off x="928662" y="2492928"/>
            <a:ext cx="7286676"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2800" b="1" dirty="0" smtClean="0">
                <a:solidFill>
                  <a:srgbClr val="0000FF"/>
                </a:solidFill>
                <a:sym typeface="AGA Arabesque"/>
              </a:rPr>
              <a:t>3- </a:t>
            </a:r>
            <a:r>
              <a:rPr lang="ar-EG" sz="2800" b="1" dirty="0" smtClean="0">
                <a:solidFill>
                  <a:schemeClr val="tx1"/>
                </a:solidFill>
                <a:sym typeface="AGA Arabesque"/>
              </a:rPr>
              <a:t>..................................................................</a:t>
            </a:r>
            <a:endParaRPr lang="ar-EG" sz="2800" b="1" dirty="0" smtClean="0">
              <a:solidFill>
                <a:srgbClr val="0000FF"/>
              </a:solidFill>
            </a:endParaRPr>
          </a:p>
        </p:txBody>
      </p:sp>
      <p:sp>
        <p:nvSpPr>
          <p:cNvPr id="7" name="مربع نص 6"/>
          <p:cNvSpPr txBox="1"/>
          <p:nvPr/>
        </p:nvSpPr>
        <p:spPr>
          <a:xfrm>
            <a:off x="571472" y="3207308"/>
            <a:ext cx="7643866"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2800" b="1" dirty="0" smtClean="0">
                <a:solidFill>
                  <a:srgbClr val="0000FF"/>
                </a:solidFill>
                <a:sym typeface="AGA Arabesque"/>
              </a:rPr>
              <a:t>4- </a:t>
            </a:r>
            <a:r>
              <a:rPr lang="ar-EG" sz="2800" b="1" dirty="0" smtClean="0">
                <a:solidFill>
                  <a:schemeClr val="tx1"/>
                </a:solidFill>
                <a:sym typeface="AGA Arabesque"/>
              </a:rPr>
              <a:t>..................................................................</a:t>
            </a:r>
            <a:endParaRPr lang="ar-EG" sz="2800" b="1" dirty="0" smtClean="0">
              <a:solidFill>
                <a:srgbClr val="0000FF"/>
              </a:solidFill>
            </a:endParaRPr>
          </a:p>
        </p:txBody>
      </p:sp>
      <p:sp>
        <p:nvSpPr>
          <p:cNvPr id="8" name="مربع نص 7"/>
          <p:cNvSpPr txBox="1"/>
          <p:nvPr/>
        </p:nvSpPr>
        <p:spPr>
          <a:xfrm>
            <a:off x="928662" y="3921688"/>
            <a:ext cx="7286676"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2800" b="1" dirty="0" smtClean="0">
                <a:solidFill>
                  <a:srgbClr val="0000FF"/>
                </a:solidFill>
                <a:sym typeface="AGA Arabesque"/>
              </a:rPr>
              <a:t>5- </a:t>
            </a:r>
            <a:r>
              <a:rPr lang="ar-EG" sz="2800" b="1" dirty="0" smtClean="0">
                <a:solidFill>
                  <a:schemeClr val="tx1"/>
                </a:solidFill>
                <a:sym typeface="AGA Arabesque"/>
              </a:rPr>
              <a:t>..................................................................</a:t>
            </a:r>
            <a:endParaRPr lang="ar-EG" sz="2800" b="1" dirty="0" smtClean="0">
              <a:solidFill>
                <a:srgbClr val="0000FF"/>
              </a:solidFill>
            </a:endParaRPr>
          </a:p>
        </p:txBody>
      </p:sp>
      <p:sp>
        <p:nvSpPr>
          <p:cNvPr id="9" name="مربع نص 8"/>
          <p:cNvSpPr txBox="1"/>
          <p:nvPr/>
        </p:nvSpPr>
        <p:spPr>
          <a:xfrm>
            <a:off x="928662" y="4636068"/>
            <a:ext cx="7286676"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2800" b="1" dirty="0" smtClean="0">
                <a:solidFill>
                  <a:srgbClr val="0000FF"/>
                </a:solidFill>
                <a:sym typeface="AGA Arabesque"/>
              </a:rPr>
              <a:t>6- </a:t>
            </a:r>
            <a:r>
              <a:rPr lang="ar-EG" sz="2800" b="1" dirty="0" smtClean="0">
                <a:solidFill>
                  <a:schemeClr val="tx1"/>
                </a:solidFill>
                <a:sym typeface="AGA Arabesque"/>
              </a:rPr>
              <a:t>..................................................................</a:t>
            </a:r>
            <a:endParaRPr lang="ar-EG" sz="2800" b="1" dirty="0" smtClean="0">
              <a:solidFill>
                <a:srgbClr val="0000FF"/>
              </a:solidFill>
            </a:endParaRPr>
          </a:p>
        </p:txBody>
      </p:sp>
      <p:sp>
        <p:nvSpPr>
          <p:cNvPr id="10" name="مربع نص 9"/>
          <p:cNvSpPr txBox="1"/>
          <p:nvPr/>
        </p:nvSpPr>
        <p:spPr>
          <a:xfrm>
            <a:off x="928662" y="5357826"/>
            <a:ext cx="7286676"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2800" b="1" dirty="0" smtClean="0">
                <a:solidFill>
                  <a:srgbClr val="0000FF"/>
                </a:solidFill>
                <a:sym typeface="AGA Arabesque"/>
              </a:rPr>
              <a:t>7- </a:t>
            </a:r>
            <a:r>
              <a:rPr lang="ar-EG" sz="2800" b="1" dirty="0" smtClean="0">
                <a:solidFill>
                  <a:schemeClr val="tx1"/>
                </a:solidFill>
                <a:sym typeface="AGA Arabesque"/>
              </a:rPr>
              <a:t>..................................................................</a:t>
            </a:r>
            <a:endParaRPr lang="ar-EG" sz="2800" b="1" dirty="0" smtClean="0">
              <a:solidFill>
                <a:srgbClr val="0000FF"/>
              </a:solidFill>
            </a:endParaRPr>
          </a:p>
        </p:txBody>
      </p:sp>
      <p:sp>
        <p:nvSpPr>
          <p:cNvPr id="11" name="مربع نص 10"/>
          <p:cNvSpPr txBox="1">
            <a:spLocks noChangeArrowheads="1"/>
          </p:cNvSpPr>
          <p:nvPr/>
        </p:nvSpPr>
        <p:spPr bwMode="auto">
          <a:xfrm>
            <a:off x="857224" y="785794"/>
            <a:ext cx="6858035" cy="461665"/>
          </a:xfrm>
          <a:prstGeom prst="rect">
            <a:avLst/>
          </a:prstGeom>
          <a:noFill/>
          <a:ln w="9525">
            <a:noFill/>
            <a:miter lim="800000"/>
            <a:headEnd/>
            <a:tailEnd/>
          </a:ln>
        </p:spPr>
        <p:txBody>
          <a:bodyPr wrap="square">
            <a:spAutoFit/>
          </a:bodyPr>
          <a:lstStyle/>
          <a:p>
            <a:pPr algn="r"/>
            <a:r>
              <a:rPr lang="ar-SA" sz="2400" b="1" dirty="0" smtClean="0"/>
              <a:t>يجب ألا يخلو المجلس من ذكر الله تعالى </a:t>
            </a:r>
            <a:endParaRPr lang="ar-SA" sz="2400" b="1" dirty="0"/>
          </a:p>
        </p:txBody>
      </p:sp>
      <p:sp>
        <p:nvSpPr>
          <p:cNvPr id="12" name="مربع نص 11"/>
          <p:cNvSpPr txBox="1">
            <a:spLocks noChangeArrowheads="1"/>
          </p:cNvSpPr>
          <p:nvPr/>
        </p:nvSpPr>
        <p:spPr bwMode="auto">
          <a:xfrm>
            <a:off x="928662" y="1714488"/>
            <a:ext cx="6858035" cy="461665"/>
          </a:xfrm>
          <a:prstGeom prst="rect">
            <a:avLst/>
          </a:prstGeom>
          <a:noFill/>
          <a:ln w="9525">
            <a:noFill/>
            <a:miter lim="800000"/>
            <a:headEnd/>
            <a:tailEnd/>
          </a:ln>
        </p:spPr>
        <p:txBody>
          <a:bodyPr wrap="square">
            <a:spAutoFit/>
          </a:bodyPr>
          <a:lstStyle/>
          <a:p>
            <a:pPr algn="r"/>
            <a:r>
              <a:rPr lang="ar-SA" sz="2400" b="1" dirty="0" smtClean="0"/>
              <a:t>المسلم ينبغي أن يكون على ذكر دائم في كل حال </a:t>
            </a:r>
            <a:endParaRPr lang="ar-SA" sz="2400" b="1" dirty="0"/>
          </a:p>
        </p:txBody>
      </p:sp>
      <p:sp>
        <p:nvSpPr>
          <p:cNvPr id="13" name="مربع نص 12"/>
          <p:cNvSpPr txBox="1">
            <a:spLocks noChangeArrowheads="1"/>
          </p:cNvSpPr>
          <p:nvPr/>
        </p:nvSpPr>
        <p:spPr bwMode="auto">
          <a:xfrm>
            <a:off x="885283" y="2465450"/>
            <a:ext cx="6858035" cy="461665"/>
          </a:xfrm>
          <a:prstGeom prst="rect">
            <a:avLst/>
          </a:prstGeom>
          <a:noFill/>
          <a:ln w="9525">
            <a:noFill/>
            <a:miter lim="800000"/>
            <a:headEnd/>
            <a:tailEnd/>
          </a:ln>
        </p:spPr>
        <p:txBody>
          <a:bodyPr wrap="square">
            <a:spAutoFit/>
          </a:bodyPr>
          <a:lstStyle/>
          <a:p>
            <a:pPr algn="r"/>
            <a:r>
              <a:rPr lang="ar-SA" sz="2400" b="1" dirty="0" smtClean="0"/>
              <a:t>يجب على المسلم أن يحرص على الدعاء الذي يعرف بكفارة المجلس </a:t>
            </a:r>
            <a:endParaRPr lang="ar-SA" sz="2400" b="1" dirty="0"/>
          </a:p>
        </p:txBody>
      </p:sp>
      <p:sp>
        <p:nvSpPr>
          <p:cNvPr id="14" name="مربع نص 13"/>
          <p:cNvSpPr txBox="1">
            <a:spLocks noChangeArrowheads="1"/>
          </p:cNvSpPr>
          <p:nvPr/>
        </p:nvSpPr>
        <p:spPr bwMode="auto">
          <a:xfrm>
            <a:off x="642910" y="3214686"/>
            <a:ext cx="7215238" cy="461665"/>
          </a:xfrm>
          <a:prstGeom prst="rect">
            <a:avLst/>
          </a:prstGeom>
          <a:noFill/>
          <a:ln w="9525">
            <a:noFill/>
            <a:miter lim="800000"/>
            <a:headEnd/>
            <a:tailEnd/>
          </a:ln>
        </p:spPr>
        <p:txBody>
          <a:bodyPr wrap="square">
            <a:spAutoFit/>
          </a:bodyPr>
          <a:lstStyle/>
          <a:p>
            <a:pPr algn="r"/>
            <a:r>
              <a:rPr lang="ar-SA" sz="2400" b="1" dirty="0" smtClean="0"/>
              <a:t>يجب الابتعاد عن كل ما فيه غيبة ونميمة في المجلس </a:t>
            </a:r>
            <a:endParaRPr lang="ar-SA" sz="2400" b="1" dirty="0"/>
          </a:p>
        </p:txBody>
      </p:sp>
      <p:sp>
        <p:nvSpPr>
          <p:cNvPr id="15" name="مربع نص 14"/>
          <p:cNvSpPr txBox="1">
            <a:spLocks noChangeArrowheads="1"/>
          </p:cNvSpPr>
          <p:nvPr/>
        </p:nvSpPr>
        <p:spPr bwMode="auto">
          <a:xfrm>
            <a:off x="642910" y="3857628"/>
            <a:ext cx="7215238" cy="461665"/>
          </a:xfrm>
          <a:prstGeom prst="rect">
            <a:avLst/>
          </a:prstGeom>
          <a:noFill/>
          <a:ln w="9525">
            <a:noFill/>
            <a:miter lim="800000"/>
            <a:headEnd/>
            <a:tailEnd/>
          </a:ln>
        </p:spPr>
        <p:txBody>
          <a:bodyPr wrap="square">
            <a:spAutoFit/>
          </a:bodyPr>
          <a:lstStyle/>
          <a:p>
            <a:pPr algn="r"/>
            <a:r>
              <a:rPr lang="ar-SA" sz="2400" b="1" dirty="0" smtClean="0"/>
              <a:t>الالتزام </a:t>
            </a:r>
            <a:r>
              <a:rPr lang="ar-SA" sz="2400" b="1" dirty="0" err="1" smtClean="0"/>
              <a:t>بأداب</a:t>
            </a:r>
            <a:r>
              <a:rPr lang="ar-SA" sz="2400" b="1" dirty="0" smtClean="0"/>
              <a:t> المجلس من احترام وتوقير للكبير </a:t>
            </a:r>
            <a:endParaRPr lang="ar-SA"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8" presetClass="entr" presetSubtype="0" accel="5000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3" dur="10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44" dur="1000" fill="hold"/>
                                        <p:tgtEl>
                                          <p:spTgt spid="11"/>
                                        </p:tgtEl>
                                        <p:attrNameLst>
                                          <p:attrName>ppt_y</p:attrName>
                                        </p:attrNameLst>
                                      </p:cBhvr>
                                      <p:tavLst>
                                        <p:tav tm="0">
                                          <p:val>
                                            <p:strVal val="#ppt_y"/>
                                          </p:val>
                                        </p:tav>
                                        <p:tav tm="100000">
                                          <p:val>
                                            <p:strVal val="#ppt_y"/>
                                          </p:val>
                                        </p:tav>
                                      </p:tavLst>
                                    </p:anim>
                                    <p:animEffect transition="in" filter="fade">
                                      <p:cBhvr>
                                        <p:cTn id="45" dur="10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48" presetClass="entr" presetSubtype="0" accel="5000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1" dur="1000" fill="hold"/>
                                        <p:tgtEl>
                                          <p:spTgt spid="12"/>
                                        </p:tgtEl>
                                        <p:attrNameLst>
                                          <p:attrName>ppt_x</p:attrName>
                                        </p:attrNameLst>
                                      </p:cBhvr>
                                      <p:tavLst>
                                        <p:tav tm="0">
                                          <p:val>
                                            <p:fltVal val="-1"/>
                                          </p:val>
                                        </p:tav>
                                        <p:tav tm="50000">
                                          <p:val>
                                            <p:fltVal val="0.95"/>
                                          </p:val>
                                        </p:tav>
                                        <p:tav tm="100000">
                                          <p:val>
                                            <p:strVal val="#ppt_x"/>
                                          </p:val>
                                        </p:tav>
                                      </p:tavLst>
                                    </p:anim>
                                    <p:anim calcmode="lin" valueType="num">
                                      <p:cBhvr>
                                        <p:cTn id="52" dur="1000" fill="hold"/>
                                        <p:tgtEl>
                                          <p:spTgt spid="12"/>
                                        </p:tgtEl>
                                        <p:attrNameLst>
                                          <p:attrName>ppt_y</p:attrName>
                                        </p:attrNameLst>
                                      </p:cBhvr>
                                      <p:tavLst>
                                        <p:tav tm="0">
                                          <p:val>
                                            <p:strVal val="#ppt_y"/>
                                          </p:val>
                                        </p:tav>
                                        <p:tav tm="100000">
                                          <p:val>
                                            <p:strVal val="#ppt_y"/>
                                          </p:val>
                                        </p:tav>
                                      </p:tavLst>
                                    </p:anim>
                                    <p:animEffect transition="in" filter="fade">
                                      <p:cBhvr>
                                        <p:cTn id="53" dur="10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48" presetClass="entr" presetSubtype="0" accel="5000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1000" fill="hold"/>
                                        <p:tgtEl>
                                          <p:spTgt spid="1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9" dur="1000" fill="hold"/>
                                        <p:tgtEl>
                                          <p:spTgt spid="13"/>
                                        </p:tgtEl>
                                        <p:attrNameLst>
                                          <p:attrName>ppt_x</p:attrName>
                                        </p:attrNameLst>
                                      </p:cBhvr>
                                      <p:tavLst>
                                        <p:tav tm="0">
                                          <p:val>
                                            <p:fltVal val="-1"/>
                                          </p:val>
                                        </p:tav>
                                        <p:tav tm="50000">
                                          <p:val>
                                            <p:fltVal val="0.95"/>
                                          </p:val>
                                        </p:tav>
                                        <p:tav tm="100000">
                                          <p:val>
                                            <p:strVal val="#ppt_x"/>
                                          </p:val>
                                        </p:tav>
                                      </p:tavLst>
                                    </p:anim>
                                    <p:anim calcmode="lin" valueType="num">
                                      <p:cBhvr>
                                        <p:cTn id="60" dur="1000" fill="hold"/>
                                        <p:tgtEl>
                                          <p:spTgt spid="13"/>
                                        </p:tgtEl>
                                        <p:attrNameLst>
                                          <p:attrName>ppt_y</p:attrName>
                                        </p:attrNameLst>
                                      </p:cBhvr>
                                      <p:tavLst>
                                        <p:tav tm="0">
                                          <p:val>
                                            <p:strVal val="#ppt_y"/>
                                          </p:val>
                                        </p:tav>
                                        <p:tav tm="100000">
                                          <p:val>
                                            <p:strVal val="#ppt_y"/>
                                          </p:val>
                                        </p:tav>
                                      </p:tavLst>
                                    </p:anim>
                                    <p:animEffect transition="in" filter="fade">
                                      <p:cBhvr>
                                        <p:cTn id="61" dur="10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48" presetClass="entr" presetSubtype="0" accel="50000"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p:cTn id="66" dur="1000" fill="hold"/>
                                        <p:tgtEl>
                                          <p:spTgt spid="1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7" dur="1000" fill="hold"/>
                                        <p:tgtEl>
                                          <p:spTgt spid="14"/>
                                        </p:tgtEl>
                                        <p:attrNameLst>
                                          <p:attrName>ppt_x</p:attrName>
                                        </p:attrNameLst>
                                      </p:cBhvr>
                                      <p:tavLst>
                                        <p:tav tm="0">
                                          <p:val>
                                            <p:fltVal val="-1"/>
                                          </p:val>
                                        </p:tav>
                                        <p:tav tm="50000">
                                          <p:val>
                                            <p:fltVal val="0.95"/>
                                          </p:val>
                                        </p:tav>
                                        <p:tav tm="100000">
                                          <p:val>
                                            <p:strVal val="#ppt_x"/>
                                          </p:val>
                                        </p:tav>
                                      </p:tavLst>
                                    </p:anim>
                                    <p:anim calcmode="lin" valueType="num">
                                      <p:cBhvr>
                                        <p:cTn id="68" dur="1000" fill="hold"/>
                                        <p:tgtEl>
                                          <p:spTgt spid="14"/>
                                        </p:tgtEl>
                                        <p:attrNameLst>
                                          <p:attrName>ppt_y</p:attrName>
                                        </p:attrNameLst>
                                      </p:cBhvr>
                                      <p:tavLst>
                                        <p:tav tm="0">
                                          <p:val>
                                            <p:strVal val="#ppt_y"/>
                                          </p:val>
                                        </p:tav>
                                        <p:tav tm="100000">
                                          <p:val>
                                            <p:strVal val="#ppt_y"/>
                                          </p:val>
                                        </p:tav>
                                      </p:tavLst>
                                    </p:anim>
                                    <p:animEffect transition="in" filter="fade">
                                      <p:cBhvr>
                                        <p:cTn id="69" dur="1000"/>
                                        <p:tgtEl>
                                          <p:spTgt spid="14"/>
                                        </p:tgtEl>
                                      </p:cBhvr>
                                    </p:animEffect>
                                  </p:childTnLst>
                                </p:cTn>
                              </p:par>
                            </p:childTnLst>
                          </p:cTn>
                        </p:par>
                      </p:childTnLst>
                    </p:cTn>
                  </p:par>
                  <p:par>
                    <p:cTn id="70" fill="hold">
                      <p:stCondLst>
                        <p:cond delay="indefinite"/>
                      </p:stCondLst>
                      <p:childTnLst>
                        <p:par>
                          <p:cTn id="71" fill="hold">
                            <p:stCondLst>
                              <p:cond delay="0"/>
                            </p:stCondLst>
                            <p:childTnLst>
                              <p:par>
                                <p:cTn id="72" presetID="48" presetClass="entr" presetSubtype="0" accel="50000"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p:cTn id="74" dur="1000" fill="hold"/>
                                        <p:tgtEl>
                                          <p:spTgt spid="1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5" dur="1000" fill="hold"/>
                                        <p:tgtEl>
                                          <p:spTgt spid="15"/>
                                        </p:tgtEl>
                                        <p:attrNameLst>
                                          <p:attrName>ppt_x</p:attrName>
                                        </p:attrNameLst>
                                      </p:cBhvr>
                                      <p:tavLst>
                                        <p:tav tm="0">
                                          <p:val>
                                            <p:fltVal val="-1"/>
                                          </p:val>
                                        </p:tav>
                                        <p:tav tm="50000">
                                          <p:val>
                                            <p:fltVal val="0.95"/>
                                          </p:val>
                                        </p:tav>
                                        <p:tav tm="100000">
                                          <p:val>
                                            <p:strVal val="#ppt_x"/>
                                          </p:val>
                                        </p:tav>
                                      </p:tavLst>
                                    </p:anim>
                                    <p:anim calcmode="lin" valueType="num">
                                      <p:cBhvr>
                                        <p:cTn id="76" dur="1000" fill="hold"/>
                                        <p:tgtEl>
                                          <p:spTgt spid="15"/>
                                        </p:tgtEl>
                                        <p:attrNameLst>
                                          <p:attrName>ppt_y</p:attrName>
                                        </p:attrNameLst>
                                      </p:cBhvr>
                                      <p:tavLst>
                                        <p:tav tm="0">
                                          <p:val>
                                            <p:strVal val="#ppt_y"/>
                                          </p:val>
                                        </p:tav>
                                        <p:tav tm="100000">
                                          <p:val>
                                            <p:strVal val="#ppt_y"/>
                                          </p:val>
                                        </p:tav>
                                      </p:tavLst>
                                    </p:anim>
                                    <p:animEffect transition="in" filter="fade">
                                      <p:cBhvr>
                                        <p:cTn id="7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p:bldP spid="12" grpId="0"/>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3"/>
          <a:srcRect/>
          <a:stretch>
            <a:fillRect/>
          </a:stretch>
        </p:blipFill>
        <p:spPr bwMode="auto">
          <a:xfrm>
            <a:off x="0" y="-24"/>
            <a:ext cx="9144000" cy="6858024"/>
          </a:xfrm>
          <a:prstGeom prst="rect">
            <a:avLst/>
          </a:prstGeom>
          <a:noFill/>
        </p:spPr>
      </p:pic>
      <p:sp>
        <p:nvSpPr>
          <p:cNvPr id="5" name="مربع نص 4"/>
          <p:cNvSpPr txBox="1">
            <a:spLocks noChangeArrowheads="1"/>
          </p:cNvSpPr>
          <p:nvPr/>
        </p:nvSpPr>
        <p:spPr bwMode="auto">
          <a:xfrm>
            <a:off x="1214414" y="1428736"/>
            <a:ext cx="6643721" cy="1569660"/>
          </a:xfrm>
          <a:prstGeom prst="rect">
            <a:avLst/>
          </a:prstGeom>
          <a:noFill/>
          <a:ln w="9525">
            <a:noFill/>
            <a:miter lim="800000"/>
            <a:headEnd/>
            <a:tailEnd/>
          </a:ln>
        </p:spPr>
        <p:txBody>
          <a:bodyPr wrap="square">
            <a:spAutoFit/>
          </a:bodyPr>
          <a:lstStyle/>
          <a:p>
            <a:pPr algn="r"/>
            <a:r>
              <a:rPr lang="ar-SA" sz="3200" b="1" dirty="0" smtClean="0">
                <a:solidFill>
                  <a:srgbClr val="FF0000"/>
                </a:solidFill>
              </a:rPr>
              <a:t>تعليق </a:t>
            </a:r>
            <a:r>
              <a:rPr lang="ar-SA" sz="3200" b="1" dirty="0" err="1" smtClean="0">
                <a:solidFill>
                  <a:srgbClr val="FF0000"/>
                </a:solidFill>
              </a:rPr>
              <a:t>أذار</a:t>
            </a:r>
            <a:r>
              <a:rPr lang="ar-SA" sz="3200" b="1" dirty="0" smtClean="0">
                <a:solidFill>
                  <a:srgbClr val="FF0000"/>
                </a:solidFill>
              </a:rPr>
              <a:t> النوم والاستيقاظ في مكان ظاهر في حجرة النوم </a:t>
            </a:r>
            <a:r>
              <a:rPr lang="ar-SA" sz="3200" b="1" dirty="0" err="1" smtClean="0">
                <a:solidFill>
                  <a:srgbClr val="FF0000"/>
                </a:solidFill>
              </a:rPr>
              <a:t>واستراجعها</a:t>
            </a:r>
            <a:r>
              <a:rPr lang="ar-SA" sz="3200" b="1" dirty="0" smtClean="0">
                <a:solidFill>
                  <a:srgbClr val="FF0000"/>
                </a:solidFill>
              </a:rPr>
              <a:t> قبل وبعد النوم حتى يحفظوها  </a:t>
            </a:r>
            <a:endParaRPr lang="ar-SA" sz="3200" b="1" dirty="0">
              <a:solidFill>
                <a:srgbClr val="FF0000"/>
              </a:solidFill>
            </a:endParaRPr>
          </a:p>
        </p:txBody>
      </p:sp>
      <p:sp>
        <p:nvSpPr>
          <p:cNvPr id="6" name="مربع نص 5"/>
          <p:cNvSpPr txBox="1">
            <a:spLocks noChangeArrowheads="1"/>
          </p:cNvSpPr>
          <p:nvPr/>
        </p:nvSpPr>
        <p:spPr bwMode="auto">
          <a:xfrm>
            <a:off x="1285852" y="3357562"/>
            <a:ext cx="6643721" cy="1077218"/>
          </a:xfrm>
          <a:prstGeom prst="rect">
            <a:avLst/>
          </a:prstGeom>
          <a:noFill/>
          <a:ln w="9525">
            <a:noFill/>
            <a:miter lim="800000"/>
            <a:headEnd/>
            <a:tailEnd/>
          </a:ln>
        </p:spPr>
        <p:txBody>
          <a:bodyPr wrap="square">
            <a:spAutoFit/>
          </a:bodyPr>
          <a:lstStyle/>
          <a:p>
            <a:pPr algn="r"/>
            <a:r>
              <a:rPr lang="ar-SA" sz="3200" b="1" dirty="0" smtClean="0">
                <a:solidFill>
                  <a:srgbClr val="FF0000"/>
                </a:solidFill>
              </a:rPr>
              <a:t>تذكير الأخوة بأذكار الصباح والمساء بشكل مستمر حتى يتعودوا عليها </a:t>
            </a:r>
            <a:endParaRPr lang="ar-SA"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6"/>
                                        </p:tgtEl>
                                        <p:attrNameLst>
                                          <p:attrName>ppt_y</p:attrName>
                                        </p:attrNameLst>
                                      </p:cBhvr>
                                      <p:tavLst>
                                        <p:tav tm="0">
                                          <p:val>
                                            <p:strVal val="#ppt_y"/>
                                          </p:val>
                                        </p:tav>
                                        <p:tav tm="100000">
                                          <p:val>
                                            <p:strVal val="#ppt_y"/>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pic>
        <p:nvPicPr>
          <p:cNvPr id="3" name="صورة 2" descr="goldfloral3.jpg"/>
          <p:cNvPicPr>
            <a:picLocks noChangeAspect="1"/>
          </p:cNvPicPr>
          <p:nvPr/>
        </p:nvPicPr>
        <p:blipFill>
          <a:blip r:embed="rId3" cstate="print"/>
          <a:stretch>
            <a:fillRect/>
          </a:stretch>
        </p:blipFill>
        <p:spPr>
          <a:xfrm>
            <a:off x="0" y="-24"/>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انفجار 1 3"/>
          <p:cNvSpPr/>
          <p:nvPr/>
        </p:nvSpPr>
        <p:spPr>
          <a:xfrm>
            <a:off x="5000628" y="500042"/>
            <a:ext cx="3571900" cy="1285884"/>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5</a:t>
            </a:r>
            <a:endParaRPr lang="ar-EG" sz="5400" b="1" dirty="0">
              <a:solidFill>
                <a:srgbClr val="FF0000"/>
              </a:solidFill>
            </a:endParaRPr>
          </a:p>
        </p:txBody>
      </p:sp>
      <p:sp>
        <p:nvSpPr>
          <p:cNvPr id="5" name="مربع نص 4"/>
          <p:cNvSpPr txBox="1"/>
          <p:nvPr/>
        </p:nvSpPr>
        <p:spPr>
          <a:xfrm>
            <a:off x="642910" y="1857364"/>
            <a:ext cx="7858180" cy="1055608"/>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EG" sz="2800" b="1" dirty="0" smtClean="0">
                <a:solidFill>
                  <a:srgbClr val="0000FF"/>
                </a:solidFill>
              </a:rPr>
              <a:t>بالاشتراك مع مجموعتي أجمع بعض الآداب والمخالفات المتعلقة بالمجلس وأخرجها في نشرة وأوزعها على طلاب المدرسة .</a:t>
            </a:r>
            <a:endParaRPr lang="ar-EG" sz="2800" b="1" dirty="0">
              <a:solidFill>
                <a:srgbClr val="0000FF"/>
              </a:solidFill>
            </a:endParaRPr>
          </a:p>
        </p:txBody>
      </p:sp>
      <p:sp>
        <p:nvSpPr>
          <p:cNvPr id="6" name="مربع نص 5"/>
          <p:cNvSpPr txBox="1"/>
          <p:nvPr/>
        </p:nvSpPr>
        <p:spPr>
          <a:xfrm>
            <a:off x="642910" y="3071810"/>
            <a:ext cx="7858180" cy="578882"/>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lgn="ctr"/>
            <a:r>
              <a:rPr lang="ar-EG" sz="2800" b="1" dirty="0" smtClean="0">
                <a:solidFill>
                  <a:srgbClr val="FF0000"/>
                </a:solidFill>
              </a:rPr>
              <a:t>( بالإمكان الاستفادة من </a:t>
            </a:r>
            <a:r>
              <a:rPr lang="ar-EG" sz="2800" b="1" dirty="0" err="1" smtClean="0">
                <a:solidFill>
                  <a:srgbClr val="FF0000"/>
                </a:solidFill>
              </a:rPr>
              <a:t>الإثرائية</a:t>
            </a:r>
            <a:r>
              <a:rPr lang="ar-EG" sz="2800" b="1" dirty="0" smtClean="0">
                <a:solidFill>
                  <a:srgbClr val="FF0000"/>
                </a:solidFill>
              </a:rPr>
              <a:t> الموجودة في كتاب الطالب )</a:t>
            </a:r>
            <a:endParaRPr lang="ar-EG"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0" fill="hold"/>
                                        <p:tgtEl>
                                          <p:spTgt spid="4"/>
                                        </p:tgtEl>
                                        <p:attrNameLst>
                                          <p:attrName>ppt_w</p:attrName>
                                        </p:attrNameLst>
                                      </p:cBhvr>
                                      <p:tavLst>
                                        <p:tav tm="0" fmla="#ppt_w*sin(2.5*pi*$)">
                                          <p:val>
                                            <p:fltVal val="0"/>
                                          </p:val>
                                        </p:tav>
                                        <p:tav tm="100000">
                                          <p:val>
                                            <p:fltVal val="1"/>
                                          </p:val>
                                        </p:tav>
                                      </p:tavLst>
                                    </p:anim>
                                    <p:anim calcmode="lin" valueType="num">
                                      <p:cBhvr>
                                        <p:cTn id="14"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pic>
        <p:nvPicPr>
          <p:cNvPr id="3" name="صورة 2" descr="10g.bmp"/>
          <p:cNvPicPr>
            <a:picLocks noChangeAspect="1"/>
          </p:cNvPicPr>
          <p:nvPr/>
        </p:nvPicPr>
        <p:blipFill>
          <a:blip r:embed="rId3" cstate="print"/>
          <a:stretch>
            <a:fillRect/>
          </a:stretch>
        </p:blipFill>
        <p:spPr>
          <a:xfrm rot="5400000">
            <a:off x="1143000" y="-1143000"/>
            <a:ext cx="6858000" cy="914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انفجار 1 3"/>
          <p:cNvSpPr/>
          <p:nvPr/>
        </p:nvSpPr>
        <p:spPr>
          <a:xfrm>
            <a:off x="5572100" y="642918"/>
            <a:ext cx="3571900" cy="1643074"/>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6</a:t>
            </a:r>
            <a:endParaRPr lang="ar-EG" sz="5400" b="1" dirty="0">
              <a:solidFill>
                <a:srgbClr val="FF0000"/>
              </a:solidFill>
            </a:endParaRPr>
          </a:p>
        </p:txBody>
      </p:sp>
      <p:sp>
        <p:nvSpPr>
          <p:cNvPr id="5" name="مربع نص 4"/>
          <p:cNvSpPr txBox="1"/>
          <p:nvPr/>
        </p:nvSpPr>
        <p:spPr>
          <a:xfrm>
            <a:off x="357158" y="2665812"/>
            <a:ext cx="8643998" cy="1191816"/>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EG" sz="3200" b="1" dirty="0" smtClean="0">
                <a:solidFill>
                  <a:srgbClr val="0000FF"/>
                </a:solidFill>
              </a:rPr>
              <a:t>يعد الفصل الدراسي مجلسا من مجالس العلم والتعلم وتبدر من بعض الطلاب بعض الأخطاء والمخالفات المتعلقة بذلك ..</a:t>
            </a:r>
            <a:endParaRPr lang="ar-EG" sz="3200" b="1" dirty="0">
              <a:solidFill>
                <a:srgbClr val="0000FF"/>
              </a:solidFill>
            </a:endParaRPr>
          </a:p>
        </p:txBody>
      </p:sp>
      <p:sp>
        <p:nvSpPr>
          <p:cNvPr id="6" name="مربع نص 5"/>
          <p:cNvSpPr txBox="1"/>
          <p:nvPr/>
        </p:nvSpPr>
        <p:spPr>
          <a:xfrm>
            <a:off x="428596" y="4230780"/>
            <a:ext cx="8501122" cy="1055608"/>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800" b="1" dirty="0" smtClean="0">
                <a:solidFill>
                  <a:srgbClr val="FF0000"/>
                </a:solidFill>
              </a:rPr>
              <a:t>بالاشتراك مع مجموعتي أكتب بعض الإيجابيات وبعض المخالفات ثم أختار ثلاثة منها وأبحث لها عن حل مناسب .</a:t>
            </a:r>
            <a:endParaRPr lang="ar-EG"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0" fill="hold"/>
                                        <p:tgtEl>
                                          <p:spTgt spid="4"/>
                                        </p:tgtEl>
                                        <p:attrNameLst>
                                          <p:attrName>ppt_w</p:attrName>
                                        </p:attrNameLst>
                                      </p:cBhvr>
                                      <p:tavLst>
                                        <p:tav tm="0" fmla="#ppt_w*sin(2.5*pi*$)">
                                          <p:val>
                                            <p:fltVal val="0"/>
                                          </p:val>
                                        </p:tav>
                                        <p:tav tm="100000">
                                          <p:val>
                                            <p:fltVal val="1"/>
                                          </p:val>
                                        </p:tav>
                                      </p:tavLst>
                                    </p:anim>
                                    <p:anim calcmode="lin" valueType="num">
                                      <p:cBhvr>
                                        <p:cTn id="14"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pic>
        <p:nvPicPr>
          <p:cNvPr id="8" name="صورة 7" descr="10g.bmp"/>
          <p:cNvPicPr>
            <a:picLocks noChangeAspect="1"/>
          </p:cNvPicPr>
          <p:nvPr/>
        </p:nvPicPr>
        <p:blipFill>
          <a:blip r:embed="rId3" cstate="print"/>
          <a:stretch>
            <a:fillRect/>
          </a:stretch>
        </p:blipFill>
        <p:spPr>
          <a:xfrm rot="5400000">
            <a:off x="1143000" y="-1143000"/>
            <a:ext cx="6858000" cy="914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مربع نص 8"/>
          <p:cNvSpPr txBox="1"/>
          <p:nvPr/>
        </p:nvSpPr>
        <p:spPr>
          <a:xfrm>
            <a:off x="5072066" y="680240"/>
            <a:ext cx="3786214" cy="715089"/>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pPr algn="ctr"/>
            <a:r>
              <a:rPr lang="ar-EG" sz="3600" b="1" dirty="0" smtClean="0">
                <a:solidFill>
                  <a:srgbClr val="0000FF"/>
                </a:solidFill>
              </a:rPr>
              <a:t>أبرز الإيجابيات</a:t>
            </a:r>
            <a:endParaRPr lang="ar-EG" sz="3600" b="1" dirty="0">
              <a:solidFill>
                <a:srgbClr val="0000FF"/>
              </a:solidFill>
            </a:endParaRPr>
          </a:p>
        </p:txBody>
      </p:sp>
      <p:sp>
        <p:nvSpPr>
          <p:cNvPr id="10" name="مربع نص 9"/>
          <p:cNvSpPr txBox="1"/>
          <p:nvPr/>
        </p:nvSpPr>
        <p:spPr>
          <a:xfrm>
            <a:off x="4714876" y="1608076"/>
            <a:ext cx="4357718" cy="4392692"/>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EG" sz="2800" b="1" dirty="0" smtClean="0">
                <a:solidFill>
                  <a:schemeClr val="tx1"/>
                </a:solidFill>
              </a:rPr>
              <a:t>......................................................................................................................................................................................................................................................................................................................................................</a:t>
            </a:r>
            <a:endParaRPr lang="ar-EG" sz="2800" b="1" dirty="0">
              <a:solidFill>
                <a:schemeClr val="tx1"/>
              </a:solidFill>
            </a:endParaRPr>
          </a:p>
        </p:txBody>
      </p:sp>
      <p:sp>
        <p:nvSpPr>
          <p:cNvPr id="13" name="مربع نص 12"/>
          <p:cNvSpPr txBox="1"/>
          <p:nvPr/>
        </p:nvSpPr>
        <p:spPr>
          <a:xfrm>
            <a:off x="285720" y="642918"/>
            <a:ext cx="4015983" cy="715089"/>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pPr algn="ctr"/>
            <a:r>
              <a:rPr lang="ar-EG" sz="3600" b="1" dirty="0" smtClean="0">
                <a:solidFill>
                  <a:srgbClr val="0000FF"/>
                </a:solidFill>
              </a:rPr>
              <a:t>أبرز الأخطاء والمخالفات</a:t>
            </a:r>
            <a:endParaRPr lang="ar-EG" sz="3600" b="1" dirty="0">
              <a:solidFill>
                <a:srgbClr val="0000FF"/>
              </a:solidFill>
            </a:endParaRPr>
          </a:p>
        </p:txBody>
      </p:sp>
      <p:sp>
        <p:nvSpPr>
          <p:cNvPr id="14" name="مربع نص 13"/>
          <p:cNvSpPr txBox="1"/>
          <p:nvPr/>
        </p:nvSpPr>
        <p:spPr>
          <a:xfrm>
            <a:off x="86861" y="1571612"/>
            <a:ext cx="4357718" cy="4392692"/>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EG" sz="2800" b="1" dirty="0" smtClean="0">
                <a:solidFill>
                  <a:schemeClr val="tx1"/>
                </a:solidFill>
              </a:rPr>
              <a:t>......................................................................................................................................................................................................................................................................................................................................................</a:t>
            </a:r>
            <a:endParaRPr lang="ar-EG" sz="2800" b="1" dirty="0">
              <a:solidFill>
                <a:schemeClr val="tx1"/>
              </a:solidFill>
            </a:endParaRPr>
          </a:p>
        </p:txBody>
      </p:sp>
      <p:sp>
        <p:nvSpPr>
          <p:cNvPr id="11" name="مربع نص 10"/>
          <p:cNvSpPr txBox="1">
            <a:spLocks noChangeArrowheads="1"/>
          </p:cNvSpPr>
          <p:nvPr/>
        </p:nvSpPr>
        <p:spPr bwMode="auto">
          <a:xfrm>
            <a:off x="4857752" y="1785926"/>
            <a:ext cx="4000515" cy="1077218"/>
          </a:xfrm>
          <a:prstGeom prst="rect">
            <a:avLst/>
          </a:prstGeom>
          <a:noFill/>
          <a:ln w="9525">
            <a:noFill/>
            <a:miter lim="800000"/>
            <a:headEnd/>
            <a:tailEnd/>
          </a:ln>
        </p:spPr>
        <p:txBody>
          <a:bodyPr wrap="square">
            <a:spAutoFit/>
          </a:bodyPr>
          <a:lstStyle/>
          <a:p>
            <a:pPr algn="r"/>
            <a:r>
              <a:rPr lang="ar-SA" sz="3200" b="1" dirty="0" smtClean="0"/>
              <a:t>1- </a:t>
            </a:r>
            <a:r>
              <a:rPr lang="ar-SA" sz="3200" b="1" dirty="0" err="1" smtClean="0"/>
              <a:t>الاسئتذان</a:t>
            </a:r>
            <a:r>
              <a:rPr lang="ar-SA" sz="3200" b="1" dirty="0" smtClean="0"/>
              <a:t> عند دخول الفصل من المعلم / المعلمة </a:t>
            </a:r>
            <a:endParaRPr lang="ar-SA" sz="3200" b="1" dirty="0"/>
          </a:p>
        </p:txBody>
      </p:sp>
      <p:sp>
        <p:nvSpPr>
          <p:cNvPr id="12" name="مربع نص 11"/>
          <p:cNvSpPr txBox="1">
            <a:spLocks noChangeArrowheads="1"/>
          </p:cNvSpPr>
          <p:nvPr/>
        </p:nvSpPr>
        <p:spPr bwMode="auto">
          <a:xfrm>
            <a:off x="142844" y="1928802"/>
            <a:ext cx="4000515" cy="1077218"/>
          </a:xfrm>
          <a:prstGeom prst="rect">
            <a:avLst/>
          </a:prstGeom>
          <a:noFill/>
          <a:ln w="9525">
            <a:noFill/>
            <a:miter lim="800000"/>
            <a:headEnd/>
            <a:tailEnd/>
          </a:ln>
        </p:spPr>
        <p:txBody>
          <a:bodyPr wrap="square">
            <a:spAutoFit/>
          </a:bodyPr>
          <a:lstStyle/>
          <a:p>
            <a:pPr algn="r"/>
            <a:r>
              <a:rPr lang="ar-SA" sz="3200" b="1" dirty="0" smtClean="0"/>
              <a:t>1- دخول الفصل بدون استئذان من المعلم / المعلمة </a:t>
            </a:r>
            <a:endParaRPr lang="ar-SA" sz="3200" b="1" dirty="0"/>
          </a:p>
        </p:txBody>
      </p:sp>
      <p:sp>
        <p:nvSpPr>
          <p:cNvPr id="15" name="مربع نص 14"/>
          <p:cNvSpPr txBox="1">
            <a:spLocks noChangeArrowheads="1"/>
          </p:cNvSpPr>
          <p:nvPr/>
        </p:nvSpPr>
        <p:spPr bwMode="auto">
          <a:xfrm>
            <a:off x="4929190" y="3143248"/>
            <a:ext cx="4000515" cy="1077218"/>
          </a:xfrm>
          <a:prstGeom prst="rect">
            <a:avLst/>
          </a:prstGeom>
          <a:noFill/>
          <a:ln w="9525">
            <a:noFill/>
            <a:miter lim="800000"/>
            <a:headEnd/>
            <a:tailEnd/>
          </a:ln>
        </p:spPr>
        <p:txBody>
          <a:bodyPr wrap="square">
            <a:spAutoFit/>
          </a:bodyPr>
          <a:lstStyle/>
          <a:p>
            <a:pPr algn="r"/>
            <a:r>
              <a:rPr lang="ar-SA" sz="3200" b="1" dirty="0" smtClean="0"/>
              <a:t>2- الإصغاء للشرح وعدم العبث أو اللعب بالأغراض </a:t>
            </a:r>
            <a:endParaRPr lang="ar-SA" sz="3200" b="1" dirty="0"/>
          </a:p>
        </p:txBody>
      </p:sp>
      <p:sp>
        <p:nvSpPr>
          <p:cNvPr id="16" name="مربع نص 15"/>
          <p:cNvSpPr txBox="1">
            <a:spLocks noChangeArrowheads="1"/>
          </p:cNvSpPr>
          <p:nvPr/>
        </p:nvSpPr>
        <p:spPr bwMode="auto">
          <a:xfrm>
            <a:off x="4857752" y="4500570"/>
            <a:ext cx="4000515" cy="1077218"/>
          </a:xfrm>
          <a:prstGeom prst="rect">
            <a:avLst/>
          </a:prstGeom>
          <a:noFill/>
          <a:ln w="9525">
            <a:noFill/>
            <a:miter lim="800000"/>
            <a:headEnd/>
            <a:tailEnd/>
          </a:ln>
        </p:spPr>
        <p:txBody>
          <a:bodyPr wrap="square">
            <a:spAutoFit/>
          </a:bodyPr>
          <a:lstStyle/>
          <a:p>
            <a:pPr algn="r"/>
            <a:r>
              <a:rPr lang="ar-SA" sz="3200" b="1" dirty="0" smtClean="0"/>
              <a:t>3- احترام المعلم / المعلمة وتوقيره </a:t>
            </a:r>
            <a:endParaRPr lang="ar-SA" sz="3200" b="1" dirty="0"/>
          </a:p>
        </p:txBody>
      </p:sp>
      <p:sp>
        <p:nvSpPr>
          <p:cNvPr id="17" name="مربع نص 16"/>
          <p:cNvSpPr txBox="1">
            <a:spLocks noChangeArrowheads="1"/>
          </p:cNvSpPr>
          <p:nvPr/>
        </p:nvSpPr>
        <p:spPr bwMode="auto">
          <a:xfrm>
            <a:off x="214282" y="3286124"/>
            <a:ext cx="4000515" cy="1077218"/>
          </a:xfrm>
          <a:prstGeom prst="rect">
            <a:avLst/>
          </a:prstGeom>
          <a:noFill/>
          <a:ln w="9525">
            <a:noFill/>
            <a:miter lim="800000"/>
            <a:headEnd/>
            <a:tailEnd/>
          </a:ln>
        </p:spPr>
        <p:txBody>
          <a:bodyPr wrap="square">
            <a:spAutoFit/>
          </a:bodyPr>
          <a:lstStyle/>
          <a:p>
            <a:pPr algn="r"/>
            <a:r>
              <a:rPr lang="ar-SA" sz="3200" b="1" dirty="0" smtClean="0"/>
              <a:t>2- الانشغال باللعب والعبث في الأغراض </a:t>
            </a:r>
            <a:endParaRPr lang="ar-SA" sz="3200" b="1" dirty="0"/>
          </a:p>
        </p:txBody>
      </p:sp>
      <p:sp>
        <p:nvSpPr>
          <p:cNvPr id="18" name="مربع نص 17"/>
          <p:cNvSpPr txBox="1">
            <a:spLocks noChangeArrowheads="1"/>
          </p:cNvSpPr>
          <p:nvPr/>
        </p:nvSpPr>
        <p:spPr bwMode="auto">
          <a:xfrm>
            <a:off x="285720" y="4572008"/>
            <a:ext cx="4000515" cy="1077218"/>
          </a:xfrm>
          <a:prstGeom prst="rect">
            <a:avLst/>
          </a:prstGeom>
          <a:noFill/>
          <a:ln w="9525">
            <a:noFill/>
            <a:miter lim="800000"/>
            <a:headEnd/>
            <a:tailEnd/>
          </a:ln>
        </p:spPr>
        <p:txBody>
          <a:bodyPr wrap="square">
            <a:spAutoFit/>
          </a:bodyPr>
          <a:lstStyle/>
          <a:p>
            <a:pPr algn="r"/>
            <a:r>
              <a:rPr lang="ar-SA" sz="3200" b="1" dirty="0" smtClean="0"/>
              <a:t>3- الخروج على طاعة المعلم / المعلمة </a:t>
            </a:r>
            <a:endParaRPr lang="ar-SA"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48" presetClass="entr" presetSubtype="0" accel="5000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4" dur="10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35" dur="1000" fill="hold"/>
                                        <p:tgtEl>
                                          <p:spTgt spid="11"/>
                                        </p:tgtEl>
                                        <p:attrNameLst>
                                          <p:attrName>ppt_y</p:attrName>
                                        </p:attrNameLst>
                                      </p:cBhvr>
                                      <p:tavLst>
                                        <p:tav tm="0">
                                          <p:val>
                                            <p:strVal val="#ppt_y"/>
                                          </p:val>
                                        </p:tav>
                                        <p:tav tm="100000">
                                          <p:val>
                                            <p:strVal val="#ppt_y"/>
                                          </p:val>
                                        </p:tav>
                                      </p:tavLst>
                                    </p:anim>
                                    <p:animEffect transition="in" filter="fade">
                                      <p:cBhvr>
                                        <p:cTn id="36" dur="10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48" presetClass="entr" presetSubtype="0" accel="5000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000" fill="hold"/>
                                        <p:tgtEl>
                                          <p:spTgt spid="1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2" dur="1000" fill="hold"/>
                                        <p:tgtEl>
                                          <p:spTgt spid="12"/>
                                        </p:tgtEl>
                                        <p:attrNameLst>
                                          <p:attrName>ppt_x</p:attrName>
                                        </p:attrNameLst>
                                      </p:cBhvr>
                                      <p:tavLst>
                                        <p:tav tm="0">
                                          <p:val>
                                            <p:fltVal val="-1"/>
                                          </p:val>
                                        </p:tav>
                                        <p:tav tm="50000">
                                          <p:val>
                                            <p:fltVal val="0.95"/>
                                          </p:val>
                                        </p:tav>
                                        <p:tav tm="100000">
                                          <p:val>
                                            <p:strVal val="#ppt_x"/>
                                          </p:val>
                                        </p:tav>
                                      </p:tavLst>
                                    </p:anim>
                                    <p:anim calcmode="lin" valueType="num">
                                      <p:cBhvr>
                                        <p:cTn id="43" dur="1000" fill="hold"/>
                                        <p:tgtEl>
                                          <p:spTgt spid="12"/>
                                        </p:tgtEl>
                                        <p:attrNameLst>
                                          <p:attrName>ppt_y</p:attrName>
                                        </p:attrNameLst>
                                      </p:cBhvr>
                                      <p:tavLst>
                                        <p:tav tm="0">
                                          <p:val>
                                            <p:strVal val="#ppt_y"/>
                                          </p:val>
                                        </p:tav>
                                        <p:tav tm="100000">
                                          <p:val>
                                            <p:strVal val="#ppt_y"/>
                                          </p:val>
                                        </p:tav>
                                      </p:tavLst>
                                    </p:anim>
                                    <p:animEffect transition="in" filter="fade">
                                      <p:cBhvr>
                                        <p:cTn id="44" dur="10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48" presetClass="entr" presetSubtype="0" accel="5000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1000" fill="hold"/>
                                        <p:tgtEl>
                                          <p:spTgt spid="1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0" dur="1000" fill="hold"/>
                                        <p:tgtEl>
                                          <p:spTgt spid="15"/>
                                        </p:tgtEl>
                                        <p:attrNameLst>
                                          <p:attrName>ppt_x</p:attrName>
                                        </p:attrNameLst>
                                      </p:cBhvr>
                                      <p:tavLst>
                                        <p:tav tm="0">
                                          <p:val>
                                            <p:fltVal val="-1"/>
                                          </p:val>
                                        </p:tav>
                                        <p:tav tm="50000">
                                          <p:val>
                                            <p:fltVal val="0.95"/>
                                          </p:val>
                                        </p:tav>
                                        <p:tav tm="100000">
                                          <p:val>
                                            <p:strVal val="#ppt_x"/>
                                          </p:val>
                                        </p:tav>
                                      </p:tavLst>
                                    </p:anim>
                                    <p:anim calcmode="lin" valueType="num">
                                      <p:cBhvr>
                                        <p:cTn id="51" dur="1000" fill="hold"/>
                                        <p:tgtEl>
                                          <p:spTgt spid="15"/>
                                        </p:tgtEl>
                                        <p:attrNameLst>
                                          <p:attrName>ppt_y</p:attrName>
                                        </p:attrNameLst>
                                      </p:cBhvr>
                                      <p:tavLst>
                                        <p:tav tm="0">
                                          <p:val>
                                            <p:strVal val="#ppt_y"/>
                                          </p:val>
                                        </p:tav>
                                        <p:tav tm="100000">
                                          <p:val>
                                            <p:strVal val="#ppt_y"/>
                                          </p:val>
                                        </p:tav>
                                      </p:tavLst>
                                    </p:anim>
                                    <p:animEffect transition="in" filter="fade">
                                      <p:cBhvr>
                                        <p:cTn id="52" dur="10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48" presetClass="entr" presetSubtype="0" accel="5000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1000" fill="hold"/>
                                        <p:tgtEl>
                                          <p:spTgt spid="1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8" dur="1000" fill="hold"/>
                                        <p:tgtEl>
                                          <p:spTgt spid="16"/>
                                        </p:tgtEl>
                                        <p:attrNameLst>
                                          <p:attrName>ppt_x</p:attrName>
                                        </p:attrNameLst>
                                      </p:cBhvr>
                                      <p:tavLst>
                                        <p:tav tm="0">
                                          <p:val>
                                            <p:fltVal val="-1"/>
                                          </p:val>
                                        </p:tav>
                                        <p:tav tm="50000">
                                          <p:val>
                                            <p:fltVal val="0.95"/>
                                          </p:val>
                                        </p:tav>
                                        <p:tav tm="100000">
                                          <p:val>
                                            <p:strVal val="#ppt_x"/>
                                          </p:val>
                                        </p:tav>
                                      </p:tavLst>
                                    </p:anim>
                                    <p:anim calcmode="lin" valueType="num">
                                      <p:cBhvr>
                                        <p:cTn id="59" dur="1000" fill="hold"/>
                                        <p:tgtEl>
                                          <p:spTgt spid="16"/>
                                        </p:tgtEl>
                                        <p:attrNameLst>
                                          <p:attrName>ppt_y</p:attrName>
                                        </p:attrNameLst>
                                      </p:cBhvr>
                                      <p:tavLst>
                                        <p:tav tm="0">
                                          <p:val>
                                            <p:strVal val="#ppt_y"/>
                                          </p:val>
                                        </p:tav>
                                        <p:tav tm="100000">
                                          <p:val>
                                            <p:strVal val="#ppt_y"/>
                                          </p:val>
                                        </p:tav>
                                      </p:tavLst>
                                    </p:anim>
                                    <p:animEffect transition="in" filter="fade">
                                      <p:cBhvr>
                                        <p:cTn id="60" dur="10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48" presetClass="entr" presetSubtype="0" accel="50000"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p:cTn id="65" dur="1000" fill="hold"/>
                                        <p:tgtEl>
                                          <p:spTgt spid="1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6" dur="1000" fill="hold"/>
                                        <p:tgtEl>
                                          <p:spTgt spid="17"/>
                                        </p:tgtEl>
                                        <p:attrNameLst>
                                          <p:attrName>ppt_x</p:attrName>
                                        </p:attrNameLst>
                                      </p:cBhvr>
                                      <p:tavLst>
                                        <p:tav tm="0">
                                          <p:val>
                                            <p:fltVal val="-1"/>
                                          </p:val>
                                        </p:tav>
                                        <p:tav tm="50000">
                                          <p:val>
                                            <p:fltVal val="0.95"/>
                                          </p:val>
                                        </p:tav>
                                        <p:tav tm="100000">
                                          <p:val>
                                            <p:strVal val="#ppt_x"/>
                                          </p:val>
                                        </p:tav>
                                      </p:tavLst>
                                    </p:anim>
                                    <p:anim calcmode="lin" valueType="num">
                                      <p:cBhvr>
                                        <p:cTn id="67" dur="1000" fill="hold"/>
                                        <p:tgtEl>
                                          <p:spTgt spid="17"/>
                                        </p:tgtEl>
                                        <p:attrNameLst>
                                          <p:attrName>ppt_y</p:attrName>
                                        </p:attrNameLst>
                                      </p:cBhvr>
                                      <p:tavLst>
                                        <p:tav tm="0">
                                          <p:val>
                                            <p:strVal val="#ppt_y"/>
                                          </p:val>
                                        </p:tav>
                                        <p:tav tm="100000">
                                          <p:val>
                                            <p:strVal val="#ppt_y"/>
                                          </p:val>
                                        </p:tav>
                                      </p:tavLst>
                                    </p:anim>
                                    <p:animEffect transition="in" filter="fade">
                                      <p:cBhvr>
                                        <p:cTn id="68" dur="10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48" presetClass="entr" presetSubtype="0" accel="50000"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p:cTn id="73" dur="1000" fill="hold"/>
                                        <p:tgtEl>
                                          <p:spTgt spid="1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4" dur="1000" fill="hold"/>
                                        <p:tgtEl>
                                          <p:spTgt spid="18"/>
                                        </p:tgtEl>
                                        <p:attrNameLst>
                                          <p:attrName>ppt_x</p:attrName>
                                        </p:attrNameLst>
                                      </p:cBhvr>
                                      <p:tavLst>
                                        <p:tav tm="0">
                                          <p:val>
                                            <p:fltVal val="-1"/>
                                          </p:val>
                                        </p:tav>
                                        <p:tav tm="50000">
                                          <p:val>
                                            <p:fltVal val="0.95"/>
                                          </p:val>
                                        </p:tav>
                                        <p:tav tm="100000">
                                          <p:val>
                                            <p:strVal val="#ppt_x"/>
                                          </p:val>
                                        </p:tav>
                                      </p:tavLst>
                                    </p:anim>
                                    <p:anim calcmode="lin" valueType="num">
                                      <p:cBhvr>
                                        <p:cTn id="75" dur="1000" fill="hold"/>
                                        <p:tgtEl>
                                          <p:spTgt spid="18"/>
                                        </p:tgtEl>
                                        <p:attrNameLst>
                                          <p:attrName>ppt_y</p:attrName>
                                        </p:attrNameLst>
                                      </p:cBhvr>
                                      <p:tavLst>
                                        <p:tav tm="0">
                                          <p:val>
                                            <p:strVal val="#ppt_y"/>
                                          </p:val>
                                        </p:tav>
                                        <p:tav tm="100000">
                                          <p:val>
                                            <p:strVal val="#ppt_y"/>
                                          </p:val>
                                        </p:tav>
                                      </p:tavLst>
                                    </p:anim>
                                    <p:animEffect transition="in" filter="fade">
                                      <p:cBhvr>
                                        <p:cTn id="7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animBg="1"/>
      <p:bldP spid="11" grpId="0"/>
      <p:bldP spid="12" grpId="0"/>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pic>
        <p:nvPicPr>
          <p:cNvPr id="8" name="صورة 7" descr="10g.bmp"/>
          <p:cNvPicPr>
            <a:picLocks noChangeAspect="1"/>
          </p:cNvPicPr>
          <p:nvPr/>
        </p:nvPicPr>
        <p:blipFill>
          <a:blip r:embed="rId3" cstate="print"/>
          <a:stretch>
            <a:fillRect/>
          </a:stretch>
        </p:blipFill>
        <p:spPr>
          <a:xfrm rot="5400000">
            <a:off x="1143000" y="-1143000"/>
            <a:ext cx="6858000" cy="914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مربع نص 8"/>
          <p:cNvSpPr txBox="1"/>
          <p:nvPr/>
        </p:nvSpPr>
        <p:spPr>
          <a:xfrm>
            <a:off x="2714612" y="642918"/>
            <a:ext cx="3786214" cy="715089"/>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pPr algn="ctr"/>
            <a:r>
              <a:rPr lang="ar-EG" sz="3600" b="1" dirty="0" smtClean="0">
                <a:solidFill>
                  <a:srgbClr val="0000FF"/>
                </a:solidFill>
              </a:rPr>
              <a:t>أبرز ثلاثة أخطاء</a:t>
            </a:r>
            <a:endParaRPr lang="ar-EG" sz="3600" b="1" dirty="0">
              <a:solidFill>
                <a:srgbClr val="0000FF"/>
              </a:solidFill>
            </a:endParaRPr>
          </a:p>
        </p:txBody>
      </p:sp>
      <p:sp>
        <p:nvSpPr>
          <p:cNvPr id="10" name="مربع نص 9"/>
          <p:cNvSpPr txBox="1"/>
          <p:nvPr/>
        </p:nvSpPr>
        <p:spPr>
          <a:xfrm>
            <a:off x="214282" y="1428736"/>
            <a:ext cx="8858312" cy="1532334"/>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EG" sz="2800" b="1" dirty="0" smtClean="0">
                <a:solidFill>
                  <a:schemeClr val="tx1"/>
                </a:solidFill>
              </a:rPr>
              <a:t>1- ................................................................................. </a:t>
            </a:r>
            <a:r>
              <a:rPr lang="ar-EG" sz="2800" b="1" dirty="0" smtClean="0">
                <a:solidFill>
                  <a:srgbClr val="0000FF"/>
                </a:solidFill>
              </a:rPr>
              <a:t>الحل المناسب : </a:t>
            </a:r>
            <a:r>
              <a:rPr lang="ar-EG" sz="2800" b="1" dirty="0" smtClean="0">
                <a:solidFill>
                  <a:schemeClr val="tx1"/>
                </a:solidFill>
              </a:rPr>
              <a:t>................................................................... ......................................................................................</a:t>
            </a:r>
            <a:endParaRPr lang="ar-EG" sz="2800" b="1" dirty="0">
              <a:solidFill>
                <a:schemeClr val="tx1"/>
              </a:solidFill>
            </a:endParaRPr>
          </a:p>
        </p:txBody>
      </p:sp>
      <p:sp>
        <p:nvSpPr>
          <p:cNvPr id="11" name="مربع نص 10"/>
          <p:cNvSpPr txBox="1"/>
          <p:nvPr/>
        </p:nvSpPr>
        <p:spPr>
          <a:xfrm>
            <a:off x="214282" y="3039674"/>
            <a:ext cx="8858312" cy="1532334"/>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EG" sz="2800" b="1" dirty="0" smtClean="0">
                <a:solidFill>
                  <a:schemeClr val="tx1"/>
                </a:solidFill>
              </a:rPr>
              <a:t>2- ................................................................................. </a:t>
            </a:r>
            <a:r>
              <a:rPr lang="ar-EG" sz="2800" b="1" dirty="0" smtClean="0">
                <a:solidFill>
                  <a:srgbClr val="0000FF"/>
                </a:solidFill>
              </a:rPr>
              <a:t>الحل المناسب : </a:t>
            </a:r>
            <a:r>
              <a:rPr lang="ar-EG" sz="2800" b="1" dirty="0" smtClean="0">
                <a:solidFill>
                  <a:schemeClr val="tx1"/>
                </a:solidFill>
              </a:rPr>
              <a:t>................................................................... ......................................................................................</a:t>
            </a:r>
            <a:endParaRPr lang="ar-EG" sz="2800" b="1" dirty="0">
              <a:solidFill>
                <a:schemeClr val="tx1"/>
              </a:solidFill>
            </a:endParaRPr>
          </a:p>
        </p:txBody>
      </p:sp>
      <p:sp>
        <p:nvSpPr>
          <p:cNvPr id="12" name="مربع نص 11"/>
          <p:cNvSpPr txBox="1"/>
          <p:nvPr/>
        </p:nvSpPr>
        <p:spPr>
          <a:xfrm>
            <a:off x="285688" y="4643446"/>
            <a:ext cx="8858312" cy="1532334"/>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EG" sz="2800" b="1" dirty="0" smtClean="0">
                <a:solidFill>
                  <a:schemeClr val="tx1"/>
                </a:solidFill>
              </a:rPr>
              <a:t>3- ................................................................................. </a:t>
            </a:r>
            <a:r>
              <a:rPr lang="ar-EG" sz="2800" b="1" dirty="0" smtClean="0">
                <a:solidFill>
                  <a:srgbClr val="0000FF"/>
                </a:solidFill>
              </a:rPr>
              <a:t>الحل المناسب : </a:t>
            </a:r>
            <a:r>
              <a:rPr lang="ar-EG" sz="2800" b="1" dirty="0" smtClean="0">
                <a:solidFill>
                  <a:schemeClr val="tx1"/>
                </a:solidFill>
              </a:rPr>
              <a:t>................................................................... ......................................................................................</a:t>
            </a:r>
            <a:endParaRPr lang="ar-EG" sz="28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pic>
        <p:nvPicPr>
          <p:cNvPr id="4" name="صورة 3" descr="dohaup_1695958688.jpg"/>
          <p:cNvPicPr>
            <a:picLocks noChangeAspect="1"/>
          </p:cNvPicPr>
          <p:nvPr/>
        </p:nvPicPr>
        <p:blipFill>
          <a:blip r:embed="rId3" cstate="print"/>
          <a:stretch>
            <a:fillRect/>
          </a:stretch>
        </p:blipFill>
        <p:spPr>
          <a:xfrm>
            <a:off x="2071670" y="2071678"/>
            <a:ext cx="5072098" cy="31432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مربع نص 4"/>
          <p:cNvSpPr txBox="1"/>
          <p:nvPr/>
        </p:nvSpPr>
        <p:spPr>
          <a:xfrm>
            <a:off x="2214546" y="2704454"/>
            <a:ext cx="5072098" cy="1938992"/>
          </a:xfrm>
          <a:prstGeom prst="rect">
            <a:avLst/>
          </a:prstGeom>
          <a:noFill/>
        </p:spPr>
        <p:txBody>
          <a:bodyPr wrap="square" rtlCol="1">
            <a:spAutoFit/>
          </a:bodyPr>
          <a:lstStyle/>
          <a:p>
            <a:pPr algn="ctr"/>
            <a:r>
              <a:rPr lang="ar-EG"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الوحدة الرابعة : النبي </a:t>
            </a:r>
            <a:r>
              <a:rPr lang="ar-EG"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sym typeface="AGA Arabesque"/>
              </a:rPr>
              <a:t> مع جيرانه</a:t>
            </a:r>
            <a:endParaRPr lang="ar-EG" sz="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3"/>
          <a:srcRect/>
          <a:stretch>
            <a:fillRect/>
          </a:stretch>
        </p:blipFill>
        <p:spPr bwMode="auto">
          <a:xfrm>
            <a:off x="0" y="-24"/>
            <a:ext cx="9144000" cy="6858024"/>
          </a:xfrm>
          <a:prstGeom prst="rect">
            <a:avLst/>
          </a:prstGeom>
          <a:noFill/>
        </p:spPr>
      </p:pic>
      <p:pic>
        <p:nvPicPr>
          <p:cNvPr id="3" name="Picture 2" descr="D:\bmp1\10g.bmp"/>
          <p:cNvPicPr>
            <a:picLocks noChangeAspect="1" noChangeArrowheads="1"/>
          </p:cNvPicPr>
          <p:nvPr/>
        </p:nvPicPr>
        <p:blipFill>
          <a:blip r:embed="rId4" cstate="print"/>
          <a:srcRect/>
          <a:stretch>
            <a:fillRect/>
          </a:stretch>
        </p:blipFill>
        <p:spPr bwMode="auto">
          <a:xfrm>
            <a:off x="0" y="24"/>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انفجار 1 3"/>
          <p:cNvSpPr/>
          <p:nvPr/>
        </p:nvSpPr>
        <p:spPr>
          <a:xfrm>
            <a:off x="4643438" y="71414"/>
            <a:ext cx="3571900" cy="1714512"/>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1</a:t>
            </a:r>
            <a:endParaRPr lang="ar-EG" sz="5400" b="1" dirty="0">
              <a:solidFill>
                <a:srgbClr val="FF0000"/>
              </a:solidFill>
            </a:endParaRPr>
          </a:p>
        </p:txBody>
      </p:sp>
      <p:sp>
        <p:nvSpPr>
          <p:cNvPr id="5" name="مربع نص 4"/>
          <p:cNvSpPr txBox="1"/>
          <p:nvPr/>
        </p:nvSpPr>
        <p:spPr>
          <a:xfrm>
            <a:off x="857224" y="1928802"/>
            <a:ext cx="7358114" cy="1736646"/>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EG" sz="3200" b="1" dirty="0" smtClean="0">
                <a:solidFill>
                  <a:srgbClr val="0000FF"/>
                </a:solidFill>
              </a:rPr>
              <a:t>عن أبي ذر </a:t>
            </a:r>
            <a:r>
              <a:rPr lang="ar-EG" sz="3200" b="1" dirty="0" smtClean="0">
                <a:solidFill>
                  <a:srgbClr val="0000FF"/>
                </a:solidFill>
                <a:sym typeface="AGA Arabesque"/>
              </a:rPr>
              <a:t> قال : إن خليلي  أوصاني : ( إذا طبخت مرقا فأكثر ماءه ثم انظر أهل بيت من جيرانك فأصبهم منها بمعروف )</a:t>
            </a:r>
            <a:endParaRPr lang="ar-EG" sz="3200" b="1" dirty="0">
              <a:solidFill>
                <a:srgbClr val="0000FF"/>
              </a:solidFill>
            </a:endParaRPr>
          </a:p>
        </p:txBody>
      </p:sp>
      <p:sp>
        <p:nvSpPr>
          <p:cNvPr id="6" name="مربع نص 5"/>
          <p:cNvSpPr txBox="1"/>
          <p:nvPr/>
        </p:nvSpPr>
        <p:spPr>
          <a:xfrm>
            <a:off x="857224" y="4192684"/>
            <a:ext cx="7286676" cy="1736646"/>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3200" b="1" dirty="0" smtClean="0">
                <a:solidFill>
                  <a:srgbClr val="FF0000"/>
                </a:solidFill>
              </a:rPr>
              <a:t>بالاستفادة من هدي النبي </a:t>
            </a:r>
            <a:r>
              <a:rPr lang="ar-EG" sz="3200" b="1" dirty="0" smtClean="0">
                <a:solidFill>
                  <a:srgbClr val="FF0000"/>
                </a:solidFill>
                <a:sym typeface="AGA Arabesque"/>
              </a:rPr>
              <a:t></a:t>
            </a:r>
            <a:r>
              <a:rPr lang="ar-EG" sz="3200" b="1" dirty="0" smtClean="0">
                <a:solidFill>
                  <a:srgbClr val="FF0000"/>
                </a:solidFill>
              </a:rPr>
              <a:t>في إهداء جيرانه أقترح على والدتي أن تصنع طعاما وأقدمه هدية لجيراني ثم اكتب انطباع  الجيران بهذه الهدية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9"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0" fill="hold"/>
                                        <p:tgtEl>
                                          <p:spTgt spid="4"/>
                                        </p:tgtEl>
                                        <p:attrNameLst>
                                          <p:attrName>ppt_w</p:attrName>
                                        </p:attrNameLst>
                                      </p:cBhvr>
                                      <p:tavLst>
                                        <p:tav tm="0" fmla="#ppt_w*sin(2.5*pi*$)">
                                          <p:val>
                                            <p:fltVal val="0"/>
                                          </p:val>
                                        </p:tav>
                                        <p:tav tm="100000">
                                          <p:val>
                                            <p:fltVal val="1"/>
                                          </p:val>
                                        </p:tav>
                                      </p:tavLst>
                                    </p:anim>
                                    <p:anim calcmode="lin" valueType="num">
                                      <p:cBhvr>
                                        <p:cTn id="15"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3"/>
          <a:srcRect/>
          <a:stretch>
            <a:fillRect/>
          </a:stretch>
        </p:blipFill>
        <p:spPr bwMode="auto">
          <a:xfrm>
            <a:off x="0" y="-24"/>
            <a:ext cx="9144000" cy="6858024"/>
          </a:xfrm>
          <a:prstGeom prst="rect">
            <a:avLst/>
          </a:prstGeom>
          <a:noFill/>
        </p:spPr>
      </p:pic>
      <p:pic>
        <p:nvPicPr>
          <p:cNvPr id="3" name="Picture 2" descr="D:\مهم جدا جدا جدا جدا\صور\08ll5.jpg"/>
          <p:cNvPicPr>
            <a:picLocks noChangeAspect="1" noChangeArrowheads="1"/>
          </p:cNvPicPr>
          <p:nvPr/>
        </p:nvPicPr>
        <p:blipFill>
          <a:blip r:embed="rId3"/>
          <a:srcRect/>
          <a:stretch>
            <a:fillRect/>
          </a:stretch>
        </p:blipFill>
        <p:spPr bwMode="auto">
          <a:xfrm>
            <a:off x="0" y="-24"/>
            <a:ext cx="9144000" cy="6858024"/>
          </a:xfrm>
          <a:prstGeom prst="rect">
            <a:avLst/>
          </a:prstGeom>
          <a:noFill/>
        </p:spPr>
      </p:pic>
      <p:pic>
        <p:nvPicPr>
          <p:cNvPr id="10" name="صورة 9"/>
          <p:cNvPicPr>
            <a:picLocks noChangeAspect="1"/>
          </p:cNvPicPr>
          <p:nvPr/>
        </p:nvPicPr>
        <p:blipFill rotWithShape="1">
          <a:blip r:embed="rId4" cstate="print">
            <a:extLst>
              <a:ext uri="{28A0092B-C50C-407E-A947-70E740481C1C}">
                <a14:useLocalDpi xmlns:a14="http://schemas.microsoft.com/office/drawing/2010/main" val="0"/>
              </a:ext>
            </a:extLst>
          </a:blip>
          <a:srcRect b="49610"/>
          <a:stretch/>
        </p:blipFill>
        <p:spPr>
          <a:xfrm>
            <a:off x="0" y="-2"/>
            <a:ext cx="9144000" cy="6957394"/>
          </a:xfrm>
          <a:prstGeom prst="rect">
            <a:avLst/>
          </a:prstGeom>
        </p:spPr>
      </p:pic>
      <p:sp>
        <p:nvSpPr>
          <p:cNvPr id="5" name="انفجار 1 4"/>
          <p:cNvSpPr/>
          <p:nvPr/>
        </p:nvSpPr>
        <p:spPr>
          <a:xfrm>
            <a:off x="4643438" y="857232"/>
            <a:ext cx="3571900" cy="1214446"/>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2</a:t>
            </a:r>
            <a:endParaRPr lang="ar-EG" sz="5400" b="1" dirty="0">
              <a:solidFill>
                <a:srgbClr val="FF0000"/>
              </a:solidFill>
            </a:endParaRPr>
          </a:p>
        </p:txBody>
      </p:sp>
      <p:sp>
        <p:nvSpPr>
          <p:cNvPr id="6" name="مربع نص 5"/>
          <p:cNvSpPr txBox="1"/>
          <p:nvPr/>
        </p:nvSpPr>
        <p:spPr>
          <a:xfrm>
            <a:off x="3428992" y="2143116"/>
            <a:ext cx="4786346" cy="578882"/>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EG" sz="2800" b="1" dirty="0" smtClean="0">
                <a:solidFill>
                  <a:srgbClr val="FF0000"/>
                </a:solidFill>
              </a:rPr>
              <a:t>أبين حق الجار على في الحالات الآتية :</a:t>
            </a:r>
            <a:endParaRPr lang="ar-EG" sz="2800" b="1" dirty="0">
              <a:solidFill>
                <a:srgbClr val="FF0000"/>
              </a:solidFill>
            </a:endParaRPr>
          </a:p>
        </p:txBody>
      </p:sp>
      <p:sp>
        <p:nvSpPr>
          <p:cNvPr id="7" name="مربع نص 6"/>
          <p:cNvSpPr txBox="1"/>
          <p:nvPr/>
        </p:nvSpPr>
        <p:spPr>
          <a:xfrm>
            <a:off x="928662" y="3929066"/>
            <a:ext cx="7286676" cy="1532334"/>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r>
              <a:rPr lang="ar-EG" sz="2800" b="1" dirty="0" smtClean="0">
                <a:solidFill>
                  <a:schemeClr val="tx1"/>
                </a:solidFill>
              </a:rPr>
              <a:t>..................................................................................................................................................................................................................</a:t>
            </a:r>
          </a:p>
        </p:txBody>
      </p:sp>
      <p:sp>
        <p:nvSpPr>
          <p:cNvPr id="8" name="مربع نص 7"/>
          <p:cNvSpPr txBox="1"/>
          <p:nvPr/>
        </p:nvSpPr>
        <p:spPr>
          <a:xfrm>
            <a:off x="2571736" y="3071810"/>
            <a:ext cx="5643602" cy="646986"/>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3200" b="1" dirty="0" smtClean="0">
                <a:solidFill>
                  <a:srgbClr val="0000FF"/>
                </a:solidFill>
              </a:rPr>
              <a:t>- مرض جاري فأصبح طريح الفراش .</a:t>
            </a:r>
            <a:endParaRPr lang="ar-EG" sz="3200" b="1" dirty="0">
              <a:solidFill>
                <a:srgbClr val="0000FF"/>
              </a:solidFill>
            </a:endParaRPr>
          </a:p>
        </p:txBody>
      </p:sp>
      <p:sp>
        <p:nvSpPr>
          <p:cNvPr id="9" name="مربع نص 8"/>
          <p:cNvSpPr txBox="1">
            <a:spLocks noChangeArrowheads="1"/>
          </p:cNvSpPr>
          <p:nvPr/>
        </p:nvSpPr>
        <p:spPr bwMode="auto">
          <a:xfrm>
            <a:off x="1214414" y="3786190"/>
            <a:ext cx="6858035" cy="1077218"/>
          </a:xfrm>
          <a:prstGeom prst="rect">
            <a:avLst/>
          </a:prstGeom>
          <a:noFill/>
          <a:ln w="9525">
            <a:noFill/>
            <a:miter lim="800000"/>
            <a:headEnd/>
            <a:tailEnd/>
          </a:ln>
        </p:spPr>
        <p:txBody>
          <a:bodyPr wrap="square">
            <a:spAutoFit/>
          </a:bodyPr>
          <a:lstStyle/>
          <a:p>
            <a:pPr algn="r"/>
            <a:r>
              <a:rPr lang="ar-SA" sz="3200" b="1" dirty="0" smtClean="0"/>
              <a:t>زيارته والاطمئنان على صحته وإن كان له حاجة أقضيها له </a:t>
            </a:r>
            <a:endParaRPr lang="ar-SA"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fmla="#ppt_w*sin(2.5*pi*$)">
                                          <p:val>
                                            <p:fltVal val="0"/>
                                          </p:val>
                                        </p:tav>
                                        <p:tav tm="100000">
                                          <p:val>
                                            <p:fltVal val="1"/>
                                          </p:val>
                                        </p:tav>
                                      </p:tavLst>
                                    </p:anim>
                                    <p:anim calcmode="lin" valueType="num">
                                      <p:cBhvr>
                                        <p:cTn id="8" dur="5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8" presetClass="entr" presetSubtype="0" accel="5000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31" dur="1000" fill="hold"/>
                                        <p:tgtEl>
                                          <p:spTgt spid="9"/>
                                        </p:tgtEl>
                                        <p:attrNameLst>
                                          <p:attrName>ppt_y</p:attrName>
                                        </p:attrNameLst>
                                      </p:cBhvr>
                                      <p:tavLst>
                                        <p:tav tm="0">
                                          <p:val>
                                            <p:strVal val="#ppt_y"/>
                                          </p:val>
                                        </p:tav>
                                        <p:tav tm="100000">
                                          <p:val>
                                            <p:strVal val="#ppt_y"/>
                                          </p:val>
                                        </p:tav>
                                      </p:tavLst>
                                    </p:anim>
                                    <p:animEffect transition="in" filter="fade">
                                      <p:cBhvr>
                                        <p:cTn id="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pic>
        <p:nvPicPr>
          <p:cNvPr id="3" name="Picture 2" descr="D:\مهم جدا جدا جدا جدا\صور\08ll5.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pic>
        <p:nvPicPr>
          <p:cNvPr id="13" name="صورة 12" descr="goldfloral3.jpg"/>
          <p:cNvPicPr>
            <a:picLocks noChangeAspect="1"/>
          </p:cNvPicPr>
          <p:nvPr/>
        </p:nvPicPr>
        <p:blipFill>
          <a:blip r:embed="rId3" cstate="print"/>
          <a:stretch>
            <a:fillRect/>
          </a:stretch>
        </p:blipFill>
        <p:spPr>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مربع نص 13"/>
          <p:cNvSpPr txBox="1"/>
          <p:nvPr/>
        </p:nvSpPr>
        <p:spPr>
          <a:xfrm>
            <a:off x="642910" y="1357298"/>
            <a:ext cx="7929618" cy="1055608"/>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r>
              <a:rPr lang="ar-EG" sz="2800" b="1" dirty="0" smtClean="0">
                <a:solidFill>
                  <a:schemeClr val="tx1"/>
                </a:solidFill>
              </a:rPr>
              <a:t>..........................................................................................................................................................</a:t>
            </a:r>
          </a:p>
        </p:txBody>
      </p:sp>
      <p:sp>
        <p:nvSpPr>
          <p:cNvPr id="15" name="مربع نص 14"/>
          <p:cNvSpPr txBox="1"/>
          <p:nvPr/>
        </p:nvSpPr>
        <p:spPr>
          <a:xfrm>
            <a:off x="2857488" y="571480"/>
            <a:ext cx="5643602" cy="646986"/>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3200" b="1" dirty="0" smtClean="0">
                <a:solidFill>
                  <a:srgbClr val="0000FF"/>
                </a:solidFill>
              </a:rPr>
              <a:t>- ابن جيراننا يشاهد القنوات الهابطة .</a:t>
            </a:r>
            <a:endParaRPr lang="ar-EG" sz="3200" b="1" dirty="0">
              <a:solidFill>
                <a:srgbClr val="0000FF"/>
              </a:solidFill>
            </a:endParaRPr>
          </a:p>
        </p:txBody>
      </p:sp>
      <p:sp>
        <p:nvSpPr>
          <p:cNvPr id="16" name="مربع نص 15"/>
          <p:cNvSpPr txBox="1"/>
          <p:nvPr/>
        </p:nvSpPr>
        <p:spPr>
          <a:xfrm>
            <a:off x="642910" y="3286124"/>
            <a:ext cx="7858180" cy="1055608"/>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r>
              <a:rPr lang="ar-EG" sz="2800" b="1" dirty="0" smtClean="0">
                <a:solidFill>
                  <a:schemeClr val="tx1"/>
                </a:solidFill>
              </a:rPr>
              <a:t>........................................................................................................................................................</a:t>
            </a:r>
          </a:p>
        </p:txBody>
      </p:sp>
      <p:sp>
        <p:nvSpPr>
          <p:cNvPr id="17" name="مربع نص 16"/>
          <p:cNvSpPr txBox="1"/>
          <p:nvPr/>
        </p:nvSpPr>
        <p:spPr>
          <a:xfrm>
            <a:off x="2857488" y="2567700"/>
            <a:ext cx="5643602" cy="646986"/>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3200" b="1" dirty="0" smtClean="0">
                <a:solidFill>
                  <a:srgbClr val="0000FF"/>
                </a:solidFill>
              </a:rPr>
              <a:t>- أقام والدي وليمة بمناسبة نجاحي .</a:t>
            </a:r>
            <a:endParaRPr lang="ar-EG" sz="3200" b="1" dirty="0">
              <a:solidFill>
                <a:srgbClr val="0000FF"/>
              </a:solidFill>
            </a:endParaRPr>
          </a:p>
        </p:txBody>
      </p:sp>
      <p:sp>
        <p:nvSpPr>
          <p:cNvPr id="18" name="مربع نص 17"/>
          <p:cNvSpPr txBox="1"/>
          <p:nvPr/>
        </p:nvSpPr>
        <p:spPr>
          <a:xfrm>
            <a:off x="642910" y="5214950"/>
            <a:ext cx="7858180" cy="1055608"/>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r>
              <a:rPr lang="ar-EG" sz="2800" b="1" dirty="0" smtClean="0">
                <a:solidFill>
                  <a:schemeClr val="tx1"/>
                </a:solidFill>
              </a:rPr>
              <a:t>........................................................................................................................................................</a:t>
            </a:r>
          </a:p>
        </p:txBody>
      </p:sp>
      <p:sp>
        <p:nvSpPr>
          <p:cNvPr id="19" name="مربع نص 18"/>
          <p:cNvSpPr txBox="1"/>
          <p:nvPr/>
        </p:nvSpPr>
        <p:spPr>
          <a:xfrm>
            <a:off x="4572000" y="4461660"/>
            <a:ext cx="3857652" cy="646986"/>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3200" b="1" dirty="0" smtClean="0">
                <a:solidFill>
                  <a:srgbClr val="0000FF"/>
                </a:solidFill>
              </a:rPr>
              <a:t>- توفى أحد أبناء جيراننا .</a:t>
            </a:r>
            <a:endParaRPr lang="ar-EG" sz="3200" b="1" dirty="0">
              <a:solidFill>
                <a:srgbClr val="0000FF"/>
              </a:solidFill>
            </a:endParaRPr>
          </a:p>
        </p:txBody>
      </p:sp>
      <p:sp>
        <p:nvSpPr>
          <p:cNvPr id="11" name="مربع نص 10"/>
          <p:cNvSpPr txBox="1">
            <a:spLocks noChangeArrowheads="1"/>
          </p:cNvSpPr>
          <p:nvPr/>
        </p:nvSpPr>
        <p:spPr bwMode="auto">
          <a:xfrm>
            <a:off x="1571604" y="1285860"/>
            <a:ext cx="6858035" cy="1077218"/>
          </a:xfrm>
          <a:prstGeom prst="rect">
            <a:avLst/>
          </a:prstGeom>
          <a:noFill/>
          <a:ln w="9525">
            <a:noFill/>
            <a:miter lim="800000"/>
            <a:headEnd/>
            <a:tailEnd/>
          </a:ln>
        </p:spPr>
        <p:txBody>
          <a:bodyPr wrap="square">
            <a:spAutoFit/>
          </a:bodyPr>
          <a:lstStyle/>
          <a:p>
            <a:pPr algn="r"/>
            <a:r>
              <a:rPr lang="ar-SA" sz="3200" b="1" dirty="0" smtClean="0"/>
              <a:t>أقدم له النصيحة بلطف ولين بأن يقلع عن ذلك حتى لا يتعرض لسخط الله عز وجل </a:t>
            </a:r>
            <a:endParaRPr lang="ar-SA" sz="3200" b="1" dirty="0"/>
          </a:p>
        </p:txBody>
      </p:sp>
      <p:sp>
        <p:nvSpPr>
          <p:cNvPr id="12" name="مربع نص 11"/>
          <p:cNvSpPr txBox="1">
            <a:spLocks noChangeArrowheads="1"/>
          </p:cNvSpPr>
          <p:nvPr/>
        </p:nvSpPr>
        <p:spPr bwMode="auto">
          <a:xfrm>
            <a:off x="1643042" y="3214686"/>
            <a:ext cx="6858035" cy="584775"/>
          </a:xfrm>
          <a:prstGeom prst="rect">
            <a:avLst/>
          </a:prstGeom>
          <a:noFill/>
          <a:ln w="9525">
            <a:noFill/>
            <a:miter lim="800000"/>
            <a:headEnd/>
            <a:tailEnd/>
          </a:ln>
        </p:spPr>
        <p:txBody>
          <a:bodyPr wrap="square">
            <a:spAutoFit/>
          </a:bodyPr>
          <a:lstStyle/>
          <a:p>
            <a:pPr algn="r"/>
            <a:r>
              <a:rPr lang="ar-SA" sz="3200" b="1" dirty="0" smtClean="0"/>
              <a:t>أدعو جيراني للوليمة </a:t>
            </a:r>
            <a:endParaRPr lang="ar-SA" sz="3200" b="1" dirty="0"/>
          </a:p>
        </p:txBody>
      </p:sp>
      <p:sp>
        <p:nvSpPr>
          <p:cNvPr id="20" name="مربع نص 19"/>
          <p:cNvSpPr txBox="1">
            <a:spLocks noChangeArrowheads="1"/>
          </p:cNvSpPr>
          <p:nvPr/>
        </p:nvSpPr>
        <p:spPr bwMode="auto">
          <a:xfrm>
            <a:off x="1285852" y="5143512"/>
            <a:ext cx="6858035" cy="1200329"/>
          </a:xfrm>
          <a:prstGeom prst="rect">
            <a:avLst/>
          </a:prstGeom>
          <a:noFill/>
          <a:ln w="9525">
            <a:noFill/>
            <a:miter lim="800000"/>
            <a:headEnd/>
            <a:tailEnd/>
          </a:ln>
        </p:spPr>
        <p:txBody>
          <a:bodyPr wrap="square">
            <a:spAutoFit/>
          </a:bodyPr>
          <a:lstStyle/>
          <a:p>
            <a:pPr algn="r"/>
            <a:r>
              <a:rPr lang="ar-SA" sz="3600" b="1" dirty="0" smtClean="0"/>
              <a:t>أشارك في تجهيزه والصلاة عليه </a:t>
            </a:r>
            <a:r>
              <a:rPr lang="ar-SA" sz="3600" b="1" dirty="0" err="1" smtClean="0"/>
              <a:t>واتباع</a:t>
            </a:r>
            <a:r>
              <a:rPr lang="ar-SA" sz="3600" b="1" dirty="0" smtClean="0"/>
              <a:t> جنازته ودفنه وصنع طعام لأهله </a:t>
            </a:r>
            <a:endParaRPr lang="ar-SA"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randombar(horizontal)">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randombar(horizontal)">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48" presetClass="entr" presetSubtype="0" accel="5000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10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7" dur="10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48" dur="1000" fill="hold"/>
                                        <p:tgtEl>
                                          <p:spTgt spid="11"/>
                                        </p:tgtEl>
                                        <p:attrNameLst>
                                          <p:attrName>ppt_y</p:attrName>
                                        </p:attrNameLst>
                                      </p:cBhvr>
                                      <p:tavLst>
                                        <p:tav tm="0">
                                          <p:val>
                                            <p:strVal val="#ppt_y"/>
                                          </p:val>
                                        </p:tav>
                                        <p:tav tm="100000">
                                          <p:val>
                                            <p:strVal val="#ppt_y"/>
                                          </p:val>
                                        </p:tav>
                                      </p:tavLst>
                                    </p:anim>
                                    <p:animEffect transition="in" filter="fade">
                                      <p:cBhvr>
                                        <p:cTn id="49" dur="10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48" presetClass="entr" presetSubtype="0" accel="5000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1000" fill="hold"/>
                                        <p:tgtEl>
                                          <p:spTgt spid="1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5" dur="1000" fill="hold"/>
                                        <p:tgtEl>
                                          <p:spTgt spid="12"/>
                                        </p:tgtEl>
                                        <p:attrNameLst>
                                          <p:attrName>ppt_x</p:attrName>
                                        </p:attrNameLst>
                                      </p:cBhvr>
                                      <p:tavLst>
                                        <p:tav tm="0">
                                          <p:val>
                                            <p:fltVal val="-1"/>
                                          </p:val>
                                        </p:tav>
                                        <p:tav tm="50000">
                                          <p:val>
                                            <p:fltVal val="0.95"/>
                                          </p:val>
                                        </p:tav>
                                        <p:tav tm="100000">
                                          <p:val>
                                            <p:strVal val="#ppt_x"/>
                                          </p:val>
                                        </p:tav>
                                      </p:tavLst>
                                    </p:anim>
                                    <p:anim calcmode="lin" valueType="num">
                                      <p:cBhvr>
                                        <p:cTn id="56" dur="1000" fill="hold"/>
                                        <p:tgtEl>
                                          <p:spTgt spid="12"/>
                                        </p:tgtEl>
                                        <p:attrNameLst>
                                          <p:attrName>ppt_y</p:attrName>
                                        </p:attrNameLst>
                                      </p:cBhvr>
                                      <p:tavLst>
                                        <p:tav tm="0">
                                          <p:val>
                                            <p:strVal val="#ppt_y"/>
                                          </p:val>
                                        </p:tav>
                                        <p:tav tm="100000">
                                          <p:val>
                                            <p:strVal val="#ppt_y"/>
                                          </p:val>
                                        </p:tav>
                                      </p:tavLst>
                                    </p:anim>
                                    <p:animEffect transition="in" filter="fade">
                                      <p:cBhvr>
                                        <p:cTn id="57" dur="10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48" presetClass="entr" presetSubtype="0" accel="5000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p:cTn id="62" dur="1000" fill="hold"/>
                                        <p:tgtEl>
                                          <p:spTgt spid="2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3" dur="1000" fill="hold"/>
                                        <p:tgtEl>
                                          <p:spTgt spid="20"/>
                                        </p:tgtEl>
                                        <p:attrNameLst>
                                          <p:attrName>ppt_x</p:attrName>
                                        </p:attrNameLst>
                                      </p:cBhvr>
                                      <p:tavLst>
                                        <p:tav tm="0">
                                          <p:val>
                                            <p:fltVal val="-1"/>
                                          </p:val>
                                        </p:tav>
                                        <p:tav tm="50000">
                                          <p:val>
                                            <p:fltVal val="0.95"/>
                                          </p:val>
                                        </p:tav>
                                        <p:tav tm="100000">
                                          <p:val>
                                            <p:strVal val="#ppt_x"/>
                                          </p:val>
                                        </p:tav>
                                      </p:tavLst>
                                    </p:anim>
                                    <p:anim calcmode="lin" valueType="num">
                                      <p:cBhvr>
                                        <p:cTn id="64" dur="1000" fill="hold"/>
                                        <p:tgtEl>
                                          <p:spTgt spid="20"/>
                                        </p:tgtEl>
                                        <p:attrNameLst>
                                          <p:attrName>ppt_y</p:attrName>
                                        </p:attrNameLst>
                                      </p:cBhvr>
                                      <p:tavLst>
                                        <p:tav tm="0">
                                          <p:val>
                                            <p:strVal val="#ppt_y"/>
                                          </p:val>
                                        </p:tav>
                                        <p:tav tm="100000">
                                          <p:val>
                                            <p:strVal val="#ppt_y"/>
                                          </p:val>
                                        </p:tav>
                                      </p:tavLst>
                                    </p:anim>
                                    <p:animEffect transition="in" filter="fade">
                                      <p:cBhvr>
                                        <p:cTn id="6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11" grpId="0"/>
      <p:bldP spid="12" grpId="0"/>
      <p:bldP spid="2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4" name="انفجار 1 3"/>
          <p:cNvSpPr/>
          <p:nvPr/>
        </p:nvSpPr>
        <p:spPr>
          <a:xfrm>
            <a:off x="4786314" y="785794"/>
            <a:ext cx="3571900" cy="1428760"/>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3</a:t>
            </a:r>
            <a:endParaRPr lang="ar-EG" sz="5400" b="1" dirty="0">
              <a:solidFill>
                <a:srgbClr val="FF0000"/>
              </a:solidFill>
            </a:endParaRPr>
          </a:p>
        </p:txBody>
      </p:sp>
      <p:sp>
        <p:nvSpPr>
          <p:cNvPr id="5" name="مربع نص 4"/>
          <p:cNvSpPr txBox="1"/>
          <p:nvPr/>
        </p:nvSpPr>
        <p:spPr>
          <a:xfrm>
            <a:off x="785786" y="2301954"/>
            <a:ext cx="7497784" cy="578882"/>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800" b="1" dirty="0" smtClean="0">
                <a:solidFill>
                  <a:srgbClr val="0000FF"/>
                </a:solidFill>
              </a:rPr>
              <a:t>أردد حديث عائشة رضي الله عنها حتى أحفظه ثم أسمعه زميلي </a:t>
            </a:r>
            <a:endParaRPr lang="ar-EG" sz="2800" b="1" dirty="0">
              <a:solidFill>
                <a:srgbClr val="0000FF"/>
              </a:solidFill>
            </a:endParaRPr>
          </a:p>
        </p:txBody>
      </p:sp>
      <p:sp>
        <p:nvSpPr>
          <p:cNvPr id="6" name="انفجار 1 5"/>
          <p:cNvSpPr/>
          <p:nvPr/>
        </p:nvSpPr>
        <p:spPr>
          <a:xfrm>
            <a:off x="4786314" y="3000372"/>
            <a:ext cx="3571900" cy="1428760"/>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4</a:t>
            </a:r>
            <a:endParaRPr lang="ar-EG" sz="5400" b="1" dirty="0">
              <a:solidFill>
                <a:srgbClr val="FF0000"/>
              </a:solidFill>
            </a:endParaRPr>
          </a:p>
        </p:txBody>
      </p:sp>
      <p:sp>
        <p:nvSpPr>
          <p:cNvPr id="7" name="مربع نص 6"/>
          <p:cNvSpPr txBox="1"/>
          <p:nvPr/>
        </p:nvSpPr>
        <p:spPr>
          <a:xfrm>
            <a:off x="801241" y="4500570"/>
            <a:ext cx="7497784" cy="1191816"/>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EG" sz="3200" b="1" dirty="0" smtClean="0">
                <a:solidFill>
                  <a:srgbClr val="0000FF"/>
                </a:solidFill>
              </a:rPr>
              <a:t>أقرأ النصوص في الجدول التالي ثم أضع أمام كل نص ما يناسبه من العناوين الآتية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9"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0" fill="hold"/>
                                        <p:tgtEl>
                                          <p:spTgt spid="6"/>
                                        </p:tgtEl>
                                        <p:attrNameLst>
                                          <p:attrName>ppt_w</p:attrName>
                                        </p:attrNameLst>
                                      </p:cBhvr>
                                      <p:tavLst>
                                        <p:tav tm="0" fmla="#ppt_w*sin(2.5*pi*$)">
                                          <p:val>
                                            <p:fltVal val="0"/>
                                          </p:val>
                                        </p:tav>
                                        <p:tav tm="100000">
                                          <p:val>
                                            <p:fltVal val="1"/>
                                          </p:val>
                                        </p:tav>
                                      </p:tavLst>
                                    </p:anim>
                                    <p:anim calcmode="lin" valueType="num">
                                      <p:cBhvr>
                                        <p:cTn id="19" dur="5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4" name="مربع نص 3"/>
          <p:cNvSpPr txBox="1"/>
          <p:nvPr/>
        </p:nvSpPr>
        <p:spPr>
          <a:xfrm>
            <a:off x="4929190" y="927961"/>
            <a:ext cx="3357586" cy="715089"/>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lgn="ctr"/>
            <a:r>
              <a:rPr lang="ar-EG" sz="3600" b="1" dirty="0" smtClean="0">
                <a:solidFill>
                  <a:srgbClr val="0000FF"/>
                </a:solidFill>
              </a:rPr>
              <a:t>الإحسان إلى الجار </a:t>
            </a:r>
            <a:endParaRPr lang="ar-EG" sz="3600" b="1" dirty="0">
              <a:solidFill>
                <a:srgbClr val="0000FF"/>
              </a:solidFill>
            </a:endParaRPr>
          </a:p>
        </p:txBody>
      </p:sp>
      <p:sp>
        <p:nvSpPr>
          <p:cNvPr id="6" name="مربع نص 5"/>
          <p:cNvSpPr txBox="1"/>
          <p:nvPr/>
        </p:nvSpPr>
        <p:spPr>
          <a:xfrm>
            <a:off x="4929190" y="1999531"/>
            <a:ext cx="3357586" cy="715089"/>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lgn="ctr"/>
            <a:r>
              <a:rPr lang="ar-EG" sz="3600" b="1" dirty="0" smtClean="0">
                <a:solidFill>
                  <a:srgbClr val="0000FF"/>
                </a:solidFill>
              </a:rPr>
              <a:t>إهداء الجيران</a:t>
            </a:r>
            <a:endParaRPr lang="ar-EG" sz="3600" b="1" dirty="0">
              <a:solidFill>
                <a:srgbClr val="0000FF"/>
              </a:solidFill>
            </a:endParaRPr>
          </a:p>
        </p:txBody>
      </p:sp>
      <p:sp>
        <p:nvSpPr>
          <p:cNvPr id="7" name="مربع نص 6"/>
          <p:cNvSpPr txBox="1"/>
          <p:nvPr/>
        </p:nvSpPr>
        <p:spPr>
          <a:xfrm>
            <a:off x="4929190" y="3071101"/>
            <a:ext cx="3357586" cy="715089"/>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lgn="ctr"/>
            <a:r>
              <a:rPr lang="ar-EG" sz="3600" b="1" dirty="0" smtClean="0">
                <a:solidFill>
                  <a:srgbClr val="0000FF"/>
                </a:solidFill>
              </a:rPr>
              <a:t>فضل صنع الطعام</a:t>
            </a:r>
            <a:endParaRPr lang="ar-EG" sz="3600" b="1" dirty="0">
              <a:solidFill>
                <a:srgbClr val="0000FF"/>
              </a:solidFill>
            </a:endParaRPr>
          </a:p>
        </p:txBody>
      </p:sp>
      <p:sp>
        <p:nvSpPr>
          <p:cNvPr id="8" name="مربع نص 7"/>
          <p:cNvSpPr txBox="1"/>
          <p:nvPr/>
        </p:nvSpPr>
        <p:spPr>
          <a:xfrm>
            <a:off x="4929190" y="4142671"/>
            <a:ext cx="3357586" cy="715089"/>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lgn="ctr"/>
            <a:r>
              <a:rPr lang="ar-EG" sz="3600" b="1" dirty="0" smtClean="0">
                <a:solidFill>
                  <a:srgbClr val="0000FF"/>
                </a:solidFill>
              </a:rPr>
              <a:t>خير الجيران</a:t>
            </a:r>
            <a:endParaRPr lang="ar-EG" sz="3600" b="1" dirty="0">
              <a:solidFill>
                <a:srgbClr val="0000FF"/>
              </a:solidFill>
            </a:endParaRPr>
          </a:p>
        </p:txBody>
      </p:sp>
      <p:sp>
        <p:nvSpPr>
          <p:cNvPr id="9" name="مربع نص 8"/>
          <p:cNvSpPr txBox="1"/>
          <p:nvPr/>
        </p:nvSpPr>
        <p:spPr>
          <a:xfrm>
            <a:off x="4929190" y="5214241"/>
            <a:ext cx="3357586" cy="646986"/>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lgn="ctr"/>
            <a:r>
              <a:rPr lang="ar-EG" sz="3200" b="1" dirty="0" smtClean="0">
                <a:solidFill>
                  <a:srgbClr val="0000FF"/>
                </a:solidFill>
              </a:rPr>
              <a:t>النهي عن إيذاء الجار</a:t>
            </a:r>
            <a:endParaRPr lang="ar-EG" sz="3200" b="1" dirty="0">
              <a:solidFill>
                <a:srgbClr val="0000FF"/>
              </a:solidFill>
            </a:endParaRPr>
          </a:p>
        </p:txBody>
      </p:sp>
      <p:sp>
        <p:nvSpPr>
          <p:cNvPr id="10" name="مربع نص 9"/>
          <p:cNvSpPr txBox="1"/>
          <p:nvPr/>
        </p:nvSpPr>
        <p:spPr>
          <a:xfrm>
            <a:off x="785786" y="857232"/>
            <a:ext cx="3357586" cy="715089"/>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lgn="ctr"/>
            <a:r>
              <a:rPr lang="ar-EG" sz="3600" b="1" dirty="0" smtClean="0">
                <a:solidFill>
                  <a:srgbClr val="0000FF"/>
                </a:solidFill>
              </a:rPr>
              <a:t>أفضل الجيران</a:t>
            </a:r>
            <a:endParaRPr lang="ar-EG" sz="3600" b="1" dirty="0">
              <a:solidFill>
                <a:srgbClr val="0000FF"/>
              </a:solidFill>
            </a:endParaRPr>
          </a:p>
        </p:txBody>
      </p:sp>
      <p:sp>
        <p:nvSpPr>
          <p:cNvPr id="11" name="مربع نص 10"/>
          <p:cNvSpPr txBox="1"/>
          <p:nvPr/>
        </p:nvSpPr>
        <p:spPr>
          <a:xfrm>
            <a:off x="785786" y="1928802"/>
            <a:ext cx="3357586" cy="646986"/>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lgn="ctr"/>
            <a:r>
              <a:rPr lang="ar-EG" sz="3200" b="1" dirty="0" smtClean="0">
                <a:solidFill>
                  <a:srgbClr val="0000FF"/>
                </a:solidFill>
              </a:rPr>
              <a:t>من أسباب دخول الجنة</a:t>
            </a:r>
            <a:endParaRPr lang="ar-EG" sz="3200" b="1" dirty="0">
              <a:solidFill>
                <a:srgbClr val="0000FF"/>
              </a:solidFill>
            </a:endParaRPr>
          </a:p>
        </p:txBody>
      </p:sp>
      <p:sp>
        <p:nvSpPr>
          <p:cNvPr id="12" name="مربع نص 11"/>
          <p:cNvSpPr txBox="1"/>
          <p:nvPr/>
        </p:nvSpPr>
        <p:spPr>
          <a:xfrm>
            <a:off x="785786" y="3000372"/>
            <a:ext cx="3357586" cy="646986"/>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lgn="ctr"/>
            <a:r>
              <a:rPr lang="ar-EG" sz="3200" b="1" dirty="0" smtClean="0">
                <a:solidFill>
                  <a:srgbClr val="0000FF"/>
                </a:solidFill>
              </a:rPr>
              <a:t>النهي عن احتقار الجار</a:t>
            </a:r>
            <a:endParaRPr lang="ar-EG" sz="3200" b="1" dirty="0">
              <a:solidFill>
                <a:srgbClr val="0000FF"/>
              </a:solidFill>
            </a:endParaRPr>
          </a:p>
        </p:txBody>
      </p:sp>
      <p:sp>
        <p:nvSpPr>
          <p:cNvPr id="13" name="مربع نص 12"/>
          <p:cNvSpPr txBox="1"/>
          <p:nvPr/>
        </p:nvSpPr>
        <p:spPr>
          <a:xfrm>
            <a:off x="785786" y="4071942"/>
            <a:ext cx="3357586" cy="715089"/>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lgn="ctr"/>
            <a:r>
              <a:rPr lang="ar-EG" sz="3600" b="1" dirty="0" smtClean="0">
                <a:solidFill>
                  <a:srgbClr val="0000FF"/>
                </a:solidFill>
              </a:rPr>
              <a:t>الاستهزاء بالجار</a:t>
            </a:r>
            <a:endParaRPr lang="ar-EG" sz="3600" b="1" dirty="0">
              <a:solidFill>
                <a:srgbClr val="0000FF"/>
              </a:solidFill>
            </a:endParaRPr>
          </a:p>
        </p:txBody>
      </p:sp>
      <p:sp>
        <p:nvSpPr>
          <p:cNvPr id="14" name="مربع نص 13"/>
          <p:cNvSpPr txBox="1"/>
          <p:nvPr/>
        </p:nvSpPr>
        <p:spPr>
          <a:xfrm>
            <a:off x="785786" y="5143512"/>
            <a:ext cx="3357586" cy="715089"/>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lgn="ctr"/>
            <a:r>
              <a:rPr lang="ar-EG" sz="3600" b="1" dirty="0" smtClean="0">
                <a:solidFill>
                  <a:srgbClr val="0000FF"/>
                </a:solidFill>
              </a:rPr>
              <a:t>الهدية بين الجيران</a:t>
            </a:r>
            <a:endParaRPr lang="ar-EG" sz="36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randombar(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randombar(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randombar(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randombar(horizontal)">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3"/>
          <a:srcRect/>
          <a:stretch>
            <a:fillRect/>
          </a:stretch>
        </p:blipFill>
        <p:spPr bwMode="auto">
          <a:xfrm>
            <a:off x="0" y="-24"/>
            <a:ext cx="9144000" cy="6858024"/>
          </a:xfrm>
          <a:prstGeom prst="rect">
            <a:avLst/>
          </a:prstGeom>
          <a:noFill/>
        </p:spPr>
      </p:pic>
      <p:sp>
        <p:nvSpPr>
          <p:cNvPr id="4" name="انفجار 1 3"/>
          <p:cNvSpPr/>
          <p:nvPr/>
        </p:nvSpPr>
        <p:spPr>
          <a:xfrm>
            <a:off x="4786314" y="785794"/>
            <a:ext cx="3571900" cy="1143008"/>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2</a:t>
            </a:r>
            <a:endParaRPr lang="ar-EG" sz="5400" b="1" dirty="0">
              <a:solidFill>
                <a:srgbClr val="FF0000"/>
              </a:solidFill>
            </a:endParaRPr>
          </a:p>
        </p:txBody>
      </p:sp>
      <p:sp>
        <p:nvSpPr>
          <p:cNvPr id="5" name="مربع نص 4"/>
          <p:cNvSpPr txBox="1"/>
          <p:nvPr/>
        </p:nvSpPr>
        <p:spPr>
          <a:xfrm>
            <a:off x="857224" y="2000240"/>
            <a:ext cx="7426346" cy="1191816"/>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3200" b="1" dirty="0" smtClean="0">
                <a:solidFill>
                  <a:srgbClr val="0000FF"/>
                </a:solidFill>
              </a:rPr>
              <a:t>أكتب أكبر قدر ممكن من الأعمال  التي يمكن أن أقدمها  للصغار حتى يحبوني . </a:t>
            </a:r>
          </a:p>
        </p:txBody>
      </p:sp>
      <p:sp>
        <p:nvSpPr>
          <p:cNvPr id="6" name="مربع نص 5"/>
          <p:cNvSpPr txBox="1"/>
          <p:nvPr/>
        </p:nvSpPr>
        <p:spPr>
          <a:xfrm>
            <a:off x="857224" y="3372105"/>
            <a:ext cx="7500990" cy="2485787"/>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r>
              <a:rPr lang="ar-EG" sz="2800" b="1" dirty="0" smtClean="0">
                <a:solidFill>
                  <a:schemeClr val="tx1"/>
                </a:solidFill>
              </a:rPr>
              <a:t>...................................................................................................................................................................................................................................................................................................................................................................</a:t>
            </a:r>
          </a:p>
        </p:txBody>
      </p:sp>
      <p:sp>
        <p:nvSpPr>
          <p:cNvPr id="7" name="مربع نص 6"/>
          <p:cNvSpPr txBox="1">
            <a:spLocks noChangeArrowheads="1"/>
          </p:cNvSpPr>
          <p:nvPr/>
        </p:nvSpPr>
        <p:spPr bwMode="auto">
          <a:xfrm>
            <a:off x="2928926" y="3500438"/>
            <a:ext cx="5286399" cy="584200"/>
          </a:xfrm>
          <a:prstGeom prst="rect">
            <a:avLst/>
          </a:prstGeom>
          <a:noFill/>
          <a:ln w="9525">
            <a:noFill/>
            <a:miter lim="800000"/>
            <a:headEnd/>
            <a:tailEnd/>
          </a:ln>
        </p:spPr>
        <p:txBody>
          <a:bodyPr wrap="square">
            <a:spAutoFit/>
          </a:bodyPr>
          <a:lstStyle/>
          <a:p>
            <a:pPr algn="r"/>
            <a:r>
              <a:rPr lang="ar-SA" sz="3200" b="1" dirty="0" smtClean="0">
                <a:solidFill>
                  <a:srgbClr val="FF0000"/>
                </a:solidFill>
              </a:rPr>
              <a:t>1- ملاطفتهم ومشاركتهم ألعابهم </a:t>
            </a:r>
            <a:endParaRPr lang="ar-SA" sz="3200" b="1" dirty="0">
              <a:solidFill>
                <a:srgbClr val="FF0000"/>
              </a:solidFill>
            </a:endParaRPr>
          </a:p>
        </p:txBody>
      </p:sp>
      <p:sp>
        <p:nvSpPr>
          <p:cNvPr id="8" name="مربع نص 7"/>
          <p:cNvSpPr txBox="1">
            <a:spLocks noChangeArrowheads="1"/>
          </p:cNvSpPr>
          <p:nvPr/>
        </p:nvSpPr>
        <p:spPr bwMode="auto">
          <a:xfrm>
            <a:off x="2857488" y="4214818"/>
            <a:ext cx="5286399" cy="584200"/>
          </a:xfrm>
          <a:prstGeom prst="rect">
            <a:avLst/>
          </a:prstGeom>
          <a:noFill/>
          <a:ln w="9525">
            <a:noFill/>
            <a:miter lim="800000"/>
            <a:headEnd/>
            <a:tailEnd/>
          </a:ln>
        </p:spPr>
        <p:txBody>
          <a:bodyPr wrap="square">
            <a:spAutoFit/>
          </a:bodyPr>
          <a:lstStyle/>
          <a:p>
            <a:pPr algn="r"/>
            <a:r>
              <a:rPr lang="ar-SA" sz="3200" b="1" dirty="0" smtClean="0">
                <a:solidFill>
                  <a:srgbClr val="FF0000"/>
                </a:solidFill>
              </a:rPr>
              <a:t>2- الإهداء لهما بما يحبونه </a:t>
            </a:r>
            <a:endParaRPr lang="ar-SA" sz="3200" b="1" dirty="0">
              <a:solidFill>
                <a:srgbClr val="FF0000"/>
              </a:solidFill>
            </a:endParaRPr>
          </a:p>
        </p:txBody>
      </p:sp>
      <p:sp>
        <p:nvSpPr>
          <p:cNvPr id="9" name="مربع نص 8"/>
          <p:cNvSpPr txBox="1">
            <a:spLocks noChangeArrowheads="1"/>
          </p:cNvSpPr>
          <p:nvPr/>
        </p:nvSpPr>
        <p:spPr bwMode="auto">
          <a:xfrm>
            <a:off x="2857488" y="4786322"/>
            <a:ext cx="5286399" cy="584200"/>
          </a:xfrm>
          <a:prstGeom prst="rect">
            <a:avLst/>
          </a:prstGeom>
          <a:noFill/>
          <a:ln w="9525">
            <a:noFill/>
            <a:miter lim="800000"/>
            <a:headEnd/>
            <a:tailEnd/>
          </a:ln>
        </p:spPr>
        <p:txBody>
          <a:bodyPr wrap="square">
            <a:spAutoFit/>
          </a:bodyPr>
          <a:lstStyle/>
          <a:p>
            <a:pPr algn="r"/>
            <a:r>
              <a:rPr lang="ar-SA" sz="3200" b="1" dirty="0" smtClean="0">
                <a:solidFill>
                  <a:srgbClr val="FF0000"/>
                </a:solidFill>
              </a:rPr>
              <a:t>3- نصحهم وإرشادهم وتوجيههم </a:t>
            </a:r>
            <a:endParaRPr lang="ar-SA" sz="3200" b="1" dirty="0">
              <a:solidFill>
                <a:srgbClr val="FF0000"/>
              </a:solidFill>
            </a:endParaRPr>
          </a:p>
        </p:txBody>
      </p:sp>
      <p:sp>
        <p:nvSpPr>
          <p:cNvPr id="10" name="مربع نص 9"/>
          <p:cNvSpPr txBox="1">
            <a:spLocks noChangeArrowheads="1"/>
          </p:cNvSpPr>
          <p:nvPr/>
        </p:nvSpPr>
        <p:spPr bwMode="auto">
          <a:xfrm>
            <a:off x="2928926" y="5286388"/>
            <a:ext cx="5286399" cy="584200"/>
          </a:xfrm>
          <a:prstGeom prst="rect">
            <a:avLst/>
          </a:prstGeom>
          <a:noFill/>
          <a:ln w="9525">
            <a:noFill/>
            <a:miter lim="800000"/>
            <a:headEnd/>
            <a:tailEnd/>
          </a:ln>
        </p:spPr>
        <p:txBody>
          <a:bodyPr wrap="square">
            <a:spAutoFit/>
          </a:bodyPr>
          <a:lstStyle/>
          <a:p>
            <a:pPr algn="r"/>
            <a:r>
              <a:rPr lang="ar-SA" sz="3200" b="1" dirty="0" smtClean="0">
                <a:solidFill>
                  <a:srgbClr val="FF0000"/>
                </a:solidFill>
              </a:rPr>
              <a:t>4- الدعاء لهم </a:t>
            </a:r>
            <a:endParaRPr lang="ar-SA"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8" presetClass="entr" presetSubtype="0" accel="5000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5"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26" dur="1000" fill="hold"/>
                                        <p:tgtEl>
                                          <p:spTgt spid="7"/>
                                        </p:tgtEl>
                                        <p:attrNameLst>
                                          <p:attrName>ppt_y</p:attrName>
                                        </p:attrNameLst>
                                      </p:cBhvr>
                                      <p:tavLst>
                                        <p:tav tm="0">
                                          <p:val>
                                            <p:strVal val="#ppt_y"/>
                                          </p:val>
                                        </p:tav>
                                        <p:tav tm="100000">
                                          <p:val>
                                            <p:strVal val="#ppt_y"/>
                                          </p:val>
                                        </p:tav>
                                      </p:tavLst>
                                    </p:anim>
                                    <p:animEffect transition="in" filter="fade">
                                      <p:cBhvr>
                                        <p:cTn id="27" dur="1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8" presetClass="entr" presetSubtype="0" accel="5000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3"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34" dur="1000" fill="hold"/>
                                        <p:tgtEl>
                                          <p:spTgt spid="8"/>
                                        </p:tgtEl>
                                        <p:attrNameLst>
                                          <p:attrName>ppt_y</p:attrName>
                                        </p:attrNameLst>
                                      </p:cBhvr>
                                      <p:tavLst>
                                        <p:tav tm="0">
                                          <p:val>
                                            <p:strVal val="#ppt_y"/>
                                          </p:val>
                                        </p:tav>
                                        <p:tav tm="100000">
                                          <p:val>
                                            <p:strVal val="#ppt_y"/>
                                          </p:val>
                                        </p:tav>
                                      </p:tavLst>
                                    </p:anim>
                                    <p:animEffect transition="in" filter="fade">
                                      <p:cBhvr>
                                        <p:cTn id="35" dur="1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48" presetClass="entr" presetSubtype="0" accel="5000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1"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42" dur="1000" fill="hold"/>
                                        <p:tgtEl>
                                          <p:spTgt spid="9"/>
                                        </p:tgtEl>
                                        <p:attrNameLst>
                                          <p:attrName>ppt_y</p:attrName>
                                        </p:attrNameLst>
                                      </p:cBhvr>
                                      <p:tavLst>
                                        <p:tav tm="0">
                                          <p:val>
                                            <p:strVal val="#ppt_y"/>
                                          </p:val>
                                        </p:tav>
                                        <p:tav tm="100000">
                                          <p:val>
                                            <p:strVal val="#ppt_y"/>
                                          </p:val>
                                        </p:tav>
                                      </p:tavLst>
                                    </p:anim>
                                    <p:animEffect transition="in" filter="fade">
                                      <p:cBhvr>
                                        <p:cTn id="43" dur="10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48" presetClass="entr" presetSubtype="0" accel="5000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9"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50" dur="1000" fill="hold"/>
                                        <p:tgtEl>
                                          <p:spTgt spid="10"/>
                                        </p:tgtEl>
                                        <p:attrNameLst>
                                          <p:attrName>ppt_y</p:attrName>
                                        </p:attrNameLst>
                                      </p:cBhvr>
                                      <p:tavLst>
                                        <p:tav tm="0">
                                          <p:val>
                                            <p:strVal val="#ppt_y"/>
                                          </p:val>
                                        </p:tav>
                                        <p:tav tm="100000">
                                          <p:val>
                                            <p:strVal val="#ppt_y"/>
                                          </p:val>
                                        </p:tav>
                                      </p:tavLst>
                                    </p:anim>
                                    <p:animEffect transition="in" filter="fade">
                                      <p:cBhvr>
                                        <p:cTn id="5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graphicFrame>
        <p:nvGraphicFramePr>
          <p:cNvPr id="3" name="جدول 2"/>
          <p:cNvGraphicFramePr>
            <a:graphicFrameLocks noGrp="1"/>
          </p:cNvGraphicFramePr>
          <p:nvPr/>
        </p:nvGraphicFramePr>
        <p:xfrm>
          <a:off x="0" y="0"/>
          <a:ext cx="9144000" cy="6858000"/>
        </p:xfrm>
        <a:graphic>
          <a:graphicData uri="http://schemas.openxmlformats.org/drawingml/2006/table">
            <a:tbl>
              <a:tblPr rtl="1" firstRow="1" bandRow="1">
                <a:tableStyleId>{22838BEF-8BB2-4498-84A7-C5851F593DF1}</a:tableStyleId>
              </a:tblPr>
              <a:tblGrid>
                <a:gridCol w="622846"/>
                <a:gridCol w="4027006"/>
                <a:gridCol w="4494148"/>
              </a:tblGrid>
              <a:tr h="1143000">
                <a:tc>
                  <a:txBody>
                    <a:bodyPr/>
                    <a:lstStyle/>
                    <a:p>
                      <a:pPr rtl="1"/>
                      <a:endParaRPr lang="ar-EG" dirty="0"/>
                    </a:p>
                  </a:txBody>
                  <a:tcPr/>
                </a:tc>
                <a:tc>
                  <a:txBody>
                    <a:bodyPr/>
                    <a:lstStyle/>
                    <a:p>
                      <a:pPr rtl="1"/>
                      <a:endParaRPr lang="ar-EG" dirty="0"/>
                    </a:p>
                  </a:txBody>
                  <a:tcPr/>
                </a:tc>
                <a:tc>
                  <a:txBody>
                    <a:bodyPr/>
                    <a:lstStyle/>
                    <a:p>
                      <a:pPr rtl="1"/>
                      <a:endParaRPr lang="ar-EG"/>
                    </a:p>
                  </a:txBody>
                  <a:tcPr/>
                </a:tc>
              </a:tr>
              <a:tr h="1143000">
                <a:tc>
                  <a:txBody>
                    <a:bodyPr/>
                    <a:lstStyle/>
                    <a:p>
                      <a:pPr rtl="1"/>
                      <a:endParaRPr lang="ar-EG"/>
                    </a:p>
                  </a:txBody>
                  <a:tcPr/>
                </a:tc>
                <a:tc>
                  <a:txBody>
                    <a:bodyPr/>
                    <a:lstStyle/>
                    <a:p>
                      <a:pPr rtl="1"/>
                      <a:endParaRPr lang="ar-EG"/>
                    </a:p>
                  </a:txBody>
                  <a:tcPr/>
                </a:tc>
                <a:tc>
                  <a:txBody>
                    <a:bodyPr/>
                    <a:lstStyle/>
                    <a:p>
                      <a:pPr rtl="1"/>
                      <a:endParaRPr lang="ar-EG" dirty="0"/>
                    </a:p>
                  </a:txBody>
                  <a:tcPr/>
                </a:tc>
              </a:tr>
              <a:tr h="1143000">
                <a:tc>
                  <a:txBody>
                    <a:bodyPr/>
                    <a:lstStyle/>
                    <a:p>
                      <a:pPr rtl="1"/>
                      <a:endParaRPr lang="ar-EG"/>
                    </a:p>
                  </a:txBody>
                  <a:tcPr/>
                </a:tc>
                <a:tc>
                  <a:txBody>
                    <a:bodyPr/>
                    <a:lstStyle/>
                    <a:p>
                      <a:pPr rtl="1"/>
                      <a:endParaRPr lang="ar-EG"/>
                    </a:p>
                  </a:txBody>
                  <a:tcPr/>
                </a:tc>
                <a:tc>
                  <a:txBody>
                    <a:bodyPr/>
                    <a:lstStyle/>
                    <a:p>
                      <a:pPr rtl="1"/>
                      <a:endParaRPr lang="ar-EG"/>
                    </a:p>
                  </a:txBody>
                  <a:tcPr/>
                </a:tc>
              </a:tr>
              <a:tr h="1143000">
                <a:tc>
                  <a:txBody>
                    <a:bodyPr/>
                    <a:lstStyle/>
                    <a:p>
                      <a:pPr rtl="1"/>
                      <a:endParaRPr lang="ar-EG"/>
                    </a:p>
                  </a:txBody>
                  <a:tcPr/>
                </a:tc>
                <a:tc>
                  <a:txBody>
                    <a:bodyPr/>
                    <a:lstStyle/>
                    <a:p>
                      <a:pPr rtl="1"/>
                      <a:endParaRPr lang="ar-EG"/>
                    </a:p>
                  </a:txBody>
                  <a:tcPr/>
                </a:tc>
                <a:tc>
                  <a:txBody>
                    <a:bodyPr/>
                    <a:lstStyle/>
                    <a:p>
                      <a:pPr rtl="1"/>
                      <a:endParaRPr lang="ar-EG"/>
                    </a:p>
                  </a:txBody>
                  <a:tcPr/>
                </a:tc>
              </a:tr>
              <a:tr h="1143000">
                <a:tc>
                  <a:txBody>
                    <a:bodyPr/>
                    <a:lstStyle/>
                    <a:p>
                      <a:pPr rtl="1"/>
                      <a:endParaRPr lang="ar-EG"/>
                    </a:p>
                  </a:txBody>
                  <a:tcPr/>
                </a:tc>
                <a:tc>
                  <a:txBody>
                    <a:bodyPr/>
                    <a:lstStyle/>
                    <a:p>
                      <a:pPr rtl="1"/>
                      <a:endParaRPr lang="ar-EG"/>
                    </a:p>
                  </a:txBody>
                  <a:tcPr/>
                </a:tc>
                <a:tc>
                  <a:txBody>
                    <a:bodyPr/>
                    <a:lstStyle/>
                    <a:p>
                      <a:pPr rtl="1"/>
                      <a:endParaRPr lang="ar-EG"/>
                    </a:p>
                  </a:txBody>
                  <a:tcPr/>
                </a:tc>
              </a:tr>
              <a:tr h="1143000">
                <a:tc>
                  <a:txBody>
                    <a:bodyPr/>
                    <a:lstStyle/>
                    <a:p>
                      <a:pPr rtl="1"/>
                      <a:endParaRPr lang="ar-EG"/>
                    </a:p>
                  </a:txBody>
                  <a:tcPr/>
                </a:tc>
                <a:tc>
                  <a:txBody>
                    <a:bodyPr/>
                    <a:lstStyle/>
                    <a:p>
                      <a:pPr rtl="1"/>
                      <a:endParaRPr lang="ar-EG"/>
                    </a:p>
                  </a:txBody>
                  <a:tcPr/>
                </a:tc>
                <a:tc>
                  <a:txBody>
                    <a:bodyPr/>
                    <a:lstStyle/>
                    <a:p>
                      <a:pPr rtl="1"/>
                      <a:endParaRPr lang="ar-EG" dirty="0"/>
                    </a:p>
                  </a:txBody>
                  <a:tcPr/>
                </a:tc>
              </a:tr>
            </a:tbl>
          </a:graphicData>
        </a:graphic>
      </p:graphicFrame>
      <p:sp>
        <p:nvSpPr>
          <p:cNvPr id="4" name="مربع نص 3"/>
          <p:cNvSpPr txBox="1"/>
          <p:nvPr/>
        </p:nvSpPr>
        <p:spPr>
          <a:xfrm>
            <a:off x="8553835" y="142852"/>
            <a:ext cx="571504" cy="762655"/>
          </a:xfrm>
          <a:prstGeom prst="roundRect">
            <a:avLst/>
          </a:prstGeom>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ar-EG" sz="4000" b="1" dirty="0" smtClean="0">
                <a:solidFill>
                  <a:srgbClr val="0000FF"/>
                </a:solidFill>
              </a:rPr>
              <a:t>م</a:t>
            </a:r>
            <a:endParaRPr lang="ar-EG" sz="4000" b="1" dirty="0">
              <a:solidFill>
                <a:srgbClr val="0000FF"/>
              </a:solidFill>
            </a:endParaRPr>
          </a:p>
        </p:txBody>
      </p:sp>
      <p:sp>
        <p:nvSpPr>
          <p:cNvPr id="5" name="مربع نص 4"/>
          <p:cNvSpPr txBox="1"/>
          <p:nvPr/>
        </p:nvSpPr>
        <p:spPr>
          <a:xfrm>
            <a:off x="5500694" y="214290"/>
            <a:ext cx="2071702" cy="783193"/>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a:r>
              <a:rPr lang="ar-EG" sz="4000" b="1" dirty="0" smtClean="0">
                <a:solidFill>
                  <a:srgbClr val="0000FF"/>
                </a:solidFill>
              </a:rPr>
              <a:t>النص</a:t>
            </a:r>
            <a:endParaRPr lang="ar-EG" sz="4000" b="1" dirty="0">
              <a:solidFill>
                <a:srgbClr val="0000FF"/>
              </a:solidFill>
            </a:endParaRPr>
          </a:p>
        </p:txBody>
      </p:sp>
      <p:sp>
        <p:nvSpPr>
          <p:cNvPr id="6" name="مربع نص 5"/>
          <p:cNvSpPr txBox="1"/>
          <p:nvPr/>
        </p:nvSpPr>
        <p:spPr>
          <a:xfrm>
            <a:off x="1142976" y="214290"/>
            <a:ext cx="2071702" cy="783193"/>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a:r>
              <a:rPr lang="ar-EG" sz="4000" b="1" dirty="0" smtClean="0">
                <a:solidFill>
                  <a:srgbClr val="0000FF"/>
                </a:solidFill>
              </a:rPr>
              <a:t>العنوان</a:t>
            </a:r>
            <a:endParaRPr lang="ar-EG" sz="4000" b="1" dirty="0">
              <a:solidFill>
                <a:srgbClr val="0000FF"/>
              </a:solidFill>
            </a:endParaRPr>
          </a:p>
        </p:txBody>
      </p:sp>
      <p:sp>
        <p:nvSpPr>
          <p:cNvPr id="7" name="مربع نص 6"/>
          <p:cNvSpPr txBox="1"/>
          <p:nvPr/>
        </p:nvSpPr>
        <p:spPr>
          <a:xfrm>
            <a:off x="8572496" y="1285860"/>
            <a:ext cx="571504" cy="762655"/>
          </a:xfrm>
          <a:prstGeom prst="roundRect">
            <a:avLst/>
          </a:prstGeom>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ar-EG" sz="4000" b="1" dirty="0" smtClean="0">
                <a:solidFill>
                  <a:srgbClr val="0000FF"/>
                </a:solidFill>
              </a:rPr>
              <a:t>1</a:t>
            </a:r>
            <a:endParaRPr lang="ar-EG" sz="4000" b="1" dirty="0">
              <a:solidFill>
                <a:srgbClr val="0000FF"/>
              </a:solidFill>
            </a:endParaRPr>
          </a:p>
        </p:txBody>
      </p:sp>
      <p:sp>
        <p:nvSpPr>
          <p:cNvPr id="8" name="مربع نص 7"/>
          <p:cNvSpPr txBox="1"/>
          <p:nvPr/>
        </p:nvSpPr>
        <p:spPr>
          <a:xfrm>
            <a:off x="4572000" y="1177100"/>
            <a:ext cx="3929090" cy="1055608"/>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a:r>
              <a:rPr lang="ar-EG" sz="2800" b="1" dirty="0" smtClean="0">
                <a:solidFill>
                  <a:srgbClr val="0000FF"/>
                </a:solidFill>
              </a:rPr>
              <a:t>قال </a:t>
            </a:r>
            <a:r>
              <a:rPr lang="ar-EG" sz="2800" b="1" dirty="0" smtClean="0">
                <a:solidFill>
                  <a:srgbClr val="0000FF"/>
                </a:solidFill>
                <a:sym typeface="AGA Arabesque"/>
              </a:rPr>
              <a:t> ( خير الجيران عند الله خيرهم لجاره )</a:t>
            </a:r>
            <a:endParaRPr lang="ar-EG" sz="2800" b="1" dirty="0">
              <a:solidFill>
                <a:srgbClr val="0000FF"/>
              </a:solidFill>
            </a:endParaRPr>
          </a:p>
        </p:txBody>
      </p:sp>
      <p:sp>
        <p:nvSpPr>
          <p:cNvPr id="9" name="مربع نص 8"/>
          <p:cNvSpPr txBox="1"/>
          <p:nvPr/>
        </p:nvSpPr>
        <p:spPr>
          <a:xfrm>
            <a:off x="8572496" y="2428868"/>
            <a:ext cx="571504" cy="762655"/>
          </a:xfrm>
          <a:prstGeom prst="roundRect">
            <a:avLst/>
          </a:prstGeom>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ar-EG" sz="4000" b="1" dirty="0" smtClean="0">
                <a:solidFill>
                  <a:srgbClr val="0000FF"/>
                </a:solidFill>
              </a:rPr>
              <a:t>2</a:t>
            </a:r>
            <a:endParaRPr lang="ar-EG" sz="4000" b="1" dirty="0">
              <a:solidFill>
                <a:srgbClr val="0000FF"/>
              </a:solidFill>
            </a:endParaRPr>
          </a:p>
        </p:txBody>
      </p:sp>
      <p:sp>
        <p:nvSpPr>
          <p:cNvPr id="10" name="مربع نص 9"/>
          <p:cNvSpPr txBox="1"/>
          <p:nvPr/>
        </p:nvSpPr>
        <p:spPr>
          <a:xfrm>
            <a:off x="4572000" y="2320108"/>
            <a:ext cx="3929090" cy="1055608"/>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a:r>
              <a:rPr lang="ar-EG" sz="2800" b="1" dirty="0" smtClean="0">
                <a:solidFill>
                  <a:srgbClr val="0000FF"/>
                </a:solidFill>
              </a:rPr>
              <a:t>قال </a:t>
            </a:r>
            <a:r>
              <a:rPr lang="ar-EG" sz="2800" b="1" dirty="0" smtClean="0">
                <a:solidFill>
                  <a:srgbClr val="0000FF"/>
                </a:solidFill>
                <a:sym typeface="AGA Arabesque"/>
              </a:rPr>
              <a:t> ( لا يدخل الجنة من لا </a:t>
            </a:r>
            <a:r>
              <a:rPr lang="ar-EG" sz="2800" b="1" dirty="0" err="1" smtClean="0">
                <a:solidFill>
                  <a:srgbClr val="0000FF"/>
                </a:solidFill>
                <a:sym typeface="AGA Arabesque"/>
              </a:rPr>
              <a:t>يأمن</a:t>
            </a:r>
            <a:r>
              <a:rPr lang="ar-EG" sz="2800" b="1" dirty="0" smtClean="0">
                <a:solidFill>
                  <a:srgbClr val="0000FF"/>
                </a:solidFill>
                <a:sym typeface="AGA Arabesque"/>
              </a:rPr>
              <a:t> جاره بوائقه)</a:t>
            </a:r>
            <a:endParaRPr lang="ar-EG" sz="2800" b="1" dirty="0">
              <a:solidFill>
                <a:srgbClr val="0000FF"/>
              </a:solidFill>
            </a:endParaRPr>
          </a:p>
        </p:txBody>
      </p:sp>
      <p:sp>
        <p:nvSpPr>
          <p:cNvPr id="11" name="مربع نص 10"/>
          <p:cNvSpPr txBox="1"/>
          <p:nvPr/>
        </p:nvSpPr>
        <p:spPr>
          <a:xfrm>
            <a:off x="8572496" y="3571876"/>
            <a:ext cx="571504" cy="762655"/>
          </a:xfrm>
          <a:prstGeom prst="roundRect">
            <a:avLst/>
          </a:prstGeom>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ar-EG" sz="4000" b="1" dirty="0" smtClean="0">
                <a:solidFill>
                  <a:srgbClr val="0000FF"/>
                </a:solidFill>
              </a:rPr>
              <a:t>3</a:t>
            </a:r>
            <a:endParaRPr lang="ar-EG" sz="4000" b="1" dirty="0">
              <a:solidFill>
                <a:srgbClr val="0000FF"/>
              </a:solidFill>
            </a:endParaRPr>
          </a:p>
        </p:txBody>
      </p:sp>
      <p:sp>
        <p:nvSpPr>
          <p:cNvPr id="12" name="مربع نص 11"/>
          <p:cNvSpPr txBox="1"/>
          <p:nvPr/>
        </p:nvSpPr>
        <p:spPr>
          <a:xfrm>
            <a:off x="4572000" y="3463116"/>
            <a:ext cx="3929090" cy="1055608"/>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a:r>
              <a:rPr lang="ar-EG" sz="2800" b="1" dirty="0" smtClean="0">
                <a:solidFill>
                  <a:srgbClr val="0000FF"/>
                </a:solidFill>
              </a:rPr>
              <a:t>قال </a:t>
            </a:r>
            <a:r>
              <a:rPr lang="ar-EG" sz="2800" b="1" dirty="0" smtClean="0">
                <a:solidFill>
                  <a:srgbClr val="0000FF"/>
                </a:solidFill>
                <a:sym typeface="AGA Arabesque"/>
              </a:rPr>
              <a:t> ( من كان يؤمن بالله واليوم الآخر فليحسن إلى جاره)</a:t>
            </a:r>
            <a:endParaRPr lang="ar-EG" sz="2800" b="1" dirty="0">
              <a:solidFill>
                <a:srgbClr val="0000FF"/>
              </a:solidFill>
            </a:endParaRPr>
          </a:p>
        </p:txBody>
      </p:sp>
      <p:sp>
        <p:nvSpPr>
          <p:cNvPr id="13" name="مربع نص 12"/>
          <p:cNvSpPr txBox="1"/>
          <p:nvPr/>
        </p:nvSpPr>
        <p:spPr>
          <a:xfrm>
            <a:off x="8572496" y="4714884"/>
            <a:ext cx="571504" cy="762655"/>
          </a:xfrm>
          <a:prstGeom prst="roundRect">
            <a:avLst/>
          </a:prstGeom>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ar-EG" sz="4000" b="1" dirty="0" smtClean="0">
                <a:solidFill>
                  <a:srgbClr val="0000FF"/>
                </a:solidFill>
              </a:rPr>
              <a:t>4</a:t>
            </a:r>
            <a:endParaRPr lang="ar-EG" sz="4000" b="1" dirty="0">
              <a:solidFill>
                <a:srgbClr val="0000FF"/>
              </a:solidFill>
            </a:endParaRPr>
          </a:p>
        </p:txBody>
      </p:sp>
      <p:sp>
        <p:nvSpPr>
          <p:cNvPr id="14" name="مربع نص 13"/>
          <p:cNvSpPr txBox="1"/>
          <p:nvPr/>
        </p:nvSpPr>
        <p:spPr>
          <a:xfrm>
            <a:off x="4572000" y="4680768"/>
            <a:ext cx="3929090" cy="919401"/>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a:r>
              <a:rPr lang="ar-EG" sz="2400" b="1" dirty="0" smtClean="0">
                <a:solidFill>
                  <a:srgbClr val="0000FF"/>
                </a:solidFill>
              </a:rPr>
              <a:t>قال </a:t>
            </a:r>
            <a:r>
              <a:rPr lang="ar-EG" sz="2400" b="1" dirty="0" smtClean="0">
                <a:solidFill>
                  <a:srgbClr val="0000FF"/>
                </a:solidFill>
                <a:sym typeface="AGA Arabesque"/>
              </a:rPr>
              <a:t> ( يا نساء المسلمات لا تحقرن جارة لجارتها ولو فرسن شاة)</a:t>
            </a:r>
            <a:endParaRPr lang="ar-EG" sz="2400" b="1" dirty="0">
              <a:solidFill>
                <a:srgbClr val="0000FF"/>
              </a:solidFill>
            </a:endParaRPr>
          </a:p>
        </p:txBody>
      </p:sp>
      <p:sp>
        <p:nvSpPr>
          <p:cNvPr id="15" name="مربع نص 14"/>
          <p:cNvSpPr txBox="1"/>
          <p:nvPr/>
        </p:nvSpPr>
        <p:spPr>
          <a:xfrm>
            <a:off x="8572496" y="5873830"/>
            <a:ext cx="571504" cy="762655"/>
          </a:xfrm>
          <a:prstGeom prst="roundRect">
            <a:avLst/>
          </a:prstGeom>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ar-EG" sz="4000" b="1" dirty="0" smtClean="0">
                <a:solidFill>
                  <a:srgbClr val="0000FF"/>
                </a:solidFill>
              </a:rPr>
              <a:t>5</a:t>
            </a:r>
            <a:endParaRPr lang="ar-EG" sz="4000" b="1" dirty="0">
              <a:solidFill>
                <a:srgbClr val="0000FF"/>
              </a:solidFill>
            </a:endParaRPr>
          </a:p>
        </p:txBody>
      </p:sp>
      <p:sp>
        <p:nvSpPr>
          <p:cNvPr id="16" name="مربع نص 15"/>
          <p:cNvSpPr txBox="1"/>
          <p:nvPr/>
        </p:nvSpPr>
        <p:spPr>
          <a:xfrm>
            <a:off x="4572000" y="5860517"/>
            <a:ext cx="3929090" cy="783193"/>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a:r>
              <a:rPr lang="ar-EG" sz="2000" b="1" dirty="0" smtClean="0">
                <a:solidFill>
                  <a:srgbClr val="0000FF"/>
                </a:solidFill>
              </a:rPr>
              <a:t>وعن أبي ذر </a:t>
            </a:r>
            <a:r>
              <a:rPr lang="ar-EG" sz="2000" b="1" dirty="0" smtClean="0">
                <a:solidFill>
                  <a:srgbClr val="0000FF"/>
                </a:solidFill>
                <a:sym typeface="AGA Arabesque"/>
              </a:rPr>
              <a:t> </a:t>
            </a:r>
            <a:r>
              <a:rPr lang="ar-EG" sz="2000" b="1" dirty="0" smtClean="0">
                <a:solidFill>
                  <a:srgbClr val="0000FF"/>
                </a:solidFill>
              </a:rPr>
              <a:t>قال </a:t>
            </a:r>
            <a:r>
              <a:rPr lang="ar-EG" sz="2000" b="1" dirty="0" smtClean="0">
                <a:solidFill>
                  <a:srgbClr val="0000FF"/>
                </a:solidFill>
                <a:sym typeface="AGA Arabesque"/>
              </a:rPr>
              <a:t> يا أبا ذر إذا طبخت </a:t>
            </a:r>
            <a:r>
              <a:rPr lang="ar-EG" sz="2000" b="1" dirty="0" err="1" smtClean="0">
                <a:solidFill>
                  <a:srgbClr val="0000FF"/>
                </a:solidFill>
                <a:sym typeface="AGA Arabesque"/>
              </a:rPr>
              <a:t>مرقة</a:t>
            </a:r>
            <a:r>
              <a:rPr lang="ar-EG" sz="2000" b="1" dirty="0" smtClean="0">
                <a:solidFill>
                  <a:srgbClr val="0000FF"/>
                </a:solidFill>
                <a:sym typeface="AGA Arabesque"/>
              </a:rPr>
              <a:t> فأكثر ماءها وتعاهد جيرانك )</a:t>
            </a:r>
            <a:endParaRPr lang="ar-EG" sz="2000" b="1" dirty="0">
              <a:solidFill>
                <a:srgbClr val="0000FF"/>
              </a:solidFill>
            </a:endParaRPr>
          </a:p>
        </p:txBody>
      </p:sp>
      <p:sp>
        <p:nvSpPr>
          <p:cNvPr id="17" name="مربع نص 16"/>
          <p:cNvSpPr txBox="1">
            <a:spLocks noChangeArrowheads="1"/>
          </p:cNvSpPr>
          <p:nvPr/>
        </p:nvSpPr>
        <p:spPr bwMode="auto">
          <a:xfrm>
            <a:off x="642910" y="1285860"/>
            <a:ext cx="3143273" cy="646331"/>
          </a:xfrm>
          <a:prstGeom prst="rect">
            <a:avLst/>
          </a:prstGeom>
          <a:noFill/>
          <a:ln w="9525">
            <a:noFill/>
            <a:miter lim="800000"/>
            <a:headEnd/>
            <a:tailEnd/>
          </a:ln>
        </p:spPr>
        <p:txBody>
          <a:bodyPr wrap="square">
            <a:spAutoFit/>
          </a:bodyPr>
          <a:lstStyle/>
          <a:p>
            <a:pPr algn="r"/>
            <a:r>
              <a:rPr lang="ar-SA" sz="3600" b="1" dirty="0" smtClean="0"/>
              <a:t>خير الجيران </a:t>
            </a:r>
            <a:endParaRPr lang="ar-SA" sz="3600" b="1" dirty="0"/>
          </a:p>
        </p:txBody>
      </p:sp>
      <p:sp>
        <p:nvSpPr>
          <p:cNvPr id="18" name="مربع نص 17"/>
          <p:cNvSpPr txBox="1">
            <a:spLocks noChangeArrowheads="1"/>
          </p:cNvSpPr>
          <p:nvPr/>
        </p:nvSpPr>
        <p:spPr bwMode="auto">
          <a:xfrm>
            <a:off x="714348" y="2500306"/>
            <a:ext cx="3643338" cy="646331"/>
          </a:xfrm>
          <a:prstGeom prst="rect">
            <a:avLst/>
          </a:prstGeom>
          <a:noFill/>
          <a:ln w="9525">
            <a:noFill/>
            <a:miter lim="800000"/>
            <a:headEnd/>
            <a:tailEnd/>
          </a:ln>
        </p:spPr>
        <p:txBody>
          <a:bodyPr wrap="square">
            <a:spAutoFit/>
          </a:bodyPr>
          <a:lstStyle/>
          <a:p>
            <a:pPr algn="r"/>
            <a:r>
              <a:rPr lang="ar-SA" sz="3600" b="1" dirty="0" smtClean="0"/>
              <a:t>النهي عن إيذاء الجار </a:t>
            </a:r>
            <a:endParaRPr lang="ar-SA" sz="3600" b="1" dirty="0"/>
          </a:p>
        </p:txBody>
      </p:sp>
      <p:sp>
        <p:nvSpPr>
          <p:cNvPr id="19" name="مربع نص 18"/>
          <p:cNvSpPr txBox="1">
            <a:spLocks noChangeArrowheads="1"/>
          </p:cNvSpPr>
          <p:nvPr/>
        </p:nvSpPr>
        <p:spPr bwMode="auto">
          <a:xfrm>
            <a:off x="642910" y="3571876"/>
            <a:ext cx="3643338" cy="646331"/>
          </a:xfrm>
          <a:prstGeom prst="rect">
            <a:avLst/>
          </a:prstGeom>
          <a:noFill/>
          <a:ln w="9525">
            <a:noFill/>
            <a:miter lim="800000"/>
            <a:headEnd/>
            <a:tailEnd/>
          </a:ln>
        </p:spPr>
        <p:txBody>
          <a:bodyPr wrap="square">
            <a:spAutoFit/>
          </a:bodyPr>
          <a:lstStyle/>
          <a:p>
            <a:pPr algn="r"/>
            <a:r>
              <a:rPr lang="ar-SA" sz="3600" b="1" dirty="0" smtClean="0"/>
              <a:t>الإحسان إلى الجار </a:t>
            </a:r>
            <a:endParaRPr lang="ar-SA" sz="3600" b="1" dirty="0"/>
          </a:p>
        </p:txBody>
      </p:sp>
      <p:sp>
        <p:nvSpPr>
          <p:cNvPr id="20" name="مربع نص 19"/>
          <p:cNvSpPr txBox="1">
            <a:spLocks noChangeArrowheads="1"/>
          </p:cNvSpPr>
          <p:nvPr/>
        </p:nvSpPr>
        <p:spPr bwMode="auto">
          <a:xfrm>
            <a:off x="714348" y="4857760"/>
            <a:ext cx="3643338" cy="646331"/>
          </a:xfrm>
          <a:prstGeom prst="rect">
            <a:avLst/>
          </a:prstGeom>
          <a:noFill/>
          <a:ln w="9525">
            <a:noFill/>
            <a:miter lim="800000"/>
            <a:headEnd/>
            <a:tailEnd/>
          </a:ln>
        </p:spPr>
        <p:txBody>
          <a:bodyPr wrap="square">
            <a:spAutoFit/>
          </a:bodyPr>
          <a:lstStyle/>
          <a:p>
            <a:pPr algn="r"/>
            <a:r>
              <a:rPr lang="ar-SA" sz="3600" b="1" dirty="0" smtClean="0"/>
              <a:t>النهي عن احتقار الجار </a:t>
            </a:r>
            <a:endParaRPr lang="ar-SA" sz="3600" b="1" dirty="0"/>
          </a:p>
        </p:txBody>
      </p:sp>
      <p:sp>
        <p:nvSpPr>
          <p:cNvPr id="21" name="مربع نص 20"/>
          <p:cNvSpPr txBox="1">
            <a:spLocks noChangeArrowheads="1"/>
          </p:cNvSpPr>
          <p:nvPr/>
        </p:nvSpPr>
        <p:spPr bwMode="auto">
          <a:xfrm>
            <a:off x="500034" y="5857892"/>
            <a:ext cx="3643338" cy="646331"/>
          </a:xfrm>
          <a:prstGeom prst="rect">
            <a:avLst/>
          </a:prstGeom>
          <a:noFill/>
          <a:ln w="9525">
            <a:noFill/>
            <a:miter lim="800000"/>
            <a:headEnd/>
            <a:tailEnd/>
          </a:ln>
        </p:spPr>
        <p:txBody>
          <a:bodyPr wrap="square">
            <a:spAutoFit/>
          </a:bodyPr>
          <a:lstStyle/>
          <a:p>
            <a:pPr algn="r"/>
            <a:r>
              <a:rPr lang="ar-SA" sz="3600" b="1" dirty="0" smtClean="0"/>
              <a:t>الهدية بين الجيران </a:t>
            </a:r>
            <a:endParaRPr lang="ar-SA"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randombar(horizont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randombar(horizontal)">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randombar(horizontal)">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randombar(horizontal)">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randombar(horizontal)">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randombar(horizontal)">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randombar(horizontal)">
                                      <p:cBhvr>
                                        <p:cTn id="68" dur="5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randombar(horizontal)">
                                      <p:cBhvr>
                                        <p:cTn id="73" dur="500"/>
                                        <p:tgtEl>
                                          <p:spTgt spid="16"/>
                                        </p:tgtEl>
                                      </p:cBhvr>
                                    </p:animEffect>
                                  </p:childTnLst>
                                </p:cTn>
                              </p:par>
                            </p:childTnLst>
                          </p:cTn>
                        </p:par>
                      </p:childTnLst>
                    </p:cTn>
                  </p:par>
                  <p:par>
                    <p:cTn id="74" fill="hold">
                      <p:stCondLst>
                        <p:cond delay="indefinite"/>
                      </p:stCondLst>
                      <p:childTnLst>
                        <p:par>
                          <p:cTn id="75" fill="hold">
                            <p:stCondLst>
                              <p:cond delay="0"/>
                            </p:stCondLst>
                            <p:childTnLst>
                              <p:par>
                                <p:cTn id="76" presetID="48" presetClass="entr" presetSubtype="0" accel="50000" fill="hold" grpId="0" nodeType="clickEffect">
                                  <p:stCondLst>
                                    <p:cond delay="0"/>
                                  </p:stCondLst>
                                  <p:childTnLst>
                                    <p:set>
                                      <p:cBhvr>
                                        <p:cTn id="77" dur="1" fill="hold">
                                          <p:stCondLst>
                                            <p:cond delay="0"/>
                                          </p:stCondLst>
                                        </p:cTn>
                                        <p:tgtEl>
                                          <p:spTgt spid="17"/>
                                        </p:tgtEl>
                                        <p:attrNameLst>
                                          <p:attrName>style.visibility</p:attrName>
                                        </p:attrNameLst>
                                      </p:cBhvr>
                                      <p:to>
                                        <p:strVal val="visible"/>
                                      </p:to>
                                    </p:set>
                                    <p:anim calcmode="lin" valueType="num">
                                      <p:cBhvr>
                                        <p:cTn id="78" dur="1000" fill="hold"/>
                                        <p:tgtEl>
                                          <p:spTgt spid="1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9" dur="1000" fill="hold"/>
                                        <p:tgtEl>
                                          <p:spTgt spid="17"/>
                                        </p:tgtEl>
                                        <p:attrNameLst>
                                          <p:attrName>ppt_x</p:attrName>
                                        </p:attrNameLst>
                                      </p:cBhvr>
                                      <p:tavLst>
                                        <p:tav tm="0">
                                          <p:val>
                                            <p:fltVal val="-1"/>
                                          </p:val>
                                        </p:tav>
                                        <p:tav tm="50000">
                                          <p:val>
                                            <p:fltVal val="0.95"/>
                                          </p:val>
                                        </p:tav>
                                        <p:tav tm="100000">
                                          <p:val>
                                            <p:strVal val="#ppt_x"/>
                                          </p:val>
                                        </p:tav>
                                      </p:tavLst>
                                    </p:anim>
                                    <p:anim calcmode="lin" valueType="num">
                                      <p:cBhvr>
                                        <p:cTn id="80" dur="1000" fill="hold"/>
                                        <p:tgtEl>
                                          <p:spTgt spid="17"/>
                                        </p:tgtEl>
                                        <p:attrNameLst>
                                          <p:attrName>ppt_y</p:attrName>
                                        </p:attrNameLst>
                                      </p:cBhvr>
                                      <p:tavLst>
                                        <p:tav tm="0">
                                          <p:val>
                                            <p:strVal val="#ppt_y"/>
                                          </p:val>
                                        </p:tav>
                                        <p:tav tm="100000">
                                          <p:val>
                                            <p:strVal val="#ppt_y"/>
                                          </p:val>
                                        </p:tav>
                                      </p:tavLst>
                                    </p:anim>
                                    <p:animEffect transition="in" filter="fade">
                                      <p:cBhvr>
                                        <p:cTn id="81" dur="1000"/>
                                        <p:tgtEl>
                                          <p:spTgt spid="17"/>
                                        </p:tgtEl>
                                      </p:cBhvr>
                                    </p:animEffect>
                                  </p:childTnLst>
                                </p:cTn>
                              </p:par>
                            </p:childTnLst>
                          </p:cTn>
                        </p:par>
                      </p:childTnLst>
                    </p:cTn>
                  </p:par>
                  <p:par>
                    <p:cTn id="82" fill="hold">
                      <p:stCondLst>
                        <p:cond delay="indefinite"/>
                      </p:stCondLst>
                      <p:childTnLst>
                        <p:par>
                          <p:cTn id="83" fill="hold">
                            <p:stCondLst>
                              <p:cond delay="0"/>
                            </p:stCondLst>
                            <p:childTnLst>
                              <p:par>
                                <p:cTn id="84" presetID="48" presetClass="entr" presetSubtype="0" accel="50000" fill="hold" grpId="0" nodeType="click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7" dur="1000" fill="hold"/>
                                        <p:tgtEl>
                                          <p:spTgt spid="18"/>
                                        </p:tgtEl>
                                        <p:attrNameLst>
                                          <p:attrName>ppt_x</p:attrName>
                                        </p:attrNameLst>
                                      </p:cBhvr>
                                      <p:tavLst>
                                        <p:tav tm="0">
                                          <p:val>
                                            <p:fltVal val="-1"/>
                                          </p:val>
                                        </p:tav>
                                        <p:tav tm="50000">
                                          <p:val>
                                            <p:fltVal val="0.95"/>
                                          </p:val>
                                        </p:tav>
                                        <p:tav tm="100000">
                                          <p:val>
                                            <p:strVal val="#ppt_x"/>
                                          </p:val>
                                        </p:tav>
                                      </p:tavLst>
                                    </p:anim>
                                    <p:anim calcmode="lin" valueType="num">
                                      <p:cBhvr>
                                        <p:cTn id="88" dur="1000" fill="hold"/>
                                        <p:tgtEl>
                                          <p:spTgt spid="18"/>
                                        </p:tgtEl>
                                        <p:attrNameLst>
                                          <p:attrName>ppt_y</p:attrName>
                                        </p:attrNameLst>
                                      </p:cBhvr>
                                      <p:tavLst>
                                        <p:tav tm="0">
                                          <p:val>
                                            <p:strVal val="#ppt_y"/>
                                          </p:val>
                                        </p:tav>
                                        <p:tav tm="100000">
                                          <p:val>
                                            <p:strVal val="#ppt_y"/>
                                          </p:val>
                                        </p:tav>
                                      </p:tavLst>
                                    </p:anim>
                                    <p:animEffect transition="in" filter="fade">
                                      <p:cBhvr>
                                        <p:cTn id="89" dur="1000"/>
                                        <p:tgtEl>
                                          <p:spTgt spid="18"/>
                                        </p:tgtEl>
                                      </p:cBhvr>
                                    </p:animEffect>
                                  </p:childTnLst>
                                </p:cTn>
                              </p:par>
                            </p:childTnLst>
                          </p:cTn>
                        </p:par>
                      </p:childTnLst>
                    </p:cTn>
                  </p:par>
                  <p:par>
                    <p:cTn id="90" fill="hold">
                      <p:stCondLst>
                        <p:cond delay="indefinite"/>
                      </p:stCondLst>
                      <p:childTnLst>
                        <p:par>
                          <p:cTn id="91" fill="hold">
                            <p:stCondLst>
                              <p:cond delay="0"/>
                            </p:stCondLst>
                            <p:childTnLst>
                              <p:par>
                                <p:cTn id="92" presetID="48" presetClass="entr" presetSubtype="0" accel="50000" fill="hold" grpId="0" nodeType="clickEffect">
                                  <p:stCondLst>
                                    <p:cond delay="0"/>
                                  </p:stCondLst>
                                  <p:childTnLst>
                                    <p:set>
                                      <p:cBhvr>
                                        <p:cTn id="93" dur="1" fill="hold">
                                          <p:stCondLst>
                                            <p:cond delay="0"/>
                                          </p:stCondLst>
                                        </p:cTn>
                                        <p:tgtEl>
                                          <p:spTgt spid="19"/>
                                        </p:tgtEl>
                                        <p:attrNameLst>
                                          <p:attrName>style.visibility</p:attrName>
                                        </p:attrNameLst>
                                      </p:cBhvr>
                                      <p:to>
                                        <p:strVal val="visible"/>
                                      </p:to>
                                    </p:set>
                                    <p:anim calcmode="lin" valueType="num">
                                      <p:cBhvr>
                                        <p:cTn id="94" dur="1000" fill="hold"/>
                                        <p:tgtEl>
                                          <p:spTgt spid="1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95" dur="1000" fill="hold"/>
                                        <p:tgtEl>
                                          <p:spTgt spid="19"/>
                                        </p:tgtEl>
                                        <p:attrNameLst>
                                          <p:attrName>ppt_x</p:attrName>
                                        </p:attrNameLst>
                                      </p:cBhvr>
                                      <p:tavLst>
                                        <p:tav tm="0">
                                          <p:val>
                                            <p:fltVal val="-1"/>
                                          </p:val>
                                        </p:tav>
                                        <p:tav tm="50000">
                                          <p:val>
                                            <p:fltVal val="0.95"/>
                                          </p:val>
                                        </p:tav>
                                        <p:tav tm="100000">
                                          <p:val>
                                            <p:strVal val="#ppt_x"/>
                                          </p:val>
                                        </p:tav>
                                      </p:tavLst>
                                    </p:anim>
                                    <p:anim calcmode="lin" valueType="num">
                                      <p:cBhvr>
                                        <p:cTn id="96" dur="1000" fill="hold"/>
                                        <p:tgtEl>
                                          <p:spTgt spid="19"/>
                                        </p:tgtEl>
                                        <p:attrNameLst>
                                          <p:attrName>ppt_y</p:attrName>
                                        </p:attrNameLst>
                                      </p:cBhvr>
                                      <p:tavLst>
                                        <p:tav tm="0">
                                          <p:val>
                                            <p:strVal val="#ppt_y"/>
                                          </p:val>
                                        </p:tav>
                                        <p:tav tm="100000">
                                          <p:val>
                                            <p:strVal val="#ppt_y"/>
                                          </p:val>
                                        </p:tav>
                                      </p:tavLst>
                                    </p:anim>
                                    <p:animEffect transition="in" filter="fade">
                                      <p:cBhvr>
                                        <p:cTn id="97" dur="1000"/>
                                        <p:tgtEl>
                                          <p:spTgt spid="19"/>
                                        </p:tgtEl>
                                      </p:cBhvr>
                                    </p:animEffect>
                                  </p:childTnLst>
                                </p:cTn>
                              </p:par>
                            </p:childTnLst>
                          </p:cTn>
                        </p:par>
                      </p:childTnLst>
                    </p:cTn>
                  </p:par>
                  <p:par>
                    <p:cTn id="98" fill="hold">
                      <p:stCondLst>
                        <p:cond delay="indefinite"/>
                      </p:stCondLst>
                      <p:childTnLst>
                        <p:par>
                          <p:cTn id="99" fill="hold">
                            <p:stCondLst>
                              <p:cond delay="0"/>
                            </p:stCondLst>
                            <p:childTnLst>
                              <p:par>
                                <p:cTn id="100" presetID="48" presetClass="entr" presetSubtype="0" accel="50000" fill="hold" grpId="0" nodeType="click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p:cTn id="102" dur="1000" fill="hold"/>
                                        <p:tgtEl>
                                          <p:spTgt spid="2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03" dur="1000" fill="hold"/>
                                        <p:tgtEl>
                                          <p:spTgt spid="20"/>
                                        </p:tgtEl>
                                        <p:attrNameLst>
                                          <p:attrName>ppt_x</p:attrName>
                                        </p:attrNameLst>
                                      </p:cBhvr>
                                      <p:tavLst>
                                        <p:tav tm="0">
                                          <p:val>
                                            <p:fltVal val="-1"/>
                                          </p:val>
                                        </p:tav>
                                        <p:tav tm="50000">
                                          <p:val>
                                            <p:fltVal val="0.95"/>
                                          </p:val>
                                        </p:tav>
                                        <p:tav tm="100000">
                                          <p:val>
                                            <p:strVal val="#ppt_x"/>
                                          </p:val>
                                        </p:tav>
                                      </p:tavLst>
                                    </p:anim>
                                    <p:anim calcmode="lin" valueType="num">
                                      <p:cBhvr>
                                        <p:cTn id="104" dur="1000" fill="hold"/>
                                        <p:tgtEl>
                                          <p:spTgt spid="20"/>
                                        </p:tgtEl>
                                        <p:attrNameLst>
                                          <p:attrName>ppt_y</p:attrName>
                                        </p:attrNameLst>
                                      </p:cBhvr>
                                      <p:tavLst>
                                        <p:tav tm="0">
                                          <p:val>
                                            <p:strVal val="#ppt_y"/>
                                          </p:val>
                                        </p:tav>
                                        <p:tav tm="100000">
                                          <p:val>
                                            <p:strVal val="#ppt_y"/>
                                          </p:val>
                                        </p:tav>
                                      </p:tavLst>
                                    </p:anim>
                                    <p:animEffect transition="in" filter="fade">
                                      <p:cBhvr>
                                        <p:cTn id="105" dur="1000"/>
                                        <p:tgtEl>
                                          <p:spTgt spid="20"/>
                                        </p:tgtEl>
                                      </p:cBhvr>
                                    </p:animEffect>
                                  </p:childTnLst>
                                </p:cTn>
                              </p:par>
                            </p:childTnLst>
                          </p:cTn>
                        </p:par>
                      </p:childTnLst>
                    </p:cTn>
                  </p:par>
                  <p:par>
                    <p:cTn id="106" fill="hold">
                      <p:stCondLst>
                        <p:cond delay="indefinite"/>
                      </p:stCondLst>
                      <p:childTnLst>
                        <p:par>
                          <p:cTn id="107" fill="hold">
                            <p:stCondLst>
                              <p:cond delay="0"/>
                            </p:stCondLst>
                            <p:childTnLst>
                              <p:par>
                                <p:cTn id="108" presetID="48" presetClass="entr" presetSubtype="0" accel="50000" fill="hold" grpId="0" nodeType="clickEffect">
                                  <p:stCondLst>
                                    <p:cond delay="0"/>
                                  </p:stCondLst>
                                  <p:childTnLst>
                                    <p:set>
                                      <p:cBhvr>
                                        <p:cTn id="109" dur="1" fill="hold">
                                          <p:stCondLst>
                                            <p:cond delay="0"/>
                                          </p:stCondLst>
                                        </p:cTn>
                                        <p:tgtEl>
                                          <p:spTgt spid="21"/>
                                        </p:tgtEl>
                                        <p:attrNameLst>
                                          <p:attrName>style.visibility</p:attrName>
                                        </p:attrNameLst>
                                      </p:cBhvr>
                                      <p:to>
                                        <p:strVal val="visible"/>
                                      </p:to>
                                    </p:set>
                                    <p:anim calcmode="lin" valueType="num">
                                      <p:cBhvr>
                                        <p:cTn id="110" dur="1000" fill="hold"/>
                                        <p:tgtEl>
                                          <p:spTgt spid="2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11" dur="1000" fill="hold"/>
                                        <p:tgtEl>
                                          <p:spTgt spid="21"/>
                                        </p:tgtEl>
                                        <p:attrNameLst>
                                          <p:attrName>ppt_x</p:attrName>
                                        </p:attrNameLst>
                                      </p:cBhvr>
                                      <p:tavLst>
                                        <p:tav tm="0">
                                          <p:val>
                                            <p:fltVal val="-1"/>
                                          </p:val>
                                        </p:tav>
                                        <p:tav tm="50000">
                                          <p:val>
                                            <p:fltVal val="0.95"/>
                                          </p:val>
                                        </p:tav>
                                        <p:tav tm="100000">
                                          <p:val>
                                            <p:strVal val="#ppt_x"/>
                                          </p:val>
                                        </p:tav>
                                      </p:tavLst>
                                    </p:anim>
                                    <p:anim calcmode="lin" valueType="num">
                                      <p:cBhvr>
                                        <p:cTn id="112" dur="1000" fill="hold"/>
                                        <p:tgtEl>
                                          <p:spTgt spid="21"/>
                                        </p:tgtEl>
                                        <p:attrNameLst>
                                          <p:attrName>ppt_y</p:attrName>
                                        </p:attrNameLst>
                                      </p:cBhvr>
                                      <p:tavLst>
                                        <p:tav tm="0">
                                          <p:val>
                                            <p:strVal val="#ppt_y"/>
                                          </p:val>
                                        </p:tav>
                                        <p:tav tm="100000">
                                          <p:val>
                                            <p:strVal val="#ppt_y"/>
                                          </p:val>
                                        </p:tav>
                                      </p:tavLst>
                                    </p:anim>
                                    <p:animEffect transition="in" filter="fade">
                                      <p:cBhvr>
                                        <p:cTn id="11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pic>
        <p:nvPicPr>
          <p:cNvPr id="3" name="صورة 2" descr="goldfloral3.jpg"/>
          <p:cNvPicPr>
            <a:picLocks noChangeAspect="1"/>
          </p:cNvPicPr>
          <p:nvPr/>
        </p:nvPicPr>
        <p:blipFill>
          <a:blip r:embed="rId3" cstate="print"/>
          <a:stretch>
            <a:fillRect/>
          </a:stretch>
        </p:blipFill>
        <p:spPr>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انفجار 1 3"/>
          <p:cNvSpPr/>
          <p:nvPr/>
        </p:nvSpPr>
        <p:spPr>
          <a:xfrm>
            <a:off x="4929190" y="500042"/>
            <a:ext cx="3571900" cy="1071570"/>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5</a:t>
            </a:r>
            <a:endParaRPr lang="ar-EG" sz="5400" b="1" dirty="0">
              <a:solidFill>
                <a:srgbClr val="FF0000"/>
              </a:solidFill>
            </a:endParaRPr>
          </a:p>
        </p:txBody>
      </p:sp>
      <p:sp>
        <p:nvSpPr>
          <p:cNvPr id="6" name="مربع نص 5"/>
          <p:cNvSpPr txBox="1"/>
          <p:nvPr/>
        </p:nvSpPr>
        <p:spPr>
          <a:xfrm>
            <a:off x="642910" y="1648236"/>
            <a:ext cx="7858180" cy="1055608"/>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800" b="1" dirty="0" smtClean="0">
                <a:solidFill>
                  <a:srgbClr val="FF0000"/>
                </a:solidFill>
              </a:rPr>
              <a:t>ظاهرة الإساءة  للجار من الظواهر السلبية أتناقش مع مجموعتي حول هذه الظاهرة  من حيث الأسباب  والعلاج .</a:t>
            </a:r>
          </a:p>
        </p:txBody>
      </p:sp>
      <p:sp>
        <p:nvSpPr>
          <p:cNvPr id="7" name="مربع نص 6"/>
          <p:cNvSpPr txBox="1"/>
          <p:nvPr/>
        </p:nvSpPr>
        <p:spPr>
          <a:xfrm>
            <a:off x="3357554" y="2857496"/>
            <a:ext cx="2857520" cy="646986"/>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a:r>
              <a:rPr lang="ar-EG" sz="3200" b="1" dirty="0" smtClean="0">
                <a:solidFill>
                  <a:srgbClr val="0000FF"/>
                </a:solidFill>
              </a:rPr>
              <a:t>أسباب هذه الظاهرة</a:t>
            </a:r>
          </a:p>
        </p:txBody>
      </p:sp>
      <p:sp>
        <p:nvSpPr>
          <p:cNvPr id="8" name="مربع نص 7"/>
          <p:cNvSpPr txBox="1"/>
          <p:nvPr/>
        </p:nvSpPr>
        <p:spPr>
          <a:xfrm>
            <a:off x="571472" y="3714752"/>
            <a:ext cx="7929618" cy="2485787"/>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EG" sz="2800" b="1" dirty="0" smtClean="0">
                <a:solidFill>
                  <a:schemeClr val="tx1"/>
                </a:solidFill>
              </a:rPr>
              <a:t>............................................................................................................................................................................................................................................................................................................................................................................................</a:t>
            </a:r>
          </a:p>
        </p:txBody>
      </p:sp>
      <p:sp>
        <p:nvSpPr>
          <p:cNvPr id="9" name="مربع نص 8"/>
          <p:cNvSpPr txBox="1">
            <a:spLocks noChangeArrowheads="1"/>
          </p:cNvSpPr>
          <p:nvPr/>
        </p:nvSpPr>
        <p:spPr bwMode="auto">
          <a:xfrm>
            <a:off x="1285852" y="3714752"/>
            <a:ext cx="6858035" cy="1754326"/>
          </a:xfrm>
          <a:prstGeom prst="rect">
            <a:avLst/>
          </a:prstGeom>
          <a:noFill/>
          <a:ln w="9525">
            <a:noFill/>
            <a:miter lim="800000"/>
            <a:headEnd/>
            <a:tailEnd/>
          </a:ln>
        </p:spPr>
        <p:txBody>
          <a:bodyPr wrap="square">
            <a:spAutoFit/>
          </a:bodyPr>
          <a:lstStyle/>
          <a:p>
            <a:pPr algn="r"/>
            <a:r>
              <a:rPr lang="ar-SA" sz="3600" b="1" dirty="0" smtClean="0"/>
              <a:t>ترجع أسباب هذه الظاهرة للجهل بفضل الجار وأهمية الإحسان إليه والعلاج في ذلك هو زيادة الوعي بأهمية الإحسان إلى الجار </a:t>
            </a:r>
            <a:endParaRPr lang="ar-SA"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0" fill="hold"/>
                                        <p:tgtEl>
                                          <p:spTgt spid="4"/>
                                        </p:tgtEl>
                                        <p:attrNameLst>
                                          <p:attrName>ppt_w</p:attrName>
                                        </p:attrNameLst>
                                      </p:cBhvr>
                                      <p:tavLst>
                                        <p:tav tm="0" fmla="#ppt_w*sin(2.5*pi*$)">
                                          <p:val>
                                            <p:fltVal val="0"/>
                                          </p:val>
                                        </p:tav>
                                        <p:tav tm="100000">
                                          <p:val>
                                            <p:fltVal val="1"/>
                                          </p:val>
                                        </p:tav>
                                      </p:tavLst>
                                    </p:anim>
                                    <p:anim calcmode="lin" valueType="num">
                                      <p:cBhvr>
                                        <p:cTn id="14"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8" presetClass="entr" presetSubtype="0" accel="5000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37" dur="1000" fill="hold"/>
                                        <p:tgtEl>
                                          <p:spTgt spid="9"/>
                                        </p:tgtEl>
                                        <p:attrNameLst>
                                          <p:attrName>ppt_y</p:attrName>
                                        </p:attrNameLst>
                                      </p:cBhvr>
                                      <p:tavLst>
                                        <p:tav tm="0">
                                          <p:val>
                                            <p:strVal val="#ppt_y"/>
                                          </p:val>
                                        </p:tav>
                                        <p:tav tm="100000">
                                          <p:val>
                                            <p:strVal val="#ppt_y"/>
                                          </p:val>
                                        </p:tav>
                                      </p:tavLst>
                                    </p:anim>
                                    <p:animEffect transition="in" filter="fade">
                                      <p:cBhvr>
                                        <p:cTn id="3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pic>
        <p:nvPicPr>
          <p:cNvPr id="3" name="صورة 2" descr="goldfloral3.jpg"/>
          <p:cNvPicPr>
            <a:picLocks noChangeAspect="1"/>
          </p:cNvPicPr>
          <p:nvPr/>
        </p:nvPicPr>
        <p:blipFill>
          <a:blip r:embed="rId3" cstate="print"/>
          <a:stretch>
            <a:fillRect/>
          </a:stretch>
        </p:blipFill>
        <p:spPr>
          <a:xfrm>
            <a:off x="0" y="642942"/>
            <a:ext cx="9144000" cy="5214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مربع نص 6"/>
          <p:cNvSpPr txBox="1"/>
          <p:nvPr/>
        </p:nvSpPr>
        <p:spPr>
          <a:xfrm>
            <a:off x="2285984" y="1357298"/>
            <a:ext cx="4857784" cy="646986"/>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a:r>
              <a:rPr lang="ar-EG" sz="3200" b="1" dirty="0" smtClean="0">
                <a:solidFill>
                  <a:srgbClr val="0000FF"/>
                </a:solidFill>
              </a:rPr>
              <a:t>الحلول المناسبة لهذه الظاهرة</a:t>
            </a:r>
          </a:p>
        </p:txBody>
      </p:sp>
      <p:sp>
        <p:nvSpPr>
          <p:cNvPr id="8" name="مربع نص 7"/>
          <p:cNvSpPr txBox="1"/>
          <p:nvPr/>
        </p:nvSpPr>
        <p:spPr>
          <a:xfrm>
            <a:off x="571472" y="2500306"/>
            <a:ext cx="7929618" cy="2485787"/>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EG" sz="2800" b="1" dirty="0" smtClean="0">
                <a:solidFill>
                  <a:schemeClr val="tx1"/>
                </a:solidFill>
              </a:rPr>
              <a:t>............................................................................................................................................................................................................................................................................................................................................................................................</a:t>
            </a:r>
          </a:p>
        </p:txBody>
      </p:sp>
      <p:sp>
        <p:nvSpPr>
          <p:cNvPr id="6" name="مربع نص 5"/>
          <p:cNvSpPr txBox="1">
            <a:spLocks noChangeArrowheads="1"/>
          </p:cNvSpPr>
          <p:nvPr/>
        </p:nvSpPr>
        <p:spPr bwMode="auto">
          <a:xfrm>
            <a:off x="1285852" y="2643182"/>
            <a:ext cx="6858035" cy="1754326"/>
          </a:xfrm>
          <a:prstGeom prst="rect">
            <a:avLst/>
          </a:prstGeom>
          <a:noFill/>
          <a:ln w="9525">
            <a:noFill/>
            <a:miter lim="800000"/>
            <a:headEnd/>
            <a:tailEnd/>
          </a:ln>
        </p:spPr>
        <p:txBody>
          <a:bodyPr wrap="square">
            <a:spAutoFit/>
          </a:bodyPr>
          <a:lstStyle/>
          <a:p>
            <a:pPr algn="r"/>
            <a:r>
              <a:rPr lang="ar-SA" sz="3600" b="1" dirty="0" smtClean="0"/>
              <a:t>ترجع أسباب هذه الظاهرة للجهل بفضل الجار وأهمية الإحسان إليه والعلاج في ذلك هو زيادة الوعي بأهمية الإحسان إلى الجار </a:t>
            </a:r>
            <a:endParaRPr lang="ar-SA"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8" presetClass="entr" presetSubtype="0" accel="5000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5"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26" dur="1000" fill="hold"/>
                                        <p:tgtEl>
                                          <p:spTgt spid="6"/>
                                        </p:tgtEl>
                                        <p:attrNameLst>
                                          <p:attrName>ppt_y</p:attrName>
                                        </p:attrNameLst>
                                      </p:cBhvr>
                                      <p:tavLst>
                                        <p:tav tm="0">
                                          <p:val>
                                            <p:strVal val="#ppt_y"/>
                                          </p:val>
                                        </p:tav>
                                        <p:tav tm="100000">
                                          <p:val>
                                            <p:strVal val="#ppt_y"/>
                                          </p:val>
                                        </p:tav>
                                      </p:tavLst>
                                    </p:anim>
                                    <p:animEffect transition="in" filter="fade">
                                      <p:cBhvr>
                                        <p:cTn id="2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pic>
        <p:nvPicPr>
          <p:cNvPr id="3" name="Picture 2" descr="D:\bmp1\10g.bmp"/>
          <p:cNvPicPr>
            <a:picLocks noChangeAspect="1" noChangeArrowheads="1"/>
          </p:cNvPicPr>
          <p:nvPr/>
        </p:nvPicPr>
        <p:blipFill>
          <a:blip r:embed="rId3" cstate="print"/>
          <a:srcRect/>
          <a:stretch>
            <a:fillRect/>
          </a:stretch>
        </p:blipFill>
        <p:spPr bwMode="auto">
          <a:xfrm>
            <a:off x="0" y="24"/>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انفجار 1 3"/>
          <p:cNvSpPr/>
          <p:nvPr/>
        </p:nvSpPr>
        <p:spPr>
          <a:xfrm>
            <a:off x="4643438" y="71414"/>
            <a:ext cx="3571900" cy="1357322"/>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6</a:t>
            </a:r>
            <a:endParaRPr lang="ar-EG" sz="5400" b="1" dirty="0">
              <a:solidFill>
                <a:srgbClr val="FF0000"/>
              </a:solidFill>
            </a:endParaRPr>
          </a:p>
        </p:txBody>
      </p:sp>
      <p:sp>
        <p:nvSpPr>
          <p:cNvPr id="5" name="مربع نص 4"/>
          <p:cNvSpPr txBox="1"/>
          <p:nvPr/>
        </p:nvSpPr>
        <p:spPr>
          <a:xfrm>
            <a:off x="857224" y="1730450"/>
            <a:ext cx="7286676" cy="1055608"/>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800" b="1" dirty="0" smtClean="0">
                <a:solidFill>
                  <a:srgbClr val="FF0000"/>
                </a:solidFill>
              </a:rPr>
              <a:t>تغير  سلوك أحد أبناء الجيران وبدأ يسلك طريق الانحراف ما الدور الذي أستطيع أن أقوم </a:t>
            </a:r>
            <a:r>
              <a:rPr lang="ar-EG" sz="2800" b="1" dirty="0" err="1" smtClean="0">
                <a:solidFill>
                  <a:srgbClr val="FF0000"/>
                </a:solidFill>
              </a:rPr>
              <a:t>به</a:t>
            </a:r>
            <a:r>
              <a:rPr lang="ar-EG" sz="2800" b="1" dirty="0" smtClean="0">
                <a:solidFill>
                  <a:srgbClr val="FF0000"/>
                </a:solidFill>
              </a:rPr>
              <a:t> لتوجيهه ؟ </a:t>
            </a:r>
          </a:p>
        </p:txBody>
      </p:sp>
      <p:sp>
        <p:nvSpPr>
          <p:cNvPr id="6" name="مربع نص 5"/>
          <p:cNvSpPr txBox="1"/>
          <p:nvPr/>
        </p:nvSpPr>
        <p:spPr>
          <a:xfrm>
            <a:off x="2285984" y="3500438"/>
            <a:ext cx="4857784" cy="646986"/>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a:r>
              <a:rPr lang="ar-EG" sz="3200" b="1" dirty="0" smtClean="0">
                <a:solidFill>
                  <a:srgbClr val="0000FF"/>
                </a:solidFill>
              </a:rPr>
              <a:t>الهدف الذي أريد أن أصل إليه</a:t>
            </a:r>
          </a:p>
        </p:txBody>
      </p:sp>
      <p:sp>
        <p:nvSpPr>
          <p:cNvPr id="7" name="مربع نص 6"/>
          <p:cNvSpPr txBox="1"/>
          <p:nvPr/>
        </p:nvSpPr>
        <p:spPr>
          <a:xfrm>
            <a:off x="857224" y="4539872"/>
            <a:ext cx="7286676" cy="1532334"/>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EG" sz="2800" b="1" dirty="0" smtClean="0">
                <a:solidFill>
                  <a:schemeClr val="tx1"/>
                </a:solidFill>
              </a:rPr>
              <a:t>..................................................................................................................................................................................................................</a:t>
            </a:r>
          </a:p>
        </p:txBody>
      </p:sp>
      <p:sp>
        <p:nvSpPr>
          <p:cNvPr id="8" name="مربع نص 7"/>
          <p:cNvSpPr txBox="1">
            <a:spLocks noChangeArrowheads="1"/>
          </p:cNvSpPr>
          <p:nvPr/>
        </p:nvSpPr>
        <p:spPr bwMode="auto">
          <a:xfrm>
            <a:off x="1142976" y="4500570"/>
            <a:ext cx="6858035" cy="1200329"/>
          </a:xfrm>
          <a:prstGeom prst="rect">
            <a:avLst/>
          </a:prstGeom>
          <a:noFill/>
          <a:ln w="9525">
            <a:noFill/>
            <a:miter lim="800000"/>
            <a:headEnd/>
            <a:tailEnd/>
          </a:ln>
        </p:spPr>
        <p:txBody>
          <a:bodyPr wrap="square">
            <a:spAutoFit/>
          </a:bodyPr>
          <a:lstStyle/>
          <a:p>
            <a:pPr algn="r"/>
            <a:r>
              <a:rPr lang="ar-SA" sz="3600" b="1" dirty="0" smtClean="0"/>
              <a:t>تقويم سلوك الجار حتى يعود للحال الحسنة التي كان عليها </a:t>
            </a:r>
            <a:endParaRPr lang="ar-SA"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9"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0" fill="hold"/>
                                        <p:tgtEl>
                                          <p:spTgt spid="4"/>
                                        </p:tgtEl>
                                        <p:attrNameLst>
                                          <p:attrName>ppt_w</p:attrName>
                                        </p:attrNameLst>
                                      </p:cBhvr>
                                      <p:tavLst>
                                        <p:tav tm="0" fmla="#ppt_w*sin(2.5*pi*$)">
                                          <p:val>
                                            <p:fltVal val="0"/>
                                          </p:val>
                                        </p:tav>
                                        <p:tav tm="100000">
                                          <p:val>
                                            <p:fltVal val="1"/>
                                          </p:val>
                                        </p:tav>
                                      </p:tavLst>
                                    </p:anim>
                                    <p:anim calcmode="lin" valueType="num">
                                      <p:cBhvr>
                                        <p:cTn id="15"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8" presetClass="entr" presetSubtype="0" accel="5000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7"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38" dur="1000" fill="hold"/>
                                        <p:tgtEl>
                                          <p:spTgt spid="8"/>
                                        </p:tgtEl>
                                        <p:attrNameLst>
                                          <p:attrName>ppt_y</p:attrName>
                                        </p:attrNameLst>
                                      </p:cBhvr>
                                      <p:tavLst>
                                        <p:tav tm="0">
                                          <p:val>
                                            <p:strVal val="#ppt_y"/>
                                          </p:val>
                                        </p:tav>
                                        <p:tav tm="100000">
                                          <p:val>
                                            <p:strVal val="#ppt_y"/>
                                          </p:val>
                                        </p:tav>
                                      </p:tavLst>
                                    </p:anim>
                                    <p:animEffect transition="in" filter="fade">
                                      <p:cBhvr>
                                        <p:cTn id="3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pic>
        <p:nvPicPr>
          <p:cNvPr id="3" name="Picture 2" descr="D:\bmp1\10g.bmp"/>
          <p:cNvPicPr>
            <a:picLocks noChangeAspect="1" noChangeArrowheads="1"/>
          </p:cNvPicPr>
          <p:nvPr/>
        </p:nvPicPr>
        <p:blipFill>
          <a:blip r:embed="rId3" cstate="print"/>
          <a:srcRect/>
          <a:stretch>
            <a:fillRect/>
          </a:stretch>
        </p:blipFill>
        <p:spPr bwMode="auto">
          <a:xfrm>
            <a:off x="0" y="24"/>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مربع نص 5"/>
          <p:cNvSpPr txBox="1"/>
          <p:nvPr/>
        </p:nvSpPr>
        <p:spPr>
          <a:xfrm>
            <a:off x="1571604" y="428604"/>
            <a:ext cx="5929354" cy="646986"/>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a:r>
              <a:rPr lang="ar-EG" sz="3200" b="1" dirty="0" smtClean="0">
                <a:solidFill>
                  <a:srgbClr val="0000FF"/>
                </a:solidFill>
              </a:rPr>
              <a:t>أشخاص يمكن الاستفادة منهم في التوجيه</a:t>
            </a:r>
          </a:p>
        </p:txBody>
      </p:sp>
      <p:sp>
        <p:nvSpPr>
          <p:cNvPr id="7" name="مربع نص 6"/>
          <p:cNvSpPr txBox="1"/>
          <p:nvPr/>
        </p:nvSpPr>
        <p:spPr>
          <a:xfrm>
            <a:off x="857224" y="1285860"/>
            <a:ext cx="7286676" cy="1055608"/>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EG" sz="2800" b="1" dirty="0" smtClean="0">
                <a:solidFill>
                  <a:schemeClr val="tx1"/>
                </a:solidFill>
              </a:rPr>
              <a:t>..............................................................................................................................................</a:t>
            </a:r>
          </a:p>
        </p:txBody>
      </p:sp>
      <p:sp>
        <p:nvSpPr>
          <p:cNvPr id="8" name="مربع نص 7"/>
          <p:cNvSpPr txBox="1"/>
          <p:nvPr/>
        </p:nvSpPr>
        <p:spPr>
          <a:xfrm>
            <a:off x="2714612" y="2786058"/>
            <a:ext cx="3714776" cy="646986"/>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a:r>
              <a:rPr lang="ar-EG" sz="3200" b="1" dirty="0" smtClean="0">
                <a:solidFill>
                  <a:srgbClr val="0000FF"/>
                </a:solidFill>
              </a:rPr>
              <a:t>الأفكار المقترحة للتوجيه</a:t>
            </a:r>
          </a:p>
        </p:txBody>
      </p:sp>
      <p:sp>
        <p:nvSpPr>
          <p:cNvPr id="9" name="مربع نص 8"/>
          <p:cNvSpPr txBox="1"/>
          <p:nvPr/>
        </p:nvSpPr>
        <p:spPr>
          <a:xfrm>
            <a:off x="857224" y="3643314"/>
            <a:ext cx="7286676" cy="2485787"/>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EG" sz="2800" b="1" dirty="0" smtClean="0">
                <a:solidFill>
                  <a:schemeClr val="tx1"/>
                </a:solidFill>
              </a:rPr>
              <a:t>.......................................................................................................................................... .......................................................................................................................................... .....................................................................</a:t>
            </a:r>
          </a:p>
        </p:txBody>
      </p:sp>
      <p:sp>
        <p:nvSpPr>
          <p:cNvPr id="10" name="مربع نص 9"/>
          <p:cNvSpPr txBox="1">
            <a:spLocks noChangeArrowheads="1"/>
          </p:cNvSpPr>
          <p:nvPr/>
        </p:nvSpPr>
        <p:spPr bwMode="auto">
          <a:xfrm>
            <a:off x="1142976" y="1211033"/>
            <a:ext cx="6858035" cy="646331"/>
          </a:xfrm>
          <a:prstGeom prst="rect">
            <a:avLst/>
          </a:prstGeom>
          <a:noFill/>
          <a:ln w="9525">
            <a:noFill/>
            <a:miter lim="800000"/>
            <a:headEnd/>
            <a:tailEnd/>
          </a:ln>
        </p:spPr>
        <p:txBody>
          <a:bodyPr wrap="square">
            <a:spAutoFit/>
          </a:bodyPr>
          <a:lstStyle/>
          <a:p>
            <a:pPr algn="r"/>
            <a:r>
              <a:rPr lang="ar-SA" sz="3600" b="1" dirty="0" smtClean="0"/>
              <a:t>المعلم – إمام المسجد – الأخ الأكبر – الوالد </a:t>
            </a:r>
            <a:endParaRPr lang="ar-SA" sz="3600" b="1" dirty="0"/>
          </a:p>
        </p:txBody>
      </p:sp>
      <p:sp>
        <p:nvSpPr>
          <p:cNvPr id="12" name="مربع نص 11"/>
          <p:cNvSpPr txBox="1">
            <a:spLocks noChangeArrowheads="1"/>
          </p:cNvSpPr>
          <p:nvPr/>
        </p:nvSpPr>
        <p:spPr bwMode="auto">
          <a:xfrm>
            <a:off x="1071538" y="3786190"/>
            <a:ext cx="6858035" cy="2308324"/>
          </a:xfrm>
          <a:prstGeom prst="rect">
            <a:avLst/>
          </a:prstGeom>
          <a:noFill/>
          <a:ln w="9525">
            <a:noFill/>
            <a:miter lim="800000"/>
            <a:headEnd/>
            <a:tailEnd/>
          </a:ln>
        </p:spPr>
        <p:txBody>
          <a:bodyPr wrap="square">
            <a:spAutoFit/>
          </a:bodyPr>
          <a:lstStyle/>
          <a:p>
            <a:pPr algn="r"/>
            <a:r>
              <a:rPr lang="ar-SA" sz="3600" b="1" dirty="0" smtClean="0"/>
              <a:t>التعامل معه بلطف ومودة ويمكن أن يكون ذلك عن من خلال طلب المشورة منه في أمر ما حتى يأنس إلي ثم بعد ذلك أنصحه بلطف ولين للإقلاع عن السلوكيات المنحرفة </a:t>
            </a:r>
            <a:endParaRPr lang="ar-SA"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8" presetClass="entr" presetSubtype="0" accel="5000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7"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38" dur="1000" fill="hold"/>
                                        <p:tgtEl>
                                          <p:spTgt spid="10"/>
                                        </p:tgtEl>
                                        <p:attrNameLst>
                                          <p:attrName>ppt_y</p:attrName>
                                        </p:attrNameLst>
                                      </p:cBhvr>
                                      <p:tavLst>
                                        <p:tav tm="0">
                                          <p:val>
                                            <p:strVal val="#ppt_y"/>
                                          </p:val>
                                        </p:tav>
                                        <p:tav tm="100000">
                                          <p:val>
                                            <p:strVal val="#ppt_y"/>
                                          </p:val>
                                        </p:tav>
                                      </p:tavLst>
                                    </p:anim>
                                    <p:animEffect transition="in" filter="fade">
                                      <p:cBhvr>
                                        <p:cTn id="39" dur="10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48" presetClass="entr" presetSubtype="0" accel="5000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1000" fill="hold"/>
                                        <p:tgtEl>
                                          <p:spTgt spid="1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5" dur="1000" fill="hold"/>
                                        <p:tgtEl>
                                          <p:spTgt spid="12"/>
                                        </p:tgtEl>
                                        <p:attrNameLst>
                                          <p:attrName>ppt_x</p:attrName>
                                        </p:attrNameLst>
                                      </p:cBhvr>
                                      <p:tavLst>
                                        <p:tav tm="0">
                                          <p:val>
                                            <p:fltVal val="-1"/>
                                          </p:val>
                                        </p:tav>
                                        <p:tav tm="50000">
                                          <p:val>
                                            <p:fltVal val="0.95"/>
                                          </p:val>
                                        </p:tav>
                                        <p:tav tm="100000">
                                          <p:val>
                                            <p:strVal val="#ppt_x"/>
                                          </p:val>
                                        </p:tav>
                                      </p:tavLst>
                                    </p:anim>
                                    <p:anim calcmode="lin" valueType="num">
                                      <p:cBhvr>
                                        <p:cTn id="46" dur="1000" fill="hold"/>
                                        <p:tgtEl>
                                          <p:spTgt spid="12"/>
                                        </p:tgtEl>
                                        <p:attrNameLst>
                                          <p:attrName>ppt_y</p:attrName>
                                        </p:attrNameLst>
                                      </p:cBhvr>
                                      <p:tavLst>
                                        <p:tav tm="0">
                                          <p:val>
                                            <p:strVal val="#ppt_y"/>
                                          </p:val>
                                        </p:tav>
                                        <p:tav tm="100000">
                                          <p:val>
                                            <p:strVal val="#ppt_y"/>
                                          </p:val>
                                        </p:tav>
                                      </p:tavLst>
                                    </p:anim>
                                    <p:animEffect transition="in" filter="fade">
                                      <p:cBhvr>
                                        <p:cTn id="4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3"/>
          <a:srcRect/>
          <a:stretch>
            <a:fillRect/>
          </a:stretch>
        </p:blipFill>
        <p:spPr bwMode="auto">
          <a:xfrm>
            <a:off x="0" y="-24"/>
            <a:ext cx="9144000" cy="6858024"/>
          </a:xfrm>
          <a:prstGeom prst="rect">
            <a:avLst/>
          </a:prstGeom>
          <a:noFill/>
        </p:spPr>
      </p:pic>
      <p:pic>
        <p:nvPicPr>
          <p:cNvPr id="3" name="Picture 1" descr="C:\Documents and Settings\ahmed.ABU-CC02553BBB1\Desktop\My Pictures\4cb5affL.jpg"/>
          <p:cNvPicPr>
            <a:picLocks noChangeAspect="1" noChangeArrowheads="1"/>
          </p:cNvPicPr>
          <p:nvPr/>
        </p:nvPicPr>
        <p:blipFill>
          <a:blip r:embed="rId4" cstate="print">
            <a:duotone>
              <a:schemeClr val="accent6">
                <a:shade val="45000"/>
                <a:satMod val="135000"/>
              </a:schemeClr>
              <a:prstClr val="white"/>
            </a:duotone>
          </a:blip>
          <a:srcRect/>
          <a:stretch>
            <a:fillRect/>
          </a:stretch>
        </p:blipFill>
        <p:spPr bwMode="auto">
          <a:xfrm>
            <a:off x="1785918" y="1571612"/>
            <a:ext cx="5667392" cy="321471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Rectangle 2"/>
          <p:cNvSpPr/>
          <p:nvPr/>
        </p:nvSpPr>
        <p:spPr>
          <a:xfrm>
            <a:off x="2214546" y="2428868"/>
            <a:ext cx="5143536" cy="1446550"/>
          </a:xfrm>
          <a:prstGeom prst="rect">
            <a:avLst/>
          </a:prstGeom>
          <a:noFill/>
        </p:spPr>
        <p:txBody>
          <a:bodyPr wrap="square" lIns="91440" tIns="45720" rIns="91440" bIns="45720">
            <a:spAutoFit/>
          </a:bodyPr>
          <a:lstStyle/>
          <a:p>
            <a:pPr algn="ctr"/>
            <a:r>
              <a:rPr lang="ar-EG"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الوحدة الخامسة : تعامل النبي </a:t>
            </a:r>
            <a:r>
              <a:rPr lang="ar-EG"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sym typeface="AGA Arabesque"/>
              </a:rPr>
              <a:t> مع الخدم والعمال </a:t>
            </a:r>
            <a:endPar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anim calcmode="lin" valueType="num">
                                      <p:cBhvr>
                                        <p:cTn id="8" dur="400" fill="hold"/>
                                        <p:tgtEl>
                                          <p:spTgt spid="3"/>
                                        </p:tgtEl>
                                        <p:attrNameLst>
                                          <p:attrName>ppt_x</p:attrName>
                                        </p:attrNameLst>
                                      </p:cBhvr>
                                      <p:tavLst>
                                        <p:tav tm="0">
                                          <p:val>
                                            <p:strVal val="#ppt_x"/>
                                          </p:val>
                                        </p:tav>
                                        <p:tav tm="100000">
                                          <p:val>
                                            <p:strVal val="#ppt_x"/>
                                          </p:val>
                                        </p:tav>
                                      </p:tavLst>
                                    </p:anim>
                                    <p:anim calcmode="lin" valueType="num">
                                      <p:cBhvr>
                                        <p:cTn id="9" dur="400" fill="hold"/>
                                        <p:tgtEl>
                                          <p:spTgt spid="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
                                        <p:tgtEl>
                                          <p:spTgt spid="4"/>
                                        </p:tgtEl>
                                      </p:cBhvr>
                                    </p:animEffect>
                                    <p:anim calcmode="lin" valueType="num">
                                      <p:cBhvr>
                                        <p:cTn id="17" dur="400" fill="hold"/>
                                        <p:tgtEl>
                                          <p:spTgt spid="4"/>
                                        </p:tgtEl>
                                        <p:attrNameLst>
                                          <p:attrName>ppt_x</p:attrName>
                                        </p:attrNameLst>
                                      </p:cBhvr>
                                      <p:tavLst>
                                        <p:tav tm="0">
                                          <p:val>
                                            <p:strVal val="#ppt_x"/>
                                          </p:val>
                                        </p:tav>
                                        <p:tav tm="100000">
                                          <p:val>
                                            <p:strVal val="#ppt_x"/>
                                          </p:val>
                                        </p:tav>
                                      </p:tavLst>
                                    </p:anim>
                                    <p:anim calcmode="lin" valueType="num">
                                      <p:cBhvr>
                                        <p:cTn id="18" dur="400" fill="hold"/>
                                        <p:tgtEl>
                                          <p:spTgt spid="4"/>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pic>
        <p:nvPicPr>
          <p:cNvPr id="3" name="صورة 2" descr="goldfloral3.jpg"/>
          <p:cNvPicPr>
            <a:picLocks noChangeAspect="1"/>
          </p:cNvPicPr>
          <p:nvPr/>
        </p:nvPicPr>
        <p:blipFill>
          <a:blip r:embed="rId3" cstate="print"/>
          <a:stretch>
            <a:fillRect/>
          </a:stretch>
        </p:blipFill>
        <p:spPr>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انفجار 1 3"/>
          <p:cNvSpPr/>
          <p:nvPr/>
        </p:nvSpPr>
        <p:spPr>
          <a:xfrm>
            <a:off x="5000628" y="500042"/>
            <a:ext cx="3571900" cy="1071570"/>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1</a:t>
            </a:r>
            <a:endParaRPr lang="ar-EG" sz="5400" b="1" dirty="0">
              <a:solidFill>
                <a:srgbClr val="FF0000"/>
              </a:solidFill>
            </a:endParaRPr>
          </a:p>
        </p:txBody>
      </p:sp>
      <p:sp>
        <p:nvSpPr>
          <p:cNvPr id="5" name="مربع نص 4"/>
          <p:cNvSpPr txBox="1"/>
          <p:nvPr/>
        </p:nvSpPr>
        <p:spPr>
          <a:xfrm>
            <a:off x="1500166" y="1571612"/>
            <a:ext cx="7000924" cy="646986"/>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3200" b="1" dirty="0" smtClean="0">
                <a:solidFill>
                  <a:srgbClr val="FF0000"/>
                </a:solidFill>
              </a:rPr>
              <a:t>أحدد المواقف الخطأ وأوضح كيف يمكن تصحيحه </a:t>
            </a:r>
            <a:r>
              <a:rPr lang="ar-EG" sz="3200" b="1" dirty="0" smtClean="0">
                <a:solidFill>
                  <a:srgbClr val="FF0000"/>
                </a:solidFill>
                <a:latin typeface="Agency FB"/>
              </a:rPr>
              <a:t>:</a:t>
            </a:r>
            <a:endParaRPr lang="ar-EG" sz="3200" b="1" dirty="0">
              <a:solidFill>
                <a:srgbClr val="FF0000"/>
              </a:solidFill>
            </a:endParaRPr>
          </a:p>
        </p:txBody>
      </p:sp>
      <p:sp>
        <p:nvSpPr>
          <p:cNvPr id="6" name="مربع نص 5"/>
          <p:cNvSpPr txBox="1"/>
          <p:nvPr/>
        </p:nvSpPr>
        <p:spPr>
          <a:xfrm>
            <a:off x="677026" y="2285992"/>
            <a:ext cx="7858180" cy="1055608"/>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EG" sz="2800" b="1" dirty="0" smtClean="0">
                <a:solidFill>
                  <a:srgbClr val="0000FF"/>
                </a:solidFill>
              </a:rPr>
              <a:t>سقط الكأس من يد الخادمة فأخذت صاحبة المنزل تصرخ عليها وتشتمها                           (    ) </a:t>
            </a:r>
            <a:endParaRPr lang="ar-EG" sz="2800" b="1" dirty="0">
              <a:solidFill>
                <a:srgbClr val="0000FF"/>
              </a:solidFill>
            </a:endParaRPr>
          </a:p>
        </p:txBody>
      </p:sp>
      <p:sp>
        <p:nvSpPr>
          <p:cNvPr id="8" name="مربع نص 7"/>
          <p:cNvSpPr txBox="1"/>
          <p:nvPr/>
        </p:nvSpPr>
        <p:spPr>
          <a:xfrm>
            <a:off x="714348" y="3429000"/>
            <a:ext cx="7786742" cy="1055608"/>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EG" sz="2800" b="1" dirty="0" smtClean="0">
                <a:solidFill>
                  <a:schemeClr val="tx1"/>
                </a:solidFill>
              </a:rPr>
              <a:t>........................................................................................................................................................</a:t>
            </a:r>
          </a:p>
        </p:txBody>
      </p:sp>
      <p:sp>
        <p:nvSpPr>
          <p:cNvPr id="9" name="مربع نص 8"/>
          <p:cNvSpPr txBox="1"/>
          <p:nvPr/>
        </p:nvSpPr>
        <p:spPr>
          <a:xfrm>
            <a:off x="677026" y="4609330"/>
            <a:ext cx="7858180" cy="578882"/>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EG" sz="2800" b="1" dirty="0" smtClean="0">
                <a:solidFill>
                  <a:srgbClr val="0000FF"/>
                </a:solidFill>
              </a:rPr>
              <a:t>مرض  سائق البيت فذهب </a:t>
            </a:r>
            <a:r>
              <a:rPr lang="ar-EG" sz="2800" b="1" dirty="0" err="1" smtClean="0">
                <a:solidFill>
                  <a:srgbClr val="0000FF"/>
                </a:solidFill>
              </a:rPr>
              <a:t>به</a:t>
            </a:r>
            <a:r>
              <a:rPr lang="ar-EG" sz="2800" b="1" dirty="0" smtClean="0">
                <a:solidFill>
                  <a:srgbClr val="0000FF"/>
                </a:solidFill>
              </a:rPr>
              <a:t> والدي إلى الطبيب         (    ) </a:t>
            </a:r>
            <a:endParaRPr lang="ar-EG" sz="2800" b="1" dirty="0">
              <a:solidFill>
                <a:srgbClr val="0000FF"/>
              </a:solidFill>
            </a:endParaRPr>
          </a:p>
        </p:txBody>
      </p:sp>
      <p:sp>
        <p:nvSpPr>
          <p:cNvPr id="11" name="مستطيل 10"/>
          <p:cNvSpPr/>
          <p:nvPr/>
        </p:nvSpPr>
        <p:spPr>
          <a:xfrm>
            <a:off x="4197177" y="2643182"/>
            <a:ext cx="484428" cy="707886"/>
          </a:xfrm>
          <a:prstGeom prst="rect">
            <a:avLst/>
          </a:prstGeom>
        </p:spPr>
        <p:txBody>
          <a:bodyPr wrap="none">
            <a:spAutoFit/>
          </a:bodyPr>
          <a:lstStyle/>
          <a:p>
            <a:r>
              <a:rPr lang="ar-SA" sz="4000" dirty="0" smtClean="0">
                <a:solidFill>
                  <a:srgbClr val="FF0000"/>
                </a:solidFill>
              </a:rPr>
              <a:t>×</a:t>
            </a:r>
            <a:endParaRPr lang="ar-SA" sz="4000" dirty="0">
              <a:solidFill>
                <a:srgbClr val="FF0000"/>
              </a:solidFill>
            </a:endParaRPr>
          </a:p>
        </p:txBody>
      </p:sp>
      <p:sp>
        <p:nvSpPr>
          <p:cNvPr id="13" name="مربع نص 12"/>
          <p:cNvSpPr txBox="1">
            <a:spLocks noChangeArrowheads="1"/>
          </p:cNvSpPr>
          <p:nvPr/>
        </p:nvSpPr>
        <p:spPr bwMode="auto">
          <a:xfrm>
            <a:off x="1428728" y="3429000"/>
            <a:ext cx="6929473" cy="1077218"/>
          </a:xfrm>
          <a:prstGeom prst="rect">
            <a:avLst/>
          </a:prstGeom>
          <a:noFill/>
          <a:ln w="9525">
            <a:noFill/>
            <a:miter lim="800000"/>
            <a:headEnd/>
            <a:tailEnd/>
          </a:ln>
        </p:spPr>
        <p:txBody>
          <a:bodyPr wrap="square">
            <a:spAutoFit/>
          </a:bodyPr>
          <a:lstStyle/>
          <a:p>
            <a:pPr algn="r"/>
            <a:r>
              <a:rPr lang="ar-SA" sz="3200" b="1" dirty="0" smtClean="0">
                <a:solidFill>
                  <a:srgbClr val="FF0000"/>
                </a:solidFill>
              </a:rPr>
              <a:t>تعاملها بلطف وتطلب منها الانتباه في المرات القادمة </a:t>
            </a:r>
            <a:endParaRPr lang="ar-SA" sz="3200" b="1" dirty="0">
              <a:solidFill>
                <a:srgbClr val="FF0000"/>
              </a:solidFill>
            </a:endParaRPr>
          </a:p>
        </p:txBody>
      </p:sp>
      <p:sp>
        <p:nvSpPr>
          <p:cNvPr id="17" name="مستطيل 16"/>
          <p:cNvSpPr/>
          <p:nvPr/>
        </p:nvSpPr>
        <p:spPr>
          <a:xfrm>
            <a:off x="1643042" y="4500570"/>
            <a:ext cx="466794" cy="707886"/>
          </a:xfrm>
          <a:prstGeom prst="rect">
            <a:avLst/>
          </a:prstGeom>
        </p:spPr>
        <p:txBody>
          <a:bodyPr wrap="none">
            <a:spAutoFit/>
          </a:bodyPr>
          <a:lstStyle/>
          <a:p>
            <a:r>
              <a:rPr lang="ar-SA" sz="4000" dirty="0">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0" fill="hold"/>
                                        <p:tgtEl>
                                          <p:spTgt spid="4"/>
                                        </p:tgtEl>
                                        <p:attrNameLst>
                                          <p:attrName>ppt_w</p:attrName>
                                        </p:attrNameLst>
                                      </p:cBhvr>
                                      <p:tavLst>
                                        <p:tav tm="0" fmla="#ppt_w*sin(2.5*pi*$)">
                                          <p:val>
                                            <p:fltVal val="0"/>
                                          </p:val>
                                        </p:tav>
                                        <p:tav tm="100000">
                                          <p:val>
                                            <p:fltVal val="1"/>
                                          </p:val>
                                        </p:tav>
                                      </p:tavLst>
                                    </p:anim>
                                    <p:anim calcmode="lin" valueType="num">
                                      <p:cBhvr>
                                        <p:cTn id="14"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48" presetClass="entr" presetSubtype="0" accel="5000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10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1" dur="10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42" dur="1000" fill="hold"/>
                                        <p:tgtEl>
                                          <p:spTgt spid="11"/>
                                        </p:tgtEl>
                                        <p:attrNameLst>
                                          <p:attrName>ppt_y</p:attrName>
                                        </p:attrNameLst>
                                      </p:cBhvr>
                                      <p:tavLst>
                                        <p:tav tm="0">
                                          <p:val>
                                            <p:strVal val="#ppt_y"/>
                                          </p:val>
                                        </p:tav>
                                        <p:tav tm="100000">
                                          <p:val>
                                            <p:strVal val="#ppt_y"/>
                                          </p:val>
                                        </p:tav>
                                      </p:tavLst>
                                    </p:anim>
                                    <p:animEffect transition="in" filter="fade">
                                      <p:cBhvr>
                                        <p:cTn id="43" dur="10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48" presetClass="entr" presetSubtype="0" accel="5000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9" dur="1000" fill="hold"/>
                                        <p:tgtEl>
                                          <p:spTgt spid="13"/>
                                        </p:tgtEl>
                                        <p:attrNameLst>
                                          <p:attrName>ppt_x</p:attrName>
                                        </p:attrNameLst>
                                      </p:cBhvr>
                                      <p:tavLst>
                                        <p:tav tm="0">
                                          <p:val>
                                            <p:fltVal val="-1"/>
                                          </p:val>
                                        </p:tav>
                                        <p:tav tm="50000">
                                          <p:val>
                                            <p:fltVal val="0.95"/>
                                          </p:val>
                                        </p:tav>
                                        <p:tav tm="100000">
                                          <p:val>
                                            <p:strVal val="#ppt_x"/>
                                          </p:val>
                                        </p:tav>
                                      </p:tavLst>
                                    </p:anim>
                                    <p:anim calcmode="lin" valueType="num">
                                      <p:cBhvr>
                                        <p:cTn id="50" dur="1000" fill="hold"/>
                                        <p:tgtEl>
                                          <p:spTgt spid="13"/>
                                        </p:tgtEl>
                                        <p:attrNameLst>
                                          <p:attrName>ppt_y</p:attrName>
                                        </p:attrNameLst>
                                      </p:cBhvr>
                                      <p:tavLst>
                                        <p:tav tm="0">
                                          <p:val>
                                            <p:strVal val="#ppt_y"/>
                                          </p:val>
                                        </p:tav>
                                        <p:tav tm="100000">
                                          <p:val>
                                            <p:strVal val="#ppt_y"/>
                                          </p:val>
                                        </p:tav>
                                      </p:tavLst>
                                    </p:anim>
                                    <p:animEffect transition="in" filter="fade">
                                      <p:cBhvr>
                                        <p:cTn id="51" dur="10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48" presetClass="entr" presetSubtype="0" accel="5000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1000" fill="hold"/>
                                        <p:tgtEl>
                                          <p:spTgt spid="1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7" dur="1000" fill="hold"/>
                                        <p:tgtEl>
                                          <p:spTgt spid="17"/>
                                        </p:tgtEl>
                                        <p:attrNameLst>
                                          <p:attrName>ppt_x</p:attrName>
                                        </p:attrNameLst>
                                      </p:cBhvr>
                                      <p:tavLst>
                                        <p:tav tm="0">
                                          <p:val>
                                            <p:fltVal val="-1"/>
                                          </p:val>
                                        </p:tav>
                                        <p:tav tm="50000">
                                          <p:val>
                                            <p:fltVal val="0.95"/>
                                          </p:val>
                                        </p:tav>
                                        <p:tav tm="100000">
                                          <p:val>
                                            <p:strVal val="#ppt_x"/>
                                          </p:val>
                                        </p:tav>
                                      </p:tavLst>
                                    </p:anim>
                                    <p:anim calcmode="lin" valueType="num">
                                      <p:cBhvr>
                                        <p:cTn id="58" dur="1000" fill="hold"/>
                                        <p:tgtEl>
                                          <p:spTgt spid="17"/>
                                        </p:tgtEl>
                                        <p:attrNameLst>
                                          <p:attrName>ppt_y</p:attrName>
                                        </p:attrNameLst>
                                      </p:cBhvr>
                                      <p:tavLst>
                                        <p:tav tm="0">
                                          <p:val>
                                            <p:strVal val="#ppt_y"/>
                                          </p:val>
                                        </p:tav>
                                        <p:tav tm="100000">
                                          <p:val>
                                            <p:strVal val="#ppt_y"/>
                                          </p:val>
                                        </p:tav>
                                      </p:tavLst>
                                    </p:anim>
                                    <p:animEffect transition="in" filter="fade">
                                      <p:cBhvr>
                                        <p:cTn id="5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1" grpId="0"/>
      <p:bldP spid="13" grpId="0"/>
      <p:bldP spid="1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3"/>
          <a:srcRect/>
          <a:stretch>
            <a:fillRect/>
          </a:stretch>
        </p:blipFill>
        <p:spPr bwMode="auto">
          <a:xfrm>
            <a:off x="0" y="-24"/>
            <a:ext cx="9144000" cy="6858024"/>
          </a:xfrm>
          <a:prstGeom prst="rect">
            <a:avLst/>
          </a:prstGeom>
          <a:noFill/>
        </p:spPr>
      </p:pic>
      <p:pic>
        <p:nvPicPr>
          <p:cNvPr id="3" name="صورة 2" descr="goldfloral3.jpg"/>
          <p:cNvPicPr>
            <a:picLocks noChangeAspect="1"/>
          </p:cNvPicPr>
          <p:nvPr/>
        </p:nvPicPr>
        <p:blipFill>
          <a:blip r:embed="rId4" cstate="print"/>
          <a:stretch>
            <a:fillRect/>
          </a:stretch>
        </p:blipFill>
        <p:spPr>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مربع نص 5"/>
          <p:cNvSpPr txBox="1"/>
          <p:nvPr/>
        </p:nvSpPr>
        <p:spPr>
          <a:xfrm>
            <a:off x="677026" y="428604"/>
            <a:ext cx="7858180" cy="1055608"/>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EG" sz="2800" b="1" dirty="0" smtClean="0">
                <a:solidFill>
                  <a:srgbClr val="0000FF"/>
                </a:solidFill>
              </a:rPr>
              <a:t>بعد الفراغ من الوليمة التي كانت في البيت تكاتف أهل البيت جميعا لمساعدة الخادمة                               (    ) </a:t>
            </a:r>
            <a:endParaRPr lang="ar-EG" sz="2800" b="1" dirty="0">
              <a:solidFill>
                <a:srgbClr val="0000FF"/>
              </a:solidFill>
            </a:endParaRPr>
          </a:p>
        </p:txBody>
      </p:sp>
      <p:sp>
        <p:nvSpPr>
          <p:cNvPr id="9" name="مربع نص 8"/>
          <p:cNvSpPr txBox="1"/>
          <p:nvPr/>
        </p:nvSpPr>
        <p:spPr>
          <a:xfrm>
            <a:off x="677026" y="2751942"/>
            <a:ext cx="7858180" cy="578882"/>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EG" sz="2800" b="1" dirty="0" smtClean="0">
                <a:solidFill>
                  <a:srgbClr val="0000FF"/>
                </a:solidFill>
              </a:rPr>
              <a:t>ضرب الأب سائقه الخاص بسبب اصطدامه بسيارة أخرى    (    ) </a:t>
            </a:r>
            <a:endParaRPr lang="ar-EG" sz="2800" b="1" dirty="0">
              <a:solidFill>
                <a:srgbClr val="0000FF"/>
              </a:solidFill>
            </a:endParaRPr>
          </a:p>
        </p:txBody>
      </p:sp>
      <p:sp>
        <p:nvSpPr>
          <p:cNvPr id="10" name="مربع نص 9"/>
          <p:cNvSpPr txBox="1"/>
          <p:nvPr/>
        </p:nvSpPr>
        <p:spPr>
          <a:xfrm>
            <a:off x="714348" y="3429000"/>
            <a:ext cx="7786742" cy="1055608"/>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EG" sz="2800" b="1" dirty="0" smtClean="0">
                <a:solidFill>
                  <a:schemeClr val="tx1"/>
                </a:solidFill>
              </a:rPr>
              <a:t>........................................................................................................................................................</a:t>
            </a:r>
          </a:p>
        </p:txBody>
      </p:sp>
      <p:sp>
        <p:nvSpPr>
          <p:cNvPr id="11" name="مربع نص 10"/>
          <p:cNvSpPr txBox="1"/>
          <p:nvPr/>
        </p:nvSpPr>
        <p:spPr>
          <a:xfrm>
            <a:off x="677026" y="4609330"/>
            <a:ext cx="7858180" cy="510778"/>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EG" sz="2400" b="1" dirty="0" smtClean="0">
                <a:solidFill>
                  <a:srgbClr val="0000FF"/>
                </a:solidFill>
              </a:rPr>
              <a:t>عند قدوم العيد اشترت والدتي للخادمة لباسا جديدا لتلبسه في العيد    (    ) </a:t>
            </a:r>
            <a:endParaRPr lang="ar-EG" sz="2400" b="1" dirty="0">
              <a:solidFill>
                <a:srgbClr val="0000FF"/>
              </a:solidFill>
            </a:endParaRPr>
          </a:p>
        </p:txBody>
      </p:sp>
      <p:sp>
        <p:nvSpPr>
          <p:cNvPr id="13" name="مستطيل 12"/>
          <p:cNvSpPr/>
          <p:nvPr/>
        </p:nvSpPr>
        <p:spPr>
          <a:xfrm>
            <a:off x="2857488" y="785794"/>
            <a:ext cx="466794" cy="707886"/>
          </a:xfrm>
          <a:prstGeom prst="rect">
            <a:avLst/>
          </a:prstGeom>
        </p:spPr>
        <p:txBody>
          <a:bodyPr wrap="none">
            <a:spAutoFit/>
          </a:bodyPr>
          <a:lstStyle/>
          <a:p>
            <a:r>
              <a:rPr lang="ar-SA" sz="4000" dirty="0">
                <a:solidFill>
                  <a:srgbClr val="FF0000"/>
                </a:solidFill>
              </a:rPr>
              <a:t>√</a:t>
            </a:r>
          </a:p>
        </p:txBody>
      </p:sp>
      <p:sp>
        <p:nvSpPr>
          <p:cNvPr id="14" name="مستطيل 13"/>
          <p:cNvSpPr/>
          <p:nvPr/>
        </p:nvSpPr>
        <p:spPr>
          <a:xfrm>
            <a:off x="1053905" y="2571744"/>
            <a:ext cx="484428" cy="707886"/>
          </a:xfrm>
          <a:prstGeom prst="rect">
            <a:avLst/>
          </a:prstGeom>
        </p:spPr>
        <p:txBody>
          <a:bodyPr wrap="none">
            <a:spAutoFit/>
          </a:bodyPr>
          <a:lstStyle/>
          <a:p>
            <a:r>
              <a:rPr lang="ar-SA" sz="4000" dirty="0" smtClean="0">
                <a:solidFill>
                  <a:srgbClr val="FF0000"/>
                </a:solidFill>
              </a:rPr>
              <a:t>×</a:t>
            </a:r>
            <a:endParaRPr lang="ar-SA" sz="4000" dirty="0">
              <a:solidFill>
                <a:srgbClr val="FF0000"/>
              </a:solidFill>
            </a:endParaRPr>
          </a:p>
        </p:txBody>
      </p:sp>
      <p:sp>
        <p:nvSpPr>
          <p:cNvPr id="15" name="مربع نص 14"/>
          <p:cNvSpPr txBox="1">
            <a:spLocks noChangeArrowheads="1"/>
          </p:cNvSpPr>
          <p:nvPr/>
        </p:nvSpPr>
        <p:spPr bwMode="auto">
          <a:xfrm>
            <a:off x="857224" y="3214686"/>
            <a:ext cx="7429539" cy="1569660"/>
          </a:xfrm>
          <a:prstGeom prst="rect">
            <a:avLst/>
          </a:prstGeom>
          <a:noFill/>
          <a:ln w="9525">
            <a:noFill/>
            <a:miter lim="800000"/>
            <a:headEnd/>
            <a:tailEnd/>
          </a:ln>
        </p:spPr>
        <p:txBody>
          <a:bodyPr wrap="square">
            <a:spAutoFit/>
          </a:bodyPr>
          <a:lstStyle/>
          <a:p>
            <a:pPr algn="r"/>
            <a:r>
              <a:rPr lang="ar-SA" sz="3200" b="1" dirty="0" smtClean="0">
                <a:solidFill>
                  <a:srgbClr val="FF0000"/>
                </a:solidFill>
              </a:rPr>
              <a:t>ينظر في أسباب الحادث هل ناتجة عن إهمال منه أم لا وإن كان الحادث لإهمال فإما أن يسامحه أو يحسم عليه بعض الأجر </a:t>
            </a:r>
            <a:endParaRPr lang="ar-SA" sz="3200" b="1" dirty="0">
              <a:solidFill>
                <a:srgbClr val="FF0000"/>
              </a:solidFill>
            </a:endParaRPr>
          </a:p>
        </p:txBody>
      </p:sp>
      <p:sp>
        <p:nvSpPr>
          <p:cNvPr id="17" name="مستطيل 16"/>
          <p:cNvSpPr/>
          <p:nvPr/>
        </p:nvSpPr>
        <p:spPr>
          <a:xfrm>
            <a:off x="1142976" y="4429132"/>
            <a:ext cx="466794" cy="707886"/>
          </a:xfrm>
          <a:prstGeom prst="rect">
            <a:avLst/>
          </a:prstGeom>
        </p:spPr>
        <p:txBody>
          <a:bodyPr wrap="none">
            <a:spAutoFit/>
          </a:bodyPr>
          <a:lstStyle/>
          <a:p>
            <a:r>
              <a:rPr lang="ar-SA" sz="4000" dirty="0">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48" presetClass="entr" presetSubtype="0" accel="5000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5" dur="1000" fill="hold"/>
                                        <p:tgtEl>
                                          <p:spTgt spid="13"/>
                                        </p:tgtEl>
                                        <p:attrNameLst>
                                          <p:attrName>ppt_x</p:attrName>
                                        </p:attrNameLst>
                                      </p:cBhvr>
                                      <p:tavLst>
                                        <p:tav tm="0">
                                          <p:val>
                                            <p:fltVal val="-1"/>
                                          </p:val>
                                        </p:tav>
                                        <p:tav tm="50000">
                                          <p:val>
                                            <p:fltVal val="0.95"/>
                                          </p:val>
                                        </p:tav>
                                        <p:tav tm="100000">
                                          <p:val>
                                            <p:strVal val="#ppt_x"/>
                                          </p:val>
                                        </p:tav>
                                      </p:tavLst>
                                    </p:anim>
                                    <p:anim calcmode="lin" valueType="num">
                                      <p:cBhvr>
                                        <p:cTn id="36" dur="1000" fill="hold"/>
                                        <p:tgtEl>
                                          <p:spTgt spid="13"/>
                                        </p:tgtEl>
                                        <p:attrNameLst>
                                          <p:attrName>ppt_y</p:attrName>
                                        </p:attrNameLst>
                                      </p:cBhvr>
                                      <p:tavLst>
                                        <p:tav tm="0">
                                          <p:val>
                                            <p:strVal val="#ppt_y"/>
                                          </p:val>
                                        </p:tav>
                                        <p:tav tm="100000">
                                          <p:val>
                                            <p:strVal val="#ppt_y"/>
                                          </p:val>
                                        </p:tav>
                                      </p:tavLst>
                                    </p:anim>
                                    <p:animEffect transition="in" filter="fade">
                                      <p:cBhvr>
                                        <p:cTn id="37" dur="1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48" presetClass="entr" presetSubtype="0" accel="5000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3" dur="1000" fill="hold"/>
                                        <p:tgtEl>
                                          <p:spTgt spid="14"/>
                                        </p:tgtEl>
                                        <p:attrNameLst>
                                          <p:attrName>ppt_x</p:attrName>
                                        </p:attrNameLst>
                                      </p:cBhvr>
                                      <p:tavLst>
                                        <p:tav tm="0">
                                          <p:val>
                                            <p:fltVal val="-1"/>
                                          </p:val>
                                        </p:tav>
                                        <p:tav tm="50000">
                                          <p:val>
                                            <p:fltVal val="0.95"/>
                                          </p:val>
                                        </p:tav>
                                        <p:tav tm="100000">
                                          <p:val>
                                            <p:strVal val="#ppt_x"/>
                                          </p:val>
                                        </p:tav>
                                      </p:tavLst>
                                    </p:anim>
                                    <p:anim calcmode="lin" valueType="num">
                                      <p:cBhvr>
                                        <p:cTn id="44" dur="1000" fill="hold"/>
                                        <p:tgtEl>
                                          <p:spTgt spid="14"/>
                                        </p:tgtEl>
                                        <p:attrNameLst>
                                          <p:attrName>ppt_y</p:attrName>
                                        </p:attrNameLst>
                                      </p:cBhvr>
                                      <p:tavLst>
                                        <p:tav tm="0">
                                          <p:val>
                                            <p:strVal val="#ppt_y"/>
                                          </p:val>
                                        </p:tav>
                                        <p:tav tm="100000">
                                          <p:val>
                                            <p:strVal val="#ppt_y"/>
                                          </p:val>
                                        </p:tav>
                                      </p:tavLst>
                                    </p:anim>
                                    <p:animEffect transition="in" filter="fade">
                                      <p:cBhvr>
                                        <p:cTn id="45" dur="10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48" presetClass="entr" presetSubtype="0" accel="5000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1000" fill="hold"/>
                                        <p:tgtEl>
                                          <p:spTgt spid="1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1" dur="1000" fill="hold"/>
                                        <p:tgtEl>
                                          <p:spTgt spid="15"/>
                                        </p:tgtEl>
                                        <p:attrNameLst>
                                          <p:attrName>ppt_x</p:attrName>
                                        </p:attrNameLst>
                                      </p:cBhvr>
                                      <p:tavLst>
                                        <p:tav tm="0">
                                          <p:val>
                                            <p:fltVal val="-1"/>
                                          </p:val>
                                        </p:tav>
                                        <p:tav tm="50000">
                                          <p:val>
                                            <p:fltVal val="0.95"/>
                                          </p:val>
                                        </p:tav>
                                        <p:tav tm="100000">
                                          <p:val>
                                            <p:strVal val="#ppt_x"/>
                                          </p:val>
                                        </p:tav>
                                      </p:tavLst>
                                    </p:anim>
                                    <p:anim calcmode="lin" valueType="num">
                                      <p:cBhvr>
                                        <p:cTn id="52" dur="1000" fill="hold"/>
                                        <p:tgtEl>
                                          <p:spTgt spid="15"/>
                                        </p:tgtEl>
                                        <p:attrNameLst>
                                          <p:attrName>ppt_y</p:attrName>
                                        </p:attrNameLst>
                                      </p:cBhvr>
                                      <p:tavLst>
                                        <p:tav tm="0">
                                          <p:val>
                                            <p:strVal val="#ppt_y"/>
                                          </p:val>
                                        </p:tav>
                                        <p:tav tm="100000">
                                          <p:val>
                                            <p:strVal val="#ppt_y"/>
                                          </p:val>
                                        </p:tav>
                                      </p:tavLst>
                                    </p:anim>
                                    <p:animEffect transition="in" filter="fade">
                                      <p:cBhvr>
                                        <p:cTn id="53" dur="10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48" presetClass="entr" presetSubtype="0" accel="5000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1000" fill="hold"/>
                                        <p:tgtEl>
                                          <p:spTgt spid="1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9" dur="1000" fill="hold"/>
                                        <p:tgtEl>
                                          <p:spTgt spid="17"/>
                                        </p:tgtEl>
                                        <p:attrNameLst>
                                          <p:attrName>ppt_x</p:attrName>
                                        </p:attrNameLst>
                                      </p:cBhvr>
                                      <p:tavLst>
                                        <p:tav tm="0">
                                          <p:val>
                                            <p:fltVal val="-1"/>
                                          </p:val>
                                        </p:tav>
                                        <p:tav tm="50000">
                                          <p:val>
                                            <p:fltVal val="0.95"/>
                                          </p:val>
                                        </p:tav>
                                        <p:tav tm="100000">
                                          <p:val>
                                            <p:strVal val="#ppt_x"/>
                                          </p:val>
                                        </p:tav>
                                      </p:tavLst>
                                    </p:anim>
                                    <p:anim calcmode="lin" valueType="num">
                                      <p:cBhvr>
                                        <p:cTn id="60" dur="1000" fill="hold"/>
                                        <p:tgtEl>
                                          <p:spTgt spid="17"/>
                                        </p:tgtEl>
                                        <p:attrNameLst>
                                          <p:attrName>ppt_y</p:attrName>
                                        </p:attrNameLst>
                                      </p:cBhvr>
                                      <p:tavLst>
                                        <p:tav tm="0">
                                          <p:val>
                                            <p:strVal val="#ppt_y"/>
                                          </p:val>
                                        </p:tav>
                                        <p:tav tm="100000">
                                          <p:val>
                                            <p:strVal val="#ppt_y"/>
                                          </p:val>
                                        </p:tav>
                                      </p:tavLst>
                                    </p:anim>
                                    <p:animEffect transition="in" filter="fade">
                                      <p:cBhvr>
                                        <p:cTn id="6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3" grpId="0"/>
      <p:bldP spid="14" grpId="0"/>
      <p:bldP spid="15" grpId="0"/>
      <p:bldP spid="1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3"/>
          <a:srcRect/>
          <a:stretch>
            <a:fillRect/>
          </a:stretch>
        </p:blipFill>
        <p:spPr bwMode="auto">
          <a:xfrm>
            <a:off x="0" y="-24"/>
            <a:ext cx="9144000" cy="6858024"/>
          </a:xfrm>
          <a:prstGeom prst="rect">
            <a:avLst/>
          </a:prstGeom>
          <a:noFill/>
        </p:spPr>
      </p:pic>
      <p:pic>
        <p:nvPicPr>
          <p:cNvPr id="3" name="صورة 2" descr="10g.bmp"/>
          <p:cNvPicPr>
            <a:picLocks noChangeAspect="1"/>
          </p:cNvPicPr>
          <p:nvPr/>
        </p:nvPicPr>
        <p:blipFill>
          <a:blip r:embed="rId4" cstate="print"/>
          <a:stretch>
            <a:fillRect/>
          </a:stretch>
        </p:blipFill>
        <p:spPr>
          <a:xfrm rot="5400000">
            <a:off x="1143000" y="-1143000"/>
            <a:ext cx="6858000" cy="914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مربع نص 3"/>
          <p:cNvSpPr txBox="1"/>
          <p:nvPr/>
        </p:nvSpPr>
        <p:spPr>
          <a:xfrm>
            <a:off x="285720" y="1571612"/>
            <a:ext cx="8715436" cy="1055608"/>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2800" b="1" dirty="0" smtClean="0">
                <a:solidFill>
                  <a:srgbClr val="0000FF"/>
                </a:solidFill>
              </a:rPr>
              <a:t>من خلال تأملي لأحوال بعض الناس مع الخدم والسائقين أكتب أبرز صور التعامل الحسن التي يلقونها وأبرز صور التعامل السيئ :</a:t>
            </a:r>
          </a:p>
        </p:txBody>
      </p:sp>
      <p:sp>
        <p:nvSpPr>
          <p:cNvPr id="5" name="مربع نص 4"/>
          <p:cNvSpPr txBox="1"/>
          <p:nvPr/>
        </p:nvSpPr>
        <p:spPr>
          <a:xfrm>
            <a:off x="5000628" y="2778680"/>
            <a:ext cx="3786214" cy="646986"/>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pPr algn="ctr"/>
            <a:r>
              <a:rPr lang="ar-EG" sz="3200" b="1" dirty="0" smtClean="0">
                <a:solidFill>
                  <a:srgbClr val="0000FF"/>
                </a:solidFill>
              </a:rPr>
              <a:t>أبرز صور التعامل الحسن</a:t>
            </a:r>
            <a:endParaRPr lang="ar-EG" sz="3200" b="1" dirty="0">
              <a:solidFill>
                <a:srgbClr val="0000FF"/>
              </a:solidFill>
            </a:endParaRPr>
          </a:p>
        </p:txBody>
      </p:sp>
      <p:sp>
        <p:nvSpPr>
          <p:cNvPr id="6" name="مربع نص 5"/>
          <p:cNvSpPr txBox="1"/>
          <p:nvPr/>
        </p:nvSpPr>
        <p:spPr>
          <a:xfrm>
            <a:off x="4714876" y="3586419"/>
            <a:ext cx="4357718" cy="2485787"/>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EG" sz="2800" b="1" dirty="0" smtClean="0">
                <a:solidFill>
                  <a:schemeClr val="tx1"/>
                </a:solidFill>
              </a:rPr>
              <a:t>...................................................................................................................................................................................................</a:t>
            </a:r>
            <a:endParaRPr lang="ar-EG" sz="2800" b="1" dirty="0">
              <a:solidFill>
                <a:schemeClr val="tx1"/>
              </a:solidFill>
            </a:endParaRPr>
          </a:p>
        </p:txBody>
      </p:sp>
      <p:sp>
        <p:nvSpPr>
          <p:cNvPr id="7" name="مربع نص 6"/>
          <p:cNvSpPr txBox="1"/>
          <p:nvPr/>
        </p:nvSpPr>
        <p:spPr>
          <a:xfrm>
            <a:off x="571472" y="2786058"/>
            <a:ext cx="3786214" cy="646986"/>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pPr algn="ctr"/>
            <a:r>
              <a:rPr lang="ar-EG" sz="3200" b="1" dirty="0" smtClean="0">
                <a:solidFill>
                  <a:srgbClr val="0000FF"/>
                </a:solidFill>
              </a:rPr>
              <a:t>أبرز صور التعامل السيئ</a:t>
            </a:r>
            <a:endParaRPr lang="ar-EG" sz="3200" b="1" dirty="0">
              <a:solidFill>
                <a:srgbClr val="0000FF"/>
              </a:solidFill>
            </a:endParaRPr>
          </a:p>
        </p:txBody>
      </p:sp>
      <p:sp>
        <p:nvSpPr>
          <p:cNvPr id="8" name="مربع نص 7"/>
          <p:cNvSpPr txBox="1"/>
          <p:nvPr/>
        </p:nvSpPr>
        <p:spPr>
          <a:xfrm>
            <a:off x="214282" y="3571876"/>
            <a:ext cx="4357718" cy="2485787"/>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EG" sz="2800" b="1" dirty="0" smtClean="0">
                <a:solidFill>
                  <a:schemeClr val="tx1"/>
                </a:solidFill>
              </a:rPr>
              <a:t>...................................................................................................................................................................................................</a:t>
            </a:r>
            <a:endParaRPr lang="ar-EG" sz="2800" b="1" dirty="0">
              <a:solidFill>
                <a:schemeClr val="tx1"/>
              </a:solidFill>
            </a:endParaRPr>
          </a:p>
        </p:txBody>
      </p:sp>
      <p:sp>
        <p:nvSpPr>
          <p:cNvPr id="9" name="انفجار 1 8"/>
          <p:cNvSpPr/>
          <p:nvPr/>
        </p:nvSpPr>
        <p:spPr>
          <a:xfrm>
            <a:off x="5000628" y="500042"/>
            <a:ext cx="3571900" cy="1071570"/>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2</a:t>
            </a:r>
            <a:endParaRPr lang="ar-EG" sz="5400" b="1" dirty="0">
              <a:solidFill>
                <a:srgbClr val="FF0000"/>
              </a:solidFill>
            </a:endParaRPr>
          </a:p>
        </p:txBody>
      </p:sp>
      <p:sp>
        <p:nvSpPr>
          <p:cNvPr id="10" name="مربع نص 9"/>
          <p:cNvSpPr txBox="1">
            <a:spLocks noChangeArrowheads="1"/>
          </p:cNvSpPr>
          <p:nvPr/>
        </p:nvSpPr>
        <p:spPr bwMode="auto">
          <a:xfrm>
            <a:off x="4572000" y="3714752"/>
            <a:ext cx="4286267" cy="954107"/>
          </a:xfrm>
          <a:prstGeom prst="rect">
            <a:avLst/>
          </a:prstGeom>
          <a:noFill/>
          <a:ln w="9525">
            <a:noFill/>
            <a:miter lim="800000"/>
            <a:headEnd/>
            <a:tailEnd/>
          </a:ln>
        </p:spPr>
        <p:txBody>
          <a:bodyPr wrap="square">
            <a:spAutoFit/>
          </a:bodyPr>
          <a:lstStyle/>
          <a:p>
            <a:pPr algn="r"/>
            <a:r>
              <a:rPr lang="ar-SA" sz="2800" b="1" dirty="0" smtClean="0">
                <a:solidFill>
                  <a:srgbClr val="FF0000"/>
                </a:solidFill>
              </a:rPr>
              <a:t>1-عدم تحميلهم من العمل ما لا يطيقون </a:t>
            </a:r>
            <a:endParaRPr lang="ar-SA" sz="2800" b="1" dirty="0">
              <a:solidFill>
                <a:srgbClr val="FF0000"/>
              </a:solidFill>
            </a:endParaRPr>
          </a:p>
        </p:txBody>
      </p:sp>
      <p:sp>
        <p:nvSpPr>
          <p:cNvPr id="11" name="مربع نص 10"/>
          <p:cNvSpPr txBox="1">
            <a:spLocks noChangeArrowheads="1"/>
          </p:cNvSpPr>
          <p:nvPr/>
        </p:nvSpPr>
        <p:spPr bwMode="auto">
          <a:xfrm>
            <a:off x="4643438" y="4572008"/>
            <a:ext cx="4286267" cy="954107"/>
          </a:xfrm>
          <a:prstGeom prst="rect">
            <a:avLst/>
          </a:prstGeom>
          <a:noFill/>
          <a:ln w="9525">
            <a:noFill/>
            <a:miter lim="800000"/>
            <a:headEnd/>
            <a:tailEnd/>
          </a:ln>
        </p:spPr>
        <p:txBody>
          <a:bodyPr wrap="square">
            <a:spAutoFit/>
          </a:bodyPr>
          <a:lstStyle/>
          <a:p>
            <a:pPr algn="r"/>
            <a:r>
              <a:rPr lang="ar-SA" sz="2800" b="1" dirty="0" smtClean="0">
                <a:solidFill>
                  <a:srgbClr val="FF0000"/>
                </a:solidFill>
              </a:rPr>
              <a:t>2- الشفقة بهم ومساعدتهم عند المرض </a:t>
            </a:r>
            <a:endParaRPr lang="ar-SA" sz="2800" b="1" dirty="0">
              <a:solidFill>
                <a:srgbClr val="FF0000"/>
              </a:solidFill>
            </a:endParaRPr>
          </a:p>
        </p:txBody>
      </p:sp>
      <p:sp>
        <p:nvSpPr>
          <p:cNvPr id="12" name="مربع نص 11"/>
          <p:cNvSpPr txBox="1">
            <a:spLocks noChangeArrowheads="1"/>
          </p:cNvSpPr>
          <p:nvPr/>
        </p:nvSpPr>
        <p:spPr bwMode="auto">
          <a:xfrm>
            <a:off x="4429124" y="5572140"/>
            <a:ext cx="4500581" cy="523220"/>
          </a:xfrm>
          <a:prstGeom prst="rect">
            <a:avLst/>
          </a:prstGeom>
          <a:noFill/>
          <a:ln w="9525">
            <a:noFill/>
            <a:miter lim="800000"/>
            <a:headEnd/>
            <a:tailEnd/>
          </a:ln>
        </p:spPr>
        <p:txBody>
          <a:bodyPr wrap="square">
            <a:spAutoFit/>
          </a:bodyPr>
          <a:lstStyle/>
          <a:p>
            <a:pPr algn="r"/>
            <a:r>
              <a:rPr lang="ar-SA" sz="2800" b="1" dirty="0" smtClean="0">
                <a:solidFill>
                  <a:srgbClr val="FF0000"/>
                </a:solidFill>
              </a:rPr>
              <a:t>3- إعطائهم أجرهم في المعاد المحدد </a:t>
            </a:r>
            <a:endParaRPr lang="ar-SA" sz="2800" b="1" dirty="0">
              <a:solidFill>
                <a:srgbClr val="FF0000"/>
              </a:solidFill>
            </a:endParaRPr>
          </a:p>
        </p:txBody>
      </p:sp>
      <p:sp>
        <p:nvSpPr>
          <p:cNvPr id="13" name="مربع نص 12"/>
          <p:cNvSpPr txBox="1">
            <a:spLocks noChangeArrowheads="1"/>
          </p:cNvSpPr>
          <p:nvPr/>
        </p:nvSpPr>
        <p:spPr bwMode="auto">
          <a:xfrm>
            <a:off x="214282" y="3571876"/>
            <a:ext cx="4286267" cy="523220"/>
          </a:xfrm>
          <a:prstGeom prst="rect">
            <a:avLst/>
          </a:prstGeom>
          <a:noFill/>
          <a:ln w="9525">
            <a:noFill/>
            <a:miter lim="800000"/>
            <a:headEnd/>
            <a:tailEnd/>
          </a:ln>
        </p:spPr>
        <p:txBody>
          <a:bodyPr wrap="square">
            <a:spAutoFit/>
          </a:bodyPr>
          <a:lstStyle/>
          <a:p>
            <a:pPr algn="r"/>
            <a:r>
              <a:rPr lang="ar-SA" sz="2800" b="1" dirty="0" smtClean="0">
                <a:solidFill>
                  <a:srgbClr val="FF0000"/>
                </a:solidFill>
              </a:rPr>
              <a:t>تحميلهم من العمل ما لا يطيقون </a:t>
            </a:r>
            <a:endParaRPr lang="ar-SA" sz="2800" b="1" dirty="0">
              <a:solidFill>
                <a:srgbClr val="FF0000"/>
              </a:solidFill>
            </a:endParaRPr>
          </a:p>
        </p:txBody>
      </p:sp>
      <p:sp>
        <p:nvSpPr>
          <p:cNvPr id="14" name="مربع نص 13"/>
          <p:cNvSpPr txBox="1">
            <a:spLocks noChangeArrowheads="1"/>
          </p:cNvSpPr>
          <p:nvPr/>
        </p:nvSpPr>
        <p:spPr bwMode="auto">
          <a:xfrm>
            <a:off x="285720" y="4429132"/>
            <a:ext cx="4286267" cy="523220"/>
          </a:xfrm>
          <a:prstGeom prst="rect">
            <a:avLst/>
          </a:prstGeom>
          <a:noFill/>
          <a:ln w="9525">
            <a:noFill/>
            <a:miter lim="800000"/>
            <a:headEnd/>
            <a:tailEnd/>
          </a:ln>
        </p:spPr>
        <p:txBody>
          <a:bodyPr wrap="square">
            <a:spAutoFit/>
          </a:bodyPr>
          <a:lstStyle/>
          <a:p>
            <a:pPr algn="r"/>
            <a:r>
              <a:rPr lang="ar-SA" sz="2800" b="1" dirty="0" smtClean="0">
                <a:solidFill>
                  <a:srgbClr val="FF0000"/>
                </a:solidFill>
              </a:rPr>
              <a:t>2- عدم مساعدتهم عند المرض </a:t>
            </a:r>
            <a:endParaRPr lang="ar-SA" sz="2800" b="1" dirty="0">
              <a:solidFill>
                <a:srgbClr val="FF0000"/>
              </a:solidFill>
            </a:endParaRPr>
          </a:p>
        </p:txBody>
      </p:sp>
      <p:sp>
        <p:nvSpPr>
          <p:cNvPr id="15" name="مربع نص 14"/>
          <p:cNvSpPr txBox="1">
            <a:spLocks noChangeArrowheads="1"/>
          </p:cNvSpPr>
          <p:nvPr/>
        </p:nvSpPr>
        <p:spPr bwMode="auto">
          <a:xfrm>
            <a:off x="0" y="5429264"/>
            <a:ext cx="4500581" cy="523220"/>
          </a:xfrm>
          <a:prstGeom prst="rect">
            <a:avLst/>
          </a:prstGeom>
          <a:noFill/>
          <a:ln w="9525">
            <a:noFill/>
            <a:miter lim="800000"/>
            <a:headEnd/>
            <a:tailEnd/>
          </a:ln>
        </p:spPr>
        <p:txBody>
          <a:bodyPr wrap="square">
            <a:spAutoFit/>
          </a:bodyPr>
          <a:lstStyle/>
          <a:p>
            <a:pPr algn="r"/>
            <a:r>
              <a:rPr lang="ar-SA" sz="2800" b="1" dirty="0" smtClean="0">
                <a:solidFill>
                  <a:srgbClr val="FF0000"/>
                </a:solidFill>
              </a:rPr>
              <a:t>3- تأخير إعطائهم أجرهم </a:t>
            </a:r>
            <a:endParaRPr lang="ar-SA"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9" presetClass="entr" presetSubtype="1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0" fill="hold"/>
                                        <p:tgtEl>
                                          <p:spTgt spid="9"/>
                                        </p:tgtEl>
                                        <p:attrNameLst>
                                          <p:attrName>ppt_w</p:attrName>
                                        </p:attrNameLst>
                                      </p:cBhvr>
                                      <p:tavLst>
                                        <p:tav tm="0" fmla="#ppt_w*sin(2.5*pi*$)">
                                          <p:val>
                                            <p:fltVal val="0"/>
                                          </p:val>
                                        </p:tav>
                                        <p:tav tm="100000">
                                          <p:val>
                                            <p:fltVal val="1"/>
                                          </p:val>
                                        </p:tav>
                                      </p:tavLst>
                                    </p:anim>
                                    <p:anim calcmode="lin" valueType="num">
                                      <p:cBhvr>
                                        <p:cTn id="39" dur="5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48" presetClass="entr" presetSubtype="0" accel="5000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5"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46" dur="1000" fill="hold"/>
                                        <p:tgtEl>
                                          <p:spTgt spid="10"/>
                                        </p:tgtEl>
                                        <p:attrNameLst>
                                          <p:attrName>ppt_y</p:attrName>
                                        </p:attrNameLst>
                                      </p:cBhvr>
                                      <p:tavLst>
                                        <p:tav tm="0">
                                          <p:val>
                                            <p:strVal val="#ppt_y"/>
                                          </p:val>
                                        </p:tav>
                                        <p:tav tm="100000">
                                          <p:val>
                                            <p:strVal val="#ppt_y"/>
                                          </p:val>
                                        </p:tav>
                                      </p:tavLst>
                                    </p:anim>
                                    <p:animEffect transition="in" filter="fade">
                                      <p:cBhvr>
                                        <p:cTn id="47" dur="1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48" presetClass="entr" presetSubtype="0" accel="5000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10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3" dur="10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54" dur="1000" fill="hold"/>
                                        <p:tgtEl>
                                          <p:spTgt spid="11"/>
                                        </p:tgtEl>
                                        <p:attrNameLst>
                                          <p:attrName>ppt_y</p:attrName>
                                        </p:attrNameLst>
                                      </p:cBhvr>
                                      <p:tavLst>
                                        <p:tav tm="0">
                                          <p:val>
                                            <p:strVal val="#ppt_y"/>
                                          </p:val>
                                        </p:tav>
                                        <p:tav tm="100000">
                                          <p:val>
                                            <p:strVal val="#ppt_y"/>
                                          </p:val>
                                        </p:tav>
                                      </p:tavLst>
                                    </p:anim>
                                    <p:animEffect transition="in" filter="fade">
                                      <p:cBhvr>
                                        <p:cTn id="55" dur="10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48" presetClass="entr" presetSubtype="0" accel="5000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1000" fill="hold"/>
                                        <p:tgtEl>
                                          <p:spTgt spid="1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1" dur="1000" fill="hold"/>
                                        <p:tgtEl>
                                          <p:spTgt spid="12"/>
                                        </p:tgtEl>
                                        <p:attrNameLst>
                                          <p:attrName>ppt_x</p:attrName>
                                        </p:attrNameLst>
                                      </p:cBhvr>
                                      <p:tavLst>
                                        <p:tav tm="0">
                                          <p:val>
                                            <p:fltVal val="-1"/>
                                          </p:val>
                                        </p:tav>
                                        <p:tav tm="50000">
                                          <p:val>
                                            <p:fltVal val="0.95"/>
                                          </p:val>
                                        </p:tav>
                                        <p:tav tm="100000">
                                          <p:val>
                                            <p:strVal val="#ppt_x"/>
                                          </p:val>
                                        </p:tav>
                                      </p:tavLst>
                                    </p:anim>
                                    <p:anim calcmode="lin" valueType="num">
                                      <p:cBhvr>
                                        <p:cTn id="62" dur="1000" fill="hold"/>
                                        <p:tgtEl>
                                          <p:spTgt spid="12"/>
                                        </p:tgtEl>
                                        <p:attrNameLst>
                                          <p:attrName>ppt_y</p:attrName>
                                        </p:attrNameLst>
                                      </p:cBhvr>
                                      <p:tavLst>
                                        <p:tav tm="0">
                                          <p:val>
                                            <p:strVal val="#ppt_y"/>
                                          </p:val>
                                        </p:tav>
                                        <p:tav tm="100000">
                                          <p:val>
                                            <p:strVal val="#ppt_y"/>
                                          </p:val>
                                        </p:tav>
                                      </p:tavLst>
                                    </p:anim>
                                    <p:animEffect transition="in" filter="fade">
                                      <p:cBhvr>
                                        <p:cTn id="63" dur="10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48" presetClass="entr" presetSubtype="0" accel="50000"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9" dur="1000" fill="hold"/>
                                        <p:tgtEl>
                                          <p:spTgt spid="13"/>
                                        </p:tgtEl>
                                        <p:attrNameLst>
                                          <p:attrName>ppt_x</p:attrName>
                                        </p:attrNameLst>
                                      </p:cBhvr>
                                      <p:tavLst>
                                        <p:tav tm="0">
                                          <p:val>
                                            <p:fltVal val="-1"/>
                                          </p:val>
                                        </p:tav>
                                        <p:tav tm="50000">
                                          <p:val>
                                            <p:fltVal val="0.95"/>
                                          </p:val>
                                        </p:tav>
                                        <p:tav tm="100000">
                                          <p:val>
                                            <p:strVal val="#ppt_x"/>
                                          </p:val>
                                        </p:tav>
                                      </p:tavLst>
                                    </p:anim>
                                    <p:anim calcmode="lin" valueType="num">
                                      <p:cBhvr>
                                        <p:cTn id="70" dur="1000" fill="hold"/>
                                        <p:tgtEl>
                                          <p:spTgt spid="13"/>
                                        </p:tgtEl>
                                        <p:attrNameLst>
                                          <p:attrName>ppt_y</p:attrName>
                                        </p:attrNameLst>
                                      </p:cBhvr>
                                      <p:tavLst>
                                        <p:tav tm="0">
                                          <p:val>
                                            <p:strVal val="#ppt_y"/>
                                          </p:val>
                                        </p:tav>
                                        <p:tav tm="100000">
                                          <p:val>
                                            <p:strVal val="#ppt_y"/>
                                          </p:val>
                                        </p:tav>
                                      </p:tavLst>
                                    </p:anim>
                                    <p:animEffect transition="in" filter="fade">
                                      <p:cBhvr>
                                        <p:cTn id="71" dur="1000"/>
                                        <p:tgtEl>
                                          <p:spTgt spid="13"/>
                                        </p:tgtEl>
                                      </p:cBhvr>
                                    </p:animEffect>
                                  </p:childTnLst>
                                </p:cTn>
                              </p:par>
                            </p:childTnLst>
                          </p:cTn>
                        </p:par>
                      </p:childTnLst>
                    </p:cTn>
                  </p:par>
                  <p:par>
                    <p:cTn id="72" fill="hold">
                      <p:stCondLst>
                        <p:cond delay="indefinite"/>
                      </p:stCondLst>
                      <p:childTnLst>
                        <p:par>
                          <p:cTn id="73" fill="hold">
                            <p:stCondLst>
                              <p:cond delay="0"/>
                            </p:stCondLst>
                            <p:childTnLst>
                              <p:par>
                                <p:cTn id="74" presetID="48" presetClass="entr" presetSubtype="0" accel="50000" fill="hold" grpId="0" nodeType="click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1000" fill="hold"/>
                                        <p:tgtEl>
                                          <p:spTgt spid="1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7" dur="1000" fill="hold"/>
                                        <p:tgtEl>
                                          <p:spTgt spid="14"/>
                                        </p:tgtEl>
                                        <p:attrNameLst>
                                          <p:attrName>ppt_x</p:attrName>
                                        </p:attrNameLst>
                                      </p:cBhvr>
                                      <p:tavLst>
                                        <p:tav tm="0">
                                          <p:val>
                                            <p:fltVal val="-1"/>
                                          </p:val>
                                        </p:tav>
                                        <p:tav tm="50000">
                                          <p:val>
                                            <p:fltVal val="0.95"/>
                                          </p:val>
                                        </p:tav>
                                        <p:tav tm="100000">
                                          <p:val>
                                            <p:strVal val="#ppt_x"/>
                                          </p:val>
                                        </p:tav>
                                      </p:tavLst>
                                    </p:anim>
                                    <p:anim calcmode="lin" valueType="num">
                                      <p:cBhvr>
                                        <p:cTn id="78" dur="1000" fill="hold"/>
                                        <p:tgtEl>
                                          <p:spTgt spid="14"/>
                                        </p:tgtEl>
                                        <p:attrNameLst>
                                          <p:attrName>ppt_y</p:attrName>
                                        </p:attrNameLst>
                                      </p:cBhvr>
                                      <p:tavLst>
                                        <p:tav tm="0">
                                          <p:val>
                                            <p:strVal val="#ppt_y"/>
                                          </p:val>
                                        </p:tav>
                                        <p:tav tm="100000">
                                          <p:val>
                                            <p:strVal val="#ppt_y"/>
                                          </p:val>
                                        </p:tav>
                                      </p:tavLst>
                                    </p:anim>
                                    <p:animEffect transition="in" filter="fade">
                                      <p:cBhvr>
                                        <p:cTn id="79" dur="1000"/>
                                        <p:tgtEl>
                                          <p:spTgt spid="14"/>
                                        </p:tgtEl>
                                      </p:cBhvr>
                                    </p:animEffect>
                                  </p:childTnLst>
                                </p:cTn>
                              </p:par>
                            </p:childTnLst>
                          </p:cTn>
                        </p:par>
                      </p:childTnLst>
                    </p:cTn>
                  </p:par>
                  <p:par>
                    <p:cTn id="80" fill="hold">
                      <p:stCondLst>
                        <p:cond delay="indefinite"/>
                      </p:stCondLst>
                      <p:childTnLst>
                        <p:par>
                          <p:cTn id="81" fill="hold">
                            <p:stCondLst>
                              <p:cond delay="0"/>
                            </p:stCondLst>
                            <p:childTnLst>
                              <p:par>
                                <p:cTn id="82" presetID="48" presetClass="entr" presetSubtype="0" accel="50000" fill="hold" grpId="0" nodeType="clickEffect">
                                  <p:stCondLst>
                                    <p:cond delay="0"/>
                                  </p:stCondLst>
                                  <p:childTnLst>
                                    <p:set>
                                      <p:cBhvr>
                                        <p:cTn id="83" dur="1" fill="hold">
                                          <p:stCondLst>
                                            <p:cond delay="0"/>
                                          </p:stCondLst>
                                        </p:cTn>
                                        <p:tgtEl>
                                          <p:spTgt spid="15"/>
                                        </p:tgtEl>
                                        <p:attrNameLst>
                                          <p:attrName>style.visibility</p:attrName>
                                        </p:attrNameLst>
                                      </p:cBhvr>
                                      <p:to>
                                        <p:strVal val="visible"/>
                                      </p:to>
                                    </p:set>
                                    <p:anim calcmode="lin" valueType="num">
                                      <p:cBhvr>
                                        <p:cTn id="84" dur="1000" fill="hold"/>
                                        <p:tgtEl>
                                          <p:spTgt spid="1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5" dur="1000" fill="hold"/>
                                        <p:tgtEl>
                                          <p:spTgt spid="15"/>
                                        </p:tgtEl>
                                        <p:attrNameLst>
                                          <p:attrName>ppt_x</p:attrName>
                                        </p:attrNameLst>
                                      </p:cBhvr>
                                      <p:tavLst>
                                        <p:tav tm="0">
                                          <p:val>
                                            <p:fltVal val="-1"/>
                                          </p:val>
                                        </p:tav>
                                        <p:tav tm="50000">
                                          <p:val>
                                            <p:fltVal val="0.95"/>
                                          </p:val>
                                        </p:tav>
                                        <p:tav tm="100000">
                                          <p:val>
                                            <p:strVal val="#ppt_x"/>
                                          </p:val>
                                        </p:tav>
                                      </p:tavLst>
                                    </p:anim>
                                    <p:anim calcmode="lin" valueType="num">
                                      <p:cBhvr>
                                        <p:cTn id="86" dur="1000" fill="hold"/>
                                        <p:tgtEl>
                                          <p:spTgt spid="15"/>
                                        </p:tgtEl>
                                        <p:attrNameLst>
                                          <p:attrName>ppt_y</p:attrName>
                                        </p:attrNameLst>
                                      </p:cBhvr>
                                      <p:tavLst>
                                        <p:tav tm="0">
                                          <p:val>
                                            <p:strVal val="#ppt_y"/>
                                          </p:val>
                                        </p:tav>
                                        <p:tav tm="100000">
                                          <p:val>
                                            <p:strVal val="#ppt_y"/>
                                          </p:val>
                                        </p:tav>
                                      </p:tavLst>
                                    </p:anim>
                                    <p:animEffect transition="in" filter="fade">
                                      <p:cBhvr>
                                        <p:cTn id="8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pic>
        <p:nvPicPr>
          <p:cNvPr id="3" name="Picture 2" descr="D:\bmp1\10g.bmp"/>
          <p:cNvPicPr>
            <a:picLocks noChangeAspect="1" noChangeArrowheads="1"/>
          </p:cNvPicPr>
          <p:nvPr/>
        </p:nvPicPr>
        <p:blipFill>
          <a:blip r:embed="rId3" cstate="print"/>
          <a:srcRect/>
          <a:stretch>
            <a:fillRect/>
          </a:stretch>
        </p:blipFill>
        <p:spPr bwMode="auto">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انفجار 1 3"/>
          <p:cNvSpPr/>
          <p:nvPr/>
        </p:nvSpPr>
        <p:spPr>
          <a:xfrm>
            <a:off x="4624777" y="0"/>
            <a:ext cx="3571900" cy="1143008"/>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3</a:t>
            </a:r>
            <a:endParaRPr lang="ar-EG" sz="5400" b="1" dirty="0">
              <a:solidFill>
                <a:srgbClr val="FF0000"/>
              </a:solidFill>
            </a:endParaRPr>
          </a:p>
        </p:txBody>
      </p:sp>
      <p:sp>
        <p:nvSpPr>
          <p:cNvPr id="5" name="مربع نص 4"/>
          <p:cNvSpPr txBox="1"/>
          <p:nvPr/>
        </p:nvSpPr>
        <p:spPr>
          <a:xfrm>
            <a:off x="857223" y="1230408"/>
            <a:ext cx="7305337" cy="1055608"/>
          </a:xfrm>
          <a:prstGeom prst="roundRect">
            <a:avLst/>
          </a:prstGeom>
        </p:spPr>
        <p:style>
          <a:lnRef idx="1">
            <a:schemeClr val="dk1"/>
          </a:lnRef>
          <a:fillRef idx="2">
            <a:schemeClr val="dk1"/>
          </a:fillRef>
          <a:effectRef idx="1">
            <a:schemeClr val="dk1"/>
          </a:effectRef>
          <a:fontRef idx="minor">
            <a:schemeClr val="dk1"/>
          </a:fontRef>
        </p:style>
        <p:txBody>
          <a:bodyPr wrap="square" rtlCol="1">
            <a:spAutoFit/>
          </a:bodyPr>
          <a:lstStyle/>
          <a:p>
            <a:r>
              <a:rPr lang="ar-EG" sz="2800" b="1" dirty="0" smtClean="0">
                <a:solidFill>
                  <a:srgbClr val="0000FF"/>
                </a:solidFill>
              </a:rPr>
              <a:t>يعاني كثير من  الخدم من تأخر صرف راتبه الشهري أقترح حلولا لهذه المشكلة </a:t>
            </a:r>
            <a:r>
              <a:rPr lang="ar-EG" sz="2800" b="1" dirty="0">
                <a:solidFill>
                  <a:srgbClr val="0000FF"/>
                </a:solidFill>
              </a:rPr>
              <a:t>.</a:t>
            </a:r>
            <a:endParaRPr lang="ar-EG" sz="2800" b="1" dirty="0" smtClean="0">
              <a:solidFill>
                <a:srgbClr val="0000FF"/>
              </a:solidFill>
            </a:endParaRPr>
          </a:p>
        </p:txBody>
      </p:sp>
      <p:sp>
        <p:nvSpPr>
          <p:cNvPr id="6" name="مربع نص 5"/>
          <p:cNvSpPr txBox="1"/>
          <p:nvPr/>
        </p:nvSpPr>
        <p:spPr>
          <a:xfrm>
            <a:off x="785786" y="2513430"/>
            <a:ext cx="7358114" cy="3915966"/>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EG" sz="2800" b="1" dirty="0" smtClean="0">
                <a:solidFill>
                  <a:schemeClr val="tx1"/>
                </a:solidFill>
              </a:rPr>
              <a:t>........................................................................................................................................................................................................................................................................................................................................................................................................................................................................................................................................................................</a:t>
            </a:r>
          </a:p>
        </p:txBody>
      </p:sp>
      <p:sp>
        <p:nvSpPr>
          <p:cNvPr id="7" name="مربع نص 6"/>
          <p:cNvSpPr txBox="1">
            <a:spLocks noChangeArrowheads="1"/>
          </p:cNvSpPr>
          <p:nvPr/>
        </p:nvSpPr>
        <p:spPr bwMode="auto">
          <a:xfrm>
            <a:off x="1000100" y="2643182"/>
            <a:ext cx="6643721" cy="2554545"/>
          </a:xfrm>
          <a:prstGeom prst="rect">
            <a:avLst/>
          </a:prstGeom>
          <a:noFill/>
          <a:ln w="9525">
            <a:noFill/>
            <a:miter lim="800000"/>
            <a:headEnd/>
            <a:tailEnd/>
          </a:ln>
        </p:spPr>
        <p:txBody>
          <a:bodyPr wrap="square">
            <a:spAutoFit/>
          </a:bodyPr>
          <a:lstStyle/>
          <a:p>
            <a:pPr algn="r"/>
            <a:r>
              <a:rPr lang="ar-SA" sz="4000" b="1" dirty="0" smtClean="0">
                <a:solidFill>
                  <a:srgbClr val="FF0000"/>
                </a:solidFill>
              </a:rPr>
              <a:t>أقترح وجود شركات تكون </a:t>
            </a:r>
            <a:r>
              <a:rPr lang="ar-SA" sz="4000" b="1" dirty="0" err="1" smtClean="0">
                <a:solidFill>
                  <a:srgbClr val="FF0000"/>
                </a:solidFill>
              </a:rPr>
              <a:t>مسؤولة</a:t>
            </a:r>
            <a:r>
              <a:rPr lang="ar-SA" sz="4000" b="1" dirty="0" smtClean="0">
                <a:solidFill>
                  <a:srgbClr val="FF0000"/>
                </a:solidFill>
              </a:rPr>
              <a:t> عن هذه العمالة بحيث يصرف العامل راتبه من هذه الشركات وليس من الأفراد ويكون العامل تابع لهذه الشركات </a:t>
            </a:r>
            <a:endParaRPr lang="ar-SA" sz="4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9"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0" fill="hold"/>
                                        <p:tgtEl>
                                          <p:spTgt spid="4"/>
                                        </p:tgtEl>
                                        <p:attrNameLst>
                                          <p:attrName>ppt_w</p:attrName>
                                        </p:attrNameLst>
                                      </p:cBhvr>
                                      <p:tavLst>
                                        <p:tav tm="0" fmla="#ppt_w*sin(2.5*pi*$)">
                                          <p:val>
                                            <p:fltVal val="0"/>
                                          </p:val>
                                        </p:tav>
                                        <p:tav tm="100000">
                                          <p:val>
                                            <p:fltVal val="1"/>
                                          </p:val>
                                        </p:tav>
                                      </p:tavLst>
                                    </p:anim>
                                    <p:anim calcmode="lin" valueType="num">
                                      <p:cBhvr>
                                        <p:cTn id="15"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8" presetClass="entr" presetSubtype="0" accel="5000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7"/>
                                        </p:tgtEl>
                                        <p:attrNameLst>
                                          <p:attrName>ppt_y</p:attrName>
                                        </p:attrNameLst>
                                      </p:cBhvr>
                                      <p:tavLst>
                                        <p:tav tm="0">
                                          <p:val>
                                            <p:strVal val="#ppt_y"/>
                                          </p:val>
                                        </p:tav>
                                        <p:tav tm="100000">
                                          <p:val>
                                            <p:strVal val="#ppt_y"/>
                                          </p:val>
                                        </p:tav>
                                      </p:tavLst>
                                    </p:anim>
                                    <p:animEffect transition="in" filter="fade">
                                      <p:cBhvr>
                                        <p:cTn id="3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3"/>
          <a:srcRect/>
          <a:stretch>
            <a:fillRect/>
          </a:stretch>
        </p:blipFill>
        <p:spPr bwMode="auto">
          <a:xfrm>
            <a:off x="0" y="-24"/>
            <a:ext cx="9144000" cy="6858024"/>
          </a:xfrm>
          <a:prstGeom prst="rect">
            <a:avLst/>
          </a:prstGeom>
          <a:noFill/>
        </p:spPr>
      </p:pic>
      <p:sp>
        <p:nvSpPr>
          <p:cNvPr id="4" name="انفجار 1 3"/>
          <p:cNvSpPr/>
          <p:nvPr/>
        </p:nvSpPr>
        <p:spPr>
          <a:xfrm>
            <a:off x="5000628" y="736223"/>
            <a:ext cx="3571900" cy="1121141"/>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3</a:t>
            </a:r>
            <a:endParaRPr lang="ar-EG" sz="5400" b="1" dirty="0">
              <a:solidFill>
                <a:srgbClr val="FF0000"/>
              </a:solidFill>
            </a:endParaRPr>
          </a:p>
        </p:txBody>
      </p:sp>
      <p:sp>
        <p:nvSpPr>
          <p:cNvPr id="5" name="مربع نص 4"/>
          <p:cNvSpPr txBox="1"/>
          <p:nvPr/>
        </p:nvSpPr>
        <p:spPr>
          <a:xfrm>
            <a:off x="571472" y="1928802"/>
            <a:ext cx="7926412" cy="1328023"/>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EG" sz="3600" b="1" dirty="0" smtClean="0">
                <a:solidFill>
                  <a:srgbClr val="0000FF"/>
                </a:solidFill>
              </a:rPr>
              <a:t>أتدارس مع والدي  هدي النبي </a:t>
            </a:r>
            <a:r>
              <a:rPr lang="ar-EG" sz="3600" b="1" dirty="0" smtClean="0">
                <a:solidFill>
                  <a:srgbClr val="0000FF"/>
                </a:solidFill>
                <a:sym typeface="AGA Arabesque"/>
              </a:rPr>
              <a:t></a:t>
            </a:r>
            <a:r>
              <a:rPr lang="ar-EG" sz="3600" b="1" dirty="0" smtClean="0">
                <a:solidFill>
                  <a:srgbClr val="0000FF"/>
                </a:solidFill>
              </a:rPr>
              <a:t>في التعامل مع الصغار وأكتب النتائج التي توصلنا إليها .</a:t>
            </a:r>
          </a:p>
        </p:txBody>
      </p:sp>
      <p:sp>
        <p:nvSpPr>
          <p:cNvPr id="6" name="مربع نص 5"/>
          <p:cNvSpPr txBox="1"/>
          <p:nvPr/>
        </p:nvSpPr>
        <p:spPr>
          <a:xfrm>
            <a:off x="642910" y="3443543"/>
            <a:ext cx="7929618" cy="2485787"/>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2800" b="1" dirty="0" smtClean="0">
                <a:solidFill>
                  <a:schemeClr val="tx1"/>
                </a:solidFill>
              </a:rPr>
              <a:t>..............................................................................................................................................................................................................................................................................................................................................</a:t>
            </a:r>
          </a:p>
        </p:txBody>
      </p:sp>
      <p:sp>
        <p:nvSpPr>
          <p:cNvPr id="7" name="مربع نص 6"/>
          <p:cNvSpPr txBox="1">
            <a:spLocks noChangeArrowheads="1"/>
          </p:cNvSpPr>
          <p:nvPr/>
        </p:nvSpPr>
        <p:spPr bwMode="auto">
          <a:xfrm>
            <a:off x="928662" y="3500438"/>
            <a:ext cx="7286663" cy="2062103"/>
          </a:xfrm>
          <a:prstGeom prst="rect">
            <a:avLst/>
          </a:prstGeom>
          <a:noFill/>
          <a:ln w="9525">
            <a:noFill/>
            <a:miter lim="800000"/>
            <a:headEnd/>
            <a:tailEnd/>
          </a:ln>
        </p:spPr>
        <p:txBody>
          <a:bodyPr wrap="square">
            <a:spAutoFit/>
          </a:bodyPr>
          <a:lstStyle/>
          <a:p>
            <a:pPr algn="r"/>
            <a:r>
              <a:rPr lang="ar-SA" sz="3200" b="1" dirty="0" smtClean="0">
                <a:solidFill>
                  <a:srgbClr val="FF0000"/>
                </a:solidFill>
              </a:rPr>
              <a:t>يجب علينا الاقتداء بالنبي  صلى الله عليه وسلم في الرحمة بالصغار وحسن التعامل معهم والاقتداء بالنبي صلى الله عليه وسلم في ممازحة الصغار وتوجيههم وإرشادهم  </a:t>
            </a:r>
            <a:endParaRPr lang="ar-SA"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8" presetClass="entr" presetSubtype="0" accel="5000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5"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26" dur="1000" fill="hold"/>
                                        <p:tgtEl>
                                          <p:spTgt spid="7"/>
                                        </p:tgtEl>
                                        <p:attrNameLst>
                                          <p:attrName>ppt_y</p:attrName>
                                        </p:attrNameLst>
                                      </p:cBhvr>
                                      <p:tavLst>
                                        <p:tav tm="0">
                                          <p:val>
                                            <p:strVal val="#ppt_y"/>
                                          </p:val>
                                        </p:tav>
                                        <p:tav tm="100000">
                                          <p:val>
                                            <p:strVal val="#ppt_y"/>
                                          </p:val>
                                        </p:tav>
                                      </p:tavLst>
                                    </p:anim>
                                    <p:animEffect transition="in" filter="fade">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pic>
        <p:nvPicPr>
          <p:cNvPr id="3" name="صورة 2" descr="goldfloral3.jpg"/>
          <p:cNvPicPr>
            <a:picLocks noChangeAspect="1"/>
          </p:cNvPicPr>
          <p:nvPr/>
        </p:nvPicPr>
        <p:blipFill>
          <a:blip r:embed="rId3" cstate="print"/>
          <a:stretch>
            <a:fillRect/>
          </a:stretch>
        </p:blipFill>
        <p:spPr>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انفجار 1 3"/>
          <p:cNvSpPr/>
          <p:nvPr/>
        </p:nvSpPr>
        <p:spPr>
          <a:xfrm>
            <a:off x="5000628" y="500042"/>
            <a:ext cx="3571900" cy="1143008"/>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4</a:t>
            </a:r>
            <a:endParaRPr lang="ar-EG" sz="5400" b="1" dirty="0">
              <a:solidFill>
                <a:srgbClr val="FF0000"/>
              </a:solidFill>
            </a:endParaRPr>
          </a:p>
        </p:txBody>
      </p:sp>
      <p:sp>
        <p:nvSpPr>
          <p:cNvPr id="5" name="مربع نص 4"/>
          <p:cNvSpPr txBox="1"/>
          <p:nvPr/>
        </p:nvSpPr>
        <p:spPr>
          <a:xfrm>
            <a:off x="537356" y="1714488"/>
            <a:ext cx="8001056"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2800" b="1" dirty="0" smtClean="0">
                <a:solidFill>
                  <a:srgbClr val="0000FF"/>
                </a:solidFill>
              </a:rPr>
              <a:t>أكتب رسالة إلى شخص يسيء إلى الخدم ويظلمهم عند التعامل معهم </a:t>
            </a:r>
          </a:p>
        </p:txBody>
      </p:sp>
      <p:sp>
        <p:nvSpPr>
          <p:cNvPr id="6" name="مربع نص 5"/>
          <p:cNvSpPr txBox="1"/>
          <p:nvPr/>
        </p:nvSpPr>
        <p:spPr>
          <a:xfrm>
            <a:off x="571472" y="2428868"/>
            <a:ext cx="8001056" cy="3799999"/>
          </a:xfrm>
          <a:prstGeom prst="verticalScroll">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EG" sz="2800" b="1" dirty="0" smtClean="0">
                <a:solidFill>
                  <a:schemeClr val="tx1"/>
                </a:solidFill>
              </a:rPr>
              <a:t>...................................................................................................................................................................................................................................................................................................................................................................................................................................................................................................</a:t>
            </a:r>
          </a:p>
        </p:txBody>
      </p:sp>
      <p:sp>
        <p:nvSpPr>
          <p:cNvPr id="7" name="مربع نص 6"/>
          <p:cNvSpPr txBox="1">
            <a:spLocks noChangeArrowheads="1"/>
          </p:cNvSpPr>
          <p:nvPr/>
        </p:nvSpPr>
        <p:spPr bwMode="auto">
          <a:xfrm>
            <a:off x="1285852" y="2786058"/>
            <a:ext cx="6643721" cy="3170099"/>
          </a:xfrm>
          <a:prstGeom prst="rect">
            <a:avLst/>
          </a:prstGeom>
          <a:noFill/>
          <a:ln w="9525">
            <a:noFill/>
            <a:miter lim="800000"/>
            <a:headEnd/>
            <a:tailEnd/>
          </a:ln>
        </p:spPr>
        <p:txBody>
          <a:bodyPr wrap="square">
            <a:spAutoFit/>
          </a:bodyPr>
          <a:lstStyle/>
          <a:p>
            <a:pPr algn="r"/>
            <a:r>
              <a:rPr lang="ar-SA" sz="4000" b="1" dirty="0" smtClean="0"/>
              <a:t>أذكره بقوله صلى الله عليه وسلم (قال الله : ثلاثة أنا خصمهم يوم القيامة  رجل أعطى </a:t>
            </a:r>
            <a:r>
              <a:rPr lang="ar-SA" sz="4000" b="1" dirty="0" err="1" smtClean="0"/>
              <a:t>بي</a:t>
            </a:r>
            <a:r>
              <a:rPr lang="ar-SA" sz="4000" b="1" dirty="0" smtClean="0"/>
              <a:t> ثم غدر ورجل باع حرا فأكل ثمنه ورجل استأجر أجيرا استوفى منه ولم يعط أجره )</a:t>
            </a:r>
            <a:endParaRPr lang="ar-SA"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0" fill="hold"/>
                                        <p:tgtEl>
                                          <p:spTgt spid="4"/>
                                        </p:tgtEl>
                                        <p:attrNameLst>
                                          <p:attrName>ppt_w</p:attrName>
                                        </p:attrNameLst>
                                      </p:cBhvr>
                                      <p:tavLst>
                                        <p:tav tm="0" fmla="#ppt_w*sin(2.5*pi*$)">
                                          <p:val>
                                            <p:fltVal val="0"/>
                                          </p:val>
                                        </p:tav>
                                        <p:tav tm="100000">
                                          <p:val>
                                            <p:fltVal val="1"/>
                                          </p:val>
                                        </p:tav>
                                      </p:tavLst>
                                    </p:anim>
                                    <p:anim calcmode="lin" valueType="num">
                                      <p:cBhvr>
                                        <p:cTn id="14"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8" presetClass="entr" presetSubtype="0" accel="5000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31" dur="1000" fill="hold"/>
                                        <p:tgtEl>
                                          <p:spTgt spid="7"/>
                                        </p:tgtEl>
                                        <p:attrNameLst>
                                          <p:attrName>ppt_y</p:attrName>
                                        </p:attrNameLst>
                                      </p:cBhvr>
                                      <p:tavLst>
                                        <p:tav tm="0">
                                          <p:val>
                                            <p:strVal val="#ppt_y"/>
                                          </p:val>
                                        </p:tav>
                                        <p:tav tm="100000">
                                          <p:val>
                                            <p:strVal val="#ppt_y"/>
                                          </p:val>
                                        </p:tav>
                                      </p:tavLst>
                                    </p:anim>
                                    <p:animEffect transition="in" filter="fade">
                                      <p:cBhvr>
                                        <p:cTn id="3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4" name="انفجار 1 3"/>
          <p:cNvSpPr/>
          <p:nvPr/>
        </p:nvSpPr>
        <p:spPr>
          <a:xfrm>
            <a:off x="4643438" y="857232"/>
            <a:ext cx="3571900" cy="1143008"/>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5</a:t>
            </a:r>
            <a:endParaRPr lang="ar-EG" sz="5400" b="1" dirty="0">
              <a:solidFill>
                <a:srgbClr val="FF0000"/>
              </a:solidFill>
            </a:endParaRPr>
          </a:p>
        </p:txBody>
      </p:sp>
      <p:sp>
        <p:nvSpPr>
          <p:cNvPr id="5" name="مربع نص 4"/>
          <p:cNvSpPr txBox="1"/>
          <p:nvPr/>
        </p:nvSpPr>
        <p:spPr>
          <a:xfrm>
            <a:off x="928662" y="2062881"/>
            <a:ext cx="7286676" cy="2009061"/>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800" b="1" dirty="0" smtClean="0">
                <a:solidFill>
                  <a:srgbClr val="0000FF"/>
                </a:solidFill>
              </a:rPr>
              <a:t>من الحقوق الواجبة للخدم دعوة الكافر منهم للإسلام وتعليم الجاهل منهم أحكام الدين بزيارة الموقع الالكتروني لأحد مكاتب الدعوة وتوعية الجاليات أو إحدى المكتبات العامة التي تعني بكتب الجاليات ....</a:t>
            </a:r>
            <a:endParaRPr lang="ar-EG" sz="2800" b="1" dirty="0">
              <a:solidFill>
                <a:srgbClr val="0000FF"/>
              </a:solidFill>
            </a:endParaRPr>
          </a:p>
        </p:txBody>
      </p:sp>
      <p:sp>
        <p:nvSpPr>
          <p:cNvPr id="6" name="مربع نص 5"/>
          <p:cNvSpPr txBox="1"/>
          <p:nvPr/>
        </p:nvSpPr>
        <p:spPr>
          <a:xfrm>
            <a:off x="950529" y="4214818"/>
            <a:ext cx="7286676" cy="1736646"/>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r>
              <a:rPr lang="ar-EG" sz="3200" b="1" dirty="0" smtClean="0">
                <a:solidFill>
                  <a:srgbClr val="0000FF"/>
                </a:solidFill>
              </a:rPr>
              <a:t>أكتب عناوين بعض الكتب والأشرطة النافعة في ذلك ثم أخرجها في نشرة  وأوزعها على زملائي في المدرسة وأقربائي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3"/>
          <a:srcRect/>
          <a:stretch>
            <a:fillRect/>
          </a:stretch>
        </p:blipFill>
        <p:spPr bwMode="auto">
          <a:xfrm>
            <a:off x="0" y="-24"/>
            <a:ext cx="9144000" cy="6858024"/>
          </a:xfrm>
          <a:prstGeom prst="rect">
            <a:avLst/>
          </a:prstGeom>
          <a:noFill/>
        </p:spPr>
      </p:pic>
      <p:pic>
        <p:nvPicPr>
          <p:cNvPr id="3" name="صورة 2" descr="goldfloral3.jpg"/>
          <p:cNvPicPr>
            <a:picLocks noChangeAspect="1"/>
          </p:cNvPicPr>
          <p:nvPr/>
        </p:nvPicPr>
        <p:blipFill>
          <a:blip r:embed="rId4" cstate="print"/>
          <a:stretch>
            <a:fillRect/>
          </a:stretch>
        </p:blipFill>
        <p:spPr>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انفجار 1 3"/>
          <p:cNvSpPr/>
          <p:nvPr/>
        </p:nvSpPr>
        <p:spPr>
          <a:xfrm>
            <a:off x="5000628" y="500042"/>
            <a:ext cx="3571900" cy="1143008"/>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6</a:t>
            </a:r>
            <a:endParaRPr lang="ar-EG" sz="5400" b="1" dirty="0">
              <a:solidFill>
                <a:srgbClr val="FF0000"/>
              </a:solidFill>
            </a:endParaRPr>
          </a:p>
        </p:txBody>
      </p:sp>
      <p:sp>
        <p:nvSpPr>
          <p:cNvPr id="5" name="مربع نص 4"/>
          <p:cNvSpPr txBox="1"/>
          <p:nvPr/>
        </p:nvSpPr>
        <p:spPr>
          <a:xfrm>
            <a:off x="537356" y="1714488"/>
            <a:ext cx="8001056" cy="119181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3200" b="1" dirty="0" smtClean="0">
                <a:solidFill>
                  <a:srgbClr val="0000FF"/>
                </a:solidFill>
              </a:rPr>
              <a:t>استقدمت جارتنا خادمة لها ولكنها على غير دين الإسلام ما الخطوات التي يمكن تقديمها لها للدخول في دين الإسلام .</a:t>
            </a:r>
            <a:endParaRPr lang="ar-EG" sz="3200" b="1" dirty="0">
              <a:solidFill>
                <a:srgbClr val="0000FF"/>
              </a:solidFill>
            </a:endParaRPr>
          </a:p>
        </p:txBody>
      </p:sp>
      <p:sp>
        <p:nvSpPr>
          <p:cNvPr id="6" name="مربع نص 5"/>
          <p:cNvSpPr txBox="1"/>
          <p:nvPr/>
        </p:nvSpPr>
        <p:spPr>
          <a:xfrm>
            <a:off x="3000364" y="2996328"/>
            <a:ext cx="3286148" cy="646986"/>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pPr algn="ctr"/>
            <a:r>
              <a:rPr lang="ar-EG" sz="3200" b="1" dirty="0" smtClean="0">
                <a:solidFill>
                  <a:srgbClr val="0000FF"/>
                </a:solidFill>
              </a:rPr>
              <a:t>الخطوات المقترحة</a:t>
            </a:r>
            <a:endParaRPr lang="ar-EG" sz="3200" b="1" dirty="0">
              <a:solidFill>
                <a:srgbClr val="0000FF"/>
              </a:solidFill>
            </a:endParaRPr>
          </a:p>
        </p:txBody>
      </p:sp>
      <p:sp>
        <p:nvSpPr>
          <p:cNvPr id="8" name="مربع نص 7"/>
          <p:cNvSpPr txBox="1"/>
          <p:nvPr/>
        </p:nvSpPr>
        <p:spPr>
          <a:xfrm>
            <a:off x="642910" y="3714752"/>
            <a:ext cx="7858180" cy="578882"/>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EG" sz="2800" b="1" dirty="0" smtClean="0">
                <a:solidFill>
                  <a:schemeClr val="tx1"/>
                </a:solidFill>
                <a:sym typeface="AGA Arabesque"/>
              </a:rPr>
              <a:t>.............................................................................</a:t>
            </a:r>
            <a:endParaRPr lang="ar-EG" sz="2800" b="1" dirty="0" smtClean="0">
              <a:solidFill>
                <a:srgbClr val="0000FF"/>
              </a:solidFill>
            </a:endParaRPr>
          </a:p>
        </p:txBody>
      </p:sp>
      <p:sp>
        <p:nvSpPr>
          <p:cNvPr id="9" name="مربع نص 8"/>
          <p:cNvSpPr txBox="1"/>
          <p:nvPr/>
        </p:nvSpPr>
        <p:spPr>
          <a:xfrm>
            <a:off x="642910" y="4357694"/>
            <a:ext cx="7858180" cy="578882"/>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EG" sz="2800" b="1" dirty="0" smtClean="0">
                <a:solidFill>
                  <a:schemeClr val="tx1"/>
                </a:solidFill>
                <a:sym typeface="AGA Arabesque"/>
              </a:rPr>
              <a:t>.............................................................................</a:t>
            </a:r>
            <a:endParaRPr lang="ar-EG" sz="2800" b="1" dirty="0" smtClean="0">
              <a:solidFill>
                <a:srgbClr val="0000FF"/>
              </a:solidFill>
            </a:endParaRPr>
          </a:p>
        </p:txBody>
      </p:sp>
      <p:sp>
        <p:nvSpPr>
          <p:cNvPr id="10" name="مربع نص 9"/>
          <p:cNvSpPr txBox="1"/>
          <p:nvPr/>
        </p:nvSpPr>
        <p:spPr>
          <a:xfrm>
            <a:off x="642910" y="5027374"/>
            <a:ext cx="7858180" cy="578882"/>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EG" sz="2800" b="1" dirty="0" smtClean="0">
                <a:solidFill>
                  <a:schemeClr val="tx1"/>
                </a:solidFill>
                <a:sym typeface="AGA Arabesque"/>
              </a:rPr>
              <a:t>.............................................................................</a:t>
            </a:r>
            <a:endParaRPr lang="ar-EG" sz="2800" b="1" dirty="0" smtClean="0">
              <a:solidFill>
                <a:srgbClr val="0000FF"/>
              </a:solidFill>
            </a:endParaRPr>
          </a:p>
        </p:txBody>
      </p:sp>
      <p:sp>
        <p:nvSpPr>
          <p:cNvPr id="11" name="مربع نص 10"/>
          <p:cNvSpPr txBox="1"/>
          <p:nvPr/>
        </p:nvSpPr>
        <p:spPr>
          <a:xfrm>
            <a:off x="642910" y="5696355"/>
            <a:ext cx="7858180" cy="578882"/>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EG" sz="2800" b="1" dirty="0" smtClean="0">
                <a:solidFill>
                  <a:schemeClr val="tx1"/>
                </a:solidFill>
                <a:sym typeface="AGA Arabesque"/>
              </a:rPr>
              <a:t>.............................................................................</a:t>
            </a:r>
            <a:endParaRPr lang="ar-EG" sz="2800" b="1" dirty="0" smtClean="0">
              <a:solidFill>
                <a:srgbClr val="0000FF"/>
              </a:solidFill>
            </a:endParaRPr>
          </a:p>
        </p:txBody>
      </p:sp>
      <p:sp>
        <p:nvSpPr>
          <p:cNvPr id="12" name="مربع نص 11"/>
          <p:cNvSpPr txBox="1">
            <a:spLocks noChangeArrowheads="1"/>
          </p:cNvSpPr>
          <p:nvPr/>
        </p:nvSpPr>
        <p:spPr bwMode="auto">
          <a:xfrm>
            <a:off x="357158" y="3714752"/>
            <a:ext cx="7929605" cy="584775"/>
          </a:xfrm>
          <a:prstGeom prst="rect">
            <a:avLst/>
          </a:prstGeom>
          <a:noFill/>
          <a:ln w="9525">
            <a:noFill/>
            <a:miter lim="800000"/>
            <a:headEnd/>
            <a:tailEnd/>
          </a:ln>
        </p:spPr>
        <p:txBody>
          <a:bodyPr wrap="square">
            <a:spAutoFit/>
          </a:bodyPr>
          <a:lstStyle/>
          <a:p>
            <a:pPr algn="r"/>
            <a:r>
              <a:rPr lang="ar-SA" sz="3200" b="1" dirty="0" smtClean="0">
                <a:solidFill>
                  <a:srgbClr val="FF0000"/>
                </a:solidFill>
              </a:rPr>
              <a:t>1- المعاملة الحسنة التي تجعلها تدرك مدى سماحة الإسلام </a:t>
            </a:r>
            <a:endParaRPr lang="ar-SA" sz="3200" b="1" dirty="0">
              <a:solidFill>
                <a:srgbClr val="FF0000"/>
              </a:solidFill>
            </a:endParaRPr>
          </a:p>
        </p:txBody>
      </p:sp>
      <p:sp>
        <p:nvSpPr>
          <p:cNvPr id="13" name="مربع نص 12"/>
          <p:cNvSpPr txBox="1">
            <a:spLocks noChangeArrowheads="1"/>
          </p:cNvSpPr>
          <p:nvPr/>
        </p:nvSpPr>
        <p:spPr bwMode="auto">
          <a:xfrm>
            <a:off x="500034" y="4429132"/>
            <a:ext cx="7929605" cy="584775"/>
          </a:xfrm>
          <a:prstGeom prst="rect">
            <a:avLst/>
          </a:prstGeom>
          <a:noFill/>
          <a:ln w="9525">
            <a:noFill/>
            <a:miter lim="800000"/>
            <a:headEnd/>
            <a:tailEnd/>
          </a:ln>
        </p:spPr>
        <p:txBody>
          <a:bodyPr wrap="square">
            <a:spAutoFit/>
          </a:bodyPr>
          <a:lstStyle/>
          <a:p>
            <a:pPr algn="r"/>
            <a:r>
              <a:rPr lang="ar-SA" sz="3200" b="1" dirty="0" smtClean="0">
                <a:solidFill>
                  <a:srgbClr val="FF0000"/>
                </a:solidFill>
              </a:rPr>
              <a:t>2- تقدم الهدايا والعطايا لها حتى يألف قلبها للإسلام </a:t>
            </a:r>
            <a:endParaRPr lang="ar-SA" sz="3200" b="1" dirty="0">
              <a:solidFill>
                <a:srgbClr val="FF0000"/>
              </a:solidFill>
            </a:endParaRPr>
          </a:p>
        </p:txBody>
      </p:sp>
      <p:sp>
        <p:nvSpPr>
          <p:cNvPr id="14" name="مربع نص 13"/>
          <p:cNvSpPr txBox="1">
            <a:spLocks noChangeArrowheads="1"/>
          </p:cNvSpPr>
          <p:nvPr/>
        </p:nvSpPr>
        <p:spPr bwMode="auto">
          <a:xfrm>
            <a:off x="500034" y="5072074"/>
            <a:ext cx="7929605" cy="584775"/>
          </a:xfrm>
          <a:prstGeom prst="rect">
            <a:avLst/>
          </a:prstGeom>
          <a:noFill/>
          <a:ln w="9525">
            <a:noFill/>
            <a:miter lim="800000"/>
            <a:headEnd/>
            <a:tailEnd/>
          </a:ln>
        </p:spPr>
        <p:txBody>
          <a:bodyPr wrap="square">
            <a:spAutoFit/>
          </a:bodyPr>
          <a:lstStyle/>
          <a:p>
            <a:pPr algn="r"/>
            <a:r>
              <a:rPr lang="ar-SA" sz="3200" b="1" dirty="0" smtClean="0">
                <a:solidFill>
                  <a:srgbClr val="FF0000"/>
                </a:solidFill>
              </a:rPr>
              <a:t>3- عرض الإسلام عليها </a:t>
            </a:r>
            <a:endParaRPr lang="ar-SA" sz="3200" b="1" dirty="0">
              <a:solidFill>
                <a:srgbClr val="FF0000"/>
              </a:solidFill>
            </a:endParaRPr>
          </a:p>
        </p:txBody>
      </p:sp>
      <p:sp>
        <p:nvSpPr>
          <p:cNvPr id="15" name="مربع نص 14"/>
          <p:cNvSpPr txBox="1">
            <a:spLocks noChangeArrowheads="1"/>
          </p:cNvSpPr>
          <p:nvPr/>
        </p:nvSpPr>
        <p:spPr bwMode="auto">
          <a:xfrm>
            <a:off x="500034" y="5715016"/>
            <a:ext cx="7929605" cy="584775"/>
          </a:xfrm>
          <a:prstGeom prst="rect">
            <a:avLst/>
          </a:prstGeom>
          <a:noFill/>
          <a:ln w="9525">
            <a:noFill/>
            <a:miter lim="800000"/>
            <a:headEnd/>
            <a:tailEnd/>
          </a:ln>
        </p:spPr>
        <p:txBody>
          <a:bodyPr wrap="square">
            <a:spAutoFit/>
          </a:bodyPr>
          <a:lstStyle/>
          <a:p>
            <a:pPr algn="r"/>
            <a:r>
              <a:rPr lang="ar-SA" sz="3200" b="1" dirty="0" smtClean="0">
                <a:solidFill>
                  <a:srgbClr val="FF0000"/>
                </a:solidFill>
              </a:rPr>
              <a:t>4- تعليمها أمور الإسلام ومعاملتها معاملة المؤلفة قلوبهم </a:t>
            </a:r>
            <a:endParaRPr lang="ar-SA" sz="3200" b="1" dirty="0">
              <a:solidFill>
                <a:srgbClr val="FF0000"/>
              </a:solidFill>
            </a:endParaRPr>
          </a:p>
        </p:txBody>
      </p:sp>
      <p:sp>
        <p:nvSpPr>
          <p:cNvPr id="16" name="مستطيل 15"/>
          <p:cNvSpPr/>
          <p:nvPr/>
        </p:nvSpPr>
        <p:spPr>
          <a:xfrm>
            <a:off x="2123728" y="6453336"/>
            <a:ext cx="4966424" cy="400110"/>
          </a:xfrm>
          <a:prstGeom prst="rect">
            <a:avLst/>
          </a:prstGeom>
        </p:spPr>
        <p:txBody>
          <a:bodyPr wrap="none">
            <a:spAutoFit/>
          </a:bodyPr>
          <a:lstStyle/>
          <a:p>
            <a:r>
              <a:rPr lang="ar-SA" sz="2000" b="1" dirty="0"/>
              <a:t>الأستاذ أبو يوسف منتدى التربية والتعليم بالمدينة المنورة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0" fill="hold"/>
                                        <p:tgtEl>
                                          <p:spTgt spid="4"/>
                                        </p:tgtEl>
                                        <p:attrNameLst>
                                          <p:attrName>ppt_w</p:attrName>
                                        </p:attrNameLst>
                                      </p:cBhvr>
                                      <p:tavLst>
                                        <p:tav tm="0" fmla="#ppt_w*sin(2.5*pi*$)">
                                          <p:val>
                                            <p:fltVal val="0"/>
                                          </p:val>
                                        </p:tav>
                                        <p:tav tm="100000">
                                          <p:val>
                                            <p:fltVal val="1"/>
                                          </p:val>
                                        </p:tav>
                                      </p:tavLst>
                                    </p:anim>
                                    <p:anim calcmode="lin" valueType="num">
                                      <p:cBhvr>
                                        <p:cTn id="14"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randombar(horizont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randombar(horizont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48" presetClass="entr" presetSubtype="0" accel="5000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0" dur="1000" fill="hold"/>
                                        <p:tgtEl>
                                          <p:spTgt spid="12"/>
                                        </p:tgtEl>
                                        <p:attrNameLst>
                                          <p:attrName>ppt_x</p:attrName>
                                        </p:attrNameLst>
                                      </p:cBhvr>
                                      <p:tavLst>
                                        <p:tav tm="0">
                                          <p:val>
                                            <p:fltVal val="-1"/>
                                          </p:val>
                                        </p:tav>
                                        <p:tav tm="50000">
                                          <p:val>
                                            <p:fltVal val="0.95"/>
                                          </p:val>
                                        </p:tav>
                                        <p:tav tm="100000">
                                          <p:val>
                                            <p:strVal val="#ppt_x"/>
                                          </p:val>
                                        </p:tav>
                                      </p:tavLst>
                                    </p:anim>
                                    <p:anim calcmode="lin" valueType="num">
                                      <p:cBhvr>
                                        <p:cTn id="51" dur="1000" fill="hold"/>
                                        <p:tgtEl>
                                          <p:spTgt spid="12"/>
                                        </p:tgtEl>
                                        <p:attrNameLst>
                                          <p:attrName>ppt_y</p:attrName>
                                        </p:attrNameLst>
                                      </p:cBhvr>
                                      <p:tavLst>
                                        <p:tav tm="0">
                                          <p:val>
                                            <p:strVal val="#ppt_y"/>
                                          </p:val>
                                        </p:tav>
                                        <p:tav tm="100000">
                                          <p:val>
                                            <p:strVal val="#ppt_y"/>
                                          </p:val>
                                        </p:tav>
                                      </p:tavLst>
                                    </p:anim>
                                    <p:animEffect transition="in" filter="fade">
                                      <p:cBhvr>
                                        <p:cTn id="52" dur="10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48" presetClass="entr" presetSubtype="0" accel="5000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1000" fill="hold"/>
                                        <p:tgtEl>
                                          <p:spTgt spid="1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8" dur="1000" fill="hold"/>
                                        <p:tgtEl>
                                          <p:spTgt spid="13"/>
                                        </p:tgtEl>
                                        <p:attrNameLst>
                                          <p:attrName>ppt_x</p:attrName>
                                        </p:attrNameLst>
                                      </p:cBhvr>
                                      <p:tavLst>
                                        <p:tav tm="0">
                                          <p:val>
                                            <p:fltVal val="-1"/>
                                          </p:val>
                                        </p:tav>
                                        <p:tav tm="50000">
                                          <p:val>
                                            <p:fltVal val="0.95"/>
                                          </p:val>
                                        </p:tav>
                                        <p:tav tm="100000">
                                          <p:val>
                                            <p:strVal val="#ppt_x"/>
                                          </p:val>
                                        </p:tav>
                                      </p:tavLst>
                                    </p:anim>
                                    <p:anim calcmode="lin" valueType="num">
                                      <p:cBhvr>
                                        <p:cTn id="59" dur="1000" fill="hold"/>
                                        <p:tgtEl>
                                          <p:spTgt spid="13"/>
                                        </p:tgtEl>
                                        <p:attrNameLst>
                                          <p:attrName>ppt_y</p:attrName>
                                        </p:attrNameLst>
                                      </p:cBhvr>
                                      <p:tavLst>
                                        <p:tav tm="0">
                                          <p:val>
                                            <p:strVal val="#ppt_y"/>
                                          </p:val>
                                        </p:tav>
                                        <p:tav tm="100000">
                                          <p:val>
                                            <p:strVal val="#ppt_y"/>
                                          </p:val>
                                        </p:tav>
                                      </p:tavLst>
                                    </p:anim>
                                    <p:animEffect transition="in" filter="fade">
                                      <p:cBhvr>
                                        <p:cTn id="60" dur="10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48" presetClass="entr" presetSubtype="0" accel="5000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p:cTn id="65" dur="1000" fill="hold"/>
                                        <p:tgtEl>
                                          <p:spTgt spid="1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6" dur="1000" fill="hold"/>
                                        <p:tgtEl>
                                          <p:spTgt spid="14"/>
                                        </p:tgtEl>
                                        <p:attrNameLst>
                                          <p:attrName>ppt_x</p:attrName>
                                        </p:attrNameLst>
                                      </p:cBhvr>
                                      <p:tavLst>
                                        <p:tav tm="0">
                                          <p:val>
                                            <p:fltVal val="-1"/>
                                          </p:val>
                                        </p:tav>
                                        <p:tav tm="50000">
                                          <p:val>
                                            <p:fltVal val="0.95"/>
                                          </p:val>
                                        </p:tav>
                                        <p:tav tm="100000">
                                          <p:val>
                                            <p:strVal val="#ppt_x"/>
                                          </p:val>
                                        </p:tav>
                                      </p:tavLst>
                                    </p:anim>
                                    <p:anim calcmode="lin" valueType="num">
                                      <p:cBhvr>
                                        <p:cTn id="67" dur="1000" fill="hold"/>
                                        <p:tgtEl>
                                          <p:spTgt spid="14"/>
                                        </p:tgtEl>
                                        <p:attrNameLst>
                                          <p:attrName>ppt_y</p:attrName>
                                        </p:attrNameLst>
                                      </p:cBhvr>
                                      <p:tavLst>
                                        <p:tav tm="0">
                                          <p:val>
                                            <p:strVal val="#ppt_y"/>
                                          </p:val>
                                        </p:tav>
                                        <p:tav tm="100000">
                                          <p:val>
                                            <p:strVal val="#ppt_y"/>
                                          </p:val>
                                        </p:tav>
                                      </p:tavLst>
                                    </p:anim>
                                    <p:animEffect transition="in" filter="fade">
                                      <p:cBhvr>
                                        <p:cTn id="68" dur="1000"/>
                                        <p:tgtEl>
                                          <p:spTgt spid="14"/>
                                        </p:tgtEl>
                                      </p:cBhvr>
                                    </p:animEffect>
                                  </p:childTnLst>
                                </p:cTn>
                              </p:par>
                            </p:childTnLst>
                          </p:cTn>
                        </p:par>
                      </p:childTnLst>
                    </p:cTn>
                  </p:par>
                  <p:par>
                    <p:cTn id="69" fill="hold">
                      <p:stCondLst>
                        <p:cond delay="indefinite"/>
                      </p:stCondLst>
                      <p:childTnLst>
                        <p:par>
                          <p:cTn id="70" fill="hold">
                            <p:stCondLst>
                              <p:cond delay="0"/>
                            </p:stCondLst>
                            <p:childTnLst>
                              <p:par>
                                <p:cTn id="71" presetID="48" presetClass="entr" presetSubtype="0" accel="50000"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1000" fill="hold"/>
                                        <p:tgtEl>
                                          <p:spTgt spid="1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4" dur="1000" fill="hold"/>
                                        <p:tgtEl>
                                          <p:spTgt spid="15"/>
                                        </p:tgtEl>
                                        <p:attrNameLst>
                                          <p:attrName>ppt_x</p:attrName>
                                        </p:attrNameLst>
                                      </p:cBhvr>
                                      <p:tavLst>
                                        <p:tav tm="0">
                                          <p:val>
                                            <p:fltVal val="-1"/>
                                          </p:val>
                                        </p:tav>
                                        <p:tav tm="50000">
                                          <p:val>
                                            <p:fltVal val="0.95"/>
                                          </p:val>
                                        </p:tav>
                                        <p:tav tm="100000">
                                          <p:val>
                                            <p:strVal val="#ppt_x"/>
                                          </p:val>
                                        </p:tav>
                                      </p:tavLst>
                                    </p:anim>
                                    <p:anim calcmode="lin" valueType="num">
                                      <p:cBhvr>
                                        <p:cTn id="75" dur="1000" fill="hold"/>
                                        <p:tgtEl>
                                          <p:spTgt spid="15"/>
                                        </p:tgtEl>
                                        <p:attrNameLst>
                                          <p:attrName>ppt_y</p:attrName>
                                        </p:attrNameLst>
                                      </p:cBhvr>
                                      <p:tavLst>
                                        <p:tav tm="0">
                                          <p:val>
                                            <p:strVal val="#ppt_y"/>
                                          </p:val>
                                        </p:tav>
                                        <p:tav tm="100000">
                                          <p:val>
                                            <p:strVal val="#ppt_y"/>
                                          </p:val>
                                        </p:tav>
                                      </p:tavLst>
                                    </p:anim>
                                    <p:animEffect transition="in" filter="fade">
                                      <p:cBhvr>
                                        <p:cTn id="7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P spid="11" grpId="0" animBg="1"/>
      <p:bldP spid="12" grpId="0"/>
      <p:bldP spid="13" grpId="0"/>
      <p:bldP spid="14" grpId="0"/>
      <p:bldP spid="1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3"/>
          <a:srcRect/>
          <a:stretch>
            <a:fillRect/>
          </a:stretch>
        </p:blipFill>
        <p:spPr bwMode="auto">
          <a:xfrm>
            <a:off x="0" y="-24"/>
            <a:ext cx="9144000" cy="6858024"/>
          </a:xfrm>
          <a:prstGeom prst="rect">
            <a:avLst/>
          </a:prstGeom>
          <a:noFill/>
        </p:spPr>
      </p:pic>
      <p:pic>
        <p:nvPicPr>
          <p:cNvPr id="3" name="Picture 1" descr="C:\Documents and Settings\ahmed.ABU-CC02553BBB1\Desktop\My Pictures\3511439_550x370.jpg"/>
          <p:cNvPicPr>
            <a:picLocks noChangeAspect="1" noChangeArrowheads="1"/>
          </p:cNvPicPr>
          <p:nvPr/>
        </p:nvPicPr>
        <p:blipFill>
          <a:blip r:embed="rId4" cstate="print"/>
          <a:srcRect/>
          <a:stretch>
            <a:fillRect/>
          </a:stretch>
        </p:blipFill>
        <p:spPr bwMode="auto">
          <a:xfrm>
            <a:off x="1928794" y="1928802"/>
            <a:ext cx="5420627" cy="352108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Rectangle 2"/>
          <p:cNvSpPr/>
          <p:nvPr/>
        </p:nvSpPr>
        <p:spPr>
          <a:xfrm>
            <a:off x="2857488" y="2662664"/>
            <a:ext cx="4143405" cy="212365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ar-EG" sz="4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reflection blurRad="6350" stA="55000" endA="50" endPos="85000" dir="5400000" sy="-100000" algn="bl" rotWithShape="0"/>
                </a:effectLst>
              </a:rPr>
              <a:t>الوحدة السادسة : تعامل النبي </a:t>
            </a:r>
            <a:r>
              <a:rPr lang="ar-EG" sz="4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reflection blurRad="6350" stA="55000" endA="50" endPos="85000" dir="5400000" sy="-100000" algn="bl" rotWithShape="0"/>
                </a:effectLst>
                <a:sym typeface="AGA Arabesque"/>
              </a:rPr>
              <a:t> مع الوفود والضيوف</a:t>
            </a:r>
            <a:endParaRPr lang="en-US" sz="4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reflection blurRad="6350" stA="55000" endA="50" endPos="85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pic>
        <p:nvPicPr>
          <p:cNvPr id="3" name="صورة 2" descr="goldfloral3.jpg"/>
          <p:cNvPicPr>
            <a:picLocks noChangeAspect="1"/>
          </p:cNvPicPr>
          <p:nvPr/>
        </p:nvPicPr>
        <p:blipFill>
          <a:blip r:embed="rId3" cstate="print"/>
          <a:stretch>
            <a:fillRect/>
          </a:stretch>
        </p:blipFill>
        <p:spPr>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انفجار 1 3"/>
          <p:cNvSpPr/>
          <p:nvPr/>
        </p:nvSpPr>
        <p:spPr>
          <a:xfrm>
            <a:off x="4929190" y="500042"/>
            <a:ext cx="3571900" cy="1571636"/>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5</a:t>
            </a:r>
            <a:endParaRPr lang="ar-EG" sz="5400" b="1" dirty="0">
              <a:solidFill>
                <a:srgbClr val="FF0000"/>
              </a:solidFill>
            </a:endParaRPr>
          </a:p>
        </p:txBody>
      </p:sp>
      <p:sp>
        <p:nvSpPr>
          <p:cNvPr id="6" name="مربع نص 5"/>
          <p:cNvSpPr txBox="1"/>
          <p:nvPr/>
        </p:nvSpPr>
        <p:spPr>
          <a:xfrm>
            <a:off x="1714480" y="2424824"/>
            <a:ext cx="6786610" cy="646986"/>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3200" b="1" dirty="0" smtClean="0">
                <a:solidFill>
                  <a:srgbClr val="FF0000"/>
                </a:solidFill>
              </a:rPr>
              <a:t>أكتب خمس عبارات تدل على الترحيب بالضيف .</a:t>
            </a:r>
          </a:p>
        </p:txBody>
      </p:sp>
      <p:sp>
        <p:nvSpPr>
          <p:cNvPr id="8" name="مربع نص 7"/>
          <p:cNvSpPr txBox="1"/>
          <p:nvPr/>
        </p:nvSpPr>
        <p:spPr>
          <a:xfrm>
            <a:off x="571472" y="3444962"/>
            <a:ext cx="7929618" cy="1055608"/>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EG" sz="2800" b="1" dirty="0" smtClean="0">
                <a:solidFill>
                  <a:schemeClr val="tx1"/>
                </a:solidFill>
              </a:rPr>
              <a:t>..........................................................................................................................................................</a:t>
            </a:r>
          </a:p>
        </p:txBody>
      </p:sp>
      <p:sp>
        <p:nvSpPr>
          <p:cNvPr id="9" name="مربع نص 8"/>
          <p:cNvSpPr txBox="1"/>
          <p:nvPr/>
        </p:nvSpPr>
        <p:spPr>
          <a:xfrm>
            <a:off x="571472" y="4945160"/>
            <a:ext cx="7929618" cy="1055608"/>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EG" sz="2800" b="1" dirty="0" smtClean="0">
                <a:solidFill>
                  <a:schemeClr val="tx1"/>
                </a:solidFill>
              </a:rPr>
              <a:t>..........................................................................................................................................................</a:t>
            </a:r>
          </a:p>
        </p:txBody>
      </p:sp>
      <p:sp>
        <p:nvSpPr>
          <p:cNvPr id="10" name="مربع نص 9"/>
          <p:cNvSpPr txBox="1">
            <a:spLocks noChangeArrowheads="1"/>
          </p:cNvSpPr>
          <p:nvPr/>
        </p:nvSpPr>
        <p:spPr bwMode="auto">
          <a:xfrm>
            <a:off x="500047" y="3714752"/>
            <a:ext cx="7929605" cy="584775"/>
          </a:xfrm>
          <a:prstGeom prst="rect">
            <a:avLst/>
          </a:prstGeom>
          <a:noFill/>
          <a:ln w="9525">
            <a:noFill/>
            <a:miter lim="800000"/>
            <a:headEnd/>
            <a:tailEnd/>
          </a:ln>
        </p:spPr>
        <p:txBody>
          <a:bodyPr wrap="square">
            <a:spAutoFit/>
          </a:bodyPr>
          <a:lstStyle/>
          <a:p>
            <a:pPr algn="r"/>
            <a:r>
              <a:rPr lang="ar-SA" sz="3200" b="1" dirty="0" smtClean="0"/>
              <a:t>مرحبا بك </a:t>
            </a:r>
            <a:endParaRPr lang="ar-SA" sz="3200" b="1" dirty="0"/>
          </a:p>
        </p:txBody>
      </p:sp>
      <p:sp>
        <p:nvSpPr>
          <p:cNvPr id="11" name="مربع نص 10"/>
          <p:cNvSpPr txBox="1">
            <a:spLocks noChangeArrowheads="1"/>
          </p:cNvSpPr>
          <p:nvPr/>
        </p:nvSpPr>
        <p:spPr bwMode="auto">
          <a:xfrm>
            <a:off x="428596" y="5000636"/>
            <a:ext cx="7929605" cy="584775"/>
          </a:xfrm>
          <a:prstGeom prst="rect">
            <a:avLst/>
          </a:prstGeom>
          <a:noFill/>
          <a:ln w="9525">
            <a:noFill/>
            <a:miter lim="800000"/>
            <a:headEnd/>
            <a:tailEnd/>
          </a:ln>
        </p:spPr>
        <p:txBody>
          <a:bodyPr wrap="square">
            <a:spAutoFit/>
          </a:bodyPr>
          <a:lstStyle/>
          <a:p>
            <a:pPr algn="r"/>
            <a:r>
              <a:rPr lang="ar-SA" sz="3200" b="1" dirty="0" smtClean="0"/>
              <a:t>نعم الضيف أنت </a:t>
            </a:r>
            <a:endParaRPr lang="ar-SA"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0" fill="hold"/>
                                        <p:tgtEl>
                                          <p:spTgt spid="4"/>
                                        </p:tgtEl>
                                        <p:attrNameLst>
                                          <p:attrName>ppt_w</p:attrName>
                                        </p:attrNameLst>
                                      </p:cBhvr>
                                      <p:tavLst>
                                        <p:tav tm="0" fmla="#ppt_w*sin(2.5*pi*$)">
                                          <p:val>
                                            <p:fltVal val="0"/>
                                          </p:val>
                                        </p:tav>
                                        <p:tav tm="100000">
                                          <p:val>
                                            <p:fltVal val="1"/>
                                          </p:val>
                                        </p:tav>
                                      </p:tavLst>
                                    </p:anim>
                                    <p:anim calcmode="lin" valueType="num">
                                      <p:cBhvr>
                                        <p:cTn id="14"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8" presetClass="entr" presetSubtype="0" accel="5000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7"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38" dur="1000" fill="hold"/>
                                        <p:tgtEl>
                                          <p:spTgt spid="10"/>
                                        </p:tgtEl>
                                        <p:attrNameLst>
                                          <p:attrName>ppt_y</p:attrName>
                                        </p:attrNameLst>
                                      </p:cBhvr>
                                      <p:tavLst>
                                        <p:tav tm="0">
                                          <p:val>
                                            <p:strVal val="#ppt_y"/>
                                          </p:val>
                                        </p:tav>
                                        <p:tav tm="100000">
                                          <p:val>
                                            <p:strVal val="#ppt_y"/>
                                          </p:val>
                                        </p:tav>
                                      </p:tavLst>
                                    </p:anim>
                                    <p:animEffect transition="in" filter="fade">
                                      <p:cBhvr>
                                        <p:cTn id="39" dur="10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48" presetClass="entr" presetSubtype="0" accel="5000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10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5" dur="10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46" dur="1000" fill="hold"/>
                                        <p:tgtEl>
                                          <p:spTgt spid="11"/>
                                        </p:tgtEl>
                                        <p:attrNameLst>
                                          <p:attrName>ppt_y</p:attrName>
                                        </p:attrNameLst>
                                      </p:cBhvr>
                                      <p:tavLst>
                                        <p:tav tm="0">
                                          <p:val>
                                            <p:strVal val="#ppt_y"/>
                                          </p:val>
                                        </p:tav>
                                        <p:tav tm="100000">
                                          <p:val>
                                            <p:strVal val="#ppt_y"/>
                                          </p:val>
                                        </p:tav>
                                      </p:tavLst>
                                    </p:anim>
                                    <p:animEffect transition="in" filter="fade">
                                      <p:cBhvr>
                                        <p:cTn id="4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P spid="10" grpId="0"/>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3"/>
          <a:srcRect/>
          <a:stretch>
            <a:fillRect/>
          </a:stretch>
        </p:blipFill>
        <p:spPr bwMode="auto">
          <a:xfrm>
            <a:off x="0" y="-24"/>
            <a:ext cx="9144000" cy="6858024"/>
          </a:xfrm>
          <a:prstGeom prst="rect">
            <a:avLst/>
          </a:prstGeom>
          <a:noFill/>
        </p:spPr>
      </p:pic>
      <p:pic>
        <p:nvPicPr>
          <p:cNvPr id="3" name="صورة 2" descr="goldfloral3.jpg"/>
          <p:cNvPicPr>
            <a:picLocks noChangeAspect="1"/>
          </p:cNvPicPr>
          <p:nvPr/>
        </p:nvPicPr>
        <p:blipFill>
          <a:blip r:embed="rId4" cstate="print"/>
          <a:stretch>
            <a:fillRect/>
          </a:stretch>
        </p:blipFill>
        <p:spPr>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مربع نص 7"/>
          <p:cNvSpPr txBox="1"/>
          <p:nvPr/>
        </p:nvSpPr>
        <p:spPr>
          <a:xfrm>
            <a:off x="571472" y="785794"/>
            <a:ext cx="7929618" cy="1055608"/>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2800" b="1" dirty="0" smtClean="0">
                <a:solidFill>
                  <a:schemeClr val="tx1"/>
                </a:solidFill>
              </a:rPr>
              <a:t>..........................................................................................................................................................</a:t>
            </a:r>
          </a:p>
        </p:txBody>
      </p:sp>
      <p:sp>
        <p:nvSpPr>
          <p:cNvPr id="9" name="مربع نص 8"/>
          <p:cNvSpPr txBox="1"/>
          <p:nvPr/>
        </p:nvSpPr>
        <p:spPr>
          <a:xfrm>
            <a:off x="571472" y="2587706"/>
            <a:ext cx="7929618" cy="1055608"/>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800" b="1" dirty="0" smtClean="0">
                <a:solidFill>
                  <a:schemeClr val="tx1"/>
                </a:solidFill>
              </a:rPr>
              <a:t>..........................................................................................................................................................</a:t>
            </a:r>
          </a:p>
        </p:txBody>
      </p:sp>
      <p:sp>
        <p:nvSpPr>
          <p:cNvPr id="10" name="مربع نص 9"/>
          <p:cNvSpPr txBox="1"/>
          <p:nvPr/>
        </p:nvSpPr>
        <p:spPr>
          <a:xfrm>
            <a:off x="571472" y="4445094"/>
            <a:ext cx="7929618" cy="1055608"/>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r>
              <a:rPr lang="ar-EG" sz="2800" b="1" dirty="0" smtClean="0">
                <a:solidFill>
                  <a:schemeClr val="tx1"/>
                </a:solidFill>
              </a:rPr>
              <a:t>..........................................................................................................................................................</a:t>
            </a:r>
          </a:p>
        </p:txBody>
      </p:sp>
      <p:sp>
        <p:nvSpPr>
          <p:cNvPr id="7" name="مربع نص 6"/>
          <p:cNvSpPr txBox="1">
            <a:spLocks noChangeArrowheads="1"/>
          </p:cNvSpPr>
          <p:nvPr/>
        </p:nvSpPr>
        <p:spPr bwMode="auto">
          <a:xfrm>
            <a:off x="357158" y="857232"/>
            <a:ext cx="7929605" cy="584775"/>
          </a:xfrm>
          <a:prstGeom prst="rect">
            <a:avLst/>
          </a:prstGeom>
          <a:noFill/>
          <a:ln w="9525">
            <a:noFill/>
            <a:miter lim="800000"/>
            <a:headEnd/>
            <a:tailEnd/>
          </a:ln>
        </p:spPr>
        <p:txBody>
          <a:bodyPr wrap="square">
            <a:spAutoFit/>
          </a:bodyPr>
          <a:lstStyle/>
          <a:p>
            <a:pPr algn="r"/>
            <a:r>
              <a:rPr lang="ar-SA" sz="3200" b="1" dirty="0" smtClean="0">
                <a:solidFill>
                  <a:srgbClr val="FF0000"/>
                </a:solidFill>
              </a:rPr>
              <a:t>نعم الضيف أنت </a:t>
            </a:r>
            <a:endParaRPr lang="ar-SA" sz="3200" b="1" dirty="0">
              <a:solidFill>
                <a:srgbClr val="FF0000"/>
              </a:solidFill>
            </a:endParaRPr>
          </a:p>
        </p:txBody>
      </p:sp>
      <p:sp>
        <p:nvSpPr>
          <p:cNvPr id="11" name="مربع نص 10"/>
          <p:cNvSpPr txBox="1">
            <a:spLocks noChangeArrowheads="1"/>
          </p:cNvSpPr>
          <p:nvPr/>
        </p:nvSpPr>
        <p:spPr bwMode="auto">
          <a:xfrm>
            <a:off x="357158" y="2643182"/>
            <a:ext cx="7929605" cy="584775"/>
          </a:xfrm>
          <a:prstGeom prst="rect">
            <a:avLst/>
          </a:prstGeom>
          <a:noFill/>
          <a:ln w="9525">
            <a:noFill/>
            <a:miter lim="800000"/>
            <a:headEnd/>
            <a:tailEnd/>
          </a:ln>
        </p:spPr>
        <p:txBody>
          <a:bodyPr wrap="square">
            <a:spAutoFit/>
          </a:bodyPr>
          <a:lstStyle/>
          <a:p>
            <a:pPr algn="r"/>
            <a:r>
              <a:rPr lang="ar-SA" sz="3200" b="1" dirty="0" smtClean="0"/>
              <a:t>سعدنا بقدومك </a:t>
            </a:r>
            <a:endParaRPr lang="ar-SA" sz="3200" b="1" dirty="0"/>
          </a:p>
        </p:txBody>
      </p:sp>
      <p:sp>
        <p:nvSpPr>
          <p:cNvPr id="12" name="مربع نص 11"/>
          <p:cNvSpPr txBox="1">
            <a:spLocks noChangeArrowheads="1"/>
          </p:cNvSpPr>
          <p:nvPr/>
        </p:nvSpPr>
        <p:spPr bwMode="auto">
          <a:xfrm>
            <a:off x="357158" y="4643446"/>
            <a:ext cx="7929605" cy="584775"/>
          </a:xfrm>
          <a:prstGeom prst="rect">
            <a:avLst/>
          </a:prstGeom>
          <a:noFill/>
          <a:ln w="9525">
            <a:noFill/>
            <a:miter lim="800000"/>
            <a:headEnd/>
            <a:tailEnd/>
          </a:ln>
        </p:spPr>
        <p:txBody>
          <a:bodyPr wrap="square">
            <a:spAutoFit/>
          </a:bodyPr>
          <a:lstStyle/>
          <a:p>
            <a:pPr algn="r"/>
            <a:r>
              <a:rPr lang="ar-SA" sz="3200" b="1" dirty="0" smtClean="0"/>
              <a:t>فرحنا بزيارتك </a:t>
            </a:r>
            <a:endParaRPr lang="ar-SA"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8" presetClass="entr" presetSubtype="0" accel="5000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7"/>
                                        </p:tgtEl>
                                        <p:attrNameLst>
                                          <p:attrName>ppt_y</p:attrName>
                                        </p:attrNameLst>
                                      </p:cBhvr>
                                      <p:tavLst>
                                        <p:tav tm="0">
                                          <p:val>
                                            <p:strVal val="#ppt_y"/>
                                          </p:val>
                                        </p:tav>
                                        <p:tav tm="100000">
                                          <p:val>
                                            <p:strVal val="#ppt_y"/>
                                          </p:val>
                                        </p:tav>
                                      </p:tavLst>
                                    </p:anim>
                                    <p:animEffect transition="in" filter="fade">
                                      <p:cBhvr>
                                        <p:cTn id="34" dur="1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48" presetClass="entr" presetSubtype="0" accel="5000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0" dur="10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41" dur="1000" fill="hold"/>
                                        <p:tgtEl>
                                          <p:spTgt spid="11"/>
                                        </p:tgtEl>
                                        <p:attrNameLst>
                                          <p:attrName>ppt_y</p:attrName>
                                        </p:attrNameLst>
                                      </p:cBhvr>
                                      <p:tavLst>
                                        <p:tav tm="0">
                                          <p:val>
                                            <p:strVal val="#ppt_y"/>
                                          </p:val>
                                        </p:tav>
                                        <p:tav tm="100000">
                                          <p:val>
                                            <p:strVal val="#ppt_y"/>
                                          </p:val>
                                        </p:tav>
                                      </p:tavLst>
                                    </p:anim>
                                    <p:animEffect transition="in" filter="fade">
                                      <p:cBhvr>
                                        <p:cTn id="42" dur="1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48" presetClass="entr" presetSubtype="0" accel="5000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1000" fill="hold"/>
                                        <p:tgtEl>
                                          <p:spTgt spid="1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8" dur="1000" fill="hold"/>
                                        <p:tgtEl>
                                          <p:spTgt spid="12"/>
                                        </p:tgtEl>
                                        <p:attrNameLst>
                                          <p:attrName>ppt_x</p:attrName>
                                        </p:attrNameLst>
                                      </p:cBhvr>
                                      <p:tavLst>
                                        <p:tav tm="0">
                                          <p:val>
                                            <p:fltVal val="-1"/>
                                          </p:val>
                                        </p:tav>
                                        <p:tav tm="50000">
                                          <p:val>
                                            <p:fltVal val="0.95"/>
                                          </p:val>
                                        </p:tav>
                                        <p:tav tm="100000">
                                          <p:val>
                                            <p:strVal val="#ppt_x"/>
                                          </p:val>
                                        </p:tav>
                                      </p:tavLst>
                                    </p:anim>
                                    <p:anim calcmode="lin" valueType="num">
                                      <p:cBhvr>
                                        <p:cTn id="49" dur="1000" fill="hold"/>
                                        <p:tgtEl>
                                          <p:spTgt spid="12"/>
                                        </p:tgtEl>
                                        <p:attrNameLst>
                                          <p:attrName>ppt_y</p:attrName>
                                        </p:attrNameLst>
                                      </p:cBhvr>
                                      <p:tavLst>
                                        <p:tav tm="0">
                                          <p:val>
                                            <p:strVal val="#ppt_y"/>
                                          </p:val>
                                        </p:tav>
                                        <p:tav tm="100000">
                                          <p:val>
                                            <p:strVal val="#ppt_y"/>
                                          </p:val>
                                        </p:tav>
                                      </p:tavLst>
                                    </p:anim>
                                    <p:animEffect transition="in" filter="fade">
                                      <p:cBhvr>
                                        <p:cTn id="5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7" grpId="0"/>
      <p:bldP spid="11"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3"/>
          <a:srcRect/>
          <a:stretch>
            <a:fillRect/>
          </a:stretch>
        </p:blipFill>
        <p:spPr bwMode="auto">
          <a:xfrm>
            <a:off x="0" y="-24"/>
            <a:ext cx="9144000" cy="6858024"/>
          </a:xfrm>
          <a:prstGeom prst="rect">
            <a:avLst/>
          </a:prstGeom>
          <a:noFill/>
        </p:spPr>
      </p:pic>
      <p:pic>
        <p:nvPicPr>
          <p:cNvPr id="3" name="Picture 2" descr="D:\مهم جدا جدا جدا جدا\صور\08ll5.jpg"/>
          <p:cNvPicPr>
            <a:picLocks noChangeAspect="1" noChangeArrowheads="1"/>
          </p:cNvPicPr>
          <p:nvPr/>
        </p:nvPicPr>
        <p:blipFill>
          <a:blip r:embed="rId3"/>
          <a:srcRect/>
          <a:stretch>
            <a:fillRect/>
          </a:stretch>
        </p:blipFill>
        <p:spPr bwMode="auto">
          <a:xfrm>
            <a:off x="0" y="-24"/>
            <a:ext cx="9144000" cy="6858024"/>
          </a:xfrm>
          <a:prstGeom prst="rect">
            <a:avLst/>
          </a:prstGeom>
          <a:noFill/>
        </p:spPr>
      </p:pic>
      <p:sp>
        <p:nvSpPr>
          <p:cNvPr id="5" name="انفجار 1 4"/>
          <p:cNvSpPr/>
          <p:nvPr/>
        </p:nvSpPr>
        <p:spPr>
          <a:xfrm>
            <a:off x="4643438" y="857232"/>
            <a:ext cx="3571900" cy="1214446"/>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2</a:t>
            </a:r>
            <a:endParaRPr lang="ar-EG" sz="5400" b="1" dirty="0">
              <a:solidFill>
                <a:srgbClr val="FF0000"/>
              </a:solidFill>
            </a:endParaRPr>
          </a:p>
        </p:txBody>
      </p:sp>
      <p:sp>
        <p:nvSpPr>
          <p:cNvPr id="6" name="مربع نص 5"/>
          <p:cNvSpPr txBox="1"/>
          <p:nvPr/>
        </p:nvSpPr>
        <p:spPr>
          <a:xfrm>
            <a:off x="2857488" y="2143116"/>
            <a:ext cx="5357850" cy="578882"/>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EG" sz="2800" b="1" dirty="0" smtClean="0">
                <a:solidFill>
                  <a:srgbClr val="FF0000"/>
                </a:solidFill>
              </a:rPr>
              <a:t>أبين كيف يكون الكرم في الحالات التالية :</a:t>
            </a:r>
            <a:endParaRPr lang="ar-EG" sz="2800" b="1" dirty="0">
              <a:solidFill>
                <a:srgbClr val="FF0000"/>
              </a:solidFill>
            </a:endParaRPr>
          </a:p>
        </p:txBody>
      </p:sp>
      <p:sp>
        <p:nvSpPr>
          <p:cNvPr id="7" name="مربع نص 6"/>
          <p:cNvSpPr txBox="1"/>
          <p:nvPr/>
        </p:nvSpPr>
        <p:spPr>
          <a:xfrm>
            <a:off x="928662" y="3857628"/>
            <a:ext cx="7286676" cy="2009061"/>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r>
              <a:rPr lang="ar-EG" sz="2800" b="1" dirty="0" smtClean="0">
                <a:solidFill>
                  <a:schemeClr val="tx1"/>
                </a:solidFill>
              </a:rPr>
              <a:t>........................................................................................................................................................................................................................................................................................</a:t>
            </a:r>
          </a:p>
        </p:txBody>
      </p:sp>
      <p:sp>
        <p:nvSpPr>
          <p:cNvPr id="8" name="مربع نص 7"/>
          <p:cNvSpPr txBox="1"/>
          <p:nvPr/>
        </p:nvSpPr>
        <p:spPr>
          <a:xfrm>
            <a:off x="1428728" y="3071810"/>
            <a:ext cx="6786610" cy="646986"/>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3200" b="1" dirty="0" smtClean="0">
                <a:solidFill>
                  <a:srgbClr val="0000FF"/>
                </a:solidFill>
              </a:rPr>
              <a:t>1- شخص لديه قطيع من الأغنام وحل </a:t>
            </a:r>
            <a:r>
              <a:rPr lang="ar-EG" sz="3200" b="1" dirty="0" err="1" smtClean="0">
                <a:solidFill>
                  <a:srgbClr val="0000FF"/>
                </a:solidFill>
              </a:rPr>
              <a:t>به</a:t>
            </a:r>
            <a:r>
              <a:rPr lang="ar-EG" sz="3200" b="1" dirty="0" smtClean="0">
                <a:solidFill>
                  <a:srgbClr val="0000FF"/>
                </a:solidFill>
              </a:rPr>
              <a:t> ضيف .</a:t>
            </a:r>
            <a:endParaRPr lang="ar-EG" sz="3200" b="1" dirty="0">
              <a:solidFill>
                <a:srgbClr val="0000FF"/>
              </a:solidFill>
            </a:endParaRPr>
          </a:p>
        </p:txBody>
      </p:sp>
      <p:sp>
        <p:nvSpPr>
          <p:cNvPr id="9" name="مربع نص 8"/>
          <p:cNvSpPr txBox="1">
            <a:spLocks noChangeArrowheads="1"/>
          </p:cNvSpPr>
          <p:nvPr/>
        </p:nvSpPr>
        <p:spPr bwMode="auto">
          <a:xfrm>
            <a:off x="214282" y="4071942"/>
            <a:ext cx="7929605" cy="707886"/>
          </a:xfrm>
          <a:prstGeom prst="rect">
            <a:avLst/>
          </a:prstGeom>
          <a:noFill/>
          <a:ln w="9525">
            <a:noFill/>
            <a:miter lim="800000"/>
            <a:headEnd/>
            <a:tailEnd/>
          </a:ln>
        </p:spPr>
        <p:txBody>
          <a:bodyPr wrap="square">
            <a:spAutoFit/>
          </a:bodyPr>
          <a:lstStyle/>
          <a:p>
            <a:pPr algn="r"/>
            <a:r>
              <a:rPr lang="ar-SA" sz="4000" b="1" dirty="0" smtClean="0"/>
              <a:t>يذبح له ذبيحة إكراما له </a:t>
            </a:r>
            <a:endParaRPr lang="ar-SA"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fmla="#ppt_w*sin(2.5*pi*$)">
                                          <p:val>
                                            <p:fltVal val="0"/>
                                          </p:val>
                                        </p:tav>
                                        <p:tav tm="100000">
                                          <p:val>
                                            <p:fltVal val="1"/>
                                          </p:val>
                                        </p:tav>
                                      </p:tavLst>
                                    </p:anim>
                                    <p:anim calcmode="lin" valueType="num">
                                      <p:cBhvr>
                                        <p:cTn id="8" dur="5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8" presetClass="entr" presetSubtype="0" accel="5000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31" dur="1000" fill="hold"/>
                                        <p:tgtEl>
                                          <p:spTgt spid="9"/>
                                        </p:tgtEl>
                                        <p:attrNameLst>
                                          <p:attrName>ppt_y</p:attrName>
                                        </p:attrNameLst>
                                      </p:cBhvr>
                                      <p:tavLst>
                                        <p:tav tm="0">
                                          <p:val>
                                            <p:strVal val="#ppt_y"/>
                                          </p:val>
                                        </p:tav>
                                        <p:tav tm="100000">
                                          <p:val>
                                            <p:strVal val="#ppt_y"/>
                                          </p:val>
                                        </p:tav>
                                      </p:tavLst>
                                    </p:anim>
                                    <p:animEffect transition="in" filter="fade">
                                      <p:cBhvr>
                                        <p:cTn id="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3"/>
          <a:srcRect/>
          <a:stretch>
            <a:fillRect/>
          </a:stretch>
        </p:blipFill>
        <p:spPr bwMode="auto">
          <a:xfrm>
            <a:off x="0" y="-24"/>
            <a:ext cx="9144000" cy="6858024"/>
          </a:xfrm>
          <a:prstGeom prst="rect">
            <a:avLst/>
          </a:prstGeom>
          <a:noFill/>
        </p:spPr>
      </p:pic>
      <p:sp>
        <p:nvSpPr>
          <p:cNvPr id="7" name="مربع نص 6"/>
          <p:cNvSpPr txBox="1"/>
          <p:nvPr/>
        </p:nvSpPr>
        <p:spPr>
          <a:xfrm>
            <a:off x="928662" y="2681065"/>
            <a:ext cx="7286676" cy="2962513"/>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r>
              <a:rPr lang="ar-EG" sz="2800" b="1" dirty="0" smtClean="0">
                <a:solidFill>
                  <a:schemeClr val="tx1"/>
                </a:solidFill>
              </a:rPr>
              <a:t>..............................................................................................................................................................................................................................................................................................................................................................................................................................</a:t>
            </a:r>
          </a:p>
        </p:txBody>
      </p:sp>
      <p:sp>
        <p:nvSpPr>
          <p:cNvPr id="8" name="مربع نص 7"/>
          <p:cNvSpPr txBox="1"/>
          <p:nvPr/>
        </p:nvSpPr>
        <p:spPr>
          <a:xfrm>
            <a:off x="928662" y="1100845"/>
            <a:ext cx="7286676" cy="1328023"/>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3600" b="1" dirty="0" smtClean="0">
                <a:solidFill>
                  <a:srgbClr val="0000FF"/>
                </a:solidFill>
              </a:rPr>
              <a:t>2- زارني زميل من زملاء المدرسة لم أره منذ مدة طويلة .</a:t>
            </a:r>
            <a:endParaRPr lang="ar-EG" sz="3600" b="1" dirty="0">
              <a:solidFill>
                <a:srgbClr val="0000FF"/>
              </a:solidFill>
            </a:endParaRPr>
          </a:p>
        </p:txBody>
      </p:sp>
      <p:sp>
        <p:nvSpPr>
          <p:cNvPr id="9" name="مربع نص 8"/>
          <p:cNvSpPr txBox="1">
            <a:spLocks noChangeArrowheads="1"/>
          </p:cNvSpPr>
          <p:nvPr/>
        </p:nvSpPr>
        <p:spPr bwMode="auto">
          <a:xfrm>
            <a:off x="1142976" y="2786058"/>
            <a:ext cx="6786629" cy="1323439"/>
          </a:xfrm>
          <a:prstGeom prst="rect">
            <a:avLst/>
          </a:prstGeom>
          <a:noFill/>
          <a:ln w="9525">
            <a:noFill/>
            <a:miter lim="800000"/>
            <a:headEnd/>
            <a:tailEnd/>
          </a:ln>
        </p:spPr>
        <p:txBody>
          <a:bodyPr wrap="square">
            <a:spAutoFit/>
          </a:bodyPr>
          <a:lstStyle/>
          <a:p>
            <a:pPr algn="r"/>
            <a:r>
              <a:rPr lang="ar-SA" sz="4000" b="1" dirty="0" smtClean="0"/>
              <a:t>أرحب </a:t>
            </a:r>
            <a:r>
              <a:rPr lang="ar-SA" sz="4000" b="1" dirty="0" err="1" smtClean="0"/>
              <a:t>به</a:t>
            </a:r>
            <a:r>
              <a:rPr lang="ar-SA" sz="4000" b="1" dirty="0" smtClean="0"/>
              <a:t> وأقدم له واجب الضيافة من طعام وشراب </a:t>
            </a:r>
            <a:endParaRPr lang="ar-SA"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8" presetClass="entr" presetSubtype="0" accel="5000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9"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20" dur="1000" fill="hold"/>
                                        <p:tgtEl>
                                          <p:spTgt spid="9"/>
                                        </p:tgtEl>
                                        <p:attrNameLst>
                                          <p:attrName>ppt_y</p:attrName>
                                        </p:attrNameLst>
                                      </p:cBhvr>
                                      <p:tavLst>
                                        <p:tav tm="0">
                                          <p:val>
                                            <p:strVal val="#ppt_y"/>
                                          </p:val>
                                        </p:tav>
                                        <p:tav tm="100000">
                                          <p:val>
                                            <p:strVal val="#ppt_y"/>
                                          </p:val>
                                        </p:tav>
                                      </p:tavLst>
                                    </p:anim>
                                    <p:animEffect transition="in" filter="fade">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3"/>
          <a:srcRect/>
          <a:stretch>
            <a:fillRect/>
          </a:stretch>
        </p:blipFill>
        <p:spPr bwMode="auto">
          <a:xfrm>
            <a:off x="0" y="-24"/>
            <a:ext cx="9144000" cy="6858024"/>
          </a:xfrm>
          <a:prstGeom prst="rect">
            <a:avLst/>
          </a:prstGeom>
          <a:noFill/>
        </p:spPr>
      </p:pic>
      <p:sp>
        <p:nvSpPr>
          <p:cNvPr id="4" name="انفجار 1 3"/>
          <p:cNvSpPr/>
          <p:nvPr/>
        </p:nvSpPr>
        <p:spPr>
          <a:xfrm>
            <a:off x="4786314" y="785794"/>
            <a:ext cx="3571900" cy="1428760"/>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3</a:t>
            </a:r>
            <a:endParaRPr lang="ar-EG" sz="5400" b="1" dirty="0">
              <a:solidFill>
                <a:srgbClr val="FF0000"/>
              </a:solidFill>
            </a:endParaRPr>
          </a:p>
        </p:txBody>
      </p:sp>
      <p:sp>
        <p:nvSpPr>
          <p:cNvPr id="5" name="مربع نص 4"/>
          <p:cNvSpPr txBox="1"/>
          <p:nvPr/>
        </p:nvSpPr>
        <p:spPr>
          <a:xfrm>
            <a:off x="785786" y="2396732"/>
            <a:ext cx="7497784" cy="1532334"/>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800" b="1" dirty="0" smtClean="0">
                <a:solidFill>
                  <a:srgbClr val="0000FF"/>
                </a:solidFill>
              </a:rPr>
              <a:t>قال تعالى : ( هَلْ أَتَاكَ حَدِيثُ ضَيْفِ إِبْرَاهِيمَ الْمُكْرَمِينَ {24} إِذْ دَخَلُوا عَلَيْهِ فَقَالُوا سَلَامًا قَالَ سَلَامٌ قَوْمٌ مُّنكَرُونَ {25} فَرَاغَ إِلَى أَهْلِهِ فَجَاء بِعِجْلٍ سَمِينٍ {26} فَقَرَّبَهُ إِلَيْهِمْ قَالَ أَلَا تَأْكُلُونَ )</a:t>
            </a:r>
            <a:endParaRPr lang="ar-EG" sz="2800" b="1" dirty="0">
              <a:solidFill>
                <a:srgbClr val="0000FF"/>
              </a:solidFill>
            </a:endParaRPr>
          </a:p>
        </p:txBody>
      </p:sp>
      <p:sp>
        <p:nvSpPr>
          <p:cNvPr id="6" name="مربع نص 5"/>
          <p:cNvSpPr txBox="1"/>
          <p:nvPr/>
        </p:nvSpPr>
        <p:spPr>
          <a:xfrm>
            <a:off x="801241" y="4308886"/>
            <a:ext cx="7497784" cy="1191816"/>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EG" sz="3200" b="1" dirty="0" smtClean="0">
                <a:solidFill>
                  <a:srgbClr val="FF0000"/>
                </a:solidFill>
              </a:rPr>
              <a:t>أستنبط من الآيات المذكورة أربع فوائد تدل على كرم الضيافة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3"/>
          <a:srcRect/>
          <a:stretch>
            <a:fillRect/>
          </a:stretch>
        </p:blipFill>
        <p:spPr bwMode="auto">
          <a:xfrm>
            <a:off x="0" y="-24"/>
            <a:ext cx="9144000" cy="6858024"/>
          </a:xfrm>
          <a:prstGeom prst="rect">
            <a:avLst/>
          </a:prstGeom>
          <a:noFill/>
        </p:spPr>
      </p:pic>
      <p:pic>
        <p:nvPicPr>
          <p:cNvPr id="14" name="صورة 13"/>
          <p:cNvPicPr>
            <a:picLocks noChangeAspect="1"/>
          </p:cNvPicPr>
          <p:nvPr/>
        </p:nvPicPr>
        <p:blipFill rotWithShape="1">
          <a:blip r:embed="rId4" cstate="print">
            <a:extLst>
              <a:ext uri="{28A0092B-C50C-407E-A947-70E740481C1C}">
                <a14:useLocalDpi xmlns:a14="http://schemas.microsoft.com/office/drawing/2010/main" val="0"/>
              </a:ext>
            </a:extLst>
          </a:blip>
          <a:srcRect b="49610"/>
          <a:stretch/>
        </p:blipFill>
        <p:spPr>
          <a:xfrm>
            <a:off x="0" y="-2"/>
            <a:ext cx="9144000" cy="6957394"/>
          </a:xfrm>
          <a:prstGeom prst="rect">
            <a:avLst/>
          </a:prstGeom>
        </p:spPr>
      </p:pic>
      <p:sp>
        <p:nvSpPr>
          <p:cNvPr id="5" name="مربع نص 4"/>
          <p:cNvSpPr txBox="1"/>
          <p:nvPr/>
        </p:nvSpPr>
        <p:spPr>
          <a:xfrm>
            <a:off x="3428992" y="1148943"/>
            <a:ext cx="2286016" cy="851297"/>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pPr algn="ctr"/>
            <a:r>
              <a:rPr lang="ar-EG" sz="4400" b="1" dirty="0" smtClean="0">
                <a:solidFill>
                  <a:srgbClr val="0000FF"/>
                </a:solidFill>
              </a:rPr>
              <a:t>الفوائد</a:t>
            </a:r>
            <a:endParaRPr lang="ar-EG" sz="4400" b="1" dirty="0">
              <a:solidFill>
                <a:srgbClr val="0000FF"/>
              </a:solidFill>
            </a:endParaRPr>
          </a:p>
        </p:txBody>
      </p:sp>
      <p:sp>
        <p:nvSpPr>
          <p:cNvPr id="6" name="مربع نص 5"/>
          <p:cNvSpPr txBox="1"/>
          <p:nvPr/>
        </p:nvSpPr>
        <p:spPr>
          <a:xfrm>
            <a:off x="857224" y="2285992"/>
            <a:ext cx="7429552"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2800" b="1" dirty="0" smtClean="0">
                <a:solidFill>
                  <a:srgbClr val="0000FF"/>
                </a:solidFill>
                <a:sym typeface="AGA Arabesque"/>
              </a:rPr>
              <a:t>1- </a:t>
            </a:r>
            <a:r>
              <a:rPr lang="ar-EG" sz="2800" b="1" dirty="0" smtClean="0">
                <a:solidFill>
                  <a:schemeClr val="tx1"/>
                </a:solidFill>
                <a:sym typeface="AGA Arabesque"/>
              </a:rPr>
              <a:t>..................................................................</a:t>
            </a:r>
            <a:endParaRPr lang="ar-EG" sz="2800" b="1" dirty="0" smtClean="0">
              <a:solidFill>
                <a:srgbClr val="0000FF"/>
              </a:solidFill>
            </a:endParaRPr>
          </a:p>
        </p:txBody>
      </p:sp>
      <p:sp>
        <p:nvSpPr>
          <p:cNvPr id="7" name="مربع نص 6"/>
          <p:cNvSpPr txBox="1"/>
          <p:nvPr/>
        </p:nvSpPr>
        <p:spPr>
          <a:xfrm>
            <a:off x="857224" y="3286124"/>
            <a:ext cx="7429552"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2800" b="1" dirty="0" smtClean="0">
                <a:solidFill>
                  <a:srgbClr val="0000FF"/>
                </a:solidFill>
                <a:sym typeface="AGA Arabesque"/>
              </a:rPr>
              <a:t>2- </a:t>
            </a:r>
            <a:r>
              <a:rPr lang="ar-EG" sz="2800" b="1" dirty="0" smtClean="0">
                <a:solidFill>
                  <a:schemeClr val="tx1"/>
                </a:solidFill>
                <a:sym typeface="AGA Arabesque"/>
              </a:rPr>
              <a:t>..................................................................</a:t>
            </a:r>
            <a:endParaRPr lang="ar-EG" sz="2800" b="1" dirty="0" smtClean="0">
              <a:solidFill>
                <a:srgbClr val="0000FF"/>
              </a:solidFill>
            </a:endParaRPr>
          </a:p>
        </p:txBody>
      </p:sp>
      <p:sp>
        <p:nvSpPr>
          <p:cNvPr id="8" name="مربع نص 7"/>
          <p:cNvSpPr txBox="1"/>
          <p:nvPr/>
        </p:nvSpPr>
        <p:spPr>
          <a:xfrm>
            <a:off x="857224" y="4286256"/>
            <a:ext cx="7429552"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2800" b="1" dirty="0" smtClean="0">
                <a:solidFill>
                  <a:srgbClr val="0000FF"/>
                </a:solidFill>
                <a:sym typeface="AGA Arabesque"/>
              </a:rPr>
              <a:t>3- </a:t>
            </a:r>
            <a:r>
              <a:rPr lang="ar-EG" sz="2800" b="1" dirty="0" smtClean="0">
                <a:solidFill>
                  <a:schemeClr val="tx1"/>
                </a:solidFill>
                <a:sym typeface="AGA Arabesque"/>
              </a:rPr>
              <a:t>..................................................................</a:t>
            </a:r>
            <a:endParaRPr lang="ar-EG" sz="2800" b="1" dirty="0" smtClean="0">
              <a:solidFill>
                <a:srgbClr val="0000FF"/>
              </a:solidFill>
            </a:endParaRPr>
          </a:p>
        </p:txBody>
      </p:sp>
      <p:sp>
        <p:nvSpPr>
          <p:cNvPr id="9" name="مربع نص 8"/>
          <p:cNvSpPr txBox="1"/>
          <p:nvPr/>
        </p:nvSpPr>
        <p:spPr>
          <a:xfrm>
            <a:off x="857224" y="5279010"/>
            <a:ext cx="7429552"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2800" b="1" dirty="0" smtClean="0">
                <a:solidFill>
                  <a:srgbClr val="0000FF"/>
                </a:solidFill>
                <a:sym typeface="AGA Arabesque"/>
              </a:rPr>
              <a:t>4- </a:t>
            </a:r>
            <a:r>
              <a:rPr lang="ar-EG" sz="2800" b="1" dirty="0" smtClean="0">
                <a:solidFill>
                  <a:schemeClr val="tx1"/>
                </a:solidFill>
                <a:sym typeface="AGA Arabesque"/>
              </a:rPr>
              <a:t>..................................................................</a:t>
            </a:r>
            <a:endParaRPr lang="ar-EG" sz="2800" b="1" dirty="0" smtClean="0">
              <a:solidFill>
                <a:srgbClr val="0000FF"/>
              </a:solidFill>
            </a:endParaRPr>
          </a:p>
        </p:txBody>
      </p:sp>
      <p:sp>
        <p:nvSpPr>
          <p:cNvPr id="10" name="مربع نص 9"/>
          <p:cNvSpPr txBox="1">
            <a:spLocks noChangeArrowheads="1"/>
          </p:cNvSpPr>
          <p:nvPr/>
        </p:nvSpPr>
        <p:spPr bwMode="auto">
          <a:xfrm>
            <a:off x="1000100" y="2214554"/>
            <a:ext cx="6786629" cy="707886"/>
          </a:xfrm>
          <a:prstGeom prst="rect">
            <a:avLst/>
          </a:prstGeom>
          <a:noFill/>
          <a:ln w="9525">
            <a:noFill/>
            <a:miter lim="800000"/>
            <a:headEnd/>
            <a:tailEnd/>
          </a:ln>
        </p:spPr>
        <p:txBody>
          <a:bodyPr wrap="square">
            <a:spAutoFit/>
          </a:bodyPr>
          <a:lstStyle/>
          <a:p>
            <a:pPr algn="r"/>
            <a:r>
              <a:rPr lang="ar-SA" sz="4000" b="1" dirty="0" smtClean="0"/>
              <a:t>رد التحية بتحية أفضل منها والترحيب </a:t>
            </a:r>
            <a:r>
              <a:rPr lang="ar-SA" sz="4000" b="1" dirty="0" err="1" smtClean="0"/>
              <a:t>به</a:t>
            </a:r>
            <a:r>
              <a:rPr lang="ar-SA" sz="4000" b="1" dirty="0" smtClean="0"/>
              <a:t> </a:t>
            </a:r>
            <a:endParaRPr lang="ar-SA" sz="4000" b="1" dirty="0"/>
          </a:p>
        </p:txBody>
      </p:sp>
      <p:sp>
        <p:nvSpPr>
          <p:cNvPr id="11" name="مربع نص 10"/>
          <p:cNvSpPr txBox="1">
            <a:spLocks noChangeArrowheads="1"/>
          </p:cNvSpPr>
          <p:nvPr/>
        </p:nvSpPr>
        <p:spPr bwMode="auto">
          <a:xfrm>
            <a:off x="1071538" y="3214686"/>
            <a:ext cx="6786629" cy="707886"/>
          </a:xfrm>
          <a:prstGeom prst="rect">
            <a:avLst/>
          </a:prstGeom>
          <a:noFill/>
          <a:ln w="9525">
            <a:noFill/>
            <a:miter lim="800000"/>
            <a:headEnd/>
            <a:tailEnd/>
          </a:ln>
        </p:spPr>
        <p:txBody>
          <a:bodyPr wrap="square">
            <a:spAutoFit/>
          </a:bodyPr>
          <a:lstStyle/>
          <a:p>
            <a:pPr algn="r"/>
            <a:r>
              <a:rPr lang="ar-SA" sz="4000" b="1" dirty="0" smtClean="0"/>
              <a:t>تقديم أفضل ما يمكن من الطعام والشراب </a:t>
            </a:r>
            <a:endParaRPr lang="ar-SA" sz="4000" b="1" dirty="0"/>
          </a:p>
        </p:txBody>
      </p:sp>
      <p:sp>
        <p:nvSpPr>
          <p:cNvPr id="12" name="مربع نص 11"/>
          <p:cNvSpPr txBox="1">
            <a:spLocks noChangeArrowheads="1"/>
          </p:cNvSpPr>
          <p:nvPr/>
        </p:nvSpPr>
        <p:spPr bwMode="auto">
          <a:xfrm>
            <a:off x="571472" y="4214818"/>
            <a:ext cx="7358133" cy="1077218"/>
          </a:xfrm>
          <a:prstGeom prst="rect">
            <a:avLst/>
          </a:prstGeom>
          <a:noFill/>
          <a:ln w="9525">
            <a:noFill/>
            <a:miter lim="800000"/>
            <a:headEnd/>
            <a:tailEnd/>
          </a:ln>
        </p:spPr>
        <p:txBody>
          <a:bodyPr wrap="square">
            <a:spAutoFit/>
          </a:bodyPr>
          <a:lstStyle/>
          <a:p>
            <a:pPr algn="r"/>
            <a:r>
              <a:rPr lang="ar-SA" sz="3200" b="1" dirty="0" smtClean="0"/>
              <a:t>العمل على إكرامه بدعوته للطعام والحرص على تناوله الطعام </a:t>
            </a:r>
            <a:endParaRPr lang="ar-SA" sz="3200" b="1" dirty="0"/>
          </a:p>
        </p:txBody>
      </p:sp>
      <p:sp>
        <p:nvSpPr>
          <p:cNvPr id="13" name="مربع نص 12"/>
          <p:cNvSpPr txBox="1">
            <a:spLocks noChangeArrowheads="1"/>
          </p:cNvSpPr>
          <p:nvPr/>
        </p:nvSpPr>
        <p:spPr bwMode="auto">
          <a:xfrm>
            <a:off x="500034" y="5214950"/>
            <a:ext cx="7358133" cy="646331"/>
          </a:xfrm>
          <a:prstGeom prst="rect">
            <a:avLst/>
          </a:prstGeom>
          <a:noFill/>
          <a:ln w="9525">
            <a:noFill/>
            <a:miter lim="800000"/>
            <a:headEnd/>
            <a:tailEnd/>
          </a:ln>
        </p:spPr>
        <p:txBody>
          <a:bodyPr wrap="square">
            <a:spAutoFit/>
          </a:bodyPr>
          <a:lstStyle/>
          <a:p>
            <a:pPr algn="r"/>
            <a:r>
              <a:rPr lang="ar-SA" sz="3600" b="1" dirty="0" smtClean="0"/>
              <a:t>الحرص على تقديم أفضل الشراب له </a:t>
            </a:r>
            <a:endParaRPr lang="ar-SA"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8" presetClass="entr" presetSubtype="0" accel="5000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3"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34" dur="1000" fill="hold"/>
                                        <p:tgtEl>
                                          <p:spTgt spid="10"/>
                                        </p:tgtEl>
                                        <p:attrNameLst>
                                          <p:attrName>ppt_y</p:attrName>
                                        </p:attrNameLst>
                                      </p:cBhvr>
                                      <p:tavLst>
                                        <p:tav tm="0">
                                          <p:val>
                                            <p:strVal val="#ppt_y"/>
                                          </p:val>
                                        </p:tav>
                                        <p:tav tm="100000">
                                          <p:val>
                                            <p:strVal val="#ppt_y"/>
                                          </p:val>
                                        </p:tav>
                                      </p:tavLst>
                                    </p:anim>
                                    <p:animEffect transition="in" filter="fade">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8" presetClass="entr" presetSubtype="0" accel="5000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10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1" dur="10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42" dur="1000" fill="hold"/>
                                        <p:tgtEl>
                                          <p:spTgt spid="11"/>
                                        </p:tgtEl>
                                        <p:attrNameLst>
                                          <p:attrName>ppt_y</p:attrName>
                                        </p:attrNameLst>
                                      </p:cBhvr>
                                      <p:tavLst>
                                        <p:tav tm="0">
                                          <p:val>
                                            <p:strVal val="#ppt_y"/>
                                          </p:val>
                                        </p:tav>
                                        <p:tav tm="100000">
                                          <p:val>
                                            <p:strVal val="#ppt_y"/>
                                          </p:val>
                                        </p:tav>
                                      </p:tavLst>
                                    </p:anim>
                                    <p:animEffect transition="in" filter="fade">
                                      <p:cBhvr>
                                        <p:cTn id="43" dur="10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48" presetClass="entr" presetSubtype="0" accel="5000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1000" fill="hold"/>
                                        <p:tgtEl>
                                          <p:spTgt spid="1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9" dur="1000" fill="hold"/>
                                        <p:tgtEl>
                                          <p:spTgt spid="12"/>
                                        </p:tgtEl>
                                        <p:attrNameLst>
                                          <p:attrName>ppt_x</p:attrName>
                                        </p:attrNameLst>
                                      </p:cBhvr>
                                      <p:tavLst>
                                        <p:tav tm="0">
                                          <p:val>
                                            <p:fltVal val="-1"/>
                                          </p:val>
                                        </p:tav>
                                        <p:tav tm="50000">
                                          <p:val>
                                            <p:fltVal val="0.95"/>
                                          </p:val>
                                        </p:tav>
                                        <p:tav tm="100000">
                                          <p:val>
                                            <p:strVal val="#ppt_x"/>
                                          </p:val>
                                        </p:tav>
                                      </p:tavLst>
                                    </p:anim>
                                    <p:anim calcmode="lin" valueType="num">
                                      <p:cBhvr>
                                        <p:cTn id="50" dur="1000" fill="hold"/>
                                        <p:tgtEl>
                                          <p:spTgt spid="12"/>
                                        </p:tgtEl>
                                        <p:attrNameLst>
                                          <p:attrName>ppt_y</p:attrName>
                                        </p:attrNameLst>
                                      </p:cBhvr>
                                      <p:tavLst>
                                        <p:tav tm="0">
                                          <p:val>
                                            <p:strVal val="#ppt_y"/>
                                          </p:val>
                                        </p:tav>
                                        <p:tav tm="100000">
                                          <p:val>
                                            <p:strVal val="#ppt_y"/>
                                          </p:val>
                                        </p:tav>
                                      </p:tavLst>
                                    </p:anim>
                                    <p:animEffect transition="in" filter="fade">
                                      <p:cBhvr>
                                        <p:cTn id="51" dur="10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48" presetClass="entr" presetSubtype="0" accel="5000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1000" fill="hold"/>
                                        <p:tgtEl>
                                          <p:spTgt spid="1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7" dur="1000" fill="hold"/>
                                        <p:tgtEl>
                                          <p:spTgt spid="13"/>
                                        </p:tgtEl>
                                        <p:attrNameLst>
                                          <p:attrName>ppt_x</p:attrName>
                                        </p:attrNameLst>
                                      </p:cBhvr>
                                      <p:tavLst>
                                        <p:tav tm="0">
                                          <p:val>
                                            <p:fltVal val="-1"/>
                                          </p:val>
                                        </p:tav>
                                        <p:tav tm="50000">
                                          <p:val>
                                            <p:fltVal val="0.95"/>
                                          </p:val>
                                        </p:tav>
                                        <p:tav tm="100000">
                                          <p:val>
                                            <p:strVal val="#ppt_x"/>
                                          </p:val>
                                        </p:tav>
                                      </p:tavLst>
                                    </p:anim>
                                    <p:anim calcmode="lin" valueType="num">
                                      <p:cBhvr>
                                        <p:cTn id="58" dur="1000" fill="hold"/>
                                        <p:tgtEl>
                                          <p:spTgt spid="13"/>
                                        </p:tgtEl>
                                        <p:attrNameLst>
                                          <p:attrName>ppt_y</p:attrName>
                                        </p:attrNameLst>
                                      </p:cBhvr>
                                      <p:tavLst>
                                        <p:tav tm="0">
                                          <p:val>
                                            <p:strVal val="#ppt_y"/>
                                          </p:val>
                                        </p:tav>
                                        <p:tav tm="100000">
                                          <p:val>
                                            <p:strVal val="#ppt_y"/>
                                          </p:val>
                                        </p:tav>
                                      </p:tavLst>
                                    </p:anim>
                                    <p:animEffect transition="in" filter="fade">
                                      <p:cBhvr>
                                        <p:cTn id="5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p:cNvPicPr>
            <a:picLocks noChangeAspect="1"/>
          </p:cNvPicPr>
          <p:nvPr/>
        </p:nvPicPr>
        <p:blipFill rotWithShape="1">
          <a:blip r:embed="rId3" cstate="print">
            <a:extLst>
              <a:ext uri="{28A0092B-C50C-407E-A947-70E740481C1C}">
                <a14:useLocalDpi xmlns:a14="http://schemas.microsoft.com/office/drawing/2010/main" val="0"/>
              </a:ext>
            </a:extLst>
          </a:blip>
          <a:srcRect b="49610"/>
          <a:stretch/>
        </p:blipFill>
        <p:spPr>
          <a:xfrm>
            <a:off x="0" y="-2"/>
            <a:ext cx="9144000" cy="6858003"/>
          </a:xfrm>
          <a:prstGeom prst="rect">
            <a:avLst/>
          </a:prstGeom>
        </p:spPr>
      </p:pic>
      <p:pic>
        <p:nvPicPr>
          <p:cNvPr id="2" name="Picture 2" descr="D:\مهم جدا جدا جدا جدا\صور\08ll5.jpg"/>
          <p:cNvPicPr>
            <a:picLocks noChangeAspect="1" noChangeArrowheads="1"/>
          </p:cNvPicPr>
          <p:nvPr/>
        </p:nvPicPr>
        <p:blipFill>
          <a:blip r:embed="rId4"/>
          <a:srcRect/>
          <a:stretch>
            <a:fillRect/>
          </a:stretch>
        </p:blipFill>
        <p:spPr bwMode="auto">
          <a:xfrm>
            <a:off x="0" y="-24"/>
            <a:ext cx="9144000" cy="6858024"/>
          </a:xfrm>
          <a:prstGeom prst="rect">
            <a:avLst/>
          </a:prstGeom>
          <a:noFill/>
        </p:spPr>
      </p:pic>
      <p:sp>
        <p:nvSpPr>
          <p:cNvPr id="4" name="انفجار 1 3"/>
          <p:cNvSpPr/>
          <p:nvPr/>
        </p:nvSpPr>
        <p:spPr>
          <a:xfrm>
            <a:off x="5429256" y="642918"/>
            <a:ext cx="3571900" cy="1143008"/>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4</a:t>
            </a:r>
            <a:endParaRPr lang="ar-EG" sz="5400" b="1" dirty="0">
              <a:solidFill>
                <a:srgbClr val="FF0000"/>
              </a:solidFill>
            </a:endParaRPr>
          </a:p>
        </p:txBody>
      </p:sp>
      <p:sp>
        <p:nvSpPr>
          <p:cNvPr id="5" name="مربع نص 4"/>
          <p:cNvSpPr txBox="1"/>
          <p:nvPr/>
        </p:nvSpPr>
        <p:spPr>
          <a:xfrm>
            <a:off x="285720" y="1857364"/>
            <a:ext cx="8715436" cy="2009061"/>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2800" b="1" dirty="0" smtClean="0">
                <a:solidFill>
                  <a:srgbClr val="0000FF"/>
                </a:solidFill>
              </a:rPr>
              <a:t>- فهد فتى يبلغ من العمر اثنتي عشرة سنة يحب إخوانه الصغار ويساعدهم في استذكار دروسهم وحل واجباتهم ويقدم لهم الهدايا عند تفوقهم ويخصص وقتا للعب معهم وممازحتهم وإدخال الأنس عليهم ولا ينسى أن يعلمهم بعض الأدعية والأذكار التي تحفظهم بإذن الله .</a:t>
            </a:r>
            <a:endParaRPr lang="ar-EG" sz="2800" b="1" dirty="0">
              <a:solidFill>
                <a:srgbClr val="0000FF"/>
              </a:solidFill>
            </a:endParaRPr>
          </a:p>
        </p:txBody>
      </p:sp>
      <p:sp>
        <p:nvSpPr>
          <p:cNvPr id="6" name="مربع نص 5"/>
          <p:cNvSpPr txBox="1"/>
          <p:nvPr/>
        </p:nvSpPr>
        <p:spPr>
          <a:xfrm>
            <a:off x="285720" y="4000504"/>
            <a:ext cx="8715436" cy="2009061"/>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EG" sz="2800" b="1" dirty="0" smtClean="0">
                <a:solidFill>
                  <a:srgbClr val="0000FF"/>
                </a:solidFill>
              </a:rPr>
              <a:t>- سالم فتى في الصف السادس الابتدائي يغضب سريعا من إخوانه الصغار ويعاملهم بقسوة وشدة وكثيرا ما يضربهم إذا رفضوا تلبية طلباته ويمتنع عن اللعب معهم ويرفض جلوسهم معه على سفرة الطعام ويمتنع دخولهم إلى المجلس عند زيارة الأقارب لهم .</a:t>
            </a:r>
            <a:endParaRPr lang="ar-EG" sz="2800" b="1" dirty="0">
              <a:solidFill>
                <a:srgbClr val="0000FF"/>
              </a:solidFill>
            </a:endParaRPr>
          </a:p>
        </p:txBody>
      </p:sp>
      <p:sp>
        <p:nvSpPr>
          <p:cNvPr id="7" name="مستطيل 6"/>
          <p:cNvSpPr/>
          <p:nvPr/>
        </p:nvSpPr>
        <p:spPr>
          <a:xfrm>
            <a:off x="2123728" y="6309320"/>
            <a:ext cx="4966424" cy="400110"/>
          </a:xfrm>
          <a:prstGeom prst="rect">
            <a:avLst/>
          </a:prstGeom>
        </p:spPr>
        <p:txBody>
          <a:bodyPr wrap="none">
            <a:spAutoFit/>
          </a:bodyPr>
          <a:lstStyle/>
          <a:p>
            <a:r>
              <a:rPr lang="ar-SA" sz="2000" b="1" dirty="0">
                <a:solidFill>
                  <a:srgbClr val="FFFF00"/>
                </a:solidFill>
              </a:rPr>
              <a:t>الأستاذ أبو يوسف منتدى التربية والتعليم بالمدينة المنورة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3"/>
          <a:srcRect/>
          <a:stretch>
            <a:fillRect/>
          </a:stretch>
        </p:blipFill>
        <p:spPr bwMode="auto">
          <a:xfrm>
            <a:off x="0" y="-24"/>
            <a:ext cx="9144000" cy="6858024"/>
          </a:xfrm>
          <a:prstGeom prst="rect">
            <a:avLst/>
          </a:prstGeom>
          <a:noFill/>
        </p:spPr>
      </p:pic>
      <p:sp>
        <p:nvSpPr>
          <p:cNvPr id="5" name="انفجار 1 4"/>
          <p:cNvSpPr/>
          <p:nvPr/>
        </p:nvSpPr>
        <p:spPr>
          <a:xfrm>
            <a:off x="4643438" y="857232"/>
            <a:ext cx="3571900" cy="1643074"/>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4</a:t>
            </a:r>
            <a:endParaRPr lang="ar-EG" sz="5400" b="1" dirty="0">
              <a:solidFill>
                <a:srgbClr val="FF0000"/>
              </a:solidFill>
            </a:endParaRPr>
          </a:p>
        </p:txBody>
      </p:sp>
      <p:sp>
        <p:nvSpPr>
          <p:cNvPr id="6" name="مربع نص 5"/>
          <p:cNvSpPr txBox="1"/>
          <p:nvPr/>
        </p:nvSpPr>
        <p:spPr>
          <a:xfrm>
            <a:off x="857224" y="2853452"/>
            <a:ext cx="7358114" cy="1055608"/>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EG" sz="2800" b="1" dirty="0" smtClean="0">
                <a:solidFill>
                  <a:srgbClr val="0000FF"/>
                </a:solidFill>
              </a:rPr>
              <a:t>إكرام الضيف من الأخلاق التي حث عليها الإسلام إلا أن بعض الناس يقع في بعض الأخطاء التي تخل بهذا الجانب ....</a:t>
            </a:r>
            <a:endParaRPr lang="ar-EG" sz="2800" b="1" dirty="0">
              <a:solidFill>
                <a:srgbClr val="0000FF"/>
              </a:solidFill>
            </a:endParaRPr>
          </a:p>
        </p:txBody>
      </p:sp>
      <p:sp>
        <p:nvSpPr>
          <p:cNvPr id="7" name="مربع نص 6"/>
          <p:cNvSpPr txBox="1"/>
          <p:nvPr/>
        </p:nvSpPr>
        <p:spPr>
          <a:xfrm>
            <a:off x="928662" y="4315555"/>
            <a:ext cx="7271221" cy="1328023"/>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3600" b="1" dirty="0" smtClean="0">
                <a:solidFill>
                  <a:srgbClr val="FF0000"/>
                </a:solidFill>
              </a:rPr>
              <a:t>بالاشتراك مع مجموعتي أحصر أبرز الأخطاء التي يقع فيها كل من الضيف والمضيف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fmla="#ppt_w*sin(2.5*pi*$)">
                                          <p:val>
                                            <p:fltVal val="0"/>
                                          </p:val>
                                        </p:tav>
                                        <p:tav tm="100000">
                                          <p:val>
                                            <p:fltVal val="1"/>
                                          </p:val>
                                        </p:tav>
                                      </p:tavLst>
                                    </p:anim>
                                    <p:anim calcmode="lin" valueType="num">
                                      <p:cBhvr>
                                        <p:cTn id="8" dur="5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3"/>
          <a:srcRect/>
          <a:stretch>
            <a:fillRect/>
          </a:stretch>
        </p:blipFill>
        <p:spPr bwMode="auto">
          <a:xfrm>
            <a:off x="0" y="-24"/>
            <a:ext cx="9144000" cy="6858024"/>
          </a:xfrm>
          <a:prstGeom prst="rect">
            <a:avLst/>
          </a:prstGeom>
          <a:noFill/>
        </p:spPr>
      </p:pic>
      <p:graphicFrame>
        <p:nvGraphicFramePr>
          <p:cNvPr id="3" name="جدول 2"/>
          <p:cNvGraphicFramePr>
            <a:graphicFrameLocks noGrp="1"/>
          </p:cNvGraphicFramePr>
          <p:nvPr/>
        </p:nvGraphicFramePr>
        <p:xfrm>
          <a:off x="0" y="0"/>
          <a:ext cx="9144000" cy="6857999"/>
        </p:xfrm>
        <a:graphic>
          <a:graphicData uri="http://schemas.openxmlformats.org/drawingml/2006/table">
            <a:tbl>
              <a:tblPr rtl="1" firstRow="1" bandRow="1">
                <a:tableStyleId>{16D9F66E-5EB9-4882-86FB-DCBF35E3C3E4}</a:tableStyleId>
              </a:tblPr>
              <a:tblGrid>
                <a:gridCol w="4572000"/>
                <a:gridCol w="4572000"/>
              </a:tblGrid>
              <a:tr h="829009">
                <a:tc>
                  <a:txBody>
                    <a:bodyPr/>
                    <a:lstStyle/>
                    <a:p>
                      <a:pPr rtl="1"/>
                      <a:endParaRPr lang="ar-EG" dirty="0"/>
                    </a:p>
                  </a:txBody>
                  <a:tcPr/>
                </a:tc>
                <a:tc>
                  <a:txBody>
                    <a:bodyPr/>
                    <a:lstStyle/>
                    <a:p>
                      <a:pPr rtl="1"/>
                      <a:endParaRPr lang="ar-EG"/>
                    </a:p>
                  </a:txBody>
                  <a:tcPr/>
                </a:tc>
              </a:tr>
              <a:tr h="1205798">
                <a:tc>
                  <a:txBody>
                    <a:bodyPr/>
                    <a:lstStyle/>
                    <a:p>
                      <a:pPr rtl="1"/>
                      <a:endParaRPr lang="ar-EG" dirty="0"/>
                    </a:p>
                  </a:txBody>
                  <a:tcPr/>
                </a:tc>
                <a:tc>
                  <a:txBody>
                    <a:bodyPr/>
                    <a:lstStyle/>
                    <a:p>
                      <a:pPr rtl="1"/>
                      <a:endParaRPr lang="ar-EG"/>
                    </a:p>
                  </a:txBody>
                  <a:tcPr/>
                </a:tc>
              </a:tr>
              <a:tr h="1205798">
                <a:tc>
                  <a:txBody>
                    <a:bodyPr/>
                    <a:lstStyle/>
                    <a:p>
                      <a:pPr rtl="1"/>
                      <a:endParaRPr lang="ar-EG"/>
                    </a:p>
                  </a:txBody>
                  <a:tcPr/>
                </a:tc>
                <a:tc>
                  <a:txBody>
                    <a:bodyPr/>
                    <a:lstStyle/>
                    <a:p>
                      <a:pPr rtl="1"/>
                      <a:endParaRPr lang="ar-EG"/>
                    </a:p>
                  </a:txBody>
                  <a:tcPr/>
                </a:tc>
              </a:tr>
              <a:tr h="1205798">
                <a:tc>
                  <a:txBody>
                    <a:bodyPr/>
                    <a:lstStyle/>
                    <a:p>
                      <a:pPr rtl="1"/>
                      <a:endParaRPr lang="ar-EG"/>
                    </a:p>
                  </a:txBody>
                  <a:tcPr/>
                </a:tc>
                <a:tc>
                  <a:txBody>
                    <a:bodyPr/>
                    <a:lstStyle/>
                    <a:p>
                      <a:pPr rtl="1"/>
                      <a:endParaRPr lang="ar-EG" dirty="0"/>
                    </a:p>
                  </a:txBody>
                  <a:tcPr/>
                </a:tc>
              </a:tr>
              <a:tr h="1205798">
                <a:tc>
                  <a:txBody>
                    <a:bodyPr/>
                    <a:lstStyle/>
                    <a:p>
                      <a:pPr rtl="1"/>
                      <a:endParaRPr lang="ar-EG"/>
                    </a:p>
                  </a:txBody>
                  <a:tcPr/>
                </a:tc>
                <a:tc>
                  <a:txBody>
                    <a:bodyPr/>
                    <a:lstStyle/>
                    <a:p>
                      <a:pPr rtl="1"/>
                      <a:endParaRPr lang="ar-EG"/>
                    </a:p>
                  </a:txBody>
                  <a:tcPr/>
                </a:tc>
              </a:tr>
              <a:tr h="1205798">
                <a:tc>
                  <a:txBody>
                    <a:bodyPr/>
                    <a:lstStyle/>
                    <a:p>
                      <a:pPr rtl="1"/>
                      <a:endParaRPr lang="ar-EG"/>
                    </a:p>
                  </a:txBody>
                  <a:tcPr/>
                </a:tc>
                <a:tc>
                  <a:txBody>
                    <a:bodyPr/>
                    <a:lstStyle/>
                    <a:p>
                      <a:pPr rtl="1"/>
                      <a:endParaRPr lang="ar-EG" dirty="0"/>
                    </a:p>
                  </a:txBody>
                  <a:tcPr/>
                </a:tc>
              </a:tr>
            </a:tbl>
          </a:graphicData>
        </a:graphic>
      </p:graphicFrame>
      <p:sp>
        <p:nvSpPr>
          <p:cNvPr id="4" name="مربع نص 3"/>
          <p:cNvSpPr txBox="1"/>
          <p:nvPr/>
        </p:nvSpPr>
        <p:spPr>
          <a:xfrm>
            <a:off x="4643438" y="108736"/>
            <a:ext cx="4357718" cy="646986"/>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pPr algn="ctr"/>
            <a:r>
              <a:rPr lang="ar-EG" sz="3200" b="1" dirty="0" smtClean="0">
                <a:solidFill>
                  <a:srgbClr val="0000FF"/>
                </a:solidFill>
              </a:rPr>
              <a:t>الأخطاء التي يقع فيها الضيف</a:t>
            </a:r>
            <a:endParaRPr lang="ar-EG" sz="3200" b="1" dirty="0">
              <a:solidFill>
                <a:srgbClr val="0000FF"/>
              </a:solidFill>
            </a:endParaRPr>
          </a:p>
        </p:txBody>
      </p:sp>
      <p:sp>
        <p:nvSpPr>
          <p:cNvPr id="5" name="مربع نص 4"/>
          <p:cNvSpPr txBox="1"/>
          <p:nvPr/>
        </p:nvSpPr>
        <p:spPr>
          <a:xfrm>
            <a:off x="93305" y="101486"/>
            <a:ext cx="4357718" cy="646986"/>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pPr algn="ctr"/>
            <a:r>
              <a:rPr lang="ar-EG" sz="3200" b="1" dirty="0" smtClean="0">
                <a:solidFill>
                  <a:srgbClr val="0000FF"/>
                </a:solidFill>
              </a:rPr>
              <a:t>الأخطاء التي يقع فيها المضيف</a:t>
            </a:r>
            <a:endParaRPr lang="ar-EG" sz="3200" b="1" dirty="0">
              <a:solidFill>
                <a:srgbClr val="0000FF"/>
              </a:solidFill>
            </a:endParaRPr>
          </a:p>
        </p:txBody>
      </p:sp>
      <p:sp>
        <p:nvSpPr>
          <p:cNvPr id="6" name="مربع نص 5"/>
          <p:cNvSpPr txBox="1">
            <a:spLocks noChangeArrowheads="1"/>
          </p:cNvSpPr>
          <p:nvPr/>
        </p:nvSpPr>
        <p:spPr bwMode="auto">
          <a:xfrm>
            <a:off x="4643438" y="785794"/>
            <a:ext cx="4500562" cy="1323439"/>
          </a:xfrm>
          <a:prstGeom prst="rect">
            <a:avLst/>
          </a:prstGeom>
          <a:noFill/>
          <a:ln w="9525">
            <a:noFill/>
            <a:miter lim="800000"/>
            <a:headEnd/>
            <a:tailEnd/>
          </a:ln>
        </p:spPr>
        <p:txBody>
          <a:bodyPr wrap="square">
            <a:spAutoFit/>
          </a:bodyPr>
          <a:lstStyle/>
          <a:p>
            <a:pPr algn="r"/>
            <a:r>
              <a:rPr lang="ar-SA" sz="4000" b="1" dirty="0" smtClean="0"/>
              <a:t>الجلوس في بعض الأماكن الخاصة بصاحب المنزل </a:t>
            </a:r>
            <a:endParaRPr lang="ar-SA" sz="4000" b="1" dirty="0"/>
          </a:p>
        </p:txBody>
      </p:sp>
      <p:sp>
        <p:nvSpPr>
          <p:cNvPr id="7" name="مربع نص 6"/>
          <p:cNvSpPr txBox="1">
            <a:spLocks noChangeArrowheads="1"/>
          </p:cNvSpPr>
          <p:nvPr/>
        </p:nvSpPr>
        <p:spPr bwMode="auto">
          <a:xfrm>
            <a:off x="4643438" y="2143116"/>
            <a:ext cx="4500562" cy="954107"/>
          </a:xfrm>
          <a:prstGeom prst="rect">
            <a:avLst/>
          </a:prstGeom>
          <a:noFill/>
          <a:ln w="9525">
            <a:noFill/>
            <a:miter lim="800000"/>
            <a:headEnd/>
            <a:tailEnd/>
          </a:ln>
        </p:spPr>
        <p:txBody>
          <a:bodyPr wrap="square">
            <a:spAutoFit/>
          </a:bodyPr>
          <a:lstStyle/>
          <a:p>
            <a:pPr algn="r"/>
            <a:r>
              <a:rPr lang="ar-SA" sz="2800" b="1" dirty="0" smtClean="0"/>
              <a:t>التصرف في بعض الأشياء الموجودة بالنقل أو الاستخدام دون إذن </a:t>
            </a:r>
            <a:endParaRPr lang="ar-SA" sz="2800" b="1" dirty="0"/>
          </a:p>
        </p:txBody>
      </p:sp>
      <p:sp>
        <p:nvSpPr>
          <p:cNvPr id="8" name="مربع نص 7"/>
          <p:cNvSpPr txBox="1">
            <a:spLocks noChangeArrowheads="1"/>
          </p:cNvSpPr>
          <p:nvPr/>
        </p:nvSpPr>
        <p:spPr bwMode="auto">
          <a:xfrm>
            <a:off x="4643438" y="3286124"/>
            <a:ext cx="4500562" cy="1077218"/>
          </a:xfrm>
          <a:prstGeom prst="rect">
            <a:avLst/>
          </a:prstGeom>
          <a:noFill/>
          <a:ln w="9525">
            <a:noFill/>
            <a:miter lim="800000"/>
            <a:headEnd/>
            <a:tailEnd/>
          </a:ln>
        </p:spPr>
        <p:txBody>
          <a:bodyPr wrap="square">
            <a:spAutoFit/>
          </a:bodyPr>
          <a:lstStyle/>
          <a:p>
            <a:pPr algn="r"/>
            <a:r>
              <a:rPr lang="ar-SA" sz="3200" b="1" dirty="0" smtClean="0"/>
              <a:t>طول المكث عن الحد الواجب والمستحب في الضيافة </a:t>
            </a:r>
            <a:endParaRPr lang="ar-SA" sz="3200" b="1" dirty="0"/>
          </a:p>
        </p:txBody>
      </p:sp>
      <p:sp>
        <p:nvSpPr>
          <p:cNvPr id="10" name="مربع نص 9"/>
          <p:cNvSpPr txBox="1">
            <a:spLocks noChangeArrowheads="1"/>
          </p:cNvSpPr>
          <p:nvPr/>
        </p:nvSpPr>
        <p:spPr bwMode="auto">
          <a:xfrm>
            <a:off x="0" y="857232"/>
            <a:ext cx="4500562" cy="1077218"/>
          </a:xfrm>
          <a:prstGeom prst="rect">
            <a:avLst/>
          </a:prstGeom>
          <a:noFill/>
          <a:ln w="9525">
            <a:noFill/>
            <a:miter lim="800000"/>
            <a:headEnd/>
            <a:tailEnd/>
          </a:ln>
        </p:spPr>
        <p:txBody>
          <a:bodyPr wrap="square">
            <a:spAutoFit/>
          </a:bodyPr>
          <a:lstStyle/>
          <a:p>
            <a:pPr algn="r"/>
            <a:r>
              <a:rPr lang="ar-SA" sz="3200" b="1" dirty="0" smtClean="0"/>
              <a:t>عدم الترحيب بالضيف بما يجعله يشعر بأنه غير مرحب </a:t>
            </a:r>
            <a:r>
              <a:rPr lang="ar-SA" sz="3200" b="1" dirty="0" err="1" smtClean="0"/>
              <a:t>به</a:t>
            </a:r>
            <a:r>
              <a:rPr lang="ar-SA" sz="3200" b="1" dirty="0" smtClean="0"/>
              <a:t> </a:t>
            </a:r>
            <a:endParaRPr lang="ar-SA" sz="3200" b="1" dirty="0"/>
          </a:p>
        </p:txBody>
      </p:sp>
      <p:sp>
        <p:nvSpPr>
          <p:cNvPr id="11" name="مربع نص 10"/>
          <p:cNvSpPr txBox="1">
            <a:spLocks noChangeArrowheads="1"/>
          </p:cNvSpPr>
          <p:nvPr/>
        </p:nvSpPr>
        <p:spPr bwMode="auto">
          <a:xfrm>
            <a:off x="0" y="2071678"/>
            <a:ext cx="4500562" cy="1077218"/>
          </a:xfrm>
          <a:prstGeom prst="rect">
            <a:avLst/>
          </a:prstGeom>
          <a:noFill/>
          <a:ln w="9525">
            <a:noFill/>
            <a:miter lim="800000"/>
            <a:headEnd/>
            <a:tailEnd/>
          </a:ln>
        </p:spPr>
        <p:txBody>
          <a:bodyPr wrap="square">
            <a:spAutoFit/>
          </a:bodyPr>
          <a:lstStyle/>
          <a:p>
            <a:pPr algn="r"/>
            <a:r>
              <a:rPr lang="ar-SA" sz="3200" b="1" dirty="0" smtClean="0"/>
              <a:t>عدم تخصيص مكان له لكي يأخذ راحته </a:t>
            </a:r>
            <a:endParaRPr lang="ar-SA" sz="3200" b="1" dirty="0"/>
          </a:p>
        </p:txBody>
      </p:sp>
      <p:sp>
        <p:nvSpPr>
          <p:cNvPr id="12" name="مربع نص 11"/>
          <p:cNvSpPr txBox="1">
            <a:spLocks noChangeArrowheads="1"/>
          </p:cNvSpPr>
          <p:nvPr/>
        </p:nvSpPr>
        <p:spPr bwMode="auto">
          <a:xfrm>
            <a:off x="0" y="3357562"/>
            <a:ext cx="4500562" cy="584775"/>
          </a:xfrm>
          <a:prstGeom prst="rect">
            <a:avLst/>
          </a:prstGeom>
          <a:noFill/>
          <a:ln w="9525">
            <a:noFill/>
            <a:miter lim="800000"/>
            <a:headEnd/>
            <a:tailEnd/>
          </a:ln>
        </p:spPr>
        <p:txBody>
          <a:bodyPr wrap="square">
            <a:spAutoFit/>
          </a:bodyPr>
          <a:lstStyle/>
          <a:p>
            <a:pPr algn="r"/>
            <a:r>
              <a:rPr lang="ar-SA" sz="3200" b="1" dirty="0" smtClean="0"/>
              <a:t>تركه يجلس منفردا طوال الوقت </a:t>
            </a:r>
            <a:endParaRPr lang="ar-SA"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8" presetClass="entr" presetSubtype="0" accel="5000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8"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19" dur="1000" fill="hold"/>
                                        <p:tgtEl>
                                          <p:spTgt spid="6"/>
                                        </p:tgtEl>
                                        <p:attrNameLst>
                                          <p:attrName>ppt_y</p:attrName>
                                        </p:attrNameLst>
                                      </p:cBhvr>
                                      <p:tavLst>
                                        <p:tav tm="0">
                                          <p:val>
                                            <p:strVal val="#ppt_y"/>
                                          </p:val>
                                        </p:tav>
                                        <p:tav tm="100000">
                                          <p:val>
                                            <p:strVal val="#ppt_y"/>
                                          </p:val>
                                        </p:tav>
                                      </p:tavLst>
                                    </p:anim>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8" presetClass="entr" presetSubtype="0" accel="5000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7"/>
                                        </p:tgtEl>
                                        <p:attrNameLst>
                                          <p:attrName>ppt_y</p:attrName>
                                        </p:attrNameLst>
                                      </p:cBhvr>
                                      <p:tavLst>
                                        <p:tav tm="0">
                                          <p:val>
                                            <p:strVal val="#ppt_y"/>
                                          </p:val>
                                        </p:tav>
                                        <p:tav tm="100000">
                                          <p:val>
                                            <p:strVal val="#ppt_y"/>
                                          </p:val>
                                        </p:tav>
                                      </p:tavLst>
                                    </p:anim>
                                    <p:animEffect transition="in" filter="fade">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48" presetClass="entr" presetSubtype="0" accel="5000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4"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35" dur="1000" fill="hold"/>
                                        <p:tgtEl>
                                          <p:spTgt spid="8"/>
                                        </p:tgtEl>
                                        <p:attrNameLst>
                                          <p:attrName>ppt_y</p:attrName>
                                        </p:attrNameLst>
                                      </p:cBhvr>
                                      <p:tavLst>
                                        <p:tav tm="0">
                                          <p:val>
                                            <p:strVal val="#ppt_y"/>
                                          </p:val>
                                        </p:tav>
                                        <p:tav tm="100000">
                                          <p:val>
                                            <p:strVal val="#ppt_y"/>
                                          </p:val>
                                        </p:tav>
                                      </p:tavLst>
                                    </p:anim>
                                    <p:animEffect transition="in" filter="fade">
                                      <p:cBhvr>
                                        <p:cTn id="36" dur="1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48" presetClass="entr" presetSubtype="0" accel="5000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2"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43" dur="1000" fill="hold"/>
                                        <p:tgtEl>
                                          <p:spTgt spid="10"/>
                                        </p:tgtEl>
                                        <p:attrNameLst>
                                          <p:attrName>ppt_y</p:attrName>
                                        </p:attrNameLst>
                                      </p:cBhvr>
                                      <p:tavLst>
                                        <p:tav tm="0">
                                          <p:val>
                                            <p:strVal val="#ppt_y"/>
                                          </p:val>
                                        </p:tav>
                                        <p:tav tm="100000">
                                          <p:val>
                                            <p:strVal val="#ppt_y"/>
                                          </p:val>
                                        </p:tav>
                                      </p:tavLst>
                                    </p:anim>
                                    <p:animEffect transition="in" filter="fade">
                                      <p:cBhvr>
                                        <p:cTn id="44" dur="1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48" presetClass="entr" presetSubtype="0" accel="5000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0" dur="10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51" dur="1000" fill="hold"/>
                                        <p:tgtEl>
                                          <p:spTgt spid="11"/>
                                        </p:tgtEl>
                                        <p:attrNameLst>
                                          <p:attrName>ppt_y</p:attrName>
                                        </p:attrNameLst>
                                      </p:cBhvr>
                                      <p:tavLst>
                                        <p:tav tm="0">
                                          <p:val>
                                            <p:strVal val="#ppt_y"/>
                                          </p:val>
                                        </p:tav>
                                        <p:tav tm="100000">
                                          <p:val>
                                            <p:strVal val="#ppt_y"/>
                                          </p:val>
                                        </p:tav>
                                      </p:tavLst>
                                    </p:anim>
                                    <p:animEffect transition="in" filter="fade">
                                      <p:cBhvr>
                                        <p:cTn id="52" dur="10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48" presetClass="entr" presetSubtype="0" accel="5000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8" dur="1000" fill="hold"/>
                                        <p:tgtEl>
                                          <p:spTgt spid="12"/>
                                        </p:tgtEl>
                                        <p:attrNameLst>
                                          <p:attrName>ppt_x</p:attrName>
                                        </p:attrNameLst>
                                      </p:cBhvr>
                                      <p:tavLst>
                                        <p:tav tm="0">
                                          <p:val>
                                            <p:fltVal val="-1"/>
                                          </p:val>
                                        </p:tav>
                                        <p:tav tm="50000">
                                          <p:val>
                                            <p:fltVal val="0.95"/>
                                          </p:val>
                                        </p:tav>
                                        <p:tav tm="100000">
                                          <p:val>
                                            <p:strVal val="#ppt_x"/>
                                          </p:val>
                                        </p:tav>
                                      </p:tavLst>
                                    </p:anim>
                                    <p:anim calcmode="lin" valueType="num">
                                      <p:cBhvr>
                                        <p:cTn id="59" dur="1000" fill="hold"/>
                                        <p:tgtEl>
                                          <p:spTgt spid="12"/>
                                        </p:tgtEl>
                                        <p:attrNameLst>
                                          <p:attrName>ppt_y</p:attrName>
                                        </p:attrNameLst>
                                      </p:cBhvr>
                                      <p:tavLst>
                                        <p:tav tm="0">
                                          <p:val>
                                            <p:strVal val="#ppt_y"/>
                                          </p:val>
                                        </p:tav>
                                        <p:tav tm="100000">
                                          <p:val>
                                            <p:strVal val="#ppt_y"/>
                                          </p:val>
                                        </p:tav>
                                      </p:tavLst>
                                    </p:anim>
                                    <p:animEffect transition="in" filter="fade">
                                      <p:cBhvr>
                                        <p:cTn id="6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P spid="10" grpId="0"/>
      <p:bldP spid="11" grpId="0"/>
      <p:bldP spid="1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pic>
        <p:nvPicPr>
          <p:cNvPr id="3" name="Picture 2" descr="D:\bmp1\10g.bmp"/>
          <p:cNvPicPr>
            <a:picLocks noChangeAspect="1" noChangeArrowheads="1"/>
          </p:cNvPicPr>
          <p:nvPr/>
        </p:nvPicPr>
        <p:blipFill>
          <a:blip r:embed="rId3" cstate="print"/>
          <a:srcRect/>
          <a:stretch>
            <a:fillRect/>
          </a:stretch>
        </p:blipFill>
        <p:spPr bwMode="auto">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انفجار 1 3"/>
          <p:cNvSpPr/>
          <p:nvPr/>
        </p:nvSpPr>
        <p:spPr>
          <a:xfrm>
            <a:off x="4624777" y="0"/>
            <a:ext cx="3571900" cy="1143008"/>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5</a:t>
            </a:r>
            <a:endParaRPr lang="ar-EG" sz="5400" b="1" dirty="0">
              <a:solidFill>
                <a:srgbClr val="FF0000"/>
              </a:solidFill>
            </a:endParaRPr>
          </a:p>
        </p:txBody>
      </p:sp>
      <p:sp>
        <p:nvSpPr>
          <p:cNvPr id="5" name="مربع نص 4"/>
          <p:cNvSpPr txBox="1"/>
          <p:nvPr/>
        </p:nvSpPr>
        <p:spPr>
          <a:xfrm>
            <a:off x="857223" y="1230408"/>
            <a:ext cx="7305337" cy="1055608"/>
          </a:xfrm>
          <a:prstGeom prst="roundRect">
            <a:avLst/>
          </a:prstGeom>
        </p:spPr>
        <p:style>
          <a:lnRef idx="1">
            <a:schemeClr val="dk1"/>
          </a:lnRef>
          <a:fillRef idx="2">
            <a:schemeClr val="dk1"/>
          </a:fillRef>
          <a:effectRef idx="1">
            <a:schemeClr val="dk1"/>
          </a:effectRef>
          <a:fontRef idx="minor">
            <a:schemeClr val="dk1"/>
          </a:fontRef>
        </p:style>
        <p:txBody>
          <a:bodyPr wrap="square" rtlCol="1">
            <a:spAutoFit/>
          </a:bodyPr>
          <a:lstStyle/>
          <a:p>
            <a:r>
              <a:rPr lang="ar-EG" sz="2800" b="1" dirty="0" smtClean="0">
                <a:solidFill>
                  <a:srgbClr val="FF0000"/>
                </a:solidFill>
              </a:rPr>
              <a:t>قدم علينا زائر ووالدي خارج المنزل ولا يوجد في البيت إلا أنا أكتب الخطوات التي سأقوم </a:t>
            </a:r>
            <a:r>
              <a:rPr lang="ar-EG" sz="2800" b="1" dirty="0" err="1" smtClean="0">
                <a:solidFill>
                  <a:srgbClr val="FF0000"/>
                </a:solidFill>
              </a:rPr>
              <a:t>بها</a:t>
            </a:r>
            <a:r>
              <a:rPr lang="ar-EG" sz="2800" b="1" dirty="0" smtClean="0">
                <a:solidFill>
                  <a:srgbClr val="FF0000"/>
                </a:solidFill>
              </a:rPr>
              <a:t> .</a:t>
            </a:r>
          </a:p>
        </p:txBody>
      </p:sp>
      <p:sp>
        <p:nvSpPr>
          <p:cNvPr id="6" name="مربع نص 5"/>
          <p:cNvSpPr txBox="1"/>
          <p:nvPr/>
        </p:nvSpPr>
        <p:spPr>
          <a:xfrm>
            <a:off x="785786" y="2513430"/>
            <a:ext cx="7358114" cy="3915966"/>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EG" sz="2800" b="1" dirty="0" smtClean="0">
                <a:solidFill>
                  <a:schemeClr val="tx1"/>
                </a:solidFill>
              </a:rPr>
              <a:t>........................................................................................................................................................................................................................................................................................................................................................................................................................................................................................................................................................................</a:t>
            </a:r>
          </a:p>
        </p:txBody>
      </p:sp>
      <p:sp>
        <p:nvSpPr>
          <p:cNvPr id="7" name="مربع نص 6"/>
          <p:cNvSpPr txBox="1">
            <a:spLocks noChangeArrowheads="1"/>
          </p:cNvSpPr>
          <p:nvPr/>
        </p:nvSpPr>
        <p:spPr bwMode="auto">
          <a:xfrm>
            <a:off x="1142976" y="2786058"/>
            <a:ext cx="6786629" cy="2862322"/>
          </a:xfrm>
          <a:prstGeom prst="rect">
            <a:avLst/>
          </a:prstGeom>
          <a:noFill/>
          <a:ln w="9525">
            <a:noFill/>
            <a:miter lim="800000"/>
            <a:headEnd/>
            <a:tailEnd/>
          </a:ln>
        </p:spPr>
        <p:txBody>
          <a:bodyPr wrap="square">
            <a:spAutoFit/>
          </a:bodyPr>
          <a:lstStyle/>
          <a:p>
            <a:pPr algn="r"/>
            <a:r>
              <a:rPr lang="ar-SA" sz="3600" b="1" dirty="0" smtClean="0"/>
              <a:t>-أرحب </a:t>
            </a:r>
            <a:r>
              <a:rPr lang="ar-SA" sz="3600" b="1" dirty="0" err="1" smtClean="0"/>
              <a:t>به</a:t>
            </a:r>
            <a:r>
              <a:rPr lang="ar-SA" sz="3600" b="1" dirty="0" smtClean="0"/>
              <a:t> وأدخله المجلس المنفصل عن باقي المنزل </a:t>
            </a:r>
          </a:p>
          <a:p>
            <a:pPr algn="r"/>
            <a:r>
              <a:rPr lang="ar-SA" sz="3600" b="1" dirty="0" smtClean="0"/>
              <a:t>- اتصل على والدي وأعلمه بقدوم الضيف </a:t>
            </a:r>
          </a:p>
          <a:p>
            <a:pPr algn="r"/>
            <a:r>
              <a:rPr lang="ar-SA" sz="3600" b="1" dirty="0" smtClean="0"/>
              <a:t>-أقدم له واجب الضيافة من طعام وشراب</a:t>
            </a:r>
          </a:p>
          <a:p>
            <a:pPr algn="r"/>
            <a:r>
              <a:rPr lang="ar-SA" sz="3600" b="1" dirty="0" smtClean="0"/>
              <a:t>- أرحب </a:t>
            </a:r>
            <a:r>
              <a:rPr lang="ar-SA" sz="3600" b="1" dirty="0" err="1" smtClean="0"/>
              <a:t>به</a:t>
            </a:r>
            <a:r>
              <a:rPr lang="ar-SA" sz="3600" b="1" dirty="0" smtClean="0"/>
              <a:t> بألفاظ الترحيب التي تعلمتها  </a:t>
            </a:r>
            <a:endParaRPr lang="ar-SA"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9"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0" fill="hold"/>
                                        <p:tgtEl>
                                          <p:spTgt spid="4"/>
                                        </p:tgtEl>
                                        <p:attrNameLst>
                                          <p:attrName>ppt_w</p:attrName>
                                        </p:attrNameLst>
                                      </p:cBhvr>
                                      <p:tavLst>
                                        <p:tav tm="0" fmla="#ppt_w*sin(2.5*pi*$)">
                                          <p:val>
                                            <p:fltVal val="0"/>
                                          </p:val>
                                        </p:tav>
                                        <p:tav tm="100000">
                                          <p:val>
                                            <p:fltVal val="1"/>
                                          </p:val>
                                        </p:tav>
                                      </p:tavLst>
                                    </p:anim>
                                    <p:anim calcmode="lin" valueType="num">
                                      <p:cBhvr>
                                        <p:cTn id="15"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8" presetClass="entr" presetSubtype="0" accel="5000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7"/>
                                        </p:tgtEl>
                                        <p:attrNameLst>
                                          <p:attrName>ppt_y</p:attrName>
                                        </p:attrNameLst>
                                      </p:cBhvr>
                                      <p:tavLst>
                                        <p:tav tm="0">
                                          <p:val>
                                            <p:strVal val="#ppt_y"/>
                                          </p:val>
                                        </p:tav>
                                        <p:tav tm="100000">
                                          <p:val>
                                            <p:strVal val="#ppt_y"/>
                                          </p:val>
                                        </p:tav>
                                      </p:tavLst>
                                    </p:anim>
                                    <p:animEffect transition="in" filter="fade">
                                      <p:cBhvr>
                                        <p:cTn id="3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pic>
        <p:nvPicPr>
          <p:cNvPr id="3" name="صورة 2" descr="goldfloral3.jpg"/>
          <p:cNvPicPr>
            <a:picLocks noChangeAspect="1"/>
          </p:cNvPicPr>
          <p:nvPr/>
        </p:nvPicPr>
        <p:blipFill>
          <a:blip r:embed="rId3" cstate="print"/>
          <a:stretch>
            <a:fillRect/>
          </a:stretch>
        </p:blipFill>
        <p:spPr>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انفجار 1 3"/>
          <p:cNvSpPr/>
          <p:nvPr/>
        </p:nvSpPr>
        <p:spPr>
          <a:xfrm>
            <a:off x="4929190" y="500042"/>
            <a:ext cx="3571900" cy="1143008"/>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6</a:t>
            </a:r>
            <a:endParaRPr lang="ar-EG" sz="5400" b="1" dirty="0">
              <a:solidFill>
                <a:srgbClr val="FF0000"/>
              </a:solidFill>
            </a:endParaRPr>
          </a:p>
        </p:txBody>
      </p:sp>
      <p:sp>
        <p:nvSpPr>
          <p:cNvPr id="5" name="مربع نص 4"/>
          <p:cNvSpPr txBox="1"/>
          <p:nvPr/>
        </p:nvSpPr>
        <p:spPr>
          <a:xfrm>
            <a:off x="642910" y="1873326"/>
            <a:ext cx="7895501" cy="1055608"/>
          </a:xfrm>
          <a:prstGeom prst="roundRect">
            <a:avLst/>
          </a:prstGeom>
        </p:spPr>
        <p:style>
          <a:lnRef idx="1">
            <a:schemeClr val="dk1"/>
          </a:lnRef>
          <a:fillRef idx="2">
            <a:schemeClr val="dk1"/>
          </a:fillRef>
          <a:effectRef idx="1">
            <a:schemeClr val="dk1"/>
          </a:effectRef>
          <a:fontRef idx="minor">
            <a:schemeClr val="dk1"/>
          </a:fontRef>
        </p:style>
        <p:txBody>
          <a:bodyPr wrap="square" rtlCol="1">
            <a:spAutoFit/>
          </a:bodyPr>
          <a:lstStyle/>
          <a:p>
            <a:r>
              <a:rPr lang="ar-EG" sz="2800" b="1" dirty="0" smtClean="0">
                <a:solidFill>
                  <a:srgbClr val="FF0000"/>
                </a:solidFill>
              </a:rPr>
              <a:t>أقترح نشيدا </a:t>
            </a:r>
            <a:r>
              <a:rPr lang="ar-EG" sz="2800" b="1" dirty="0" err="1" smtClean="0">
                <a:solidFill>
                  <a:srgbClr val="FF0000"/>
                </a:solidFill>
              </a:rPr>
              <a:t>ترحيبيا</a:t>
            </a:r>
            <a:r>
              <a:rPr lang="ar-EG" sz="2800" b="1" dirty="0" smtClean="0">
                <a:solidFill>
                  <a:srgbClr val="FF0000"/>
                </a:solidFill>
              </a:rPr>
              <a:t> بالضيوف أشارك </a:t>
            </a:r>
            <a:r>
              <a:rPr lang="ar-EG" sz="2800" b="1" dirty="0" err="1" smtClean="0">
                <a:solidFill>
                  <a:srgbClr val="FF0000"/>
                </a:solidFill>
              </a:rPr>
              <a:t>به</a:t>
            </a:r>
            <a:r>
              <a:rPr lang="ar-EG" sz="2800" b="1" dirty="0" smtClean="0">
                <a:solidFill>
                  <a:srgbClr val="FF0000"/>
                </a:solidFill>
              </a:rPr>
              <a:t> مع مجموعتي في الحفل الختامي لأنشطة المدرسة أو حفل الأولياء .</a:t>
            </a:r>
          </a:p>
        </p:txBody>
      </p:sp>
      <p:sp>
        <p:nvSpPr>
          <p:cNvPr id="6" name="مستطيل 5"/>
          <p:cNvSpPr/>
          <p:nvPr/>
        </p:nvSpPr>
        <p:spPr>
          <a:xfrm>
            <a:off x="2123728" y="6453336"/>
            <a:ext cx="4966424" cy="400110"/>
          </a:xfrm>
          <a:prstGeom prst="rect">
            <a:avLst/>
          </a:prstGeom>
        </p:spPr>
        <p:txBody>
          <a:bodyPr wrap="none">
            <a:spAutoFit/>
          </a:bodyPr>
          <a:lstStyle/>
          <a:p>
            <a:r>
              <a:rPr lang="ar-SA" sz="2000" b="1" dirty="0">
                <a:solidFill>
                  <a:srgbClr val="FF0000"/>
                </a:solidFill>
              </a:rPr>
              <a:t>الأستاذ أبو يوسف منتدى التربية والتعليم بالمدينة المنورة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0" fill="hold"/>
                                        <p:tgtEl>
                                          <p:spTgt spid="4"/>
                                        </p:tgtEl>
                                        <p:attrNameLst>
                                          <p:attrName>ppt_w</p:attrName>
                                        </p:attrNameLst>
                                      </p:cBhvr>
                                      <p:tavLst>
                                        <p:tav tm="0" fmla="#ppt_w*sin(2.5*pi*$)">
                                          <p:val>
                                            <p:fltVal val="0"/>
                                          </p:val>
                                        </p:tav>
                                        <p:tav tm="100000">
                                          <p:val>
                                            <p:fltVal val="1"/>
                                          </p:val>
                                        </p:tav>
                                      </p:tavLst>
                                    </p:anim>
                                    <p:anim calcmode="lin" valueType="num">
                                      <p:cBhvr>
                                        <p:cTn id="14"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pic>
        <p:nvPicPr>
          <p:cNvPr id="6" name="صورة 5"/>
          <p:cNvPicPr>
            <a:picLocks noChangeAspect="1"/>
          </p:cNvPicPr>
          <p:nvPr/>
        </p:nvPicPr>
        <p:blipFill rotWithShape="1">
          <a:blip r:embed="rId3" cstate="print">
            <a:extLst>
              <a:ext uri="{28A0092B-C50C-407E-A947-70E740481C1C}">
                <a14:useLocalDpi xmlns:a14="http://schemas.microsoft.com/office/drawing/2010/main" val="0"/>
              </a:ext>
            </a:extLst>
          </a:blip>
          <a:srcRect b="49610"/>
          <a:stretch/>
        </p:blipFill>
        <p:spPr>
          <a:xfrm>
            <a:off x="0" y="-2"/>
            <a:ext cx="9144000" cy="6957394"/>
          </a:xfrm>
          <a:prstGeom prst="rect">
            <a:avLst/>
          </a:prstGeom>
        </p:spPr>
      </p:pic>
      <p:sp>
        <p:nvSpPr>
          <p:cNvPr id="4" name="انفجار 1 3"/>
          <p:cNvSpPr/>
          <p:nvPr/>
        </p:nvSpPr>
        <p:spPr>
          <a:xfrm>
            <a:off x="4643438" y="1571612"/>
            <a:ext cx="3571900" cy="1571636"/>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7</a:t>
            </a:r>
            <a:endParaRPr lang="ar-EG" sz="5400" b="1" dirty="0">
              <a:solidFill>
                <a:srgbClr val="FF0000"/>
              </a:solidFill>
            </a:endParaRPr>
          </a:p>
        </p:txBody>
      </p:sp>
      <p:sp>
        <p:nvSpPr>
          <p:cNvPr id="5" name="مربع نص 4"/>
          <p:cNvSpPr txBox="1"/>
          <p:nvPr/>
        </p:nvSpPr>
        <p:spPr>
          <a:xfrm>
            <a:off x="928662" y="3493060"/>
            <a:ext cx="7286676" cy="1191816"/>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EG" sz="3200" b="1" dirty="0" smtClean="0">
                <a:solidFill>
                  <a:srgbClr val="0000FF"/>
                </a:solidFill>
              </a:rPr>
              <a:t>اردد حديث أبي </a:t>
            </a:r>
            <a:r>
              <a:rPr lang="ar-EG" sz="3200" b="1" dirty="0" err="1" smtClean="0">
                <a:solidFill>
                  <a:srgbClr val="0000FF"/>
                </a:solidFill>
              </a:rPr>
              <a:t>شريح</a:t>
            </a:r>
            <a:r>
              <a:rPr lang="ar-EG" sz="3200" b="1" dirty="0" smtClean="0">
                <a:solidFill>
                  <a:srgbClr val="0000FF"/>
                </a:solidFill>
              </a:rPr>
              <a:t> الخزاعي </a:t>
            </a:r>
            <a:r>
              <a:rPr lang="ar-EG" sz="3200" b="1" dirty="0" smtClean="0">
                <a:solidFill>
                  <a:srgbClr val="0000FF"/>
                </a:solidFill>
                <a:sym typeface="AGA Arabesque"/>
              </a:rPr>
              <a:t></a:t>
            </a:r>
            <a:r>
              <a:rPr lang="ar-EG" sz="3200" b="1" dirty="0" smtClean="0">
                <a:solidFill>
                  <a:srgbClr val="0000FF"/>
                </a:solidFill>
              </a:rPr>
              <a:t>حتى أحفظه ثم أسمعه زميلي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pic>
        <p:nvPicPr>
          <p:cNvPr id="3" name="Picture 1" descr="C:\Documents and Settings\ahmed.ABU-CC02553BBB1\Desktop\My Pictures\2952_imgcache.jpg"/>
          <p:cNvPicPr>
            <a:picLocks noChangeAspect="1" noChangeArrowheads="1"/>
          </p:cNvPicPr>
          <p:nvPr/>
        </p:nvPicPr>
        <p:blipFill>
          <a:blip r:embed="rId3" cstate="print"/>
          <a:srcRect/>
          <a:stretch>
            <a:fillRect/>
          </a:stretch>
        </p:blipFill>
        <p:spPr bwMode="auto">
          <a:xfrm>
            <a:off x="1857356" y="1857364"/>
            <a:ext cx="6000792" cy="34416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Rectangle 2"/>
          <p:cNvSpPr/>
          <p:nvPr/>
        </p:nvSpPr>
        <p:spPr>
          <a:xfrm>
            <a:off x="2428860" y="2982582"/>
            <a:ext cx="5000660" cy="1446550"/>
          </a:xfrm>
          <a:prstGeom prst="rect">
            <a:avLst/>
          </a:prstGeom>
          <a:noFill/>
        </p:spPr>
        <p:txBody>
          <a:bodyPr wrap="square" lIns="91440" tIns="45720" rIns="91440" bIns="45720">
            <a:spAutoFit/>
          </a:bodyPr>
          <a:lstStyle/>
          <a:p>
            <a:pPr algn="ctr"/>
            <a:r>
              <a:rPr lang="ar-EG"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reflection blurRad="6350" stA="55000" endA="50" endPos="85000" dist="60007" dir="5400000" sy="-100000" algn="bl" rotWithShape="0"/>
                </a:effectLst>
              </a:rPr>
              <a:t>الوحدة السابعة : علاقة النبي </a:t>
            </a:r>
            <a:r>
              <a:rPr lang="ar-EG"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reflection blurRad="6350" stA="55000" endA="50" endPos="85000" dist="60007" dir="5400000" sy="-100000" algn="bl" rotWithShape="0"/>
                </a:effectLst>
                <a:sym typeface="AGA Arabesque"/>
              </a:rPr>
              <a:t> مع غير المسلمين</a:t>
            </a:r>
            <a:endParaRPr lang="en-US" sz="4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reflection blurRad="6350" stA="55000" endA="50" endPos="85000" dist="60007" dir="5400000" sy="-100000" algn="bl" rotWithShape="0"/>
              </a:effectLst>
            </a:endParaRPr>
          </a:p>
        </p:txBody>
      </p:sp>
      <p:sp>
        <p:nvSpPr>
          <p:cNvPr id="5" name="مستطيل 4"/>
          <p:cNvSpPr/>
          <p:nvPr/>
        </p:nvSpPr>
        <p:spPr>
          <a:xfrm>
            <a:off x="2123728" y="6453336"/>
            <a:ext cx="4966424" cy="400110"/>
          </a:xfrm>
          <a:prstGeom prst="rect">
            <a:avLst/>
          </a:prstGeom>
        </p:spPr>
        <p:txBody>
          <a:bodyPr wrap="none">
            <a:spAutoFit/>
          </a:bodyPr>
          <a:lstStyle/>
          <a:p>
            <a:r>
              <a:rPr lang="ar-SA" sz="2000" b="1" dirty="0">
                <a:solidFill>
                  <a:srgbClr val="FF0000"/>
                </a:solidFill>
              </a:rPr>
              <a:t>الأستاذ أبو يوسف منتدى التربية والتعليم بالمدينة المنورة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
                                        <p:tgtEl>
                                          <p:spTgt spid="3"/>
                                        </p:tgtEl>
                                      </p:cBhvr>
                                    </p:animEffect>
                                    <p:anim calcmode="lin" valueType="num">
                                      <p:cBhvr>
                                        <p:cTn id="15" dur="400" fill="hold"/>
                                        <p:tgtEl>
                                          <p:spTgt spid="3"/>
                                        </p:tgtEl>
                                        <p:attrNameLst>
                                          <p:attrName>ppt_x</p:attrName>
                                        </p:attrNameLst>
                                      </p:cBhvr>
                                      <p:tavLst>
                                        <p:tav tm="0">
                                          <p:val>
                                            <p:strVal val="#ppt_x"/>
                                          </p:val>
                                        </p:tav>
                                        <p:tav tm="100000">
                                          <p:val>
                                            <p:strVal val="#ppt_x"/>
                                          </p:val>
                                        </p:tav>
                                      </p:tavLst>
                                    </p:anim>
                                    <p:anim calcmode="lin" valueType="num">
                                      <p:cBhvr>
                                        <p:cTn id="16" dur="400" fill="hold"/>
                                        <p:tgtEl>
                                          <p:spTgt spid="3"/>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pic>
        <p:nvPicPr>
          <p:cNvPr id="3" name="صورة 2" descr="goldfloral3.jpg"/>
          <p:cNvPicPr>
            <a:picLocks noChangeAspect="1"/>
          </p:cNvPicPr>
          <p:nvPr/>
        </p:nvPicPr>
        <p:blipFill>
          <a:blip r:embed="rId3" cstate="print"/>
          <a:stretch>
            <a:fillRect/>
          </a:stretch>
        </p:blipFill>
        <p:spPr>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انفجار 1 3"/>
          <p:cNvSpPr/>
          <p:nvPr/>
        </p:nvSpPr>
        <p:spPr>
          <a:xfrm>
            <a:off x="5000628" y="500042"/>
            <a:ext cx="3571900" cy="1143008"/>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1</a:t>
            </a:r>
            <a:endParaRPr lang="ar-EG" sz="5400" b="1" dirty="0">
              <a:solidFill>
                <a:srgbClr val="FF0000"/>
              </a:solidFill>
            </a:endParaRPr>
          </a:p>
        </p:txBody>
      </p:sp>
      <p:sp>
        <p:nvSpPr>
          <p:cNvPr id="5" name="مربع نص 4"/>
          <p:cNvSpPr txBox="1"/>
          <p:nvPr/>
        </p:nvSpPr>
        <p:spPr>
          <a:xfrm>
            <a:off x="537356" y="1665680"/>
            <a:ext cx="8001056" cy="119181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3200" b="1" dirty="0" smtClean="0">
                <a:solidFill>
                  <a:srgbClr val="0000FF"/>
                </a:solidFill>
              </a:rPr>
              <a:t>كان من هدي النبي </a:t>
            </a:r>
            <a:r>
              <a:rPr lang="ar-EG" sz="3200" b="1" dirty="0" smtClean="0">
                <a:solidFill>
                  <a:srgbClr val="0000FF"/>
                </a:solidFill>
                <a:sym typeface="AGA Arabesque"/>
              </a:rPr>
              <a:t> مراسلة الكفار لدعوتهم إلى الإسلام أكتب رسالة إلى شخص كافر أدعوه فيها إلى الإسلام .</a:t>
            </a:r>
            <a:endParaRPr lang="ar-EG" sz="3200" b="1" dirty="0" smtClean="0">
              <a:solidFill>
                <a:srgbClr val="0000FF"/>
              </a:solidFill>
            </a:endParaRPr>
          </a:p>
        </p:txBody>
      </p:sp>
      <p:sp>
        <p:nvSpPr>
          <p:cNvPr id="6" name="مربع نص 5"/>
          <p:cNvSpPr txBox="1"/>
          <p:nvPr/>
        </p:nvSpPr>
        <p:spPr>
          <a:xfrm>
            <a:off x="571472" y="3037694"/>
            <a:ext cx="8001056" cy="3273266"/>
          </a:xfrm>
          <a:prstGeom prst="verticalScroll">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EG" sz="2800" b="1" dirty="0" smtClean="0">
                <a:solidFill>
                  <a:schemeClr val="tx1"/>
                </a:solidFill>
              </a:rPr>
              <a:t>..........................................................................................................................................................................................................................................................................................................................................................................................................................................</a:t>
            </a:r>
          </a:p>
        </p:txBody>
      </p:sp>
      <p:sp>
        <p:nvSpPr>
          <p:cNvPr id="7" name="مربع نص 6"/>
          <p:cNvSpPr txBox="1">
            <a:spLocks noChangeArrowheads="1"/>
          </p:cNvSpPr>
          <p:nvPr/>
        </p:nvSpPr>
        <p:spPr bwMode="auto">
          <a:xfrm>
            <a:off x="1214414" y="3357562"/>
            <a:ext cx="6786629" cy="2554545"/>
          </a:xfrm>
          <a:prstGeom prst="rect">
            <a:avLst/>
          </a:prstGeom>
          <a:noFill/>
          <a:ln w="9525">
            <a:noFill/>
            <a:miter lim="800000"/>
            <a:headEnd/>
            <a:tailEnd/>
          </a:ln>
        </p:spPr>
        <p:txBody>
          <a:bodyPr wrap="square">
            <a:spAutoFit/>
          </a:bodyPr>
          <a:lstStyle/>
          <a:p>
            <a:pPr algn="r"/>
            <a:r>
              <a:rPr lang="ar-SA" sz="4000" b="1" dirty="0" smtClean="0"/>
              <a:t>من .............إلى فلان ..........أحييك بتحية الإسلام السلام عليكم ورحمة الله وبركاته أدعوك للنجاة من النار والفوز بالجنة أدعوك للدخول في دين الإسلام ..</a:t>
            </a:r>
            <a:endParaRPr lang="ar-SA" sz="4000" b="1" dirty="0"/>
          </a:p>
        </p:txBody>
      </p:sp>
      <p:sp>
        <p:nvSpPr>
          <p:cNvPr id="8" name="مستطيل 7"/>
          <p:cNvSpPr/>
          <p:nvPr/>
        </p:nvSpPr>
        <p:spPr>
          <a:xfrm>
            <a:off x="2123728" y="6453336"/>
            <a:ext cx="4966424" cy="400110"/>
          </a:xfrm>
          <a:prstGeom prst="rect">
            <a:avLst/>
          </a:prstGeom>
        </p:spPr>
        <p:txBody>
          <a:bodyPr wrap="none">
            <a:spAutoFit/>
          </a:bodyPr>
          <a:lstStyle/>
          <a:p>
            <a:r>
              <a:rPr lang="ar-SA" sz="2000" b="1" dirty="0">
                <a:solidFill>
                  <a:srgbClr val="FF0000"/>
                </a:solidFill>
              </a:rPr>
              <a:t>الأستاذ أبو يوسف منتدى التربية والتعليم بالمدينة المنورة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0" fill="hold"/>
                                        <p:tgtEl>
                                          <p:spTgt spid="4"/>
                                        </p:tgtEl>
                                        <p:attrNameLst>
                                          <p:attrName>ppt_w</p:attrName>
                                        </p:attrNameLst>
                                      </p:cBhvr>
                                      <p:tavLst>
                                        <p:tav tm="0" fmla="#ppt_w*sin(2.5*pi*$)">
                                          <p:val>
                                            <p:fltVal val="0"/>
                                          </p:val>
                                        </p:tav>
                                        <p:tav tm="100000">
                                          <p:val>
                                            <p:fltVal val="1"/>
                                          </p:val>
                                        </p:tav>
                                      </p:tavLst>
                                    </p:anim>
                                    <p:anim calcmode="lin" valueType="num">
                                      <p:cBhvr>
                                        <p:cTn id="14"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8" presetClass="entr" presetSubtype="0" accel="5000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31" dur="1000" fill="hold"/>
                                        <p:tgtEl>
                                          <p:spTgt spid="7"/>
                                        </p:tgtEl>
                                        <p:attrNameLst>
                                          <p:attrName>ppt_y</p:attrName>
                                        </p:attrNameLst>
                                      </p:cBhvr>
                                      <p:tavLst>
                                        <p:tav tm="0">
                                          <p:val>
                                            <p:strVal val="#ppt_y"/>
                                          </p:val>
                                        </p:tav>
                                        <p:tav tm="100000">
                                          <p:val>
                                            <p:strVal val="#ppt_y"/>
                                          </p:val>
                                        </p:tav>
                                      </p:tavLst>
                                    </p:anim>
                                    <p:animEffect transition="in" filter="fade">
                                      <p:cBhvr>
                                        <p:cTn id="3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pic>
        <p:nvPicPr>
          <p:cNvPr id="3" name="Picture 2" descr="D:\bmp1\10g.bmp"/>
          <p:cNvPicPr>
            <a:picLocks noChangeAspect="1" noChangeArrowheads="1"/>
          </p:cNvPicPr>
          <p:nvPr/>
        </p:nvPicPr>
        <p:blipFill>
          <a:blip r:embed="rId3" cstate="print"/>
          <a:srcRect/>
          <a:stretch>
            <a:fillRect/>
          </a:stretch>
        </p:blipFill>
        <p:spPr bwMode="auto">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انفجار 1 3"/>
          <p:cNvSpPr/>
          <p:nvPr/>
        </p:nvSpPr>
        <p:spPr>
          <a:xfrm>
            <a:off x="4624777" y="0"/>
            <a:ext cx="3571900" cy="1143008"/>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2</a:t>
            </a:r>
            <a:endParaRPr lang="ar-EG" sz="5400" b="1" dirty="0">
              <a:solidFill>
                <a:srgbClr val="FF0000"/>
              </a:solidFill>
            </a:endParaRPr>
          </a:p>
        </p:txBody>
      </p:sp>
      <p:sp>
        <p:nvSpPr>
          <p:cNvPr id="5" name="مربع نص 4"/>
          <p:cNvSpPr txBox="1"/>
          <p:nvPr/>
        </p:nvSpPr>
        <p:spPr>
          <a:xfrm>
            <a:off x="857223" y="1193086"/>
            <a:ext cx="7305337" cy="1055608"/>
          </a:xfrm>
          <a:prstGeom prst="roundRect">
            <a:avLst/>
          </a:prstGeom>
        </p:spPr>
        <p:style>
          <a:lnRef idx="1">
            <a:schemeClr val="dk1"/>
          </a:lnRef>
          <a:fillRef idx="2">
            <a:schemeClr val="dk1"/>
          </a:fillRef>
          <a:effectRef idx="1">
            <a:schemeClr val="dk1"/>
          </a:effectRef>
          <a:fontRef idx="minor">
            <a:schemeClr val="dk1"/>
          </a:fontRef>
        </p:style>
        <p:txBody>
          <a:bodyPr wrap="square" rtlCol="1">
            <a:spAutoFit/>
          </a:bodyPr>
          <a:lstStyle/>
          <a:p>
            <a:r>
              <a:rPr lang="ar-EG" sz="2800" b="1" dirty="0" smtClean="0">
                <a:solidFill>
                  <a:srgbClr val="0000FF"/>
                </a:solidFill>
              </a:rPr>
              <a:t>بعث النبي </a:t>
            </a:r>
            <a:r>
              <a:rPr lang="ar-EG" sz="2800" b="1" dirty="0" smtClean="0">
                <a:solidFill>
                  <a:srgbClr val="0000FF"/>
                </a:solidFill>
                <a:sym typeface="AGA Arabesque"/>
              </a:rPr>
              <a:t> لإخراج الناس من الكفر إلى الإسلام وقد كان حريصا على </a:t>
            </a:r>
            <a:r>
              <a:rPr lang="ar-EG" sz="2800" b="1" dirty="0" err="1" smtClean="0">
                <a:solidFill>
                  <a:srgbClr val="0000FF"/>
                </a:solidFill>
                <a:sym typeface="AGA Arabesque"/>
              </a:rPr>
              <a:t>هدايتهم</a:t>
            </a:r>
            <a:r>
              <a:rPr lang="ar-EG" sz="2800" b="1" dirty="0" smtClean="0">
                <a:solidFill>
                  <a:srgbClr val="0000FF"/>
                </a:solidFill>
                <a:sym typeface="AGA Arabesque"/>
              </a:rPr>
              <a:t> وقد استخدم  أساليب متعددة لذلك .....</a:t>
            </a:r>
            <a:endParaRPr lang="ar-EG" sz="2800" b="1" dirty="0" smtClean="0">
              <a:solidFill>
                <a:srgbClr val="0000FF"/>
              </a:solidFill>
            </a:endParaRPr>
          </a:p>
        </p:txBody>
      </p:sp>
      <p:sp>
        <p:nvSpPr>
          <p:cNvPr id="6" name="مربع نص 5"/>
          <p:cNvSpPr txBox="1"/>
          <p:nvPr/>
        </p:nvSpPr>
        <p:spPr>
          <a:xfrm>
            <a:off x="785786" y="3376223"/>
            <a:ext cx="7358114" cy="2962513"/>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EG" sz="2800" b="1" dirty="0" smtClean="0">
                <a:solidFill>
                  <a:schemeClr val="tx1"/>
                </a:solidFill>
              </a:rPr>
              <a:t>..............................................................................................................................................................................................................................................................................................................................................................................................................................</a:t>
            </a:r>
          </a:p>
        </p:txBody>
      </p:sp>
      <p:sp>
        <p:nvSpPr>
          <p:cNvPr id="7" name="مربع نص 6"/>
          <p:cNvSpPr txBox="1"/>
          <p:nvPr/>
        </p:nvSpPr>
        <p:spPr>
          <a:xfrm>
            <a:off x="857224" y="2289198"/>
            <a:ext cx="7305337" cy="1055608"/>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800" b="1" dirty="0" smtClean="0">
                <a:solidFill>
                  <a:srgbClr val="FF0000"/>
                </a:solidFill>
              </a:rPr>
              <a:t>أجمع أكبر قدر ممكن من الوسائل الحديثة التي أقترح استخدامها لدعوة غير المسلمين .</a:t>
            </a:r>
          </a:p>
        </p:txBody>
      </p:sp>
      <p:sp>
        <p:nvSpPr>
          <p:cNvPr id="8" name="مربع نص 7"/>
          <p:cNvSpPr txBox="1">
            <a:spLocks noChangeArrowheads="1"/>
          </p:cNvSpPr>
          <p:nvPr/>
        </p:nvSpPr>
        <p:spPr bwMode="auto">
          <a:xfrm>
            <a:off x="1142976" y="3857628"/>
            <a:ext cx="6786629" cy="1938992"/>
          </a:xfrm>
          <a:prstGeom prst="rect">
            <a:avLst/>
          </a:prstGeom>
          <a:noFill/>
          <a:ln w="9525">
            <a:noFill/>
            <a:miter lim="800000"/>
            <a:headEnd/>
            <a:tailEnd/>
          </a:ln>
        </p:spPr>
        <p:txBody>
          <a:bodyPr wrap="square">
            <a:spAutoFit/>
          </a:bodyPr>
          <a:lstStyle/>
          <a:p>
            <a:pPr algn="r"/>
            <a:r>
              <a:rPr lang="ar-SA" sz="4000" b="1" dirty="0" smtClean="0"/>
              <a:t>-البريد الالكتروني </a:t>
            </a:r>
          </a:p>
          <a:p>
            <a:pPr algn="r"/>
            <a:r>
              <a:rPr lang="ar-SA" sz="4000" b="1" dirty="0" smtClean="0"/>
              <a:t>– </a:t>
            </a:r>
            <a:r>
              <a:rPr lang="ar-SA" sz="4000" b="1" dirty="0" err="1" smtClean="0"/>
              <a:t>الفيس</a:t>
            </a:r>
            <a:r>
              <a:rPr lang="ar-SA" sz="4000" b="1" dirty="0" smtClean="0"/>
              <a:t> </a:t>
            </a:r>
            <a:r>
              <a:rPr lang="ar-SA" sz="4000" b="1" dirty="0" err="1" smtClean="0"/>
              <a:t>بوك</a:t>
            </a:r>
            <a:r>
              <a:rPr lang="ar-SA" sz="4000" b="1" dirty="0" smtClean="0"/>
              <a:t> </a:t>
            </a:r>
          </a:p>
          <a:p>
            <a:pPr algn="r"/>
            <a:r>
              <a:rPr lang="ar-SA" sz="4000" b="1" dirty="0" smtClean="0"/>
              <a:t>– </a:t>
            </a:r>
            <a:r>
              <a:rPr lang="ar-SA" sz="4000" b="1" dirty="0" err="1" smtClean="0"/>
              <a:t>التويتر</a:t>
            </a:r>
            <a:r>
              <a:rPr lang="ar-SA" sz="4000" b="1" dirty="0" smtClean="0"/>
              <a:t> </a:t>
            </a:r>
            <a:endParaRPr lang="ar-SA"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9"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0" fill="hold"/>
                                        <p:tgtEl>
                                          <p:spTgt spid="4"/>
                                        </p:tgtEl>
                                        <p:attrNameLst>
                                          <p:attrName>ppt_w</p:attrName>
                                        </p:attrNameLst>
                                      </p:cBhvr>
                                      <p:tavLst>
                                        <p:tav tm="0" fmla="#ppt_w*sin(2.5*pi*$)">
                                          <p:val>
                                            <p:fltVal val="0"/>
                                          </p:val>
                                        </p:tav>
                                        <p:tav tm="100000">
                                          <p:val>
                                            <p:fltVal val="1"/>
                                          </p:val>
                                        </p:tav>
                                      </p:tavLst>
                                    </p:anim>
                                    <p:anim calcmode="lin" valueType="num">
                                      <p:cBhvr>
                                        <p:cTn id="15"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48" presetClass="entr" presetSubtype="0" accel="5000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7"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38" dur="1000" fill="hold"/>
                                        <p:tgtEl>
                                          <p:spTgt spid="8"/>
                                        </p:tgtEl>
                                        <p:attrNameLst>
                                          <p:attrName>ppt_y</p:attrName>
                                        </p:attrNameLst>
                                      </p:cBhvr>
                                      <p:tavLst>
                                        <p:tav tm="0">
                                          <p:val>
                                            <p:strVal val="#ppt_y"/>
                                          </p:val>
                                        </p:tav>
                                        <p:tav tm="100000">
                                          <p:val>
                                            <p:strVal val="#ppt_y"/>
                                          </p:val>
                                        </p:tav>
                                      </p:tavLst>
                                    </p:anim>
                                    <p:animEffect transition="in" filter="fade">
                                      <p:cBhvr>
                                        <p:cTn id="3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pic>
        <p:nvPicPr>
          <p:cNvPr id="3" name="صورة 2" descr="goldfloral3.jpg"/>
          <p:cNvPicPr>
            <a:picLocks noChangeAspect="1"/>
          </p:cNvPicPr>
          <p:nvPr/>
        </p:nvPicPr>
        <p:blipFill>
          <a:blip r:embed="rId3" cstate="print"/>
          <a:stretch>
            <a:fillRect/>
          </a:stretch>
        </p:blipFill>
        <p:spPr>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انفجار 1 3"/>
          <p:cNvSpPr/>
          <p:nvPr/>
        </p:nvSpPr>
        <p:spPr>
          <a:xfrm>
            <a:off x="4929190" y="428604"/>
            <a:ext cx="3571900" cy="1143008"/>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3</a:t>
            </a:r>
            <a:endParaRPr lang="ar-EG" sz="5400" b="1" dirty="0">
              <a:solidFill>
                <a:srgbClr val="FF0000"/>
              </a:solidFill>
            </a:endParaRPr>
          </a:p>
        </p:txBody>
      </p:sp>
      <p:sp>
        <p:nvSpPr>
          <p:cNvPr id="5" name="مربع نص 4"/>
          <p:cNvSpPr txBox="1"/>
          <p:nvPr/>
        </p:nvSpPr>
        <p:spPr>
          <a:xfrm>
            <a:off x="642910" y="1730450"/>
            <a:ext cx="7876841" cy="1055608"/>
          </a:xfrm>
          <a:prstGeom prst="roundRect">
            <a:avLst/>
          </a:prstGeom>
        </p:spPr>
        <p:style>
          <a:lnRef idx="1">
            <a:schemeClr val="dk1"/>
          </a:lnRef>
          <a:fillRef idx="2">
            <a:schemeClr val="dk1"/>
          </a:fillRef>
          <a:effectRef idx="1">
            <a:schemeClr val="dk1"/>
          </a:effectRef>
          <a:fontRef idx="minor">
            <a:schemeClr val="dk1"/>
          </a:fontRef>
        </p:style>
        <p:txBody>
          <a:bodyPr wrap="square" rtlCol="1">
            <a:spAutoFit/>
          </a:bodyPr>
          <a:lstStyle/>
          <a:p>
            <a:r>
              <a:rPr lang="ar-EG" sz="2800" b="1" dirty="0" smtClean="0">
                <a:solidFill>
                  <a:srgbClr val="0000FF"/>
                </a:solidFill>
              </a:rPr>
              <a:t>من هديه </a:t>
            </a:r>
            <a:r>
              <a:rPr lang="ar-EG" sz="2800" b="1" dirty="0" smtClean="0">
                <a:solidFill>
                  <a:srgbClr val="0000FF"/>
                </a:solidFill>
                <a:sym typeface="AGA Arabesque"/>
              </a:rPr>
              <a:t> في تعامله مع غير المسلمين العفو عند المقدرة بالرجوع إلى أحد كتب السيرة ......</a:t>
            </a:r>
            <a:endParaRPr lang="ar-EG" sz="2800" b="1" dirty="0" smtClean="0">
              <a:solidFill>
                <a:srgbClr val="0000FF"/>
              </a:solidFill>
            </a:endParaRPr>
          </a:p>
        </p:txBody>
      </p:sp>
      <p:sp>
        <p:nvSpPr>
          <p:cNvPr id="6" name="مربع نص 5"/>
          <p:cNvSpPr txBox="1"/>
          <p:nvPr/>
        </p:nvSpPr>
        <p:spPr>
          <a:xfrm>
            <a:off x="642910" y="3857628"/>
            <a:ext cx="7929618" cy="2485787"/>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EG" sz="2800" b="1" dirty="0" smtClean="0">
                <a:solidFill>
                  <a:schemeClr val="tx1"/>
                </a:solidFill>
              </a:rPr>
              <a:t>............................................................................................................................................................................................................................................................................................................................................................................................</a:t>
            </a:r>
          </a:p>
        </p:txBody>
      </p:sp>
      <p:sp>
        <p:nvSpPr>
          <p:cNvPr id="7" name="مربع نص 6"/>
          <p:cNvSpPr txBox="1"/>
          <p:nvPr/>
        </p:nvSpPr>
        <p:spPr>
          <a:xfrm>
            <a:off x="1357289" y="2996328"/>
            <a:ext cx="7143801" cy="646986"/>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3200" b="1" dirty="0" smtClean="0">
                <a:solidFill>
                  <a:srgbClr val="FF0000"/>
                </a:solidFill>
              </a:rPr>
              <a:t>أذكر موقف النبي </a:t>
            </a:r>
            <a:r>
              <a:rPr lang="ar-EG" sz="3200" b="1" dirty="0" smtClean="0">
                <a:solidFill>
                  <a:srgbClr val="FF0000"/>
                </a:solidFill>
                <a:sym typeface="AGA Arabesque"/>
              </a:rPr>
              <a:t> مع كفار قريش عند فتح مكة .</a:t>
            </a:r>
            <a:endParaRPr lang="ar-EG" sz="3200" b="1" dirty="0" smtClean="0">
              <a:solidFill>
                <a:srgbClr val="FF0000"/>
              </a:solidFill>
            </a:endParaRPr>
          </a:p>
        </p:txBody>
      </p:sp>
      <p:sp>
        <p:nvSpPr>
          <p:cNvPr id="8" name="مربع نص 7"/>
          <p:cNvSpPr txBox="1">
            <a:spLocks noChangeArrowheads="1"/>
          </p:cNvSpPr>
          <p:nvPr/>
        </p:nvSpPr>
        <p:spPr bwMode="auto">
          <a:xfrm>
            <a:off x="1500166" y="4071942"/>
            <a:ext cx="6786629" cy="1938992"/>
          </a:xfrm>
          <a:prstGeom prst="rect">
            <a:avLst/>
          </a:prstGeom>
          <a:noFill/>
          <a:ln w="9525">
            <a:noFill/>
            <a:miter lim="800000"/>
            <a:headEnd/>
            <a:tailEnd/>
          </a:ln>
        </p:spPr>
        <p:txBody>
          <a:bodyPr wrap="square">
            <a:spAutoFit/>
          </a:bodyPr>
          <a:lstStyle/>
          <a:p>
            <a:pPr algn="r"/>
            <a:r>
              <a:rPr lang="ar-SA" sz="4000" b="1" dirty="0" smtClean="0"/>
              <a:t>قال لهم ماذا تظنون أني فاعل بكم قالوا : أخ كريم وابن أخ كريم قال : اذهبوا فأنتم الطلقاء </a:t>
            </a:r>
            <a:endParaRPr lang="ar-SA"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0" fill="hold"/>
                                        <p:tgtEl>
                                          <p:spTgt spid="4"/>
                                        </p:tgtEl>
                                        <p:attrNameLst>
                                          <p:attrName>ppt_w</p:attrName>
                                        </p:attrNameLst>
                                      </p:cBhvr>
                                      <p:tavLst>
                                        <p:tav tm="0" fmla="#ppt_w*sin(2.5*pi*$)">
                                          <p:val>
                                            <p:fltVal val="0"/>
                                          </p:val>
                                        </p:tav>
                                        <p:tav tm="100000">
                                          <p:val>
                                            <p:fltVal val="1"/>
                                          </p:val>
                                        </p:tav>
                                      </p:tavLst>
                                    </p:anim>
                                    <p:anim calcmode="lin" valueType="num">
                                      <p:cBhvr>
                                        <p:cTn id="14"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48" presetClass="entr" presetSubtype="0" accel="5000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37" dur="1000" fill="hold"/>
                                        <p:tgtEl>
                                          <p:spTgt spid="8"/>
                                        </p:tgtEl>
                                        <p:attrNameLst>
                                          <p:attrName>ppt_y</p:attrName>
                                        </p:attrNameLst>
                                      </p:cBhvr>
                                      <p:tavLst>
                                        <p:tav tm="0">
                                          <p:val>
                                            <p:strVal val="#ppt_y"/>
                                          </p:val>
                                        </p:tav>
                                        <p:tav tm="100000">
                                          <p:val>
                                            <p:strVal val="#ppt_y"/>
                                          </p:val>
                                        </p:tav>
                                      </p:tavLst>
                                    </p:anim>
                                    <p:animEffect transition="in" filter="fade">
                                      <p:cBhvr>
                                        <p:cTn id="3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3"/>
          <a:srcRect/>
          <a:stretch>
            <a:fillRect/>
          </a:stretch>
        </p:blipFill>
        <p:spPr bwMode="auto">
          <a:xfrm>
            <a:off x="0" y="-24"/>
            <a:ext cx="9144000" cy="6858024"/>
          </a:xfrm>
          <a:prstGeom prst="rect">
            <a:avLst/>
          </a:prstGeom>
          <a:noFill/>
        </p:spPr>
      </p:pic>
      <p:pic>
        <p:nvPicPr>
          <p:cNvPr id="3" name="Picture 2" descr="D:\bmp1\10g.bmp"/>
          <p:cNvPicPr>
            <a:picLocks noChangeAspect="1" noChangeArrowheads="1"/>
          </p:cNvPicPr>
          <p:nvPr/>
        </p:nvPicPr>
        <p:blipFill>
          <a:blip r:embed="rId4" cstate="print"/>
          <a:srcRect/>
          <a:stretch>
            <a:fillRect/>
          </a:stretch>
        </p:blipFill>
        <p:spPr bwMode="auto">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انفجار 1 3"/>
          <p:cNvSpPr/>
          <p:nvPr/>
        </p:nvSpPr>
        <p:spPr>
          <a:xfrm>
            <a:off x="4624777" y="0"/>
            <a:ext cx="3571900" cy="1428736"/>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4</a:t>
            </a:r>
            <a:endParaRPr lang="ar-EG" sz="5400" b="1" dirty="0">
              <a:solidFill>
                <a:srgbClr val="FF0000"/>
              </a:solidFill>
            </a:endParaRPr>
          </a:p>
        </p:txBody>
      </p:sp>
      <p:sp>
        <p:nvSpPr>
          <p:cNvPr id="7" name="مربع نص 6"/>
          <p:cNvSpPr txBox="1"/>
          <p:nvPr/>
        </p:nvSpPr>
        <p:spPr>
          <a:xfrm>
            <a:off x="857224" y="1516136"/>
            <a:ext cx="7305337" cy="1532334"/>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800" b="1" dirty="0" smtClean="0">
                <a:solidFill>
                  <a:srgbClr val="FF0000"/>
                </a:solidFill>
              </a:rPr>
              <a:t>أقوم بزيارة الموقع الالكتروني لأحد مكاتب الدعوة وتوعية الجاليات وأتعرف على قصة أحد الذين دخلوا في دين الإسلام وأكتبها في المكان المخصص مع بيان سبب إسلامه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9"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0" fill="hold"/>
                                        <p:tgtEl>
                                          <p:spTgt spid="4"/>
                                        </p:tgtEl>
                                        <p:attrNameLst>
                                          <p:attrName>ppt_w</p:attrName>
                                        </p:attrNameLst>
                                      </p:cBhvr>
                                      <p:tavLst>
                                        <p:tav tm="0" fmla="#ppt_w*sin(2.5*pi*$)">
                                          <p:val>
                                            <p:fltVal val="0"/>
                                          </p:val>
                                        </p:tav>
                                        <p:tav tm="100000">
                                          <p:val>
                                            <p:fltVal val="1"/>
                                          </p:val>
                                        </p:tav>
                                      </p:tavLst>
                                    </p:anim>
                                    <p:anim calcmode="lin" valueType="num">
                                      <p:cBhvr>
                                        <p:cTn id="15"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3"/>
          <a:srcRect/>
          <a:stretch>
            <a:fillRect/>
          </a:stretch>
        </p:blipFill>
        <p:spPr bwMode="auto">
          <a:xfrm>
            <a:off x="0" y="-24"/>
            <a:ext cx="9144000" cy="6858024"/>
          </a:xfrm>
          <a:prstGeom prst="rect">
            <a:avLst/>
          </a:prstGeom>
          <a:noFill/>
        </p:spPr>
      </p:pic>
      <p:sp>
        <p:nvSpPr>
          <p:cNvPr id="4" name="مربع نص 3"/>
          <p:cNvSpPr txBox="1"/>
          <p:nvPr/>
        </p:nvSpPr>
        <p:spPr>
          <a:xfrm>
            <a:off x="285720" y="714356"/>
            <a:ext cx="8715436" cy="1055608"/>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2800" b="1" dirty="0" smtClean="0">
                <a:solidFill>
                  <a:srgbClr val="0000FF"/>
                </a:solidFill>
              </a:rPr>
              <a:t>من خلال النموذجين الماضيين أكتب أثر التعامل الحسن وأثلا التعامل السيئ مع الصغار :</a:t>
            </a:r>
            <a:endParaRPr lang="ar-EG" sz="2800" b="1" dirty="0">
              <a:solidFill>
                <a:srgbClr val="0000FF"/>
              </a:solidFill>
            </a:endParaRPr>
          </a:p>
        </p:txBody>
      </p:sp>
      <p:sp>
        <p:nvSpPr>
          <p:cNvPr id="5" name="مربع نص 4"/>
          <p:cNvSpPr txBox="1"/>
          <p:nvPr/>
        </p:nvSpPr>
        <p:spPr>
          <a:xfrm>
            <a:off x="5072066" y="1928802"/>
            <a:ext cx="3786214" cy="578882"/>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EG" sz="2800" b="1" dirty="0" smtClean="0">
                <a:solidFill>
                  <a:srgbClr val="0000FF"/>
                </a:solidFill>
              </a:rPr>
              <a:t>أثر التعامل الحسن مع الصغار </a:t>
            </a:r>
            <a:endParaRPr lang="ar-EG" sz="2800" b="1" dirty="0">
              <a:solidFill>
                <a:srgbClr val="0000FF"/>
              </a:solidFill>
            </a:endParaRPr>
          </a:p>
        </p:txBody>
      </p:sp>
      <p:sp>
        <p:nvSpPr>
          <p:cNvPr id="6" name="مربع نص 5"/>
          <p:cNvSpPr txBox="1"/>
          <p:nvPr/>
        </p:nvSpPr>
        <p:spPr>
          <a:xfrm>
            <a:off x="4714876" y="2643182"/>
            <a:ext cx="4357718" cy="3439239"/>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EG" sz="2800" b="1" dirty="0" smtClean="0">
                <a:solidFill>
                  <a:schemeClr val="tx1"/>
                </a:solidFill>
              </a:rPr>
              <a:t>.................................................................................................................................................................................................................................................................................</a:t>
            </a:r>
            <a:endParaRPr lang="ar-EG" sz="2800" b="1" dirty="0">
              <a:solidFill>
                <a:schemeClr val="tx1"/>
              </a:solidFill>
            </a:endParaRPr>
          </a:p>
        </p:txBody>
      </p:sp>
      <p:sp>
        <p:nvSpPr>
          <p:cNvPr id="7" name="مربع نص 6"/>
          <p:cNvSpPr txBox="1"/>
          <p:nvPr/>
        </p:nvSpPr>
        <p:spPr>
          <a:xfrm>
            <a:off x="571472" y="1913347"/>
            <a:ext cx="3786214" cy="578882"/>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EG" sz="2800" b="1" dirty="0" smtClean="0">
                <a:solidFill>
                  <a:srgbClr val="0000FF"/>
                </a:solidFill>
              </a:rPr>
              <a:t>أثر التعامل السيئ مع الصغار </a:t>
            </a:r>
            <a:endParaRPr lang="ar-EG" sz="2800" b="1" dirty="0">
              <a:solidFill>
                <a:srgbClr val="0000FF"/>
              </a:solidFill>
            </a:endParaRPr>
          </a:p>
        </p:txBody>
      </p:sp>
      <p:sp>
        <p:nvSpPr>
          <p:cNvPr id="8" name="مربع نص 7"/>
          <p:cNvSpPr txBox="1"/>
          <p:nvPr/>
        </p:nvSpPr>
        <p:spPr>
          <a:xfrm>
            <a:off x="214282" y="2627727"/>
            <a:ext cx="4357718" cy="3439239"/>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EG" sz="2800" b="1" dirty="0" smtClean="0">
                <a:solidFill>
                  <a:schemeClr val="tx1"/>
                </a:solidFill>
              </a:rPr>
              <a:t>.................................................................................................................................................................................................................................................................................</a:t>
            </a:r>
            <a:endParaRPr lang="ar-EG" sz="2800" b="1" dirty="0">
              <a:solidFill>
                <a:schemeClr val="tx1"/>
              </a:solidFill>
            </a:endParaRPr>
          </a:p>
        </p:txBody>
      </p:sp>
      <p:sp>
        <p:nvSpPr>
          <p:cNvPr id="9" name="مربع نص 8"/>
          <p:cNvSpPr txBox="1">
            <a:spLocks noChangeArrowheads="1"/>
          </p:cNvSpPr>
          <p:nvPr/>
        </p:nvSpPr>
        <p:spPr bwMode="auto">
          <a:xfrm>
            <a:off x="5000628" y="2857496"/>
            <a:ext cx="3929077" cy="3046988"/>
          </a:xfrm>
          <a:prstGeom prst="rect">
            <a:avLst/>
          </a:prstGeom>
          <a:noFill/>
          <a:ln w="9525">
            <a:noFill/>
            <a:miter lim="800000"/>
            <a:headEnd/>
            <a:tailEnd/>
          </a:ln>
        </p:spPr>
        <p:txBody>
          <a:bodyPr wrap="square">
            <a:spAutoFit/>
          </a:bodyPr>
          <a:lstStyle/>
          <a:p>
            <a:pPr algn="r"/>
            <a:r>
              <a:rPr lang="ar-SA" sz="3200" b="1" dirty="0" smtClean="0">
                <a:solidFill>
                  <a:srgbClr val="FF0000"/>
                </a:solidFill>
              </a:rPr>
              <a:t>التعامل الحسن مع الصغار يكون له بالغ الأثر في وجود الأنس والمحبة بينهم وبين الأخوة والكبار ويجعل الصغار يقتدون بالكبار في أعمالهم وسلوكياتهم </a:t>
            </a:r>
            <a:endParaRPr lang="ar-SA" sz="3200" b="1" dirty="0">
              <a:solidFill>
                <a:srgbClr val="FF0000"/>
              </a:solidFill>
            </a:endParaRPr>
          </a:p>
        </p:txBody>
      </p:sp>
      <p:sp>
        <p:nvSpPr>
          <p:cNvPr id="10" name="مربع نص 9"/>
          <p:cNvSpPr txBox="1">
            <a:spLocks noChangeArrowheads="1"/>
          </p:cNvSpPr>
          <p:nvPr/>
        </p:nvSpPr>
        <p:spPr bwMode="auto">
          <a:xfrm>
            <a:off x="428596" y="2928934"/>
            <a:ext cx="3929077" cy="2062103"/>
          </a:xfrm>
          <a:prstGeom prst="rect">
            <a:avLst/>
          </a:prstGeom>
          <a:noFill/>
          <a:ln w="9525">
            <a:noFill/>
            <a:miter lim="800000"/>
            <a:headEnd/>
            <a:tailEnd/>
          </a:ln>
        </p:spPr>
        <p:txBody>
          <a:bodyPr wrap="square">
            <a:spAutoFit/>
          </a:bodyPr>
          <a:lstStyle/>
          <a:p>
            <a:pPr algn="r"/>
            <a:r>
              <a:rPr lang="ar-SA" sz="3200" b="1" dirty="0" smtClean="0">
                <a:solidFill>
                  <a:srgbClr val="FF0000"/>
                </a:solidFill>
              </a:rPr>
              <a:t>التعامل </a:t>
            </a:r>
            <a:r>
              <a:rPr lang="ar-SA" sz="3200" b="1" dirty="0" err="1" smtClean="0">
                <a:solidFill>
                  <a:srgbClr val="FF0000"/>
                </a:solidFill>
              </a:rPr>
              <a:t>السئ</a:t>
            </a:r>
            <a:r>
              <a:rPr lang="ar-SA" sz="3200" b="1" dirty="0" smtClean="0">
                <a:solidFill>
                  <a:srgbClr val="FF0000"/>
                </a:solidFill>
              </a:rPr>
              <a:t> مع الصغار يكون له بالغ الأثر في وجود فجوة بين الصغار والكبار وعدم المؤانسة بينهم </a:t>
            </a:r>
            <a:endParaRPr lang="ar-SA" sz="3200" b="1" dirty="0">
              <a:solidFill>
                <a:srgbClr val="FF0000"/>
              </a:solidFill>
            </a:endParaRPr>
          </a:p>
        </p:txBody>
      </p:sp>
      <p:sp>
        <p:nvSpPr>
          <p:cNvPr id="11" name="مستطيل 10"/>
          <p:cNvSpPr/>
          <p:nvPr/>
        </p:nvSpPr>
        <p:spPr>
          <a:xfrm>
            <a:off x="2123728" y="6309320"/>
            <a:ext cx="4966424" cy="400110"/>
          </a:xfrm>
          <a:prstGeom prst="rect">
            <a:avLst/>
          </a:prstGeom>
        </p:spPr>
        <p:txBody>
          <a:bodyPr wrap="none">
            <a:spAutoFit/>
          </a:bodyPr>
          <a:lstStyle/>
          <a:p>
            <a:r>
              <a:rPr lang="ar-SA" sz="2000" b="1" dirty="0">
                <a:solidFill>
                  <a:srgbClr val="FFFF00"/>
                </a:solidFill>
              </a:rPr>
              <a:t>الأستاذ أبو يوسف منتدى التربية والتعليم بالمدينة المنورة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8" presetClass="entr" presetSubtype="0" accel="5000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3"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34" dur="1000" fill="hold"/>
                                        <p:tgtEl>
                                          <p:spTgt spid="9"/>
                                        </p:tgtEl>
                                        <p:attrNameLst>
                                          <p:attrName>ppt_y</p:attrName>
                                        </p:attrNameLst>
                                      </p:cBhvr>
                                      <p:tavLst>
                                        <p:tav tm="0">
                                          <p:val>
                                            <p:strVal val="#ppt_y"/>
                                          </p:val>
                                        </p:tav>
                                        <p:tav tm="100000">
                                          <p:val>
                                            <p:strVal val="#ppt_y"/>
                                          </p:val>
                                        </p:tav>
                                      </p:tavLst>
                                    </p:anim>
                                    <p:animEffect transition="in" filter="fade">
                                      <p:cBhvr>
                                        <p:cTn id="35" dur="1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48" presetClass="entr" presetSubtype="0" accel="5000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1"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42" dur="1000" fill="hold"/>
                                        <p:tgtEl>
                                          <p:spTgt spid="10"/>
                                        </p:tgtEl>
                                        <p:attrNameLst>
                                          <p:attrName>ppt_y</p:attrName>
                                        </p:attrNameLst>
                                      </p:cBhvr>
                                      <p:tavLst>
                                        <p:tav tm="0">
                                          <p:val>
                                            <p:strVal val="#ppt_y"/>
                                          </p:val>
                                        </p:tav>
                                        <p:tav tm="100000">
                                          <p:val>
                                            <p:strVal val="#ppt_y"/>
                                          </p:val>
                                        </p:tav>
                                      </p:tavLst>
                                    </p:anim>
                                    <p:animEffect transition="in" filter="fade">
                                      <p:cBhvr>
                                        <p:cTn id="4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3"/>
          <a:srcRect/>
          <a:stretch>
            <a:fillRect/>
          </a:stretch>
        </p:blipFill>
        <p:spPr bwMode="auto">
          <a:xfrm>
            <a:off x="0" y="-24"/>
            <a:ext cx="9144000" cy="6858024"/>
          </a:xfrm>
          <a:prstGeom prst="rect">
            <a:avLst/>
          </a:prstGeom>
          <a:noFill/>
        </p:spPr>
      </p:pic>
      <p:pic>
        <p:nvPicPr>
          <p:cNvPr id="3" name="صورة 2" descr="goldfloral3.jpg"/>
          <p:cNvPicPr>
            <a:picLocks noChangeAspect="1"/>
          </p:cNvPicPr>
          <p:nvPr/>
        </p:nvPicPr>
        <p:blipFill>
          <a:blip r:embed="rId4" cstate="print"/>
          <a:stretch>
            <a:fillRect/>
          </a:stretch>
        </p:blipFill>
        <p:spPr>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انفجار 1 3"/>
          <p:cNvSpPr/>
          <p:nvPr/>
        </p:nvSpPr>
        <p:spPr>
          <a:xfrm>
            <a:off x="4929190" y="428604"/>
            <a:ext cx="3571900" cy="1357322"/>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6</a:t>
            </a:r>
            <a:endParaRPr lang="ar-EG" sz="5400" b="1" dirty="0">
              <a:solidFill>
                <a:srgbClr val="FF0000"/>
              </a:solidFill>
            </a:endParaRPr>
          </a:p>
        </p:txBody>
      </p:sp>
      <p:sp>
        <p:nvSpPr>
          <p:cNvPr id="6" name="مربع نص 5"/>
          <p:cNvSpPr txBox="1"/>
          <p:nvPr/>
        </p:nvSpPr>
        <p:spPr>
          <a:xfrm>
            <a:off x="642910" y="3109693"/>
            <a:ext cx="7929618" cy="2962513"/>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EG" sz="2800" b="1" dirty="0" smtClean="0">
                <a:solidFill>
                  <a:schemeClr val="tx1"/>
                </a:solidFill>
              </a:rPr>
              <a:t>..................................................................................................................................................................................................................................................................................................................................................................................................................................................................</a:t>
            </a:r>
          </a:p>
        </p:txBody>
      </p:sp>
      <p:sp>
        <p:nvSpPr>
          <p:cNvPr id="7" name="مربع نص 6"/>
          <p:cNvSpPr txBox="1"/>
          <p:nvPr/>
        </p:nvSpPr>
        <p:spPr>
          <a:xfrm>
            <a:off x="642911" y="1857364"/>
            <a:ext cx="7858180" cy="1055608"/>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800" b="1" dirty="0" smtClean="0">
                <a:solidFill>
                  <a:srgbClr val="FF0000"/>
                </a:solidFill>
              </a:rPr>
              <a:t>كان لنبي الله إبراهيم </a:t>
            </a:r>
            <a:r>
              <a:rPr lang="ar-EG" sz="2800" b="1" dirty="0" smtClean="0">
                <a:solidFill>
                  <a:srgbClr val="FF0000"/>
                </a:solidFill>
                <a:sym typeface="AGA Arabesque"/>
              </a:rPr>
              <a:t> موقف مع أبيه بالرجوع لسورة مريم أكتب أحداث القصة مع بيان هدي إبراهيم  في تعامله مع أبيه .</a:t>
            </a:r>
            <a:endParaRPr lang="ar-EG" sz="2800" b="1" dirty="0" smtClean="0">
              <a:solidFill>
                <a:srgbClr val="FF0000"/>
              </a:solidFill>
            </a:endParaRPr>
          </a:p>
        </p:txBody>
      </p:sp>
      <p:sp>
        <p:nvSpPr>
          <p:cNvPr id="8" name="مربع نص 7"/>
          <p:cNvSpPr txBox="1">
            <a:spLocks noChangeArrowheads="1"/>
          </p:cNvSpPr>
          <p:nvPr/>
        </p:nvSpPr>
        <p:spPr bwMode="auto">
          <a:xfrm>
            <a:off x="1142976" y="3105693"/>
            <a:ext cx="6786629" cy="3170099"/>
          </a:xfrm>
          <a:prstGeom prst="rect">
            <a:avLst/>
          </a:prstGeom>
          <a:noFill/>
          <a:ln w="9525">
            <a:noFill/>
            <a:miter lim="800000"/>
            <a:headEnd/>
            <a:tailEnd/>
          </a:ln>
        </p:spPr>
        <p:txBody>
          <a:bodyPr wrap="square">
            <a:spAutoFit/>
          </a:bodyPr>
          <a:lstStyle/>
          <a:p>
            <a:pPr algn="r"/>
            <a:r>
              <a:rPr lang="ar-SA" sz="4000" b="1" dirty="0" smtClean="0"/>
              <a:t>كان والد إبراهيم يعبد الأصنام فقال له ابنه إبراهيم  يا أبتي لم تعبد ما لا يسمع ولا يبصر ولا يغني من الله شيئا وطلب منه عبادة الله وحده وأخبره أنه يخاف عليه من العذاب </a:t>
            </a:r>
            <a:endParaRPr lang="ar-SA"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0" fill="hold"/>
                                        <p:tgtEl>
                                          <p:spTgt spid="4"/>
                                        </p:tgtEl>
                                        <p:attrNameLst>
                                          <p:attrName>ppt_w</p:attrName>
                                        </p:attrNameLst>
                                      </p:cBhvr>
                                      <p:tavLst>
                                        <p:tav tm="0" fmla="#ppt_w*sin(2.5*pi*$)">
                                          <p:val>
                                            <p:fltVal val="0"/>
                                          </p:val>
                                        </p:tav>
                                        <p:tav tm="100000">
                                          <p:val>
                                            <p:fltVal val="1"/>
                                          </p:val>
                                        </p:tav>
                                      </p:tavLst>
                                    </p:anim>
                                    <p:anim calcmode="lin" valueType="num">
                                      <p:cBhvr>
                                        <p:cTn id="14"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48" presetClass="entr" presetSubtype="0" accel="5000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1"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32" dur="1000" fill="hold"/>
                                        <p:tgtEl>
                                          <p:spTgt spid="8"/>
                                        </p:tgtEl>
                                        <p:attrNameLst>
                                          <p:attrName>ppt_y</p:attrName>
                                        </p:attrNameLst>
                                      </p:cBhvr>
                                      <p:tavLst>
                                        <p:tav tm="0">
                                          <p:val>
                                            <p:strVal val="#ppt_y"/>
                                          </p:val>
                                        </p:tav>
                                        <p:tav tm="100000">
                                          <p:val>
                                            <p:strVal val="#ppt_y"/>
                                          </p:val>
                                        </p:tav>
                                      </p:tavLst>
                                    </p:anim>
                                    <p:animEffect transition="in" filter="fade">
                                      <p:cBhvr>
                                        <p:cTn id="3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pic>
        <p:nvPicPr>
          <p:cNvPr id="3" name="صورة 2" descr="goldfloral3.jpg"/>
          <p:cNvPicPr>
            <a:picLocks noChangeAspect="1"/>
          </p:cNvPicPr>
          <p:nvPr/>
        </p:nvPicPr>
        <p:blipFill>
          <a:blip r:embed="rId3" cstate="print"/>
          <a:stretch>
            <a:fillRect/>
          </a:stretch>
        </p:blipFill>
        <p:spPr>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انفجار 1 3"/>
          <p:cNvSpPr/>
          <p:nvPr/>
        </p:nvSpPr>
        <p:spPr>
          <a:xfrm>
            <a:off x="4929190" y="428604"/>
            <a:ext cx="3571900" cy="1357322"/>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7</a:t>
            </a:r>
            <a:endParaRPr lang="ar-EG" sz="5400" b="1" dirty="0">
              <a:solidFill>
                <a:srgbClr val="FF0000"/>
              </a:solidFill>
            </a:endParaRPr>
          </a:p>
        </p:txBody>
      </p:sp>
      <p:sp>
        <p:nvSpPr>
          <p:cNvPr id="5" name="مربع نص 4"/>
          <p:cNvSpPr txBox="1"/>
          <p:nvPr/>
        </p:nvSpPr>
        <p:spPr>
          <a:xfrm>
            <a:off x="571472" y="1829059"/>
            <a:ext cx="7929619" cy="4528899"/>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EG" sz="2600" b="1" dirty="0" smtClean="0">
                <a:solidFill>
                  <a:srgbClr val="0000FF"/>
                </a:solidFill>
              </a:rPr>
              <a:t>عن عائشة رضي الله عنها زوج النبي </a:t>
            </a:r>
            <a:r>
              <a:rPr lang="ar-EG" sz="2600" b="1" dirty="0" smtClean="0">
                <a:solidFill>
                  <a:srgbClr val="0000FF"/>
                </a:solidFill>
                <a:sym typeface="AGA Arabesque"/>
              </a:rPr>
              <a:t> أنها قال</a:t>
            </a:r>
            <a:r>
              <a:rPr lang="ar-SA" sz="2600" b="1" dirty="0" smtClean="0">
                <a:solidFill>
                  <a:srgbClr val="0000FF"/>
                </a:solidFill>
                <a:sym typeface="AGA Arabesque"/>
              </a:rPr>
              <a:t>ت</a:t>
            </a:r>
            <a:r>
              <a:rPr lang="ar-EG" sz="2600" b="1" dirty="0" smtClean="0">
                <a:solidFill>
                  <a:srgbClr val="0000FF"/>
                </a:solidFill>
                <a:sym typeface="AGA Arabesque"/>
              </a:rPr>
              <a:t> للنبي  : ( هل أتى عليك يوم كان أشد من يوم أحد ؟ قال : لقد لقيت من قومك ما لقيت وكان أشد ما لقيت منهم يوم العقبة إذا عرضت نفسي على ابن عبد يا ليل بن عيد </a:t>
            </a:r>
            <a:r>
              <a:rPr lang="ar-EG" sz="2600" b="1" dirty="0" err="1" smtClean="0">
                <a:solidFill>
                  <a:srgbClr val="0000FF"/>
                </a:solidFill>
                <a:sym typeface="AGA Arabesque"/>
              </a:rPr>
              <a:t>كلال</a:t>
            </a:r>
            <a:r>
              <a:rPr lang="ar-EG" sz="2600" b="1" dirty="0" smtClean="0">
                <a:solidFill>
                  <a:srgbClr val="0000FF"/>
                </a:solidFill>
                <a:sym typeface="AGA Arabesque"/>
              </a:rPr>
              <a:t> فلم يجبني إلى ما أردت فانطلقت وأنا مهموم على وجهي فلم أستفق إلا وأنا بقرن الثعالب فرفعت رأسي فإذا بسحابة قد أظلتني فنظرت فإذا هو جبريل فناداني فقال إن الله قد سمع قول قومك </a:t>
            </a:r>
            <a:r>
              <a:rPr lang="ar-EG" sz="2600" b="1" dirty="0" err="1" smtClean="0">
                <a:solidFill>
                  <a:srgbClr val="0000FF"/>
                </a:solidFill>
                <a:sym typeface="AGA Arabesque"/>
              </a:rPr>
              <a:t>لك</a:t>
            </a:r>
            <a:r>
              <a:rPr lang="ar-EG" sz="2600" b="1" dirty="0" smtClean="0">
                <a:solidFill>
                  <a:srgbClr val="0000FF"/>
                </a:solidFill>
                <a:sym typeface="AGA Arabesque"/>
              </a:rPr>
              <a:t> وما ردوا عليك وقد بعث الله إليك ملك الجبال لتأمره بما شئت فيهم فناداني ملك الجبال فسلم علي ثم قال يا محمد فقال ذلك فيما شئت إن شئت أن أطبق عليهم </a:t>
            </a:r>
            <a:r>
              <a:rPr lang="ar-EG" sz="2600" b="1" dirty="0" err="1" smtClean="0">
                <a:solidFill>
                  <a:srgbClr val="0000FF"/>
                </a:solidFill>
                <a:sym typeface="AGA Arabesque"/>
              </a:rPr>
              <a:t>الأخشبين</a:t>
            </a:r>
            <a:r>
              <a:rPr lang="ar-EG" sz="2600" b="1" dirty="0" smtClean="0">
                <a:solidFill>
                  <a:srgbClr val="0000FF"/>
                </a:solidFill>
                <a:sym typeface="AGA Arabesque"/>
              </a:rPr>
              <a:t> فقال النبي  بل أرجو أن يخرج الله من أصلابهم من يعبد الله وحده لا يشرك </a:t>
            </a:r>
            <a:r>
              <a:rPr lang="ar-EG" sz="2600" b="1" dirty="0" err="1" smtClean="0">
                <a:solidFill>
                  <a:srgbClr val="0000FF"/>
                </a:solidFill>
                <a:sym typeface="AGA Arabesque"/>
              </a:rPr>
              <a:t>به</a:t>
            </a:r>
            <a:r>
              <a:rPr lang="ar-EG" sz="2600" b="1" dirty="0" smtClean="0">
                <a:solidFill>
                  <a:srgbClr val="0000FF"/>
                </a:solidFill>
                <a:sym typeface="AGA Arabesque"/>
              </a:rPr>
              <a:t> شيئا ) .</a:t>
            </a:r>
            <a:endParaRPr lang="ar-EG" sz="2600" b="1" dirty="0" smtClean="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0" fill="hold"/>
                                        <p:tgtEl>
                                          <p:spTgt spid="4"/>
                                        </p:tgtEl>
                                        <p:attrNameLst>
                                          <p:attrName>ppt_w</p:attrName>
                                        </p:attrNameLst>
                                      </p:cBhvr>
                                      <p:tavLst>
                                        <p:tav tm="0" fmla="#ppt_w*sin(2.5*pi*$)">
                                          <p:val>
                                            <p:fltVal val="0"/>
                                          </p:val>
                                        </p:tav>
                                        <p:tav tm="100000">
                                          <p:val>
                                            <p:fltVal val="1"/>
                                          </p:val>
                                        </p:tav>
                                      </p:tavLst>
                                    </p:anim>
                                    <p:anim calcmode="lin" valueType="num">
                                      <p:cBhvr>
                                        <p:cTn id="14"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pic>
        <p:nvPicPr>
          <p:cNvPr id="3" name="صورة 2" descr="goldfloral3.jpg"/>
          <p:cNvPicPr>
            <a:picLocks noChangeAspect="1"/>
          </p:cNvPicPr>
          <p:nvPr/>
        </p:nvPicPr>
        <p:blipFill>
          <a:blip r:embed="rId3" cstate="print"/>
          <a:stretch>
            <a:fillRect/>
          </a:stretch>
        </p:blipFill>
        <p:spPr>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مربع نص 3"/>
          <p:cNvSpPr txBox="1"/>
          <p:nvPr/>
        </p:nvSpPr>
        <p:spPr>
          <a:xfrm>
            <a:off x="642910" y="1857364"/>
            <a:ext cx="7929618" cy="4392692"/>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EG" sz="2800" b="1" dirty="0" smtClean="0">
                <a:solidFill>
                  <a:schemeClr val="tx1"/>
                </a:solidFill>
              </a:rPr>
              <a:t>..........................................................................................................................................................................................................................................................................................................................................................................................................................................................................................................................................................................................................................................................................................</a:t>
            </a:r>
          </a:p>
        </p:txBody>
      </p:sp>
      <p:sp>
        <p:nvSpPr>
          <p:cNvPr id="5" name="مربع نص 4"/>
          <p:cNvSpPr txBox="1"/>
          <p:nvPr/>
        </p:nvSpPr>
        <p:spPr>
          <a:xfrm>
            <a:off x="642911" y="500042"/>
            <a:ext cx="7858180" cy="1191816"/>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3200" b="1" dirty="0" smtClean="0">
                <a:solidFill>
                  <a:srgbClr val="FF0000"/>
                </a:solidFill>
              </a:rPr>
              <a:t>بعد قراءتي للقصة السابقة أستنبط ما يدل على هدي النبي </a:t>
            </a:r>
            <a:r>
              <a:rPr lang="ar-EG" sz="3200" b="1" dirty="0" smtClean="0">
                <a:solidFill>
                  <a:srgbClr val="FF0000"/>
                </a:solidFill>
                <a:sym typeface="AGA Arabesque"/>
              </a:rPr>
              <a:t> في تعالمه مع الكفار .</a:t>
            </a:r>
            <a:endParaRPr lang="ar-EG" sz="3200" b="1" dirty="0" smtClean="0">
              <a:solidFill>
                <a:srgbClr val="FF0000"/>
              </a:solidFill>
            </a:endParaRPr>
          </a:p>
        </p:txBody>
      </p:sp>
      <p:sp>
        <p:nvSpPr>
          <p:cNvPr id="6" name="مربع نص 5"/>
          <p:cNvSpPr txBox="1">
            <a:spLocks noChangeArrowheads="1"/>
          </p:cNvSpPr>
          <p:nvPr/>
        </p:nvSpPr>
        <p:spPr bwMode="auto">
          <a:xfrm>
            <a:off x="1500166" y="2071678"/>
            <a:ext cx="6786629" cy="2554545"/>
          </a:xfrm>
          <a:prstGeom prst="rect">
            <a:avLst/>
          </a:prstGeom>
          <a:noFill/>
          <a:ln w="9525">
            <a:noFill/>
            <a:miter lim="800000"/>
            <a:headEnd/>
            <a:tailEnd/>
          </a:ln>
        </p:spPr>
        <p:txBody>
          <a:bodyPr wrap="square">
            <a:spAutoFit/>
          </a:bodyPr>
          <a:lstStyle/>
          <a:p>
            <a:pPr algn="ctr"/>
            <a:r>
              <a:rPr lang="ar-SA" sz="4000" b="1" dirty="0" smtClean="0"/>
              <a:t>لم يكن النبي صلى الله عليه وسلم حريصا على قتال الكفار حرصه على </a:t>
            </a:r>
            <a:r>
              <a:rPr lang="ar-SA" sz="4000" b="1" dirty="0" err="1" smtClean="0"/>
              <a:t>هدايتهم</a:t>
            </a:r>
            <a:r>
              <a:rPr lang="ar-SA" sz="4000" b="1" dirty="0" smtClean="0"/>
              <a:t> بل كان يدعوهم للإسلام ويتمنى لهم </a:t>
            </a:r>
            <a:r>
              <a:rPr lang="ar-SA" sz="4000" b="1" dirty="0" err="1" smtClean="0"/>
              <a:t>الهداية</a:t>
            </a:r>
            <a:r>
              <a:rPr lang="ar-SA" sz="4000" b="1" dirty="0" smtClean="0"/>
              <a:t> قبل قتالهم </a:t>
            </a:r>
            <a:endParaRPr lang="ar-SA"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8" presetClass="entr" presetSubtype="0" accel="5000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5"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26" dur="1000" fill="hold"/>
                                        <p:tgtEl>
                                          <p:spTgt spid="6"/>
                                        </p:tgtEl>
                                        <p:attrNameLst>
                                          <p:attrName>ppt_y</p:attrName>
                                        </p:attrNameLst>
                                      </p:cBhvr>
                                      <p:tavLst>
                                        <p:tav tm="0">
                                          <p:val>
                                            <p:strVal val="#ppt_y"/>
                                          </p:val>
                                        </p:tav>
                                        <p:tav tm="100000">
                                          <p:val>
                                            <p:strVal val="#ppt_y"/>
                                          </p:val>
                                        </p:tav>
                                      </p:tavLst>
                                    </p:anim>
                                    <p:animEffect transition="in" filter="fade">
                                      <p:cBhvr>
                                        <p:cTn id="2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pic>
        <p:nvPicPr>
          <p:cNvPr id="3" name="Picture 1" descr="C:\Documents and Settings\ahmed.ABU-CC02553BBB1\Desktop\My Pictures\2854_imgcache.png"/>
          <p:cNvPicPr>
            <a:picLocks noChangeAspect="1" noChangeArrowheads="1"/>
          </p:cNvPicPr>
          <p:nvPr/>
        </p:nvPicPr>
        <p:blipFill>
          <a:blip r:embed="rId3" cstate="print"/>
          <a:srcRect/>
          <a:stretch>
            <a:fillRect/>
          </a:stretch>
        </p:blipFill>
        <p:spPr bwMode="auto">
          <a:xfrm>
            <a:off x="2000232" y="2000240"/>
            <a:ext cx="4929222" cy="307181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Rectangle 2"/>
          <p:cNvSpPr/>
          <p:nvPr/>
        </p:nvSpPr>
        <p:spPr>
          <a:xfrm>
            <a:off x="2357422" y="2786058"/>
            <a:ext cx="4429156" cy="1569660"/>
          </a:xfrm>
          <a:prstGeom prst="rect">
            <a:avLst/>
          </a:prstGeom>
          <a:noFill/>
        </p:spPr>
        <p:txBody>
          <a:bodyPr wrap="square" lIns="91440" tIns="45720" rIns="91440" bIns="45720">
            <a:spAutoFit/>
          </a:bodyPr>
          <a:lstStyle/>
          <a:p>
            <a:pPr algn="ctr"/>
            <a:r>
              <a:rPr lang="ar-EG" sz="48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reflection blurRad="6350" stA="55000" endA="300" endPos="45500" dir="5400000" sy="-100000" algn="bl" rotWithShape="0"/>
                </a:effectLst>
              </a:rPr>
              <a:t>الوحدة الثامنة : رفق النبي </a:t>
            </a:r>
            <a:r>
              <a:rPr lang="ar-EG" sz="48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reflection blurRad="6350" stA="55000" endA="300" endPos="45500" dir="5400000" sy="-100000" algn="bl" rotWithShape="0"/>
                </a:effectLst>
                <a:sym typeface="AGA Arabesque"/>
              </a:rPr>
              <a:t> بالبهائم</a:t>
            </a:r>
            <a:endParaRPr lang="en-US" sz="4800" b="1" cap="none" spc="0" dirty="0">
              <a:ln w="18000">
                <a:solidFill>
                  <a:schemeClr val="accent2">
                    <a:satMod val="140000"/>
                  </a:schemeClr>
                </a:solidFill>
                <a:prstDash val="solid"/>
                <a:miter lim="800000"/>
              </a:ln>
              <a:noFill/>
              <a:effectLst>
                <a:outerShdw blurRad="25500" dist="23000" dir="7020000" algn="tl">
                  <a:srgbClr val="000000">
                    <a:alpha val="50000"/>
                  </a:srgbClr>
                </a:outerShdw>
                <a:reflection blurRad="6350" stA="55000" endA="300" endPos="455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4" name="انفجار 1 3"/>
          <p:cNvSpPr/>
          <p:nvPr/>
        </p:nvSpPr>
        <p:spPr>
          <a:xfrm>
            <a:off x="4786314" y="785794"/>
            <a:ext cx="3571900" cy="1143008"/>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1</a:t>
            </a:r>
            <a:endParaRPr lang="ar-EG" sz="5400" b="1" dirty="0">
              <a:solidFill>
                <a:srgbClr val="FF0000"/>
              </a:solidFill>
            </a:endParaRPr>
          </a:p>
        </p:txBody>
      </p:sp>
      <p:sp>
        <p:nvSpPr>
          <p:cNvPr id="5" name="مربع نص 4"/>
          <p:cNvSpPr txBox="1"/>
          <p:nvPr/>
        </p:nvSpPr>
        <p:spPr>
          <a:xfrm>
            <a:off x="857224" y="2000240"/>
            <a:ext cx="7426346" cy="1328023"/>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3200" b="1" dirty="0" smtClean="0">
                <a:solidFill>
                  <a:srgbClr val="FF0000"/>
                </a:solidFill>
              </a:rPr>
              <a:t>أضع علامة ( </a:t>
            </a:r>
            <a:r>
              <a:rPr lang="ar-EG" sz="3200" b="1" dirty="0" smtClean="0">
                <a:solidFill>
                  <a:srgbClr val="FF0000"/>
                </a:solidFill>
                <a:latin typeface="Agency FB"/>
              </a:rPr>
              <a:t>√ ) أمام المواقف التي تدل على الرفق بالبهائم وعلامة ( </a:t>
            </a:r>
            <a:r>
              <a:rPr lang="en-US" sz="4000" b="1" dirty="0" smtClean="0">
                <a:solidFill>
                  <a:srgbClr val="FF0000"/>
                </a:solidFill>
                <a:latin typeface="Agency FB"/>
              </a:rPr>
              <a:t>x</a:t>
            </a:r>
            <a:r>
              <a:rPr lang="ar-EG" sz="4000" b="1" dirty="0" smtClean="0">
                <a:solidFill>
                  <a:srgbClr val="FF0000"/>
                </a:solidFill>
                <a:latin typeface="Agency FB"/>
              </a:rPr>
              <a:t> </a:t>
            </a:r>
            <a:r>
              <a:rPr lang="ar-EG" sz="3200" b="1" dirty="0" smtClean="0">
                <a:solidFill>
                  <a:srgbClr val="FF0000"/>
                </a:solidFill>
                <a:latin typeface="Agency FB"/>
              </a:rPr>
              <a:t>) أمام المخالفة :</a:t>
            </a:r>
            <a:endParaRPr lang="ar-EG" sz="3200" b="1" dirty="0">
              <a:solidFill>
                <a:srgbClr val="FF0000"/>
              </a:solidFill>
            </a:endParaRPr>
          </a:p>
        </p:txBody>
      </p:sp>
      <p:sp>
        <p:nvSpPr>
          <p:cNvPr id="6" name="مربع نص 5"/>
          <p:cNvSpPr txBox="1"/>
          <p:nvPr/>
        </p:nvSpPr>
        <p:spPr>
          <a:xfrm>
            <a:off x="785786" y="3500438"/>
            <a:ext cx="7572428" cy="1055608"/>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EG" sz="2800" b="1" dirty="0" smtClean="0">
                <a:solidFill>
                  <a:srgbClr val="0000FF"/>
                </a:solidFill>
              </a:rPr>
              <a:t>تستخدم بعض الدول غير المسلمة طريقة الصعق الكهربائي عند ذبح بعض الحيوانات                                   (    ) </a:t>
            </a:r>
            <a:endParaRPr lang="ar-EG" sz="2800" b="1" dirty="0">
              <a:solidFill>
                <a:srgbClr val="0000FF"/>
              </a:solidFill>
            </a:endParaRPr>
          </a:p>
        </p:txBody>
      </p:sp>
      <p:sp>
        <p:nvSpPr>
          <p:cNvPr id="7" name="مربع نص 6"/>
          <p:cNvSpPr txBox="1"/>
          <p:nvPr/>
        </p:nvSpPr>
        <p:spPr>
          <a:xfrm>
            <a:off x="785786" y="4714884"/>
            <a:ext cx="7538312" cy="1191816"/>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EG" sz="3200" b="1" dirty="0" smtClean="0">
                <a:solidFill>
                  <a:srgbClr val="0000FF"/>
                </a:solidFill>
              </a:rPr>
              <a:t>رأيت أحد الرعاة يقف بجانب تلك البهيمة الصغيرة يقد لها الطعام                                       (    ) </a:t>
            </a:r>
            <a:endParaRPr lang="ar-EG" sz="3200" b="1" dirty="0">
              <a:solidFill>
                <a:srgbClr val="0000FF"/>
              </a:solidFill>
            </a:endParaRPr>
          </a:p>
        </p:txBody>
      </p:sp>
      <p:sp>
        <p:nvSpPr>
          <p:cNvPr id="8" name="مستطيل 7"/>
          <p:cNvSpPr/>
          <p:nvPr/>
        </p:nvSpPr>
        <p:spPr>
          <a:xfrm>
            <a:off x="1911161" y="3857628"/>
            <a:ext cx="484428" cy="707886"/>
          </a:xfrm>
          <a:prstGeom prst="rect">
            <a:avLst/>
          </a:prstGeom>
        </p:spPr>
        <p:txBody>
          <a:bodyPr wrap="none">
            <a:spAutoFit/>
          </a:bodyPr>
          <a:lstStyle/>
          <a:p>
            <a:r>
              <a:rPr lang="ar-SA" sz="4000" dirty="0" smtClean="0">
                <a:solidFill>
                  <a:srgbClr val="FF0000"/>
                </a:solidFill>
              </a:rPr>
              <a:t>×</a:t>
            </a:r>
            <a:endParaRPr lang="ar-SA" sz="4000" dirty="0">
              <a:solidFill>
                <a:srgbClr val="FF0000"/>
              </a:solidFill>
            </a:endParaRPr>
          </a:p>
        </p:txBody>
      </p:sp>
      <p:sp>
        <p:nvSpPr>
          <p:cNvPr id="9" name="مستطيل 8"/>
          <p:cNvSpPr/>
          <p:nvPr/>
        </p:nvSpPr>
        <p:spPr>
          <a:xfrm>
            <a:off x="1857356" y="5143512"/>
            <a:ext cx="466794" cy="707886"/>
          </a:xfrm>
          <a:prstGeom prst="rect">
            <a:avLst/>
          </a:prstGeom>
        </p:spPr>
        <p:txBody>
          <a:bodyPr wrap="none">
            <a:spAutoFit/>
          </a:bodyPr>
          <a:lstStyle/>
          <a:p>
            <a:r>
              <a:rPr lang="ar-SA" sz="4000" dirty="0">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8" presetClass="entr" presetSubtype="0" accel="5000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30" dur="1000" fill="hold"/>
                                        <p:tgtEl>
                                          <p:spTgt spid="8"/>
                                        </p:tgtEl>
                                        <p:attrNameLst>
                                          <p:attrName>ppt_y</p:attrName>
                                        </p:attrNameLst>
                                      </p:cBhvr>
                                      <p:tavLst>
                                        <p:tav tm="0">
                                          <p:val>
                                            <p:strVal val="#ppt_y"/>
                                          </p:val>
                                        </p:tav>
                                        <p:tav tm="100000">
                                          <p:val>
                                            <p:strVal val="#ppt_y"/>
                                          </p:val>
                                        </p:tav>
                                      </p:tavLst>
                                    </p:anim>
                                    <p:animEffect transition="in" filter="fade">
                                      <p:cBhvr>
                                        <p:cTn id="31" dur="1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48" presetClass="entr" presetSubtype="0" accel="5000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7"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38" dur="1000" fill="hold"/>
                                        <p:tgtEl>
                                          <p:spTgt spid="9"/>
                                        </p:tgtEl>
                                        <p:attrNameLst>
                                          <p:attrName>ppt_y</p:attrName>
                                        </p:attrNameLst>
                                      </p:cBhvr>
                                      <p:tavLst>
                                        <p:tav tm="0">
                                          <p:val>
                                            <p:strVal val="#ppt_y"/>
                                          </p:val>
                                        </p:tav>
                                        <p:tav tm="100000">
                                          <p:val>
                                            <p:strVal val="#ppt_y"/>
                                          </p:val>
                                        </p:tav>
                                      </p:tavLst>
                                    </p:anim>
                                    <p:animEffect transition="in" filter="fade">
                                      <p:cBhvr>
                                        <p:cTn id="3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7" name="مربع نص 6"/>
          <p:cNvSpPr txBox="1"/>
          <p:nvPr/>
        </p:nvSpPr>
        <p:spPr>
          <a:xfrm>
            <a:off x="680232" y="1000108"/>
            <a:ext cx="7715304" cy="1055608"/>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EG" sz="2800" b="1" dirty="0" smtClean="0">
                <a:solidFill>
                  <a:srgbClr val="0000FF"/>
                </a:solidFill>
              </a:rPr>
              <a:t>يطلب والدك من الراعي تنظيف مكان الغنم والدجاج كل يوم وتغيير الماء الذي لحق </a:t>
            </a:r>
            <a:r>
              <a:rPr lang="ar-EG" sz="2800" b="1" dirty="0" err="1" smtClean="0">
                <a:solidFill>
                  <a:srgbClr val="0000FF"/>
                </a:solidFill>
              </a:rPr>
              <a:t>به</a:t>
            </a:r>
            <a:r>
              <a:rPr lang="ar-EG" sz="2800" b="1" dirty="0" smtClean="0">
                <a:solidFill>
                  <a:srgbClr val="0000FF"/>
                </a:solidFill>
              </a:rPr>
              <a:t> وسخ                             (    ) </a:t>
            </a:r>
            <a:endParaRPr lang="ar-EG" sz="2800" b="1" dirty="0">
              <a:solidFill>
                <a:srgbClr val="0000FF"/>
              </a:solidFill>
            </a:endParaRPr>
          </a:p>
        </p:txBody>
      </p:sp>
      <p:sp>
        <p:nvSpPr>
          <p:cNvPr id="8" name="مربع نص 7"/>
          <p:cNvSpPr txBox="1"/>
          <p:nvPr/>
        </p:nvSpPr>
        <p:spPr>
          <a:xfrm>
            <a:off x="785786" y="2357430"/>
            <a:ext cx="7572428" cy="578882"/>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EG" sz="2800" b="1" dirty="0" smtClean="0">
                <a:solidFill>
                  <a:srgbClr val="0000FF"/>
                </a:solidFill>
              </a:rPr>
              <a:t>أثناء أخذ الحليب من الناقة تمنعت فأخذ صاحبها يضربها (    ) </a:t>
            </a:r>
            <a:endParaRPr lang="ar-EG" sz="2800" b="1" dirty="0">
              <a:solidFill>
                <a:srgbClr val="0000FF"/>
              </a:solidFill>
            </a:endParaRPr>
          </a:p>
        </p:txBody>
      </p:sp>
      <p:sp>
        <p:nvSpPr>
          <p:cNvPr id="9" name="مربع نص 8"/>
          <p:cNvSpPr txBox="1"/>
          <p:nvPr/>
        </p:nvSpPr>
        <p:spPr>
          <a:xfrm>
            <a:off x="785786" y="3357562"/>
            <a:ext cx="7572428" cy="1055608"/>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EG" sz="2800" b="1" dirty="0" smtClean="0">
                <a:solidFill>
                  <a:srgbClr val="0000FF"/>
                </a:solidFill>
              </a:rPr>
              <a:t>أحد الصيادين يباهي بصيد المئات من الطيور في يوم واحد ثم رمى </a:t>
            </a:r>
            <a:r>
              <a:rPr lang="ar-EG" sz="2800" b="1" dirty="0" err="1" smtClean="0">
                <a:solidFill>
                  <a:srgbClr val="0000FF"/>
                </a:solidFill>
              </a:rPr>
              <a:t>ببعضها</a:t>
            </a:r>
            <a:r>
              <a:rPr lang="ar-EG" sz="2800" b="1" dirty="0" smtClean="0">
                <a:solidFill>
                  <a:srgbClr val="0000FF"/>
                </a:solidFill>
              </a:rPr>
              <a:t> لأنه ليس في حاجة إليها                     (    ) </a:t>
            </a:r>
            <a:endParaRPr lang="ar-EG" sz="2800" b="1" dirty="0">
              <a:solidFill>
                <a:srgbClr val="0000FF"/>
              </a:solidFill>
            </a:endParaRPr>
          </a:p>
        </p:txBody>
      </p:sp>
      <p:sp>
        <p:nvSpPr>
          <p:cNvPr id="10" name="مربع نص 9"/>
          <p:cNvSpPr txBox="1"/>
          <p:nvPr/>
        </p:nvSpPr>
        <p:spPr>
          <a:xfrm>
            <a:off x="785786" y="4714884"/>
            <a:ext cx="7572428" cy="1055608"/>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EG" sz="2800" b="1" dirty="0" smtClean="0">
                <a:solidFill>
                  <a:srgbClr val="0000FF"/>
                </a:solidFill>
              </a:rPr>
              <a:t>مرضت بعض البهائم في المزرعة فذهب </a:t>
            </a:r>
            <a:r>
              <a:rPr lang="ar-EG" sz="2800" b="1" dirty="0" err="1" smtClean="0">
                <a:solidFill>
                  <a:srgbClr val="0000FF"/>
                </a:solidFill>
              </a:rPr>
              <a:t>بها</a:t>
            </a:r>
            <a:r>
              <a:rPr lang="ar-EG" sz="2800" b="1" dirty="0" smtClean="0">
                <a:solidFill>
                  <a:srgbClr val="0000FF"/>
                </a:solidFill>
              </a:rPr>
              <a:t> والدك إلى الطبيب البيطري                                                       (    ) </a:t>
            </a:r>
            <a:endParaRPr lang="ar-EG" sz="2800" b="1" dirty="0">
              <a:solidFill>
                <a:srgbClr val="0000FF"/>
              </a:solidFill>
            </a:endParaRPr>
          </a:p>
        </p:txBody>
      </p:sp>
      <p:sp>
        <p:nvSpPr>
          <p:cNvPr id="11" name="مستطيل 10"/>
          <p:cNvSpPr/>
          <p:nvPr/>
        </p:nvSpPr>
        <p:spPr>
          <a:xfrm>
            <a:off x="1214414" y="1357298"/>
            <a:ext cx="466794" cy="707886"/>
          </a:xfrm>
          <a:prstGeom prst="rect">
            <a:avLst/>
          </a:prstGeom>
        </p:spPr>
        <p:txBody>
          <a:bodyPr wrap="none">
            <a:spAutoFit/>
          </a:bodyPr>
          <a:lstStyle/>
          <a:p>
            <a:r>
              <a:rPr lang="ar-SA" sz="4000" dirty="0">
                <a:solidFill>
                  <a:srgbClr val="FF0000"/>
                </a:solidFill>
              </a:rPr>
              <a:t>√</a:t>
            </a:r>
          </a:p>
        </p:txBody>
      </p:sp>
      <p:sp>
        <p:nvSpPr>
          <p:cNvPr id="12" name="مستطيل 11"/>
          <p:cNvSpPr/>
          <p:nvPr/>
        </p:nvSpPr>
        <p:spPr>
          <a:xfrm>
            <a:off x="1196781" y="2285992"/>
            <a:ext cx="484428" cy="707886"/>
          </a:xfrm>
          <a:prstGeom prst="rect">
            <a:avLst/>
          </a:prstGeom>
        </p:spPr>
        <p:txBody>
          <a:bodyPr wrap="none">
            <a:spAutoFit/>
          </a:bodyPr>
          <a:lstStyle/>
          <a:p>
            <a:r>
              <a:rPr lang="ar-SA" sz="4000" dirty="0" smtClean="0">
                <a:solidFill>
                  <a:srgbClr val="FF0000"/>
                </a:solidFill>
              </a:rPr>
              <a:t>×</a:t>
            </a:r>
            <a:endParaRPr lang="ar-SA" sz="4000" dirty="0">
              <a:solidFill>
                <a:srgbClr val="FF0000"/>
              </a:solidFill>
            </a:endParaRPr>
          </a:p>
        </p:txBody>
      </p:sp>
      <p:sp>
        <p:nvSpPr>
          <p:cNvPr id="14" name="مستطيل 13"/>
          <p:cNvSpPr/>
          <p:nvPr/>
        </p:nvSpPr>
        <p:spPr>
          <a:xfrm>
            <a:off x="1357290" y="3643314"/>
            <a:ext cx="484428" cy="707886"/>
          </a:xfrm>
          <a:prstGeom prst="rect">
            <a:avLst/>
          </a:prstGeom>
        </p:spPr>
        <p:txBody>
          <a:bodyPr wrap="none">
            <a:spAutoFit/>
          </a:bodyPr>
          <a:lstStyle/>
          <a:p>
            <a:r>
              <a:rPr lang="ar-SA" sz="4000" dirty="0" smtClean="0">
                <a:solidFill>
                  <a:srgbClr val="FF0000"/>
                </a:solidFill>
              </a:rPr>
              <a:t>×</a:t>
            </a:r>
            <a:endParaRPr lang="ar-SA" sz="4000" dirty="0">
              <a:solidFill>
                <a:srgbClr val="FF0000"/>
              </a:solidFill>
            </a:endParaRPr>
          </a:p>
        </p:txBody>
      </p:sp>
      <p:sp>
        <p:nvSpPr>
          <p:cNvPr id="15" name="مستطيل 14"/>
          <p:cNvSpPr/>
          <p:nvPr/>
        </p:nvSpPr>
        <p:spPr>
          <a:xfrm>
            <a:off x="1285852" y="5072074"/>
            <a:ext cx="466794" cy="707886"/>
          </a:xfrm>
          <a:prstGeom prst="rect">
            <a:avLst/>
          </a:prstGeom>
        </p:spPr>
        <p:txBody>
          <a:bodyPr wrap="none">
            <a:spAutoFit/>
          </a:bodyPr>
          <a:lstStyle/>
          <a:p>
            <a:r>
              <a:rPr lang="ar-SA" sz="4000" dirty="0">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8" presetClass="entr" presetSubtype="0" accel="5000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8" dur="10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29" dur="1000" fill="hold"/>
                                        <p:tgtEl>
                                          <p:spTgt spid="11"/>
                                        </p:tgtEl>
                                        <p:attrNameLst>
                                          <p:attrName>ppt_y</p:attrName>
                                        </p:attrNameLst>
                                      </p:cBhvr>
                                      <p:tavLst>
                                        <p:tav tm="0">
                                          <p:val>
                                            <p:strVal val="#ppt_y"/>
                                          </p:val>
                                        </p:tav>
                                        <p:tav tm="100000">
                                          <p:val>
                                            <p:strVal val="#ppt_y"/>
                                          </p:val>
                                        </p:tav>
                                      </p:tavLst>
                                    </p:anim>
                                    <p:animEffect transition="in" filter="fade">
                                      <p:cBhvr>
                                        <p:cTn id="30" dur="1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48" presetClass="entr" presetSubtype="0" accel="5000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1000" fill="hold"/>
                                        <p:tgtEl>
                                          <p:spTgt spid="12"/>
                                        </p:tgtEl>
                                        <p:attrNameLst>
                                          <p:attrName>ppt_x</p:attrName>
                                        </p:attrNameLst>
                                      </p:cBhvr>
                                      <p:tavLst>
                                        <p:tav tm="0">
                                          <p:val>
                                            <p:fltVal val="-1"/>
                                          </p:val>
                                        </p:tav>
                                        <p:tav tm="50000">
                                          <p:val>
                                            <p:fltVal val="0.95"/>
                                          </p:val>
                                        </p:tav>
                                        <p:tav tm="100000">
                                          <p:val>
                                            <p:strVal val="#ppt_x"/>
                                          </p:val>
                                        </p:tav>
                                      </p:tavLst>
                                    </p:anim>
                                    <p:anim calcmode="lin" valueType="num">
                                      <p:cBhvr>
                                        <p:cTn id="37" dur="1000" fill="hold"/>
                                        <p:tgtEl>
                                          <p:spTgt spid="12"/>
                                        </p:tgtEl>
                                        <p:attrNameLst>
                                          <p:attrName>ppt_y</p:attrName>
                                        </p:attrNameLst>
                                      </p:cBhvr>
                                      <p:tavLst>
                                        <p:tav tm="0">
                                          <p:val>
                                            <p:strVal val="#ppt_y"/>
                                          </p:val>
                                        </p:tav>
                                        <p:tav tm="100000">
                                          <p:val>
                                            <p:strVal val="#ppt_y"/>
                                          </p:val>
                                        </p:tav>
                                      </p:tavLst>
                                    </p:anim>
                                    <p:animEffect transition="in" filter="fade">
                                      <p:cBhvr>
                                        <p:cTn id="38" dur="10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48" presetClass="entr" presetSubtype="0" accel="5000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1000" fill="hold"/>
                                        <p:tgtEl>
                                          <p:spTgt spid="1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4" dur="1000" fill="hold"/>
                                        <p:tgtEl>
                                          <p:spTgt spid="14"/>
                                        </p:tgtEl>
                                        <p:attrNameLst>
                                          <p:attrName>ppt_x</p:attrName>
                                        </p:attrNameLst>
                                      </p:cBhvr>
                                      <p:tavLst>
                                        <p:tav tm="0">
                                          <p:val>
                                            <p:fltVal val="-1"/>
                                          </p:val>
                                        </p:tav>
                                        <p:tav tm="50000">
                                          <p:val>
                                            <p:fltVal val="0.95"/>
                                          </p:val>
                                        </p:tav>
                                        <p:tav tm="100000">
                                          <p:val>
                                            <p:strVal val="#ppt_x"/>
                                          </p:val>
                                        </p:tav>
                                      </p:tavLst>
                                    </p:anim>
                                    <p:anim calcmode="lin" valueType="num">
                                      <p:cBhvr>
                                        <p:cTn id="45" dur="1000" fill="hold"/>
                                        <p:tgtEl>
                                          <p:spTgt spid="14"/>
                                        </p:tgtEl>
                                        <p:attrNameLst>
                                          <p:attrName>ppt_y</p:attrName>
                                        </p:attrNameLst>
                                      </p:cBhvr>
                                      <p:tavLst>
                                        <p:tav tm="0">
                                          <p:val>
                                            <p:strVal val="#ppt_y"/>
                                          </p:val>
                                        </p:tav>
                                        <p:tav tm="100000">
                                          <p:val>
                                            <p:strVal val="#ppt_y"/>
                                          </p:val>
                                        </p:tav>
                                      </p:tavLst>
                                    </p:anim>
                                    <p:animEffect transition="in" filter="fade">
                                      <p:cBhvr>
                                        <p:cTn id="46" dur="10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48" presetClass="entr" presetSubtype="0" accel="5000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2" dur="1000" fill="hold"/>
                                        <p:tgtEl>
                                          <p:spTgt spid="15"/>
                                        </p:tgtEl>
                                        <p:attrNameLst>
                                          <p:attrName>ppt_x</p:attrName>
                                        </p:attrNameLst>
                                      </p:cBhvr>
                                      <p:tavLst>
                                        <p:tav tm="0">
                                          <p:val>
                                            <p:fltVal val="-1"/>
                                          </p:val>
                                        </p:tav>
                                        <p:tav tm="50000">
                                          <p:val>
                                            <p:fltVal val="0.95"/>
                                          </p:val>
                                        </p:tav>
                                        <p:tav tm="100000">
                                          <p:val>
                                            <p:strVal val="#ppt_x"/>
                                          </p:val>
                                        </p:tav>
                                      </p:tavLst>
                                    </p:anim>
                                    <p:anim calcmode="lin" valueType="num">
                                      <p:cBhvr>
                                        <p:cTn id="53" dur="1000" fill="hold"/>
                                        <p:tgtEl>
                                          <p:spTgt spid="15"/>
                                        </p:tgtEl>
                                        <p:attrNameLst>
                                          <p:attrName>ppt_y</p:attrName>
                                        </p:attrNameLst>
                                      </p:cBhvr>
                                      <p:tavLst>
                                        <p:tav tm="0">
                                          <p:val>
                                            <p:strVal val="#ppt_y"/>
                                          </p:val>
                                        </p:tav>
                                        <p:tav tm="100000">
                                          <p:val>
                                            <p:strVal val="#ppt_y"/>
                                          </p:val>
                                        </p:tav>
                                      </p:tavLst>
                                    </p:anim>
                                    <p:animEffect transition="in" filter="fade">
                                      <p:cBhvr>
                                        <p:cTn id="5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P spid="12" grpId="0"/>
      <p:bldP spid="14" grpId="0"/>
      <p:bldP spid="1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3"/>
          <a:srcRect/>
          <a:stretch>
            <a:fillRect/>
          </a:stretch>
        </p:blipFill>
        <p:spPr bwMode="auto">
          <a:xfrm>
            <a:off x="0" y="-24"/>
            <a:ext cx="9144000" cy="6858024"/>
          </a:xfrm>
          <a:prstGeom prst="rect">
            <a:avLst/>
          </a:prstGeom>
          <a:noFill/>
        </p:spPr>
      </p:pic>
      <p:pic>
        <p:nvPicPr>
          <p:cNvPr id="3" name="صورة 2" descr="goldfloral3.jpg"/>
          <p:cNvPicPr>
            <a:picLocks noChangeAspect="1"/>
          </p:cNvPicPr>
          <p:nvPr/>
        </p:nvPicPr>
        <p:blipFill>
          <a:blip r:embed="rId4" cstate="print"/>
          <a:stretch>
            <a:fillRect/>
          </a:stretch>
        </p:blipFill>
        <p:spPr>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انفجار 1 3"/>
          <p:cNvSpPr/>
          <p:nvPr/>
        </p:nvSpPr>
        <p:spPr>
          <a:xfrm>
            <a:off x="4929190" y="428604"/>
            <a:ext cx="3571900" cy="1357322"/>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2</a:t>
            </a:r>
            <a:endParaRPr lang="ar-EG" sz="5400" b="1" dirty="0">
              <a:solidFill>
                <a:srgbClr val="FF0000"/>
              </a:solidFill>
            </a:endParaRPr>
          </a:p>
        </p:txBody>
      </p:sp>
      <p:sp>
        <p:nvSpPr>
          <p:cNvPr id="6" name="مربع نص 5"/>
          <p:cNvSpPr txBox="1"/>
          <p:nvPr/>
        </p:nvSpPr>
        <p:spPr>
          <a:xfrm>
            <a:off x="642910" y="3395445"/>
            <a:ext cx="7929618" cy="2962513"/>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EG" sz="2800" b="1" dirty="0" smtClean="0">
                <a:solidFill>
                  <a:schemeClr val="tx1"/>
                </a:solidFill>
              </a:rPr>
              <a:t>..................................................................................................................................................................................................................................................................................................................................................................................................................................................................</a:t>
            </a:r>
          </a:p>
        </p:txBody>
      </p:sp>
      <p:sp>
        <p:nvSpPr>
          <p:cNvPr id="7" name="مربع نص 6"/>
          <p:cNvSpPr txBox="1"/>
          <p:nvPr/>
        </p:nvSpPr>
        <p:spPr>
          <a:xfrm>
            <a:off x="4000495" y="1857364"/>
            <a:ext cx="4500595" cy="578882"/>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800" b="1" dirty="0" smtClean="0">
                <a:solidFill>
                  <a:srgbClr val="FF0000"/>
                </a:solidFill>
              </a:rPr>
              <a:t>من خلال ما درست في هذه الوحدة :</a:t>
            </a:r>
          </a:p>
        </p:txBody>
      </p:sp>
      <p:sp>
        <p:nvSpPr>
          <p:cNvPr id="8" name="مربع نص 7"/>
          <p:cNvSpPr txBox="1"/>
          <p:nvPr/>
        </p:nvSpPr>
        <p:spPr>
          <a:xfrm>
            <a:off x="1928794" y="2635804"/>
            <a:ext cx="6572297" cy="578882"/>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EG" sz="2800" b="1" dirty="0" smtClean="0">
                <a:solidFill>
                  <a:srgbClr val="0000FF"/>
                </a:solidFill>
              </a:rPr>
              <a:t>- أكتب بعض العبارات التي تحث على الرفق بالبهائم :</a:t>
            </a:r>
          </a:p>
        </p:txBody>
      </p:sp>
      <p:sp>
        <p:nvSpPr>
          <p:cNvPr id="10" name="مربع نص 9"/>
          <p:cNvSpPr txBox="1">
            <a:spLocks noChangeArrowheads="1"/>
          </p:cNvSpPr>
          <p:nvPr/>
        </p:nvSpPr>
        <p:spPr bwMode="auto">
          <a:xfrm>
            <a:off x="2000232" y="3571876"/>
            <a:ext cx="6286531" cy="1077218"/>
          </a:xfrm>
          <a:prstGeom prst="rect">
            <a:avLst/>
          </a:prstGeom>
          <a:noFill/>
          <a:ln w="9525">
            <a:noFill/>
            <a:miter lim="800000"/>
            <a:headEnd/>
            <a:tailEnd/>
          </a:ln>
        </p:spPr>
        <p:txBody>
          <a:bodyPr wrap="square">
            <a:spAutoFit/>
          </a:bodyPr>
          <a:lstStyle/>
          <a:p>
            <a:pPr algn="r"/>
            <a:r>
              <a:rPr lang="ar-SA" sz="3200" b="1" dirty="0" smtClean="0">
                <a:solidFill>
                  <a:srgbClr val="FF0000"/>
                </a:solidFill>
              </a:rPr>
              <a:t>قال صلى الله عليه وسلم لمن حرق بيوت النمل لا ينبغي أن يعذب بالنار إلا رب النار </a:t>
            </a:r>
            <a:endParaRPr lang="ar-SA" sz="3200" b="1" dirty="0">
              <a:solidFill>
                <a:srgbClr val="FF0000"/>
              </a:solidFill>
            </a:endParaRPr>
          </a:p>
        </p:txBody>
      </p:sp>
      <p:sp>
        <p:nvSpPr>
          <p:cNvPr id="11" name="مربع نص 10"/>
          <p:cNvSpPr txBox="1">
            <a:spLocks noChangeArrowheads="1"/>
          </p:cNvSpPr>
          <p:nvPr/>
        </p:nvSpPr>
        <p:spPr bwMode="auto">
          <a:xfrm>
            <a:off x="2071670" y="4786322"/>
            <a:ext cx="6286531" cy="1077218"/>
          </a:xfrm>
          <a:prstGeom prst="rect">
            <a:avLst/>
          </a:prstGeom>
          <a:noFill/>
          <a:ln w="9525">
            <a:noFill/>
            <a:miter lim="800000"/>
            <a:headEnd/>
            <a:tailEnd/>
          </a:ln>
        </p:spPr>
        <p:txBody>
          <a:bodyPr wrap="square">
            <a:spAutoFit/>
          </a:bodyPr>
          <a:lstStyle/>
          <a:p>
            <a:pPr algn="r"/>
            <a:r>
              <a:rPr lang="ar-SA" sz="3200" b="1" dirty="0" smtClean="0">
                <a:solidFill>
                  <a:srgbClr val="FF0000"/>
                </a:solidFill>
              </a:rPr>
              <a:t>قوله   </a:t>
            </a:r>
            <a:r>
              <a:rPr lang="ar-SA" sz="3200" b="1" dirty="0" smtClean="0">
                <a:solidFill>
                  <a:srgbClr val="FF0000"/>
                </a:solidFill>
                <a:sym typeface="AGA Arabesque"/>
              </a:rPr>
              <a:t> لمن أراد إجهاد البهيمة في الحلب دع داعي اللبن </a:t>
            </a:r>
            <a:endParaRPr lang="ar-SA"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0" fill="hold"/>
                                        <p:tgtEl>
                                          <p:spTgt spid="4"/>
                                        </p:tgtEl>
                                        <p:attrNameLst>
                                          <p:attrName>ppt_w</p:attrName>
                                        </p:attrNameLst>
                                      </p:cBhvr>
                                      <p:tavLst>
                                        <p:tav tm="0" fmla="#ppt_w*sin(2.5*pi*$)">
                                          <p:val>
                                            <p:fltVal val="0"/>
                                          </p:val>
                                        </p:tav>
                                        <p:tav tm="100000">
                                          <p:val>
                                            <p:fltVal val="1"/>
                                          </p:val>
                                        </p:tav>
                                      </p:tavLst>
                                    </p:anim>
                                    <p:anim calcmode="lin" valueType="num">
                                      <p:cBhvr>
                                        <p:cTn id="14"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48" presetClass="entr" presetSubtype="0" accel="5000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37" dur="1000" fill="hold"/>
                                        <p:tgtEl>
                                          <p:spTgt spid="10"/>
                                        </p:tgtEl>
                                        <p:attrNameLst>
                                          <p:attrName>ppt_y</p:attrName>
                                        </p:attrNameLst>
                                      </p:cBhvr>
                                      <p:tavLst>
                                        <p:tav tm="0">
                                          <p:val>
                                            <p:strVal val="#ppt_y"/>
                                          </p:val>
                                        </p:tav>
                                        <p:tav tm="100000">
                                          <p:val>
                                            <p:strVal val="#ppt_y"/>
                                          </p:val>
                                        </p:tav>
                                      </p:tavLst>
                                    </p:anim>
                                    <p:animEffect transition="in" filter="fade">
                                      <p:cBhvr>
                                        <p:cTn id="38" dur="1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48" presetClass="entr" presetSubtype="0" accel="5000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10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4" dur="10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45" dur="1000" fill="hold"/>
                                        <p:tgtEl>
                                          <p:spTgt spid="11"/>
                                        </p:tgtEl>
                                        <p:attrNameLst>
                                          <p:attrName>ppt_y</p:attrName>
                                        </p:attrNameLst>
                                      </p:cBhvr>
                                      <p:tavLst>
                                        <p:tav tm="0">
                                          <p:val>
                                            <p:strVal val="#ppt_y"/>
                                          </p:val>
                                        </p:tav>
                                        <p:tav tm="100000">
                                          <p:val>
                                            <p:strVal val="#ppt_y"/>
                                          </p:val>
                                        </p:tav>
                                      </p:tavLst>
                                    </p:anim>
                                    <p:animEffect transition="in" filter="fade">
                                      <p:cBhvr>
                                        <p:cTn id="4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10" grpId="0"/>
      <p:bldP spid="11"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3"/>
          <a:srcRect/>
          <a:stretch>
            <a:fillRect/>
          </a:stretch>
        </p:blipFill>
        <p:spPr bwMode="auto">
          <a:xfrm>
            <a:off x="0" y="-24"/>
            <a:ext cx="9144000" cy="6858024"/>
          </a:xfrm>
          <a:prstGeom prst="rect">
            <a:avLst/>
          </a:prstGeom>
          <a:noFill/>
        </p:spPr>
      </p:pic>
      <p:pic>
        <p:nvPicPr>
          <p:cNvPr id="3" name="Picture 2" descr="D:\bmp1\10g.bmp"/>
          <p:cNvPicPr>
            <a:picLocks noChangeAspect="1" noChangeArrowheads="1"/>
          </p:cNvPicPr>
          <p:nvPr/>
        </p:nvPicPr>
        <p:blipFill>
          <a:blip r:embed="rId4" cstate="print"/>
          <a:srcRect/>
          <a:stretch>
            <a:fillRect/>
          </a:stretch>
        </p:blipFill>
        <p:spPr bwMode="auto">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مربع نص 3"/>
          <p:cNvSpPr txBox="1"/>
          <p:nvPr/>
        </p:nvSpPr>
        <p:spPr>
          <a:xfrm>
            <a:off x="857224" y="230252"/>
            <a:ext cx="7305337" cy="1055608"/>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800" b="1" dirty="0" smtClean="0">
                <a:solidFill>
                  <a:srgbClr val="FF0000"/>
                </a:solidFill>
              </a:rPr>
              <a:t>أرسم شعارا أعبر </a:t>
            </a:r>
            <a:r>
              <a:rPr lang="ar-EG" sz="2800" b="1" dirty="0" err="1" smtClean="0">
                <a:solidFill>
                  <a:srgbClr val="FF0000"/>
                </a:solidFill>
              </a:rPr>
              <a:t>به</a:t>
            </a:r>
            <a:r>
              <a:rPr lang="ar-EG" sz="2800" b="1" dirty="0" smtClean="0">
                <a:solidFill>
                  <a:srgbClr val="FF0000"/>
                </a:solidFill>
              </a:rPr>
              <a:t> عن الرفق بالحيوان ( يكون الشعار خاليا من ذوات الأرواح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3"/>
          <a:srcRect/>
          <a:stretch>
            <a:fillRect/>
          </a:stretch>
        </p:blipFill>
        <p:spPr bwMode="auto">
          <a:xfrm>
            <a:off x="0" y="-24"/>
            <a:ext cx="9144000" cy="6858024"/>
          </a:xfrm>
          <a:prstGeom prst="rect">
            <a:avLst/>
          </a:prstGeom>
          <a:noFill/>
        </p:spPr>
      </p:pic>
      <p:pic>
        <p:nvPicPr>
          <p:cNvPr id="3" name="صورة 2" descr="goldfloral3.jpg"/>
          <p:cNvPicPr>
            <a:picLocks noChangeAspect="1"/>
          </p:cNvPicPr>
          <p:nvPr/>
        </p:nvPicPr>
        <p:blipFill>
          <a:blip r:embed="rId4" cstate="print"/>
          <a:stretch>
            <a:fillRect/>
          </a:stretch>
        </p:blipFill>
        <p:spPr>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انفجار 1 3"/>
          <p:cNvSpPr/>
          <p:nvPr/>
        </p:nvSpPr>
        <p:spPr>
          <a:xfrm>
            <a:off x="4929190" y="428604"/>
            <a:ext cx="3571900" cy="1357322"/>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3</a:t>
            </a:r>
            <a:endParaRPr lang="ar-EG" sz="5400" b="1" dirty="0">
              <a:solidFill>
                <a:srgbClr val="FF0000"/>
              </a:solidFill>
            </a:endParaRPr>
          </a:p>
        </p:txBody>
      </p:sp>
      <p:sp>
        <p:nvSpPr>
          <p:cNvPr id="5" name="مربع نص 4"/>
          <p:cNvSpPr txBox="1"/>
          <p:nvPr/>
        </p:nvSpPr>
        <p:spPr>
          <a:xfrm>
            <a:off x="556017" y="1955263"/>
            <a:ext cx="8053833" cy="4188381"/>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EG" sz="2400" b="1" dirty="0" smtClean="0">
                <a:solidFill>
                  <a:srgbClr val="0000FF"/>
                </a:solidFill>
              </a:rPr>
              <a:t>قرب عيد الأضحى فذهب سعد إلى السوق وذلك قبل العيد بيومين واشترى مجموعة من الخراف له ولبعض أقاربه ولم يشتر لها طعاما وعندما أحضرها إلى البيت فرح </a:t>
            </a:r>
            <a:r>
              <a:rPr lang="ar-EG" sz="2400" b="1" dirty="0" err="1" smtClean="0">
                <a:solidFill>
                  <a:srgbClr val="0000FF"/>
                </a:solidFill>
              </a:rPr>
              <a:t>بها</a:t>
            </a:r>
            <a:r>
              <a:rPr lang="ar-EG" sz="2400" b="1" dirty="0" smtClean="0">
                <a:solidFill>
                  <a:srgbClr val="0000FF"/>
                </a:solidFill>
              </a:rPr>
              <a:t> الصغار والكبار وبدأ الصغار يلعبون حولها ويركبون عليها ويضربونها ومكثت ذلك اليوم لم تعط طعاما وإنما قدم لها الماء فقط وكان قليلا وقد امتلأ بالتراب بسبب لعب الأطفال حوله . ولما كان يوم العيد جاء سعد وأقاربه لذبح الأضاحي وأحضر معه أغراض الذبح من السكاكين وغيرها وتولى أحد الأقارب حد السكاكين فأصبح يحدها أمام البهائم وهي ترى وذهب اثنان آخران لإحضار الخراف لمكان الذبح فكانا يسحبان الخروف بقوة ويضربانه ثم أضجعوه أمام باقي الخراف وذبحوه ، بعض الخراف كانت تقاوم أثناء سحبها فكان بعض الحاضرين يسبها ويلعنها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0" fill="hold"/>
                                        <p:tgtEl>
                                          <p:spTgt spid="4"/>
                                        </p:tgtEl>
                                        <p:attrNameLst>
                                          <p:attrName>ppt_w</p:attrName>
                                        </p:attrNameLst>
                                      </p:cBhvr>
                                      <p:tavLst>
                                        <p:tav tm="0" fmla="#ppt_w*sin(2.5*pi*$)">
                                          <p:val>
                                            <p:fltVal val="0"/>
                                          </p:val>
                                        </p:tav>
                                        <p:tav tm="100000">
                                          <p:val>
                                            <p:fltVal val="1"/>
                                          </p:val>
                                        </p:tav>
                                      </p:tavLst>
                                    </p:anim>
                                    <p:anim calcmode="lin" valueType="num">
                                      <p:cBhvr>
                                        <p:cTn id="14"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pic>
        <p:nvPicPr>
          <p:cNvPr id="3" name="Picture 2" descr="D:\bmp1\10g.bmp"/>
          <p:cNvPicPr>
            <a:picLocks noChangeAspect="1" noChangeArrowheads="1"/>
          </p:cNvPicPr>
          <p:nvPr/>
        </p:nvPicPr>
        <p:blipFill>
          <a:blip r:embed="rId3" cstate="print"/>
          <a:srcRect/>
          <a:stretch>
            <a:fillRect/>
          </a:stretch>
        </p:blipFill>
        <p:spPr bwMode="auto">
          <a:xfrm>
            <a:off x="0" y="24"/>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مربع نص 3"/>
          <p:cNvSpPr txBox="1"/>
          <p:nvPr/>
        </p:nvSpPr>
        <p:spPr>
          <a:xfrm>
            <a:off x="891340" y="1369004"/>
            <a:ext cx="7215238" cy="4869418"/>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EG" sz="2800" b="1" dirty="0" smtClean="0">
                <a:solidFill>
                  <a:schemeClr val="tx1"/>
                </a:solidFill>
              </a:rPr>
              <a:t>....................................................................................................................................................................................................................................................................................................................................................................................................................................................................................................................................................................................................................................................................................</a:t>
            </a:r>
          </a:p>
        </p:txBody>
      </p:sp>
      <p:sp>
        <p:nvSpPr>
          <p:cNvPr id="5" name="مربع نص 4"/>
          <p:cNvSpPr txBox="1"/>
          <p:nvPr/>
        </p:nvSpPr>
        <p:spPr>
          <a:xfrm>
            <a:off x="1000100" y="158814"/>
            <a:ext cx="7072363" cy="1055608"/>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EG" sz="2800" b="1" dirty="0" smtClean="0">
                <a:solidFill>
                  <a:srgbClr val="FF0000"/>
                </a:solidFill>
              </a:rPr>
              <a:t>من خلال قراءتي للأحاديث السابقة أوضح الجوانب المخالفة لما تعلمته من هديه </a:t>
            </a:r>
            <a:r>
              <a:rPr lang="ar-EG" sz="2800" b="1" dirty="0" smtClean="0">
                <a:solidFill>
                  <a:srgbClr val="FF0000"/>
                </a:solidFill>
                <a:sym typeface="AGA Arabesque"/>
              </a:rPr>
              <a:t> .</a:t>
            </a:r>
            <a:endParaRPr lang="ar-EG" sz="2800" b="1" dirty="0" smtClean="0">
              <a:solidFill>
                <a:srgbClr val="FF0000"/>
              </a:solidFill>
            </a:endParaRPr>
          </a:p>
        </p:txBody>
      </p:sp>
      <p:sp>
        <p:nvSpPr>
          <p:cNvPr id="6" name="مربع نص 5"/>
          <p:cNvSpPr txBox="1">
            <a:spLocks noChangeArrowheads="1"/>
          </p:cNvSpPr>
          <p:nvPr/>
        </p:nvSpPr>
        <p:spPr bwMode="auto">
          <a:xfrm>
            <a:off x="2786050" y="1571612"/>
            <a:ext cx="4929209" cy="584775"/>
          </a:xfrm>
          <a:prstGeom prst="rect">
            <a:avLst/>
          </a:prstGeom>
          <a:noFill/>
          <a:ln w="9525">
            <a:noFill/>
            <a:miter lim="800000"/>
            <a:headEnd/>
            <a:tailEnd/>
          </a:ln>
        </p:spPr>
        <p:txBody>
          <a:bodyPr wrap="square">
            <a:spAutoFit/>
          </a:bodyPr>
          <a:lstStyle/>
          <a:p>
            <a:pPr algn="r"/>
            <a:r>
              <a:rPr lang="ar-SA" sz="3200" b="1" dirty="0" smtClean="0">
                <a:solidFill>
                  <a:srgbClr val="FF0000"/>
                </a:solidFill>
              </a:rPr>
              <a:t>1-أنه لم يقدم طعام للخراف </a:t>
            </a:r>
            <a:endParaRPr lang="ar-SA" sz="3200" b="1" dirty="0">
              <a:solidFill>
                <a:srgbClr val="FF0000"/>
              </a:solidFill>
            </a:endParaRPr>
          </a:p>
        </p:txBody>
      </p:sp>
      <p:sp>
        <p:nvSpPr>
          <p:cNvPr id="7" name="مربع نص 6"/>
          <p:cNvSpPr txBox="1">
            <a:spLocks noChangeArrowheads="1"/>
          </p:cNvSpPr>
          <p:nvPr/>
        </p:nvSpPr>
        <p:spPr bwMode="auto">
          <a:xfrm>
            <a:off x="642910" y="2285992"/>
            <a:ext cx="7072349" cy="584775"/>
          </a:xfrm>
          <a:prstGeom prst="rect">
            <a:avLst/>
          </a:prstGeom>
          <a:noFill/>
          <a:ln w="9525">
            <a:noFill/>
            <a:miter lim="800000"/>
            <a:headEnd/>
            <a:tailEnd/>
          </a:ln>
        </p:spPr>
        <p:txBody>
          <a:bodyPr wrap="square">
            <a:spAutoFit/>
          </a:bodyPr>
          <a:lstStyle/>
          <a:p>
            <a:pPr algn="r"/>
            <a:r>
              <a:rPr lang="ar-SA" sz="3200" b="1" dirty="0" smtClean="0">
                <a:solidFill>
                  <a:srgbClr val="FF0000"/>
                </a:solidFill>
              </a:rPr>
              <a:t>2- أن ترك الصغار يلبون </a:t>
            </a:r>
            <a:r>
              <a:rPr lang="ar-SA" sz="3200" b="1" dirty="0" err="1" smtClean="0">
                <a:solidFill>
                  <a:srgbClr val="FF0000"/>
                </a:solidFill>
              </a:rPr>
              <a:t>بها</a:t>
            </a:r>
            <a:r>
              <a:rPr lang="ar-SA" sz="3200" b="1" dirty="0" smtClean="0">
                <a:solidFill>
                  <a:srgbClr val="FF0000"/>
                </a:solidFill>
              </a:rPr>
              <a:t> ويركبون عليها </a:t>
            </a:r>
            <a:endParaRPr lang="ar-SA" sz="3200" b="1" dirty="0">
              <a:solidFill>
                <a:srgbClr val="FF0000"/>
              </a:solidFill>
            </a:endParaRPr>
          </a:p>
        </p:txBody>
      </p:sp>
      <p:sp>
        <p:nvSpPr>
          <p:cNvPr id="8" name="مربع نص 7"/>
          <p:cNvSpPr txBox="1">
            <a:spLocks noChangeArrowheads="1"/>
          </p:cNvSpPr>
          <p:nvPr/>
        </p:nvSpPr>
        <p:spPr bwMode="auto">
          <a:xfrm>
            <a:off x="714348" y="3000372"/>
            <a:ext cx="7072349" cy="584775"/>
          </a:xfrm>
          <a:prstGeom prst="rect">
            <a:avLst/>
          </a:prstGeom>
          <a:noFill/>
          <a:ln w="9525">
            <a:noFill/>
            <a:miter lim="800000"/>
            <a:headEnd/>
            <a:tailEnd/>
          </a:ln>
        </p:spPr>
        <p:txBody>
          <a:bodyPr wrap="square">
            <a:spAutoFit/>
          </a:bodyPr>
          <a:lstStyle/>
          <a:p>
            <a:pPr algn="r"/>
            <a:r>
              <a:rPr lang="ar-SA" sz="3200" b="1" dirty="0" smtClean="0">
                <a:solidFill>
                  <a:srgbClr val="FF0000"/>
                </a:solidFill>
              </a:rPr>
              <a:t>3- حد السكاكين أمام الخراف </a:t>
            </a:r>
            <a:endParaRPr lang="ar-SA" sz="3200" b="1" dirty="0">
              <a:solidFill>
                <a:srgbClr val="FF0000"/>
              </a:solidFill>
            </a:endParaRPr>
          </a:p>
        </p:txBody>
      </p:sp>
      <p:sp>
        <p:nvSpPr>
          <p:cNvPr id="9" name="مربع نص 8"/>
          <p:cNvSpPr txBox="1">
            <a:spLocks noChangeArrowheads="1"/>
          </p:cNvSpPr>
          <p:nvPr/>
        </p:nvSpPr>
        <p:spPr bwMode="auto">
          <a:xfrm>
            <a:off x="714348" y="3786190"/>
            <a:ext cx="7072349" cy="584775"/>
          </a:xfrm>
          <a:prstGeom prst="rect">
            <a:avLst/>
          </a:prstGeom>
          <a:noFill/>
          <a:ln w="9525">
            <a:noFill/>
            <a:miter lim="800000"/>
            <a:headEnd/>
            <a:tailEnd/>
          </a:ln>
        </p:spPr>
        <p:txBody>
          <a:bodyPr wrap="square">
            <a:spAutoFit/>
          </a:bodyPr>
          <a:lstStyle/>
          <a:p>
            <a:pPr algn="r"/>
            <a:r>
              <a:rPr lang="ar-SA" sz="3200" b="1" dirty="0" smtClean="0">
                <a:solidFill>
                  <a:srgbClr val="FF0000"/>
                </a:solidFill>
              </a:rPr>
              <a:t>4- سحب الخراف بقوة وقسوة عند إرادة الذبح </a:t>
            </a:r>
            <a:endParaRPr lang="ar-SA" sz="3200" b="1" dirty="0">
              <a:solidFill>
                <a:srgbClr val="FF0000"/>
              </a:solidFill>
            </a:endParaRPr>
          </a:p>
        </p:txBody>
      </p:sp>
      <p:sp>
        <p:nvSpPr>
          <p:cNvPr id="10" name="مربع نص 9"/>
          <p:cNvSpPr txBox="1">
            <a:spLocks noChangeArrowheads="1"/>
          </p:cNvSpPr>
          <p:nvPr/>
        </p:nvSpPr>
        <p:spPr bwMode="auto">
          <a:xfrm>
            <a:off x="785786" y="4572008"/>
            <a:ext cx="7072349" cy="584775"/>
          </a:xfrm>
          <a:prstGeom prst="rect">
            <a:avLst/>
          </a:prstGeom>
          <a:noFill/>
          <a:ln w="9525">
            <a:noFill/>
            <a:miter lim="800000"/>
            <a:headEnd/>
            <a:tailEnd/>
          </a:ln>
        </p:spPr>
        <p:txBody>
          <a:bodyPr wrap="square">
            <a:spAutoFit/>
          </a:bodyPr>
          <a:lstStyle/>
          <a:p>
            <a:pPr algn="r"/>
            <a:r>
              <a:rPr lang="ar-SA" sz="3200" b="1" dirty="0" smtClean="0">
                <a:solidFill>
                  <a:srgbClr val="FF0000"/>
                </a:solidFill>
              </a:rPr>
              <a:t>5- سب الخراف ولعنها عند الذبح </a:t>
            </a:r>
            <a:endParaRPr lang="ar-SA" sz="3200" b="1" dirty="0">
              <a:solidFill>
                <a:srgbClr val="FF0000"/>
              </a:solidFill>
            </a:endParaRPr>
          </a:p>
        </p:txBody>
      </p:sp>
      <p:sp>
        <p:nvSpPr>
          <p:cNvPr id="11" name="مربع نص 10"/>
          <p:cNvSpPr txBox="1">
            <a:spLocks noChangeArrowheads="1"/>
          </p:cNvSpPr>
          <p:nvPr/>
        </p:nvSpPr>
        <p:spPr bwMode="auto">
          <a:xfrm>
            <a:off x="857224" y="5357826"/>
            <a:ext cx="7072349" cy="584775"/>
          </a:xfrm>
          <a:prstGeom prst="rect">
            <a:avLst/>
          </a:prstGeom>
          <a:noFill/>
          <a:ln w="9525">
            <a:noFill/>
            <a:miter lim="800000"/>
            <a:headEnd/>
            <a:tailEnd/>
          </a:ln>
        </p:spPr>
        <p:txBody>
          <a:bodyPr wrap="square">
            <a:spAutoFit/>
          </a:bodyPr>
          <a:lstStyle/>
          <a:p>
            <a:pPr algn="r"/>
            <a:r>
              <a:rPr lang="ar-SA" sz="3200" b="1" dirty="0" smtClean="0">
                <a:solidFill>
                  <a:srgbClr val="FF0000"/>
                </a:solidFill>
              </a:rPr>
              <a:t>6- ذبح الخراف أمام بعضها البعض </a:t>
            </a:r>
            <a:endParaRPr lang="ar-SA" sz="3200" b="1" dirty="0">
              <a:solidFill>
                <a:srgbClr val="FF0000"/>
              </a:solidFill>
            </a:endParaRPr>
          </a:p>
        </p:txBody>
      </p:sp>
      <p:sp>
        <p:nvSpPr>
          <p:cNvPr id="12" name="مستطيل 11"/>
          <p:cNvSpPr/>
          <p:nvPr/>
        </p:nvSpPr>
        <p:spPr>
          <a:xfrm>
            <a:off x="2123728" y="6453336"/>
            <a:ext cx="4966424" cy="400110"/>
          </a:xfrm>
          <a:prstGeom prst="rect">
            <a:avLst/>
          </a:prstGeom>
        </p:spPr>
        <p:txBody>
          <a:bodyPr wrap="none">
            <a:spAutoFit/>
          </a:bodyPr>
          <a:lstStyle/>
          <a:p>
            <a:r>
              <a:rPr lang="ar-SA" sz="2000" b="1" dirty="0"/>
              <a:t>الأستاذ أبو يوسف منتدى التربية والتعليم بالمدينة المنورة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8" presetClass="entr" presetSubtype="0" accel="5000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6"/>
                                        </p:tgtEl>
                                        <p:attrNameLst>
                                          <p:attrName>ppt_y</p:attrName>
                                        </p:attrNameLst>
                                      </p:cBhvr>
                                      <p:tavLst>
                                        <p:tav tm="0">
                                          <p:val>
                                            <p:strVal val="#ppt_y"/>
                                          </p:val>
                                        </p:tav>
                                        <p:tav tm="100000">
                                          <p:val>
                                            <p:strVal val="#ppt_y"/>
                                          </p:val>
                                        </p:tav>
                                      </p:tavLst>
                                    </p:anim>
                                    <p:animEffect transition="in" filter="fade">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8" presetClass="entr" presetSubtype="0" accel="5000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4"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35" dur="1000" fill="hold"/>
                                        <p:tgtEl>
                                          <p:spTgt spid="7"/>
                                        </p:tgtEl>
                                        <p:attrNameLst>
                                          <p:attrName>ppt_y</p:attrName>
                                        </p:attrNameLst>
                                      </p:cBhvr>
                                      <p:tavLst>
                                        <p:tav tm="0">
                                          <p:val>
                                            <p:strVal val="#ppt_y"/>
                                          </p:val>
                                        </p:tav>
                                        <p:tav tm="100000">
                                          <p:val>
                                            <p:strVal val="#ppt_y"/>
                                          </p:val>
                                        </p:tav>
                                      </p:tavLst>
                                    </p:anim>
                                    <p:animEffect transition="in" filter="fade">
                                      <p:cBhvr>
                                        <p:cTn id="36" dur="10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48" presetClass="entr" presetSubtype="0" accel="5000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2"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43" dur="1000" fill="hold"/>
                                        <p:tgtEl>
                                          <p:spTgt spid="8"/>
                                        </p:tgtEl>
                                        <p:attrNameLst>
                                          <p:attrName>ppt_y</p:attrName>
                                        </p:attrNameLst>
                                      </p:cBhvr>
                                      <p:tavLst>
                                        <p:tav tm="0">
                                          <p:val>
                                            <p:strVal val="#ppt_y"/>
                                          </p:val>
                                        </p:tav>
                                        <p:tav tm="100000">
                                          <p:val>
                                            <p:strVal val="#ppt_y"/>
                                          </p:val>
                                        </p:tav>
                                      </p:tavLst>
                                    </p:anim>
                                    <p:animEffect transition="in" filter="fade">
                                      <p:cBhvr>
                                        <p:cTn id="44" dur="10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48" presetClass="entr" presetSubtype="0" accel="5000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0"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51" dur="1000" fill="hold"/>
                                        <p:tgtEl>
                                          <p:spTgt spid="9"/>
                                        </p:tgtEl>
                                        <p:attrNameLst>
                                          <p:attrName>ppt_y</p:attrName>
                                        </p:attrNameLst>
                                      </p:cBhvr>
                                      <p:tavLst>
                                        <p:tav tm="0">
                                          <p:val>
                                            <p:strVal val="#ppt_y"/>
                                          </p:val>
                                        </p:tav>
                                        <p:tav tm="100000">
                                          <p:val>
                                            <p:strVal val="#ppt_y"/>
                                          </p:val>
                                        </p:tav>
                                      </p:tavLst>
                                    </p:anim>
                                    <p:animEffect transition="in" filter="fade">
                                      <p:cBhvr>
                                        <p:cTn id="52" dur="10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48" presetClass="entr" presetSubtype="0" accel="5000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8"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59" dur="1000" fill="hold"/>
                                        <p:tgtEl>
                                          <p:spTgt spid="10"/>
                                        </p:tgtEl>
                                        <p:attrNameLst>
                                          <p:attrName>ppt_y</p:attrName>
                                        </p:attrNameLst>
                                      </p:cBhvr>
                                      <p:tavLst>
                                        <p:tav tm="0">
                                          <p:val>
                                            <p:strVal val="#ppt_y"/>
                                          </p:val>
                                        </p:tav>
                                        <p:tav tm="100000">
                                          <p:val>
                                            <p:strVal val="#ppt_y"/>
                                          </p:val>
                                        </p:tav>
                                      </p:tavLst>
                                    </p:anim>
                                    <p:animEffect transition="in" filter="fade">
                                      <p:cBhvr>
                                        <p:cTn id="60" dur="10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48" presetClass="entr" presetSubtype="0" accel="50000"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10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6" dur="10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67" dur="1000" fill="hold"/>
                                        <p:tgtEl>
                                          <p:spTgt spid="11"/>
                                        </p:tgtEl>
                                        <p:attrNameLst>
                                          <p:attrName>ppt_y</p:attrName>
                                        </p:attrNameLst>
                                      </p:cBhvr>
                                      <p:tavLst>
                                        <p:tav tm="0">
                                          <p:val>
                                            <p:strVal val="#ppt_y"/>
                                          </p:val>
                                        </p:tav>
                                        <p:tav tm="100000">
                                          <p:val>
                                            <p:strVal val="#ppt_y"/>
                                          </p:val>
                                        </p:tav>
                                      </p:tavLst>
                                    </p:anim>
                                    <p:animEffect transition="in" filter="fade">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3"/>
          <a:srcRect/>
          <a:stretch>
            <a:fillRect/>
          </a:stretch>
        </p:blipFill>
        <p:spPr bwMode="auto">
          <a:xfrm>
            <a:off x="0" y="-24"/>
            <a:ext cx="9144000" cy="6858024"/>
          </a:xfrm>
          <a:prstGeom prst="rect">
            <a:avLst/>
          </a:prstGeom>
          <a:noFill/>
        </p:spPr>
      </p:pic>
      <p:sp>
        <p:nvSpPr>
          <p:cNvPr id="4" name="انفجار 1 3"/>
          <p:cNvSpPr/>
          <p:nvPr/>
        </p:nvSpPr>
        <p:spPr>
          <a:xfrm>
            <a:off x="4643438" y="857232"/>
            <a:ext cx="3571900" cy="1214446"/>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5</a:t>
            </a:r>
            <a:endParaRPr lang="ar-EG" sz="5400" b="1" dirty="0">
              <a:solidFill>
                <a:srgbClr val="FF0000"/>
              </a:solidFill>
            </a:endParaRPr>
          </a:p>
        </p:txBody>
      </p:sp>
      <p:sp>
        <p:nvSpPr>
          <p:cNvPr id="5" name="مربع نص 4"/>
          <p:cNvSpPr txBox="1"/>
          <p:nvPr/>
        </p:nvSpPr>
        <p:spPr>
          <a:xfrm>
            <a:off x="4429124" y="2143116"/>
            <a:ext cx="3786214" cy="578882"/>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EG" sz="2800" b="1" dirty="0" smtClean="0">
                <a:solidFill>
                  <a:srgbClr val="0000FF"/>
                </a:solidFill>
              </a:rPr>
              <a:t>ماذا أفعل في الحالات الآتية ؟</a:t>
            </a:r>
            <a:endParaRPr lang="ar-EG" sz="2800" b="1" dirty="0">
              <a:solidFill>
                <a:srgbClr val="0000FF"/>
              </a:solidFill>
            </a:endParaRPr>
          </a:p>
        </p:txBody>
      </p:sp>
      <p:sp>
        <p:nvSpPr>
          <p:cNvPr id="6" name="مربع نص 5"/>
          <p:cNvSpPr txBox="1"/>
          <p:nvPr/>
        </p:nvSpPr>
        <p:spPr>
          <a:xfrm>
            <a:off x="928662" y="3929066"/>
            <a:ext cx="7286676" cy="1532334"/>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2800" b="1" dirty="0" smtClean="0">
                <a:solidFill>
                  <a:schemeClr val="tx1"/>
                </a:solidFill>
              </a:rPr>
              <a:t>..................................................................................................................................................................................................................</a:t>
            </a:r>
          </a:p>
        </p:txBody>
      </p:sp>
      <p:sp>
        <p:nvSpPr>
          <p:cNvPr id="7" name="مربع نص 6"/>
          <p:cNvSpPr txBox="1"/>
          <p:nvPr/>
        </p:nvSpPr>
        <p:spPr>
          <a:xfrm>
            <a:off x="1285852" y="3071810"/>
            <a:ext cx="6929486" cy="578882"/>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800" b="1" dirty="0" smtClean="0">
                <a:solidFill>
                  <a:srgbClr val="0000FF"/>
                </a:solidFill>
              </a:rPr>
              <a:t>- أخي الصغير يأخذ لعب الآخرين ويقول : هذه اللعبة لي .</a:t>
            </a:r>
            <a:endParaRPr lang="ar-EG" sz="2800" b="1" dirty="0">
              <a:solidFill>
                <a:srgbClr val="0000FF"/>
              </a:solidFill>
            </a:endParaRPr>
          </a:p>
        </p:txBody>
      </p:sp>
      <p:sp>
        <p:nvSpPr>
          <p:cNvPr id="8" name="مربع نص 7"/>
          <p:cNvSpPr txBox="1">
            <a:spLocks noChangeArrowheads="1"/>
          </p:cNvSpPr>
          <p:nvPr/>
        </p:nvSpPr>
        <p:spPr bwMode="auto">
          <a:xfrm>
            <a:off x="928662" y="3857628"/>
            <a:ext cx="7072349" cy="1569660"/>
          </a:xfrm>
          <a:prstGeom prst="rect">
            <a:avLst/>
          </a:prstGeom>
          <a:noFill/>
          <a:ln w="9525">
            <a:noFill/>
            <a:miter lim="800000"/>
            <a:headEnd/>
            <a:tailEnd/>
          </a:ln>
        </p:spPr>
        <p:txBody>
          <a:bodyPr wrap="square">
            <a:spAutoFit/>
          </a:bodyPr>
          <a:lstStyle/>
          <a:p>
            <a:pPr algn="r"/>
            <a:r>
              <a:rPr lang="ar-SA" sz="3200" b="1" dirty="0" smtClean="0">
                <a:solidFill>
                  <a:srgbClr val="FF0000"/>
                </a:solidFill>
              </a:rPr>
              <a:t>أولا : أنصحه بلطف أن ليس من الصحيح أن يأخذ ألعاب الآخرين بدعوى أنها له ثم أشتري له بعض الألعاب وأطلب منه ألا يأخذ ألعاب الآخرين </a:t>
            </a:r>
            <a:endParaRPr lang="ar-SA"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8" presetClass="entr" presetSubtype="0" accel="5000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31" dur="1000" fill="hold"/>
                                        <p:tgtEl>
                                          <p:spTgt spid="8"/>
                                        </p:tgtEl>
                                        <p:attrNameLst>
                                          <p:attrName>ppt_y</p:attrName>
                                        </p:attrNameLst>
                                      </p:cBhvr>
                                      <p:tavLst>
                                        <p:tav tm="0">
                                          <p:val>
                                            <p:strVal val="#ppt_y"/>
                                          </p:val>
                                        </p:tav>
                                        <p:tav tm="100000">
                                          <p:val>
                                            <p:strVal val="#ppt_y"/>
                                          </p:val>
                                        </p:tav>
                                      </p:tavLst>
                                    </p:anim>
                                    <p:animEffect transition="in" filter="fade">
                                      <p:cBhvr>
                                        <p:cTn id="3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pic>
        <p:nvPicPr>
          <p:cNvPr id="6" name="صورة 5"/>
          <p:cNvPicPr>
            <a:picLocks noChangeAspect="1"/>
          </p:cNvPicPr>
          <p:nvPr/>
        </p:nvPicPr>
        <p:blipFill rotWithShape="1">
          <a:blip r:embed="rId3" cstate="print">
            <a:extLst>
              <a:ext uri="{28A0092B-C50C-407E-A947-70E740481C1C}">
                <a14:useLocalDpi xmlns:a14="http://schemas.microsoft.com/office/drawing/2010/main" val="0"/>
              </a:ext>
            </a:extLst>
          </a:blip>
          <a:srcRect b="49610"/>
          <a:stretch/>
        </p:blipFill>
        <p:spPr>
          <a:xfrm>
            <a:off x="0" y="-2"/>
            <a:ext cx="9144000" cy="6957394"/>
          </a:xfrm>
          <a:prstGeom prst="rect">
            <a:avLst/>
          </a:prstGeom>
        </p:spPr>
      </p:pic>
      <p:sp>
        <p:nvSpPr>
          <p:cNvPr id="4" name="انفجار 1 3"/>
          <p:cNvSpPr/>
          <p:nvPr/>
        </p:nvSpPr>
        <p:spPr>
          <a:xfrm>
            <a:off x="4643438" y="1571612"/>
            <a:ext cx="3571900" cy="1571636"/>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4</a:t>
            </a:r>
            <a:endParaRPr lang="ar-EG" sz="5400" b="1" dirty="0">
              <a:solidFill>
                <a:srgbClr val="FF0000"/>
              </a:solidFill>
            </a:endParaRPr>
          </a:p>
        </p:txBody>
      </p:sp>
      <p:sp>
        <p:nvSpPr>
          <p:cNvPr id="5" name="مربع نص 4"/>
          <p:cNvSpPr txBox="1"/>
          <p:nvPr/>
        </p:nvSpPr>
        <p:spPr>
          <a:xfrm>
            <a:off x="928662" y="3493060"/>
            <a:ext cx="7286676" cy="1191816"/>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EG" sz="3200" b="1" dirty="0" smtClean="0">
                <a:solidFill>
                  <a:srgbClr val="0000FF"/>
                </a:solidFill>
              </a:rPr>
              <a:t>اردد حديث عبد الله بن عمر رضي الله عنهما حتى أحفظه ثم أسمعه زميلي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3" name="صورة 2" descr="goldfloral3.jpg"/>
          <p:cNvPicPr>
            <a:picLocks noChangeAspect="1"/>
          </p:cNvPicPr>
          <p:nvPr/>
        </p:nvPicPr>
        <p:blipFill>
          <a:blip r:embed="rId4" cstate="print"/>
          <a:stretch>
            <a:fillRect/>
          </a:stretch>
        </p:blipFill>
        <p:spPr>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انفجار 1 3"/>
          <p:cNvSpPr/>
          <p:nvPr/>
        </p:nvSpPr>
        <p:spPr>
          <a:xfrm>
            <a:off x="4929190" y="428604"/>
            <a:ext cx="3571900" cy="1357322"/>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5</a:t>
            </a:r>
            <a:endParaRPr lang="ar-EG" sz="5400" b="1" dirty="0">
              <a:solidFill>
                <a:srgbClr val="FF0000"/>
              </a:solidFill>
            </a:endParaRPr>
          </a:p>
        </p:txBody>
      </p:sp>
      <p:sp>
        <p:nvSpPr>
          <p:cNvPr id="6" name="مربع نص 5"/>
          <p:cNvSpPr txBox="1"/>
          <p:nvPr/>
        </p:nvSpPr>
        <p:spPr>
          <a:xfrm>
            <a:off x="642911" y="1857364"/>
            <a:ext cx="7858180" cy="1055608"/>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800" b="1" dirty="0" smtClean="0">
                <a:solidFill>
                  <a:srgbClr val="FF0000"/>
                </a:solidFill>
              </a:rPr>
              <a:t>تمتد الرحمة بالحيوان  إلى كيفية قتله وذبحه وقد أوصى النبي </a:t>
            </a:r>
            <a:r>
              <a:rPr lang="ar-EG" sz="2800" b="1" dirty="0" smtClean="0">
                <a:solidFill>
                  <a:srgbClr val="FF0000"/>
                </a:solidFill>
                <a:sym typeface="AGA Arabesque"/>
              </a:rPr>
              <a:t> </a:t>
            </a:r>
            <a:r>
              <a:rPr lang="ar-EG" sz="2800" b="1" dirty="0" smtClean="0">
                <a:solidFill>
                  <a:srgbClr val="FF0000"/>
                </a:solidFill>
              </a:rPr>
              <a:t>بذلك ........</a:t>
            </a:r>
          </a:p>
        </p:txBody>
      </p:sp>
      <p:sp>
        <p:nvSpPr>
          <p:cNvPr id="7" name="مربع نص 6"/>
          <p:cNvSpPr txBox="1"/>
          <p:nvPr/>
        </p:nvSpPr>
        <p:spPr>
          <a:xfrm>
            <a:off x="642910" y="3372105"/>
            <a:ext cx="7858181" cy="2485787"/>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EG" sz="2800" b="1" dirty="0" smtClean="0">
                <a:solidFill>
                  <a:srgbClr val="0000FF"/>
                </a:solidFill>
              </a:rPr>
              <a:t>أرجع إلى صحيح مسلم ( كتاب الصيد والذبائح ) باب الأمر بإحسان الذبح والقتل وتحديد الشفرة رقم ( 1955 ) أو كتاب رياض الصالحين ( باب الحلم والأناة والرفق ) أو موقع حرف ( </a:t>
            </a:r>
            <a:r>
              <a:rPr lang="en-US" sz="2800" b="1" dirty="0" smtClean="0">
                <a:solidFill>
                  <a:srgbClr val="0000FF"/>
                </a:solidFill>
                <a:hlinkClick r:id="rId5"/>
              </a:rPr>
              <a:t>www.harfcom</a:t>
            </a:r>
            <a:r>
              <a:rPr lang="ar-EG" sz="2800" b="1" dirty="0" smtClean="0">
                <a:solidFill>
                  <a:srgbClr val="0000FF"/>
                </a:solidFill>
              </a:rPr>
              <a:t> ) وأستخرج الحديث الذي يدل على ذلك وأكتبه في المكان المخصص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0" fill="hold"/>
                                        <p:tgtEl>
                                          <p:spTgt spid="4"/>
                                        </p:tgtEl>
                                        <p:attrNameLst>
                                          <p:attrName>ppt_w</p:attrName>
                                        </p:attrNameLst>
                                      </p:cBhvr>
                                      <p:tavLst>
                                        <p:tav tm="0" fmla="#ppt_w*sin(2.5*pi*$)">
                                          <p:val>
                                            <p:fltVal val="0"/>
                                          </p:val>
                                        </p:tav>
                                        <p:tav tm="100000">
                                          <p:val>
                                            <p:fltVal val="1"/>
                                          </p:val>
                                        </p:tav>
                                      </p:tavLst>
                                    </p:anim>
                                    <p:anim calcmode="lin" valueType="num">
                                      <p:cBhvr>
                                        <p:cTn id="14"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3"/>
          <a:srcRect/>
          <a:stretch>
            <a:fillRect/>
          </a:stretch>
        </p:blipFill>
        <p:spPr bwMode="auto">
          <a:xfrm>
            <a:off x="0" y="-24"/>
            <a:ext cx="9144000" cy="6858024"/>
          </a:xfrm>
          <a:prstGeom prst="rect">
            <a:avLst/>
          </a:prstGeom>
          <a:noFill/>
        </p:spPr>
      </p:pic>
      <p:pic>
        <p:nvPicPr>
          <p:cNvPr id="3" name="صورة 2" descr="goldfloral3.jpg"/>
          <p:cNvPicPr>
            <a:picLocks noChangeAspect="1"/>
          </p:cNvPicPr>
          <p:nvPr/>
        </p:nvPicPr>
        <p:blipFill>
          <a:blip r:embed="rId4" cstate="print"/>
          <a:stretch>
            <a:fillRect/>
          </a:stretch>
        </p:blipFill>
        <p:spPr>
          <a:xfrm>
            <a:off x="0" y="1143008"/>
            <a:ext cx="9144000" cy="36433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مربع نص 4"/>
          <p:cNvSpPr txBox="1"/>
          <p:nvPr/>
        </p:nvSpPr>
        <p:spPr>
          <a:xfrm>
            <a:off x="642910" y="1994778"/>
            <a:ext cx="7929618" cy="2077164"/>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EG" sz="3200" b="1" dirty="0" smtClean="0">
                <a:solidFill>
                  <a:srgbClr val="0000FF"/>
                </a:solidFill>
              </a:rPr>
              <a:t>قال </a:t>
            </a:r>
            <a:r>
              <a:rPr lang="ar-EG" sz="3200" b="1" dirty="0" smtClean="0">
                <a:solidFill>
                  <a:srgbClr val="0000FF"/>
                </a:solidFill>
                <a:sym typeface="AGA Arabesque"/>
              </a:rPr>
              <a:t> : </a:t>
            </a:r>
            <a:r>
              <a:rPr lang="ar-EG" sz="2800" b="1" dirty="0" smtClean="0">
                <a:solidFill>
                  <a:schemeClr val="tx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صورة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3" name="صورة 2" descr="goldfloral3.jpg"/>
          <p:cNvPicPr>
            <a:picLocks noChangeAspect="1"/>
          </p:cNvPicPr>
          <p:nvPr/>
        </p:nvPicPr>
        <p:blipFill>
          <a:blip r:embed="rId4" cstate="print"/>
          <a:stretch>
            <a:fillRect/>
          </a:stretch>
        </p:blipFill>
        <p:spPr>
          <a:xfrm>
            <a:off x="0" y="-24"/>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انفجار 1 3"/>
          <p:cNvSpPr/>
          <p:nvPr/>
        </p:nvSpPr>
        <p:spPr>
          <a:xfrm>
            <a:off x="5000628" y="500042"/>
            <a:ext cx="3571900" cy="1071570"/>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6</a:t>
            </a:r>
            <a:endParaRPr lang="ar-EG" sz="5400" b="1" dirty="0">
              <a:solidFill>
                <a:srgbClr val="FF0000"/>
              </a:solidFill>
            </a:endParaRPr>
          </a:p>
        </p:txBody>
      </p:sp>
      <p:sp>
        <p:nvSpPr>
          <p:cNvPr id="5" name="مربع نص 4"/>
          <p:cNvSpPr txBox="1"/>
          <p:nvPr/>
        </p:nvSpPr>
        <p:spPr>
          <a:xfrm>
            <a:off x="642910" y="1571612"/>
            <a:ext cx="7929618" cy="646986"/>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3200" b="1" dirty="0" smtClean="0">
                <a:solidFill>
                  <a:srgbClr val="FF0000"/>
                </a:solidFill>
              </a:rPr>
              <a:t>أقرأ  النصوص الآتية وأستنبط منها صور الرفق بالحيوان:</a:t>
            </a:r>
            <a:endParaRPr lang="ar-EG" sz="3200" b="1" dirty="0">
              <a:solidFill>
                <a:srgbClr val="FF0000"/>
              </a:solidFill>
            </a:endParaRPr>
          </a:p>
        </p:txBody>
      </p:sp>
      <p:sp>
        <p:nvSpPr>
          <p:cNvPr id="6" name="مربع نص 5"/>
          <p:cNvSpPr txBox="1"/>
          <p:nvPr/>
        </p:nvSpPr>
        <p:spPr>
          <a:xfrm>
            <a:off x="677026" y="2396732"/>
            <a:ext cx="7858180" cy="1532334"/>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EG" sz="2800" b="1" dirty="0" smtClean="0">
                <a:solidFill>
                  <a:srgbClr val="0000FF"/>
                </a:solidFill>
              </a:rPr>
              <a:t>عن الشريد </a:t>
            </a:r>
            <a:r>
              <a:rPr lang="ar-EG" sz="2800" b="1" dirty="0" smtClean="0">
                <a:solidFill>
                  <a:srgbClr val="0000FF"/>
                </a:solidFill>
                <a:sym typeface="AGA Arabesque"/>
              </a:rPr>
              <a:t> </a:t>
            </a:r>
            <a:r>
              <a:rPr lang="ar-EG" sz="2800" b="1" dirty="0" smtClean="0">
                <a:solidFill>
                  <a:srgbClr val="0000FF"/>
                </a:solidFill>
              </a:rPr>
              <a:t>قال : سمعت رسول الله </a:t>
            </a:r>
            <a:r>
              <a:rPr lang="ar-EG" sz="2800" b="1" dirty="0" smtClean="0">
                <a:solidFill>
                  <a:srgbClr val="0000FF"/>
                </a:solidFill>
                <a:sym typeface="AGA Arabesque"/>
              </a:rPr>
              <a:t></a:t>
            </a:r>
            <a:r>
              <a:rPr lang="ar-EG" sz="2800" b="1" dirty="0" smtClean="0">
                <a:solidFill>
                  <a:srgbClr val="0000FF"/>
                </a:solidFill>
              </a:rPr>
              <a:t> يقول (من قتل عصفورا عبثا عج إلى الله يوم القيامة يقول : يا رب إن فلانا فتلني عبثا ولم يقتلني منفعة) .</a:t>
            </a:r>
          </a:p>
        </p:txBody>
      </p:sp>
      <p:sp>
        <p:nvSpPr>
          <p:cNvPr id="11" name="مربع نص 10"/>
          <p:cNvSpPr txBox="1"/>
          <p:nvPr/>
        </p:nvSpPr>
        <p:spPr>
          <a:xfrm>
            <a:off x="3428992" y="4146005"/>
            <a:ext cx="2714644" cy="783193"/>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ar-EG" sz="4000" b="1" dirty="0" smtClean="0">
                <a:solidFill>
                  <a:srgbClr val="FF0000"/>
                </a:solidFill>
              </a:rPr>
              <a:t>صور الرفق </a:t>
            </a:r>
            <a:endParaRPr lang="ar-EG" sz="4000" b="1" dirty="0">
              <a:solidFill>
                <a:srgbClr val="FF0000"/>
              </a:solidFill>
            </a:endParaRPr>
          </a:p>
        </p:txBody>
      </p:sp>
      <p:sp>
        <p:nvSpPr>
          <p:cNvPr id="12" name="مربع نص 11"/>
          <p:cNvSpPr txBox="1"/>
          <p:nvPr/>
        </p:nvSpPr>
        <p:spPr>
          <a:xfrm>
            <a:off x="714348" y="5072074"/>
            <a:ext cx="7786742" cy="1055608"/>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EG" sz="2800" b="1" dirty="0" smtClean="0">
                <a:solidFill>
                  <a:schemeClr val="tx1"/>
                </a:solidFill>
              </a:rPr>
              <a:t>........................................................................................................................................................</a:t>
            </a:r>
          </a:p>
        </p:txBody>
      </p:sp>
      <p:sp>
        <p:nvSpPr>
          <p:cNvPr id="9" name="مربع نص 8"/>
          <p:cNvSpPr txBox="1">
            <a:spLocks noChangeArrowheads="1"/>
          </p:cNvSpPr>
          <p:nvPr/>
        </p:nvSpPr>
        <p:spPr bwMode="auto">
          <a:xfrm>
            <a:off x="1071538" y="5143512"/>
            <a:ext cx="6929473" cy="769441"/>
          </a:xfrm>
          <a:prstGeom prst="rect">
            <a:avLst/>
          </a:prstGeom>
          <a:noFill/>
          <a:ln w="9525">
            <a:noFill/>
            <a:miter lim="800000"/>
            <a:headEnd/>
            <a:tailEnd/>
          </a:ln>
        </p:spPr>
        <p:txBody>
          <a:bodyPr wrap="square">
            <a:spAutoFit/>
          </a:bodyPr>
          <a:lstStyle/>
          <a:p>
            <a:pPr algn="r"/>
            <a:r>
              <a:rPr lang="ar-SA" sz="4400" b="1" dirty="0" smtClean="0">
                <a:solidFill>
                  <a:srgbClr val="FF0000"/>
                </a:solidFill>
              </a:rPr>
              <a:t>البعد عن قتل الحيوان لمجرد العبث </a:t>
            </a:r>
            <a:endParaRPr lang="ar-SA" sz="4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0" fill="hold"/>
                                        <p:tgtEl>
                                          <p:spTgt spid="4"/>
                                        </p:tgtEl>
                                        <p:attrNameLst>
                                          <p:attrName>ppt_w</p:attrName>
                                        </p:attrNameLst>
                                      </p:cBhvr>
                                      <p:tavLst>
                                        <p:tav tm="0" fmla="#ppt_w*sin(2.5*pi*$)">
                                          <p:val>
                                            <p:fltVal val="0"/>
                                          </p:val>
                                        </p:tav>
                                        <p:tav tm="100000">
                                          <p:val>
                                            <p:fltVal val="1"/>
                                          </p:val>
                                        </p:tav>
                                      </p:tavLst>
                                    </p:anim>
                                    <p:anim calcmode="lin" valueType="num">
                                      <p:cBhvr>
                                        <p:cTn id="14"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8" presetClass="entr" presetSubtype="0" accel="5000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1"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42" dur="1000" fill="hold"/>
                                        <p:tgtEl>
                                          <p:spTgt spid="9"/>
                                        </p:tgtEl>
                                        <p:attrNameLst>
                                          <p:attrName>ppt_y</p:attrName>
                                        </p:attrNameLst>
                                      </p:cBhvr>
                                      <p:tavLst>
                                        <p:tav tm="0">
                                          <p:val>
                                            <p:strVal val="#ppt_y"/>
                                          </p:val>
                                        </p:tav>
                                        <p:tav tm="100000">
                                          <p:val>
                                            <p:strVal val="#ppt_y"/>
                                          </p:val>
                                        </p:tav>
                                      </p:tavLst>
                                    </p:anim>
                                    <p:animEffect transition="in" filter="fade">
                                      <p:cBhvr>
                                        <p:cTn id="4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1" grpId="0" animBg="1"/>
      <p:bldP spid="12" grpId="0" animBg="1"/>
      <p:bldP spid="9"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3"/>
          <a:srcRect/>
          <a:stretch>
            <a:fillRect/>
          </a:stretch>
        </p:blipFill>
        <p:spPr bwMode="auto">
          <a:xfrm>
            <a:off x="0" y="-24"/>
            <a:ext cx="9144000" cy="6858024"/>
          </a:xfrm>
          <a:prstGeom prst="rect">
            <a:avLst/>
          </a:prstGeom>
          <a:noFill/>
        </p:spPr>
      </p:pic>
      <p:pic>
        <p:nvPicPr>
          <p:cNvPr id="9" name="صورة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3" name="صورة 2" descr="goldfloral3.jpg"/>
          <p:cNvPicPr>
            <a:picLocks noChangeAspect="1"/>
          </p:cNvPicPr>
          <p:nvPr/>
        </p:nvPicPr>
        <p:blipFill>
          <a:blip r:embed="rId5" cstate="print"/>
          <a:stretch>
            <a:fillRect/>
          </a:stretch>
        </p:blipFill>
        <p:spPr>
          <a:xfrm>
            <a:off x="0" y="-24"/>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مربع نص 5"/>
          <p:cNvSpPr txBox="1"/>
          <p:nvPr/>
        </p:nvSpPr>
        <p:spPr>
          <a:xfrm>
            <a:off x="677026" y="1269686"/>
            <a:ext cx="7858180" cy="2281476"/>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EG" sz="3200" b="1" dirty="0" smtClean="0">
                <a:solidFill>
                  <a:srgbClr val="0000FF"/>
                </a:solidFill>
              </a:rPr>
              <a:t>عن سعيد بن </a:t>
            </a:r>
            <a:r>
              <a:rPr lang="ar-EG" sz="3200" b="1" dirty="0" err="1" smtClean="0">
                <a:solidFill>
                  <a:srgbClr val="0000FF"/>
                </a:solidFill>
              </a:rPr>
              <a:t>جبير</a:t>
            </a:r>
            <a:r>
              <a:rPr lang="ar-EG" sz="3200" b="1" dirty="0" smtClean="0">
                <a:solidFill>
                  <a:srgbClr val="0000FF"/>
                </a:solidFill>
              </a:rPr>
              <a:t> قال : ( مر ابن عمر رضي الله عنهما بنفر قد نصبوا دجاجة </a:t>
            </a:r>
            <a:r>
              <a:rPr lang="ar-EG" sz="3200" b="1" dirty="0" err="1" smtClean="0">
                <a:solidFill>
                  <a:srgbClr val="0000FF"/>
                </a:solidFill>
              </a:rPr>
              <a:t>يترامونها</a:t>
            </a:r>
            <a:r>
              <a:rPr lang="ar-EG" sz="3200" b="1" dirty="0" smtClean="0">
                <a:solidFill>
                  <a:srgbClr val="0000FF"/>
                </a:solidFill>
              </a:rPr>
              <a:t> فلما رأوا ابن عمر تفرقوا عنها فقال ابن عمر : من فعل هذا ؟ إن رسول لله </a:t>
            </a:r>
            <a:r>
              <a:rPr lang="ar-EG" sz="3200" b="1" dirty="0" smtClean="0">
                <a:solidFill>
                  <a:srgbClr val="0000FF"/>
                </a:solidFill>
                <a:sym typeface="AGA Arabesque"/>
              </a:rPr>
              <a:t></a:t>
            </a:r>
            <a:r>
              <a:rPr lang="ar-EG" sz="3200" b="1" dirty="0" smtClean="0">
                <a:solidFill>
                  <a:srgbClr val="0000FF"/>
                </a:solidFill>
              </a:rPr>
              <a:t> لعن من فعل هذا ) .</a:t>
            </a:r>
          </a:p>
        </p:txBody>
      </p:sp>
      <p:sp>
        <p:nvSpPr>
          <p:cNvPr id="11" name="مربع نص 10"/>
          <p:cNvSpPr txBox="1"/>
          <p:nvPr/>
        </p:nvSpPr>
        <p:spPr>
          <a:xfrm>
            <a:off x="3428992" y="3661901"/>
            <a:ext cx="2714644" cy="783193"/>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ar-EG" sz="4000" b="1" dirty="0" smtClean="0">
                <a:solidFill>
                  <a:srgbClr val="FF0000"/>
                </a:solidFill>
              </a:rPr>
              <a:t>صور الرفق </a:t>
            </a:r>
            <a:endParaRPr lang="ar-EG" sz="4000" b="1" dirty="0">
              <a:solidFill>
                <a:srgbClr val="FF0000"/>
              </a:solidFill>
            </a:endParaRPr>
          </a:p>
        </p:txBody>
      </p:sp>
      <p:sp>
        <p:nvSpPr>
          <p:cNvPr id="12" name="مربع نص 11"/>
          <p:cNvSpPr txBox="1"/>
          <p:nvPr/>
        </p:nvSpPr>
        <p:spPr>
          <a:xfrm>
            <a:off x="714348" y="4587970"/>
            <a:ext cx="7786742" cy="1055608"/>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EG" sz="2800" b="1" dirty="0" smtClean="0">
                <a:solidFill>
                  <a:schemeClr val="tx1"/>
                </a:solidFill>
              </a:rPr>
              <a:t>........................................................................................................................................................</a:t>
            </a:r>
          </a:p>
        </p:txBody>
      </p:sp>
      <p:sp>
        <p:nvSpPr>
          <p:cNvPr id="7" name="مربع نص 6"/>
          <p:cNvSpPr txBox="1">
            <a:spLocks noChangeArrowheads="1"/>
          </p:cNvSpPr>
          <p:nvPr/>
        </p:nvSpPr>
        <p:spPr bwMode="auto">
          <a:xfrm>
            <a:off x="1000100" y="4572008"/>
            <a:ext cx="6929473" cy="584775"/>
          </a:xfrm>
          <a:prstGeom prst="rect">
            <a:avLst/>
          </a:prstGeom>
          <a:noFill/>
          <a:ln w="9525">
            <a:noFill/>
            <a:miter lim="800000"/>
            <a:headEnd/>
            <a:tailEnd/>
          </a:ln>
        </p:spPr>
        <p:txBody>
          <a:bodyPr wrap="square">
            <a:spAutoFit/>
          </a:bodyPr>
          <a:lstStyle/>
          <a:p>
            <a:pPr algn="r"/>
            <a:r>
              <a:rPr lang="ar-SA" sz="3200" b="1" dirty="0" smtClean="0">
                <a:solidFill>
                  <a:srgbClr val="FF0000"/>
                </a:solidFill>
              </a:rPr>
              <a:t>عدم اللعب بالحيوان والعبث به </a:t>
            </a:r>
            <a:endParaRPr lang="ar-SA" sz="3200" b="1" dirty="0">
              <a:solidFill>
                <a:srgbClr val="FF0000"/>
              </a:solidFill>
            </a:endParaRPr>
          </a:p>
        </p:txBody>
      </p:sp>
      <p:sp>
        <p:nvSpPr>
          <p:cNvPr id="8" name="مستطيل 7"/>
          <p:cNvSpPr/>
          <p:nvPr/>
        </p:nvSpPr>
        <p:spPr>
          <a:xfrm>
            <a:off x="6905421" y="6453336"/>
            <a:ext cx="184731" cy="400110"/>
          </a:xfrm>
          <a:prstGeom prst="rect">
            <a:avLst/>
          </a:prstGeom>
        </p:spPr>
        <p:txBody>
          <a:bodyPr wrap="none">
            <a:spAutoFit/>
          </a:bodyPr>
          <a:lstStyle/>
          <a:p>
            <a:endParaRPr lang="ar-SA"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8" presetClass="entr" presetSubtype="0" accel="5000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31" dur="1000" fill="hold"/>
                                        <p:tgtEl>
                                          <p:spTgt spid="7"/>
                                        </p:tgtEl>
                                        <p:attrNameLst>
                                          <p:attrName>ppt_y</p:attrName>
                                        </p:attrNameLst>
                                      </p:cBhvr>
                                      <p:tavLst>
                                        <p:tav tm="0">
                                          <p:val>
                                            <p:strVal val="#ppt_y"/>
                                          </p:val>
                                        </p:tav>
                                        <p:tav tm="100000">
                                          <p:val>
                                            <p:strVal val="#ppt_y"/>
                                          </p:val>
                                        </p:tav>
                                      </p:tavLst>
                                    </p:anim>
                                    <p:animEffect transition="in" filter="fade">
                                      <p:cBhvr>
                                        <p:cTn id="3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08ll5.jpg"/>
          <p:cNvPicPr>
            <a:picLocks noChangeAspect="1" noChangeArrowheads="1"/>
          </p:cNvPicPr>
          <p:nvPr/>
        </p:nvPicPr>
        <p:blipFill>
          <a:blip r:embed="rId3"/>
          <a:srcRect/>
          <a:stretch>
            <a:fillRect/>
          </a:stretch>
        </p:blipFill>
        <p:spPr bwMode="auto">
          <a:xfrm>
            <a:off x="0" y="-24"/>
            <a:ext cx="9144000" cy="6858024"/>
          </a:xfrm>
          <a:prstGeom prst="rect">
            <a:avLst/>
          </a:prstGeom>
          <a:noFill/>
        </p:spPr>
      </p:pic>
      <p:sp>
        <p:nvSpPr>
          <p:cNvPr id="4" name="مربع نص 3"/>
          <p:cNvSpPr txBox="1"/>
          <p:nvPr/>
        </p:nvSpPr>
        <p:spPr>
          <a:xfrm>
            <a:off x="928662" y="2143116"/>
            <a:ext cx="7286676" cy="1532334"/>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2800" b="1" dirty="0" smtClean="0">
                <a:solidFill>
                  <a:schemeClr val="tx1"/>
                </a:solidFill>
              </a:rPr>
              <a:t>..................................................................................................................................................................................................................</a:t>
            </a:r>
          </a:p>
        </p:txBody>
      </p:sp>
      <p:sp>
        <p:nvSpPr>
          <p:cNvPr id="5" name="مربع نص 4"/>
          <p:cNvSpPr txBox="1"/>
          <p:nvPr/>
        </p:nvSpPr>
        <p:spPr>
          <a:xfrm>
            <a:off x="1000100" y="857232"/>
            <a:ext cx="7215238" cy="1191816"/>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3200" b="1" dirty="0" smtClean="0">
                <a:solidFill>
                  <a:srgbClr val="0000FF"/>
                </a:solidFill>
              </a:rPr>
              <a:t>- وقع شجار بين أخوي الصغيرين وضرب أحدهما الأخر حتى بكى .</a:t>
            </a:r>
            <a:endParaRPr lang="ar-EG" sz="3200" b="1" dirty="0">
              <a:solidFill>
                <a:srgbClr val="0000FF"/>
              </a:solidFill>
            </a:endParaRPr>
          </a:p>
        </p:txBody>
      </p:sp>
      <p:sp>
        <p:nvSpPr>
          <p:cNvPr id="6" name="مربع نص 5"/>
          <p:cNvSpPr txBox="1"/>
          <p:nvPr/>
        </p:nvSpPr>
        <p:spPr>
          <a:xfrm>
            <a:off x="928662" y="4468434"/>
            <a:ext cx="7286676" cy="1532334"/>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2800" b="1" dirty="0" smtClean="0">
                <a:solidFill>
                  <a:schemeClr val="tx1"/>
                </a:solidFill>
              </a:rPr>
              <a:t>..................................................................................................................................................................................................................</a:t>
            </a:r>
          </a:p>
        </p:txBody>
      </p:sp>
      <p:sp>
        <p:nvSpPr>
          <p:cNvPr id="7" name="مربع نص 6"/>
          <p:cNvSpPr txBox="1"/>
          <p:nvPr/>
        </p:nvSpPr>
        <p:spPr>
          <a:xfrm>
            <a:off x="1000100" y="3778812"/>
            <a:ext cx="7215238" cy="578882"/>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800" b="1" dirty="0" smtClean="0">
                <a:solidFill>
                  <a:srgbClr val="0000FF"/>
                </a:solidFill>
              </a:rPr>
              <a:t>- رمى أخي الصغير بعلبة الحلوى الفارغة في الأرض .</a:t>
            </a:r>
            <a:endParaRPr lang="ar-EG" sz="2800" b="1" dirty="0">
              <a:solidFill>
                <a:srgbClr val="0000FF"/>
              </a:solidFill>
            </a:endParaRPr>
          </a:p>
        </p:txBody>
      </p:sp>
      <p:sp>
        <p:nvSpPr>
          <p:cNvPr id="8" name="مربع نص 7"/>
          <p:cNvSpPr txBox="1">
            <a:spLocks noChangeArrowheads="1"/>
          </p:cNvSpPr>
          <p:nvPr/>
        </p:nvSpPr>
        <p:spPr bwMode="auto">
          <a:xfrm>
            <a:off x="1071538" y="2143116"/>
            <a:ext cx="6929473" cy="1569660"/>
          </a:xfrm>
          <a:prstGeom prst="rect">
            <a:avLst/>
          </a:prstGeom>
          <a:noFill/>
          <a:ln w="9525">
            <a:noFill/>
            <a:miter lim="800000"/>
            <a:headEnd/>
            <a:tailEnd/>
          </a:ln>
        </p:spPr>
        <p:txBody>
          <a:bodyPr wrap="square">
            <a:spAutoFit/>
          </a:bodyPr>
          <a:lstStyle/>
          <a:p>
            <a:pPr algn="r"/>
            <a:r>
              <a:rPr lang="ar-SA" sz="3200" b="1" dirty="0" smtClean="0">
                <a:solidFill>
                  <a:srgbClr val="FF0000"/>
                </a:solidFill>
              </a:rPr>
              <a:t>أبين لأخي الذي ضرب الآخر أنه مخطئ وأن عليه أن يعامل أخاه برفق ولين وأطلب منهما عدم الرجوع لذلك  </a:t>
            </a:r>
            <a:endParaRPr lang="ar-SA" sz="3200" b="1" dirty="0">
              <a:solidFill>
                <a:srgbClr val="FF0000"/>
              </a:solidFill>
            </a:endParaRPr>
          </a:p>
        </p:txBody>
      </p:sp>
      <p:sp>
        <p:nvSpPr>
          <p:cNvPr id="9" name="مربع نص 8"/>
          <p:cNvSpPr txBox="1">
            <a:spLocks noChangeArrowheads="1"/>
          </p:cNvSpPr>
          <p:nvPr/>
        </p:nvSpPr>
        <p:spPr bwMode="auto">
          <a:xfrm>
            <a:off x="1071538" y="4357694"/>
            <a:ext cx="6929473" cy="1569660"/>
          </a:xfrm>
          <a:prstGeom prst="rect">
            <a:avLst/>
          </a:prstGeom>
          <a:noFill/>
          <a:ln w="9525">
            <a:noFill/>
            <a:miter lim="800000"/>
            <a:headEnd/>
            <a:tailEnd/>
          </a:ln>
        </p:spPr>
        <p:txBody>
          <a:bodyPr wrap="square">
            <a:spAutoFit/>
          </a:bodyPr>
          <a:lstStyle/>
          <a:p>
            <a:pPr algn="r"/>
            <a:r>
              <a:rPr lang="ar-SA" sz="3200" b="1" dirty="0" smtClean="0">
                <a:solidFill>
                  <a:srgbClr val="FF0000"/>
                </a:solidFill>
              </a:rPr>
              <a:t>أعلمه السلوك الصحيح برفق ولطف وأن عليه أن يضعه في المكان المخصص للنفايات دون قسوة  مني أو عنف </a:t>
            </a:r>
            <a:endParaRPr lang="ar-SA"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8" presetClass="entr" presetSubtype="0" accel="5000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31" dur="1000" fill="hold"/>
                                        <p:tgtEl>
                                          <p:spTgt spid="8"/>
                                        </p:tgtEl>
                                        <p:attrNameLst>
                                          <p:attrName>ppt_y</p:attrName>
                                        </p:attrNameLst>
                                      </p:cBhvr>
                                      <p:tavLst>
                                        <p:tav tm="0">
                                          <p:val>
                                            <p:strVal val="#ppt_y"/>
                                          </p:val>
                                        </p:tav>
                                        <p:tav tm="100000">
                                          <p:val>
                                            <p:strVal val="#ppt_y"/>
                                          </p:val>
                                        </p:tav>
                                      </p:tavLst>
                                    </p:anim>
                                    <p:animEffect transition="in" filter="fade">
                                      <p:cBhvr>
                                        <p:cTn id="32" dur="1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8" presetClass="entr" presetSubtype="0" accel="5000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8"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39" dur="1000" fill="hold"/>
                                        <p:tgtEl>
                                          <p:spTgt spid="9"/>
                                        </p:tgtEl>
                                        <p:attrNameLst>
                                          <p:attrName>ppt_y</p:attrName>
                                        </p:attrNameLst>
                                      </p:cBhvr>
                                      <p:tavLst>
                                        <p:tav tm="0">
                                          <p:val>
                                            <p:strVal val="#ppt_y"/>
                                          </p:val>
                                        </p:tav>
                                        <p:tav tm="100000">
                                          <p:val>
                                            <p:strVal val="#ppt_y"/>
                                          </p:val>
                                        </p:tav>
                                      </p:tavLst>
                                    </p:anim>
                                    <p:animEffect transition="in" filter="fade">
                                      <p:cBhvr>
                                        <p:cTn id="4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577</TotalTime>
  <Words>4313</Words>
  <Application>Microsoft Office PowerPoint</Application>
  <PresentationFormat>On-screen Show (4:3)</PresentationFormat>
  <Paragraphs>543</Paragraphs>
  <Slides>84</Slides>
  <Notes>43</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سمة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TOSHIBA</dc:creator>
  <cp:lastModifiedBy>asd</cp:lastModifiedBy>
  <cp:revision>153</cp:revision>
  <dcterms:modified xsi:type="dcterms:W3CDTF">2016-11-22T10:45:27Z</dcterms:modified>
</cp:coreProperties>
</file>