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331" r:id="rId6"/>
    <p:sldId id="362" r:id="rId7"/>
    <p:sldId id="388" r:id="rId8"/>
    <p:sldId id="389" r:id="rId9"/>
    <p:sldId id="382" r:id="rId10"/>
    <p:sldId id="387" r:id="rId11"/>
    <p:sldId id="363" r:id="rId12"/>
    <p:sldId id="364" r:id="rId13"/>
    <p:sldId id="333" r:id="rId14"/>
    <p:sldId id="334" r:id="rId15"/>
    <p:sldId id="366" r:id="rId16"/>
    <p:sldId id="338" r:id="rId17"/>
    <p:sldId id="359" r:id="rId18"/>
    <p:sldId id="360" r:id="rId19"/>
    <p:sldId id="361" r:id="rId20"/>
    <p:sldId id="368" r:id="rId21"/>
    <p:sldId id="386" r:id="rId22"/>
    <p:sldId id="365" r:id="rId23"/>
    <p:sldId id="369" r:id="rId24"/>
    <p:sldId id="345" r:id="rId25"/>
    <p:sldId id="346" r:id="rId26"/>
    <p:sldId id="367" r:id="rId27"/>
    <p:sldId id="371" r:id="rId28"/>
    <p:sldId id="348" r:id="rId29"/>
    <p:sldId id="383" r:id="rId30"/>
    <p:sldId id="370" r:id="rId31"/>
    <p:sldId id="349" r:id="rId32"/>
    <p:sldId id="350" r:id="rId33"/>
    <p:sldId id="351" r:id="rId34"/>
    <p:sldId id="352" r:id="rId35"/>
    <p:sldId id="353" r:id="rId36"/>
    <p:sldId id="372" r:id="rId37"/>
    <p:sldId id="380" r:id="rId38"/>
    <p:sldId id="373" r:id="rId39"/>
    <p:sldId id="374" r:id="rId40"/>
    <p:sldId id="375" r:id="rId4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120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9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9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2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8A317-7611-46A2-A6D9-6B8C6E84733C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7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727C-A1A5-4D73-B7F2-62098F540E17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F84BB-2C57-48CC-B121-5C682EE6EEC4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3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01E70-6BB7-4E2E-BA7E-224CD7ADB9EE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A8CC5-0836-4770-872B-06E167699B49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5B1A-DFBE-4DE2-A37D-9C46266F8ABA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64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2D7CC-24FA-4130-8626-EBF6F733DFFA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8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5EAF-8D8A-4098-AA4B-117AD02AAE90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58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456E-423D-4DD4-9885-ADB3A2A45647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213B1-C3B5-4E56-B7B3-A53283DE3BC8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6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59351-31A8-433F-A1A0-C9C0E3869A52}" type="slidenum">
              <a:rPr lang="ar-SA" alt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256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8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16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53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01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1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6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960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12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1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36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78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85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37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02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2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52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86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28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74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04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03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38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95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56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6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4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01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3282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950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31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47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23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5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3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8A767-A5D0-4DD7-BA42-E002ACBA4293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DE9F-F011-4441-8A48-2AA585BC582A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5E2EE4-F7DB-458F-B766-67D85939EE4B}" type="slidenum">
              <a:rPr lang="ar-SA" alt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27/02/38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5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1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5786" r="4118" b="12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 rot="1870869">
            <a:off x="1692275" y="5516563"/>
            <a:ext cx="3240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784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ar-SA" b="1" dirty="0" smtClean="0">
                <a:solidFill>
                  <a:srgbClr val="000000"/>
                </a:solidFill>
              </a:rPr>
              <a:t> </a:t>
            </a:r>
            <a:endParaRPr lang="en-US" altLang="ar-SA" b="1" dirty="0" smtClean="0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ar-SA" b="1" dirty="0" smtClean="0">
                <a:solidFill>
                  <a:srgbClr val="000000"/>
                </a:solidFill>
              </a:rPr>
              <a:t> </a:t>
            </a:r>
            <a:r>
              <a:rPr lang="ar-SA" altLang="ar-SA" b="1" dirty="0" smtClean="0">
                <a:solidFill>
                  <a:srgbClr val="000000"/>
                </a:solidFill>
              </a:rPr>
              <a:t> </a:t>
            </a:r>
            <a:endParaRPr lang="en-US" altLang="ar-SA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9"/>
          <p:cNvGrpSpPr>
            <a:grpSpLocks/>
          </p:cNvGrpSpPr>
          <p:nvPr/>
        </p:nvGrpSpPr>
        <p:grpSpPr bwMode="auto">
          <a:xfrm>
            <a:off x="1692275" y="476250"/>
            <a:ext cx="5975350" cy="3529013"/>
            <a:chOff x="1066" y="300"/>
            <a:chExt cx="3764" cy="2223"/>
          </a:xfrm>
        </p:grpSpPr>
        <p:pic>
          <p:nvPicPr>
            <p:cNvPr id="512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300"/>
              <a:ext cx="3684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>
              <a:off x="4468" y="2024"/>
              <a:ext cx="362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911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abic Transparent"/>
                <a:cs typeface="Arabic Transparent"/>
              </a:rPr>
              <a:t>اذا كانت كفتي الميزان متساويه فما عدد الكرات داخل الكيس س ؟؟</a:t>
            </a:r>
          </a:p>
        </p:txBody>
      </p:sp>
    </p:spTree>
    <p:extLst>
      <p:ext uri="{BB962C8B-B14F-4D97-AF65-F5344CB8AC3E}">
        <p14:creationId xmlns:p14="http://schemas.microsoft.com/office/powerpoint/2010/main" val="34712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029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560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5604" name="Picture 7" descr="Bal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38" b="49583"/>
          <a:stretch>
            <a:fillRect/>
          </a:stretch>
        </p:blipFill>
        <p:spPr bwMode="auto">
          <a:xfrm>
            <a:off x="3132138" y="1196975"/>
            <a:ext cx="3887787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24aa45ed4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0713"/>
            <a:ext cx="15113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5"/>
          <a:stretch>
            <a:fillRect/>
          </a:stretch>
        </p:blipFill>
        <p:spPr bwMode="auto">
          <a:xfrm>
            <a:off x="3635375" y="1628775"/>
            <a:ext cx="741363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66992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827088" y="4365625"/>
            <a:ext cx="784860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ماذا يحدث اذا اخذت مكعبين من الكوب على الكفة اليمنى من الميزان؟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ماذا تفعل للطرف الايسرمن الميزان ليتعادل الطرفان؟</a:t>
            </a:r>
          </a:p>
        </p:txBody>
      </p:sp>
    </p:spTree>
    <p:extLst>
      <p:ext uri="{BB962C8B-B14F-4D97-AF65-F5344CB8AC3E}">
        <p14:creationId xmlns:p14="http://schemas.microsoft.com/office/powerpoint/2010/main" val="21566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419600" y="2708275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=            +      </a:t>
            </a: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4859338" y="2420938"/>
            <a:ext cx="433387" cy="936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685925"/>
            <a:ext cx="2447925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4970463" y="2565400"/>
            <a:ext cx="217487" cy="2079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5795963" y="2492375"/>
            <a:ext cx="649287" cy="720725"/>
            <a:chOff x="3424" y="1706"/>
            <a:chExt cx="273" cy="273"/>
          </a:xfrm>
        </p:grpSpPr>
        <p:sp>
          <p:nvSpPr>
            <p:cNvPr id="9236" name="Oval 13"/>
            <p:cNvSpPr>
              <a:spLocks noChangeArrowheads="1"/>
            </p:cNvSpPr>
            <p:nvPr/>
          </p:nvSpPr>
          <p:spPr bwMode="auto">
            <a:xfrm>
              <a:off x="3606" y="1706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9237" name="Oval 15"/>
            <p:cNvSpPr>
              <a:spLocks noChangeArrowheads="1"/>
            </p:cNvSpPr>
            <p:nvPr/>
          </p:nvSpPr>
          <p:spPr bwMode="auto">
            <a:xfrm>
              <a:off x="3424" y="1706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9238" name="Oval 16"/>
            <p:cNvSpPr>
              <a:spLocks noChangeArrowheads="1"/>
            </p:cNvSpPr>
            <p:nvPr/>
          </p:nvSpPr>
          <p:spPr bwMode="auto">
            <a:xfrm>
              <a:off x="3606" y="188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9239" name="Oval 17"/>
            <p:cNvSpPr>
              <a:spLocks noChangeArrowheads="1"/>
            </p:cNvSpPr>
            <p:nvPr/>
          </p:nvSpPr>
          <p:spPr bwMode="auto">
            <a:xfrm>
              <a:off x="3424" y="188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4140200" y="2492375"/>
            <a:ext cx="361950" cy="649288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4970463" y="2924175"/>
            <a:ext cx="217487" cy="207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227763" y="3284538"/>
            <a:ext cx="21748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2051050" y="2492375"/>
            <a:ext cx="1511300" cy="1008063"/>
          </a:xfrm>
          <a:prstGeom prst="cloudCallout">
            <a:avLst>
              <a:gd name="adj1" fmla="val -80671"/>
              <a:gd name="adj2" fmla="val 70630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نضيف -1 للطرفين</a:t>
            </a: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 rot="-1905121">
            <a:off x="3656013" y="3287713"/>
            <a:ext cx="1296987" cy="792162"/>
          </a:xfrm>
          <a:prstGeom prst="rightArrow">
            <a:avLst>
              <a:gd name="adj1" fmla="val 38000"/>
              <a:gd name="adj2" fmla="val 432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زوج صفري</a:t>
            </a: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6156325" y="2781300"/>
            <a:ext cx="431800" cy="9350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 rot="-6975985">
            <a:off x="6335713" y="3825875"/>
            <a:ext cx="1296987" cy="792163"/>
          </a:xfrm>
          <a:prstGeom prst="rightArrow">
            <a:avLst>
              <a:gd name="adj1" fmla="val 38000"/>
              <a:gd name="adj2" fmla="val 432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زوج صفري</a:t>
            </a: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6084888" y="2759075"/>
            <a:ext cx="576262" cy="10810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6176" name="WordArt 32"/>
          <p:cNvSpPr>
            <a:spLocks noChangeArrowheads="1" noChangeShapeType="1" noTextEdit="1"/>
          </p:cNvSpPr>
          <p:nvPr/>
        </p:nvSpPr>
        <p:spPr bwMode="auto">
          <a:xfrm>
            <a:off x="4211638" y="3860800"/>
            <a:ext cx="18002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normalizeH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abic Typesetting"/>
                <a:cs typeface="Arabic Typesetting"/>
              </a:rPr>
              <a:t>3   =   س</a:t>
            </a:r>
          </a:p>
        </p:txBody>
      </p:sp>
      <p:sp>
        <p:nvSpPr>
          <p:cNvPr id="6177" name="WordArt 33"/>
          <p:cNvSpPr>
            <a:spLocks noChangeArrowheads="1" noChangeShapeType="1" noTextEdit="1"/>
          </p:cNvSpPr>
          <p:nvPr/>
        </p:nvSpPr>
        <p:spPr bwMode="auto">
          <a:xfrm>
            <a:off x="4165600" y="2781300"/>
            <a:ext cx="3587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normalizeH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abic Typesetting"/>
                <a:cs typeface="Arabic Typesetting"/>
              </a:rPr>
              <a:t> س</a:t>
            </a:r>
          </a:p>
        </p:txBody>
      </p:sp>
    </p:spTree>
    <p:extLst>
      <p:ext uri="{BB962C8B-B14F-4D97-AF65-F5344CB8AC3E}">
        <p14:creationId xmlns:p14="http://schemas.microsoft.com/office/powerpoint/2010/main" val="12769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71" grpId="0" animBg="1"/>
      <p:bldP spid="6171" grpId="1" animBg="1"/>
      <p:bldP spid="6158" grpId="0" animBg="1"/>
      <p:bldP spid="6158" grpId="1" animBg="1"/>
      <p:bldP spid="6163" grpId="0" animBg="1"/>
      <p:bldP spid="6165" grpId="0" animBg="1"/>
      <p:bldP spid="6165" grpId="1" animBg="1"/>
      <p:bldP spid="6166" grpId="0" animBg="1"/>
      <p:bldP spid="6170" grpId="0" animBg="1"/>
      <p:bldP spid="6172" grpId="0" animBg="1"/>
      <p:bldP spid="6172" grpId="1" animBg="1"/>
      <p:bldP spid="6173" grpId="0" animBg="1"/>
      <p:bldP spid="6174" grpId="0" animBg="1"/>
      <p:bldP spid="6174" grpId="1" animBg="1"/>
      <p:bldP spid="6175" grpId="0" animBg="1"/>
      <p:bldP spid="6176" grpId="0" animBg="1"/>
      <p:bldP spid="61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11325"/>
            <a:ext cx="54562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909888"/>
            <a:ext cx="34131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967288" y="981075"/>
            <a:ext cx="3889375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حل المعادلة التالية : س ــ 2 =  5</a:t>
            </a:r>
            <a:endParaRPr lang="hi-IN" sz="2400" b="1">
              <a:solidFill>
                <a:prstClr val="black"/>
              </a:solidFill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0925" y="3429000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288" y="3429000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213" y="2938463"/>
            <a:ext cx="298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0450" y="2938463"/>
            <a:ext cx="298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659563" y="220503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 5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739063" y="274478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+ 2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985000" y="2744788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+ 2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H="1">
            <a:off x="6443663" y="3321050"/>
            <a:ext cx="248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848600" y="2312988"/>
            <a:ext cx="468313" cy="865187"/>
            <a:chOff x="4921" y="1547"/>
            <a:chExt cx="295" cy="545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3348038" y="3028950"/>
            <a:ext cx="938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7524750" y="2457450"/>
            <a:ext cx="93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659563" y="3476625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7</a:t>
            </a:r>
            <a:endParaRPr lang="hi-IN" sz="2400" b="1">
              <a:solidFill>
                <a:prstClr val="black"/>
              </a:solidFill>
            </a:endParaRP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3635375" y="2924175"/>
            <a:ext cx="684213" cy="865188"/>
            <a:chOff x="4921" y="1547"/>
            <a:chExt cx="295" cy="545"/>
          </a:xfrm>
        </p:grpSpPr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7632700" y="224155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ــ 2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503238" y="2816225"/>
            <a:ext cx="4824412" cy="118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40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6838" y="2949575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088" y="2949575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50" y="2949575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2960688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1875" y="2960688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088" y="3392488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6450" y="3392488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688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20" grpId="0"/>
      <p:bldP spid="20" grpId="1"/>
      <p:bldP spid="21" grpId="0"/>
      <p:bldP spid="22" grpId="0" animBg="1"/>
      <p:bldP spid="31" grpId="0"/>
      <p:bldP spid="31" grpId="1"/>
      <p:bldP spid="33" grpId="0"/>
      <p:bldP spid="33" grpId="1"/>
      <p:bldP spid="34" grpId="0"/>
      <p:bldP spid="38" grpId="0"/>
      <p:bldP spid="38" grpId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11325"/>
            <a:ext cx="54562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909888"/>
            <a:ext cx="34131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967288" y="981075"/>
            <a:ext cx="3889375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حل المعادلة التالية : س + 4 =  6</a:t>
            </a:r>
            <a:endParaRPr lang="hi-IN" sz="2400" b="1">
              <a:solidFill>
                <a:prstClr val="black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2997200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1888" y="2997200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7288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1525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659563" y="220503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 6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704138" y="274478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ــ 4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985000" y="2744788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ــ 4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>
            <a:off x="6443663" y="3321050"/>
            <a:ext cx="248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7848600" y="2312988"/>
            <a:ext cx="468313" cy="865187"/>
            <a:chOff x="4921" y="1547"/>
            <a:chExt cx="295" cy="545"/>
          </a:xfrm>
        </p:grpSpPr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602038" y="3033713"/>
            <a:ext cx="933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7524750" y="2457450"/>
            <a:ext cx="93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6659563" y="3476625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2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7632700" y="224155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+ 4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503238" y="2816225"/>
            <a:ext cx="4824412" cy="118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42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0475" y="2949575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9725" y="2949575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088" y="2949575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" y="2960688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2960688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1563" y="2946400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9075" y="2997200"/>
            <a:ext cx="3349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438" y="2997200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0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125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9363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5375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0088" y="34290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22"/>
          <p:cNvGrpSpPr>
            <a:grpSpLocks/>
          </p:cNvGrpSpPr>
          <p:nvPr/>
        </p:nvGrpSpPr>
        <p:grpSpPr bwMode="auto">
          <a:xfrm>
            <a:off x="3384550" y="3033713"/>
            <a:ext cx="1331913" cy="719137"/>
            <a:chOff x="4921" y="1547"/>
            <a:chExt cx="295" cy="545"/>
          </a:xfrm>
        </p:grpSpPr>
        <p:sp>
          <p:nvSpPr>
            <p:cNvPr id="57" name="Line 23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Group 49"/>
          <p:cNvGrpSpPr>
            <a:grpSpLocks/>
          </p:cNvGrpSpPr>
          <p:nvPr/>
        </p:nvGrpSpPr>
        <p:grpSpPr bwMode="auto">
          <a:xfrm>
            <a:off x="1368425" y="2990850"/>
            <a:ext cx="1331913" cy="719138"/>
            <a:chOff x="4921" y="1547"/>
            <a:chExt cx="295" cy="545"/>
          </a:xfrm>
        </p:grpSpPr>
        <p:sp>
          <p:nvSpPr>
            <p:cNvPr id="60" name="Line 50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61" name="Line 51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62" name="Text Box 52"/>
          <p:cNvSpPr txBox="1">
            <a:spLocks noChangeArrowheads="1"/>
          </p:cNvSpPr>
          <p:nvPr/>
        </p:nvSpPr>
        <p:spPr bwMode="auto">
          <a:xfrm>
            <a:off x="1585913" y="3033713"/>
            <a:ext cx="933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78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4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8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6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8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/>
      <p:bldP spid="30" grpId="0"/>
      <p:bldP spid="30" grpId="1"/>
      <p:bldP spid="31" grpId="0"/>
      <p:bldP spid="33" grpId="0" animBg="1"/>
      <p:bldP spid="37" grpId="0"/>
      <p:bldP spid="37" grpId="1"/>
      <p:bldP spid="38" grpId="0"/>
      <p:bldP spid="38" grpId="1"/>
      <p:bldP spid="39" grpId="0"/>
      <p:bldP spid="40" grpId="0"/>
      <p:bldP spid="40" grpId="1"/>
      <p:bldP spid="41" grpId="0" animBg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11325"/>
            <a:ext cx="54562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909888"/>
            <a:ext cx="34131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967288" y="981075"/>
            <a:ext cx="3889375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حل المعادلة التالية : س ــ 1 = ــ 3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659563" y="2205038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ــ 3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7704138" y="274478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+ 1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6985000" y="2744788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srgbClr val="FF0000"/>
                </a:solidFill>
              </a:rPr>
              <a:t>+ 1</a:t>
            </a:r>
            <a:endParaRPr lang="hi-IN" sz="2400" b="1">
              <a:solidFill>
                <a:srgbClr val="FF0000"/>
              </a:solidFill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 flipH="1">
            <a:off x="6443663" y="3321050"/>
            <a:ext cx="248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7848600" y="2312988"/>
            <a:ext cx="468313" cy="865187"/>
            <a:chOff x="4921" y="1547"/>
            <a:chExt cx="295" cy="545"/>
          </a:xfrm>
        </p:grpSpPr>
        <p:sp>
          <p:nvSpPr>
            <p:cNvPr id="42" name="Line 16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3455988" y="3105150"/>
            <a:ext cx="9350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7524750" y="2457450"/>
            <a:ext cx="938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659563" y="3476625"/>
            <a:ext cx="205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س       =  ــ 2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632700" y="2241550"/>
            <a:ext cx="75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>
                <a:solidFill>
                  <a:prstClr val="black"/>
                </a:solidFill>
              </a:rPr>
              <a:t>ــ 1</a:t>
            </a:r>
            <a:endParaRPr lang="hi-IN" sz="2400" b="1">
              <a:solidFill>
                <a:prstClr val="black"/>
              </a:solidFill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503238" y="2816225"/>
            <a:ext cx="4824412" cy="118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>
              <a:solidFill>
                <a:prstClr val="black"/>
              </a:solidFill>
            </a:endParaRPr>
          </a:p>
        </p:txBody>
      </p:sp>
      <p:pic>
        <p:nvPicPr>
          <p:cNvPr id="52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5238" y="3500438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7938" y="3033713"/>
            <a:ext cx="2984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0" y="30226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0" y="30226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4463" y="3022600"/>
            <a:ext cx="29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7" name="Group 43"/>
          <p:cNvGrpSpPr>
            <a:grpSpLocks/>
          </p:cNvGrpSpPr>
          <p:nvPr/>
        </p:nvGrpSpPr>
        <p:grpSpPr bwMode="auto">
          <a:xfrm>
            <a:off x="3851275" y="3105150"/>
            <a:ext cx="323850" cy="574675"/>
            <a:chOff x="4921" y="1547"/>
            <a:chExt cx="295" cy="545"/>
          </a:xfrm>
        </p:grpSpPr>
        <p:sp>
          <p:nvSpPr>
            <p:cNvPr id="58" name="Line 44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60" name="Text Box 49"/>
          <p:cNvSpPr txBox="1">
            <a:spLocks noChangeArrowheads="1"/>
          </p:cNvSpPr>
          <p:nvPr/>
        </p:nvSpPr>
        <p:spPr bwMode="auto">
          <a:xfrm>
            <a:off x="1403350" y="3105150"/>
            <a:ext cx="933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3200" b="1">
                <a:solidFill>
                  <a:prstClr val="black"/>
                </a:solidFill>
              </a:rPr>
              <a:t>صفر</a:t>
            </a:r>
            <a:endParaRPr lang="hi-IN" sz="3200" b="1">
              <a:solidFill>
                <a:prstClr val="black"/>
              </a:solidFill>
            </a:endParaRPr>
          </a:p>
        </p:txBody>
      </p:sp>
      <p:pic>
        <p:nvPicPr>
          <p:cNvPr id="61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113" y="3500438"/>
            <a:ext cx="3349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Group 46"/>
          <p:cNvGrpSpPr>
            <a:grpSpLocks/>
          </p:cNvGrpSpPr>
          <p:nvPr/>
        </p:nvGrpSpPr>
        <p:grpSpPr bwMode="auto">
          <a:xfrm>
            <a:off x="1800225" y="3141663"/>
            <a:ext cx="323850" cy="574675"/>
            <a:chOff x="4921" y="1547"/>
            <a:chExt cx="295" cy="545"/>
          </a:xfrm>
        </p:grpSpPr>
        <p:sp>
          <p:nvSpPr>
            <p:cNvPr id="63" name="Line 47"/>
            <p:cNvSpPr>
              <a:spLocks noChangeShapeType="1"/>
            </p:cNvSpPr>
            <p:nvPr/>
          </p:nvSpPr>
          <p:spPr bwMode="auto">
            <a:xfrm flipH="1">
              <a:off x="4921" y="1547"/>
              <a:ext cx="272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>
              <a:off x="4921" y="1547"/>
              <a:ext cx="295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37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8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/>
      <p:bldP spid="38" grpId="0"/>
      <p:bldP spid="38" grpId="1"/>
      <p:bldP spid="39" grpId="0"/>
      <p:bldP spid="40" grpId="0" animBg="1"/>
      <p:bldP spid="45" grpId="0"/>
      <p:bldP spid="45" grpId="1"/>
      <p:bldP spid="48" grpId="0"/>
      <p:bldP spid="48" grpId="1"/>
      <p:bldP spid="49" grpId="0"/>
      <p:bldP spid="50" grpId="0"/>
      <p:bldP spid="50" grpId="1"/>
      <p:bldP spid="51" grpId="0" animBg="1"/>
      <p:bldP spid="60" grpId="0"/>
      <p:bldP spid="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64" y="31367"/>
            <a:ext cx="9351064" cy="6826633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220072" y="6165304"/>
            <a:ext cx="3744416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19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03563" cy="64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6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391"/>
            <a:ext cx="8934017" cy="72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336704" cy="47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332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40640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6" name="Group 8"/>
          <p:cNvGrpSpPr>
            <a:grpSpLocks/>
          </p:cNvGrpSpPr>
          <p:nvPr/>
        </p:nvGrpSpPr>
        <p:grpSpPr bwMode="auto">
          <a:xfrm rot="5400000">
            <a:off x="1354138" y="-444500"/>
            <a:ext cx="6308725" cy="7362825"/>
            <a:chOff x="0" y="0"/>
            <a:chExt cx="5760" cy="4320"/>
          </a:xfrm>
        </p:grpSpPr>
        <p:pic>
          <p:nvPicPr>
            <p:cNvPr id="13320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317" name="Group 11"/>
          <p:cNvGrpSpPr>
            <a:grpSpLocks/>
          </p:cNvGrpSpPr>
          <p:nvPr/>
        </p:nvGrpSpPr>
        <p:grpSpPr bwMode="auto">
          <a:xfrm rot="10800000">
            <a:off x="0" y="114300"/>
            <a:ext cx="9131300" cy="6643688"/>
            <a:chOff x="0" y="0"/>
            <a:chExt cx="5760" cy="4320"/>
          </a:xfrm>
        </p:grpSpPr>
        <p:pic>
          <p:nvPicPr>
            <p:cNvPr id="1331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9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5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639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EFE"/>
              </a:clrFrom>
              <a:clrTo>
                <a:srgbClr val="FB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77057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00213" y="4276725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B22884"/>
                </a:solidFill>
              </a:rPr>
              <a:t>تمثل عدد الكتب عند احمد في البداية</a:t>
            </a:r>
            <a:endParaRPr lang="en-US" altLang="ar-SA" sz="2400" smtClean="0">
              <a:solidFill>
                <a:srgbClr val="B22884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03575" y="4797425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B22884"/>
                </a:solidFill>
              </a:rPr>
              <a:t>س + 2 = 6</a:t>
            </a:r>
            <a:endParaRPr lang="en-US" altLang="ar-SA" sz="2400" smtClean="0">
              <a:solidFill>
                <a:srgbClr val="B22884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11188" y="5300663"/>
            <a:ext cx="453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B22884"/>
                </a:solidFill>
              </a:rPr>
              <a:t>اجد العدد الذي اذا اضفناه الى 2 كان الناتج 6</a:t>
            </a:r>
            <a:endParaRPr lang="en-US" altLang="ar-SA" sz="2400" smtClean="0">
              <a:solidFill>
                <a:srgbClr val="B22884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59113" y="5876925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B22884"/>
                </a:solidFill>
              </a:rPr>
              <a:t>4</a:t>
            </a:r>
            <a:endParaRPr lang="en-US" altLang="ar-SA" sz="2400" smtClean="0">
              <a:solidFill>
                <a:srgbClr val="B228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37877"/>
          <a:stretch>
            <a:fillRect/>
          </a:stretch>
        </p:blipFill>
        <p:spPr bwMode="auto">
          <a:xfrm>
            <a:off x="2479675" y="87313"/>
            <a:ext cx="4440238" cy="1590675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844675"/>
            <a:ext cx="633095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7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78386"/>
            <a:ext cx="9324528" cy="69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6357950" y="2786058"/>
            <a:ext cx="21955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س  + 9  = 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7115194" y="3254370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 Box 87"/>
          <p:cNvSpPr txBox="1">
            <a:spLocks noChangeArrowheads="1"/>
          </p:cNvSpPr>
          <p:nvPr/>
        </p:nvSpPr>
        <p:spPr bwMode="auto">
          <a:xfrm>
            <a:off x="6400814" y="3254370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6357950" y="3757608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 flipH="1">
            <a:off x="7437450" y="2820983"/>
            <a:ext cx="431800" cy="757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6465900" y="3984620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س         =  ــ 1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1228702" y="2787641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س </a:t>
            </a:r>
            <a:r>
              <a:rPr lang="ar-SA" sz="2400" b="1" dirty="0">
                <a:solidFill>
                  <a:prstClr val="black"/>
                </a:solidFill>
              </a:rPr>
              <a:t>+ </a:t>
            </a:r>
            <a:r>
              <a:rPr lang="ar-SA" sz="2400" b="1" dirty="0" smtClean="0">
                <a:solidFill>
                  <a:prstClr val="black"/>
                </a:solidFill>
              </a:rPr>
              <a:t>9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1327122" y="3543291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1 + 9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857224" y="4164027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8   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074709" y="4216391"/>
            <a:ext cx="504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</a:p>
        </p:txBody>
      </p:sp>
      <p:pic>
        <p:nvPicPr>
          <p:cNvPr id="90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597" y="2200266"/>
            <a:ext cx="768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" name="Group 81"/>
          <p:cNvGrpSpPr>
            <a:grpSpLocks/>
          </p:cNvGrpSpPr>
          <p:nvPr/>
        </p:nvGrpSpPr>
        <p:grpSpPr bwMode="auto">
          <a:xfrm>
            <a:off x="4279900" y="990587"/>
            <a:ext cx="4721224" cy="581025"/>
            <a:chOff x="2696" y="142"/>
            <a:chExt cx="2974" cy="366"/>
          </a:xfrm>
        </p:grpSpPr>
        <p:grpSp>
          <p:nvGrpSpPr>
            <p:cNvPr id="92" name="Group 53"/>
            <p:cNvGrpSpPr>
              <a:grpSpLocks/>
            </p:cNvGrpSpPr>
            <p:nvPr/>
          </p:nvGrpSpPr>
          <p:grpSpPr bwMode="auto">
            <a:xfrm>
              <a:off x="2696" y="142"/>
              <a:ext cx="2974" cy="366"/>
              <a:chOff x="2696" y="1340"/>
              <a:chExt cx="2974" cy="366"/>
            </a:xfrm>
          </p:grpSpPr>
          <p:pic>
            <p:nvPicPr>
              <p:cNvPr id="95" name="Picture 5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42" y="1340"/>
                <a:ext cx="92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Text Box 58"/>
              <p:cNvSpPr txBox="1">
                <a:spLocks noChangeArrowheads="1"/>
              </p:cNvSpPr>
              <p:nvPr/>
            </p:nvSpPr>
            <p:spPr bwMode="auto">
              <a:xfrm>
                <a:off x="2696" y="1366"/>
                <a:ext cx="2089" cy="29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حل </a:t>
                </a:r>
                <a:r>
                  <a:rPr lang="ar-SA" sz="2400" b="1" dirty="0" smtClean="0">
                    <a:solidFill>
                      <a:srgbClr val="FF0000"/>
                    </a:solidFill>
                  </a:rPr>
                  <a:t>المعادلات </a:t>
                </a:r>
                <a:r>
                  <a:rPr lang="ar-SA" sz="2400" b="1" dirty="0">
                    <a:solidFill>
                      <a:srgbClr val="FF0000"/>
                    </a:solidFill>
                  </a:rPr>
                  <a:t>بالجمع والطرح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3" name="Rectangle 79"/>
            <p:cNvSpPr>
              <a:spLocks noChangeArrowheads="1"/>
            </p:cNvSpPr>
            <p:nvPr/>
          </p:nvSpPr>
          <p:spPr bwMode="auto">
            <a:xfrm>
              <a:off x="4989" y="164"/>
              <a:ext cx="91" cy="27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  <p:sp>
          <p:nvSpPr>
            <p:cNvPr id="94" name="Rectangle 80"/>
            <p:cNvSpPr>
              <a:spLocks noChangeArrowheads="1"/>
            </p:cNvSpPr>
            <p:nvPr/>
          </p:nvSpPr>
          <p:spPr bwMode="auto">
            <a:xfrm>
              <a:off x="5397" y="164"/>
              <a:ext cx="91" cy="27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>
                <a:solidFill>
                  <a:prstClr val="black"/>
                </a:solidFill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785926"/>
            <a:ext cx="395764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54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38113"/>
            <a:ext cx="78676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403350" y="1628775"/>
            <a:ext cx="5027613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476375" y="3132138"/>
            <a:ext cx="5027613" cy="1089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95450" y="4292600"/>
            <a:ext cx="5027613" cy="1512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30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32" y="836713"/>
            <a:ext cx="6948264" cy="52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25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58888" y="2420938"/>
            <a:ext cx="597693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800000"/>
                </a:solidFill>
                <a:cs typeface="Arabic Transparent" pitchFamily="2" charset="0"/>
              </a:rPr>
              <a:t>المتغير: لتكن  د تمثل ادنى حرارة سجلت في المدينه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800000"/>
                </a:solidFill>
                <a:cs typeface="Arabic Transparent" pitchFamily="2" charset="0"/>
              </a:rPr>
              <a:t> 54  = 29 + د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800000"/>
                </a:solidFill>
                <a:cs typeface="Arabic Transparent" pitchFamily="2" charset="0"/>
              </a:rPr>
              <a:t>- 29 =- 29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800000"/>
                </a:solidFill>
                <a:cs typeface="Arabic Transparent" pitchFamily="2" charset="0"/>
              </a:rPr>
              <a:t> 25  =     د</a:t>
            </a:r>
            <a:endParaRPr lang="en-US" altLang="ar-SA" sz="2400" b="1" smtClean="0">
              <a:solidFill>
                <a:srgbClr val="800000"/>
              </a:solidFill>
              <a:cs typeface="Arabic Transparent" pitchFamily="2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5435600" y="39338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"/>
          <a:stretch>
            <a:fillRect/>
          </a:stretch>
        </p:blipFill>
        <p:spPr bwMode="auto">
          <a:xfrm>
            <a:off x="2195513" y="476250"/>
            <a:ext cx="5761037" cy="1701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87675" y="5157788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006699"/>
                </a:solidFill>
              </a:rPr>
              <a:t>التحقق : 54 = 29 + 25 </a:t>
            </a:r>
            <a:endParaRPr lang="en-US" altLang="ar-SA" sz="2400" smtClean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88900"/>
            <a:ext cx="7488237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77050" y="641350"/>
            <a:ext cx="1439863" cy="1138238"/>
          </a:xfrm>
          <a:prstGeom prst="rect">
            <a:avLst/>
          </a:prstGeom>
          <a:solidFill>
            <a:srgbClr val="FFFF99">
              <a:alpha val="4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ـــــــــــــــــــــــــ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</a:t>
            </a:r>
            <a:r>
              <a:rPr lang="ar-SA" altLang="ar-SA" sz="2000" smtClean="0">
                <a:solidFill>
                  <a:srgbClr val="000000"/>
                </a:solidFill>
              </a:rPr>
              <a:t>+2 = + 2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س      =   3</a:t>
            </a:r>
            <a:endParaRPr lang="en-US" altLang="ar-SA" sz="2000" smtClean="0">
              <a:solidFill>
                <a:srgbClr val="000000"/>
              </a:solidFill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05038"/>
            <a:ext cx="7200900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8100"/>
            <a:ext cx="74199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924300" y="1341438"/>
            <a:ext cx="15843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019925" y="1341438"/>
            <a:ext cx="15843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635375" y="1844675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6948488" y="1773238"/>
            <a:ext cx="15843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140200" y="220503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732588" y="2205038"/>
            <a:ext cx="180022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3635375" y="2708275"/>
            <a:ext cx="4897438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6588125" y="4398963"/>
            <a:ext cx="1871663" cy="1296987"/>
          </a:xfrm>
          <a:prstGeom prst="rect">
            <a:avLst/>
          </a:prstGeom>
          <a:solidFill>
            <a:srgbClr val="CC99FF">
              <a:alpha val="2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     </a:t>
            </a:r>
            <a:r>
              <a:rPr lang="ar-SA" altLang="ar-SA" sz="2000" smtClean="0">
                <a:solidFill>
                  <a:srgbClr val="000000"/>
                </a:solidFill>
              </a:rPr>
              <a:t>+3  = +3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ـــــــــــــــــــــــــــــــــــ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  ص         =  7</a:t>
            </a:r>
            <a:endParaRPr lang="en-US" altLang="ar-SA" sz="2000" smtClean="0">
              <a:solidFill>
                <a:srgbClr val="000000"/>
              </a:solidFill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6732588" y="6021388"/>
            <a:ext cx="19446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FF0000"/>
                </a:solidFill>
              </a:rPr>
              <a:t>التحقق: 7- 3 = 4 </a:t>
            </a:r>
            <a:endParaRPr lang="en-US" altLang="ar-SA" sz="2000" smtClean="0">
              <a:solidFill>
                <a:srgbClr val="FF0000"/>
              </a:solidFill>
            </a:endParaRP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241800" y="4365625"/>
            <a:ext cx="1871663" cy="1296988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     </a:t>
            </a:r>
            <a:r>
              <a:rPr lang="ar-SA" altLang="ar-SA" sz="2000" smtClean="0">
                <a:solidFill>
                  <a:srgbClr val="000000"/>
                </a:solidFill>
              </a:rPr>
              <a:t>+4  = +4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ـــــــــــــــــــــــــــــــــــ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      ل       =  2</a:t>
            </a:r>
            <a:endParaRPr lang="en-US" altLang="ar-SA" sz="2000" smtClean="0">
              <a:solidFill>
                <a:srgbClr val="000000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211638" y="6092825"/>
            <a:ext cx="194468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FF0000"/>
                </a:solidFill>
              </a:rPr>
              <a:t>التحقق: 2- 4 = -2 </a:t>
            </a:r>
            <a:endParaRPr lang="en-US" altLang="ar-SA" sz="2000" smtClean="0">
              <a:solidFill>
                <a:srgbClr val="FF0000"/>
              </a:solidFill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692275" y="6092825"/>
            <a:ext cx="19446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FF0000"/>
                </a:solidFill>
              </a:rPr>
              <a:t>التحقق: -1- 8 = -9 </a:t>
            </a:r>
            <a:endParaRPr lang="en-US" altLang="ar-SA" sz="2000" smtClean="0">
              <a:solidFill>
                <a:srgbClr val="FF0000"/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1692275" y="4365625"/>
            <a:ext cx="1871663" cy="1296988"/>
          </a:xfrm>
          <a:prstGeom prst="rect">
            <a:avLst/>
          </a:prstGeom>
          <a:solidFill>
            <a:srgbClr val="00FF00">
              <a:alpha val="2313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mtClean="0">
                <a:solidFill>
                  <a:srgbClr val="000000"/>
                </a:solidFill>
              </a:rPr>
              <a:t>        </a:t>
            </a:r>
            <a:r>
              <a:rPr lang="ar-SA" altLang="ar-SA" sz="2000" smtClean="0">
                <a:solidFill>
                  <a:srgbClr val="000000"/>
                </a:solidFill>
              </a:rPr>
              <a:t>+ 8 = + 8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ـــــــــــــــــــــــــــــــــــ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000" smtClean="0">
                <a:solidFill>
                  <a:srgbClr val="000000"/>
                </a:solidFill>
              </a:rPr>
              <a:t>م       =  -1</a:t>
            </a:r>
            <a:endParaRPr lang="en-US" altLang="ar-SA" sz="2000" smtClean="0">
              <a:solidFill>
                <a:srgbClr val="000000"/>
              </a:solidFill>
            </a:endParaRPr>
          </a:p>
        </p:txBody>
      </p:sp>
      <p:sp>
        <p:nvSpPr>
          <p:cNvPr id="22545" name="Line 25"/>
          <p:cNvSpPr>
            <a:spLocks noChangeShapeType="1"/>
          </p:cNvSpPr>
          <p:nvPr/>
        </p:nvSpPr>
        <p:spPr bwMode="auto">
          <a:xfrm>
            <a:off x="2195513" y="4521200"/>
            <a:ext cx="73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403350" y="3284538"/>
            <a:ext cx="7561263" cy="3240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6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6" grpId="0" animBg="1"/>
      <p:bldP spid="22547" grpId="0" animBg="1"/>
      <p:bldP spid="22548" grpId="0" animBg="1"/>
      <p:bldP spid="22549" grpId="0" animBg="1"/>
      <p:bldP spid="22550" grpId="0" animBg="1"/>
      <p:bldP spid="22551" grpId="0" animBg="1"/>
      <p:bldP spid="225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"/>
            <a:ext cx="8634536" cy="6909109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395536" y="323364"/>
            <a:ext cx="36724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0000"/>
                </a:solidFill>
              </a:rPr>
              <a:t>معادلات</a:t>
            </a:r>
            <a:endParaRPr lang="ar-SA" dirty="0">
              <a:solidFill>
                <a:srgbClr val="0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1560" y="0"/>
            <a:ext cx="495039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معادلات</a:t>
            </a:r>
            <a:endParaRPr lang="ar-SA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48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4"/>
          <a:stretch>
            <a:fillRect/>
          </a:stretch>
        </p:blipFill>
        <p:spPr bwMode="auto">
          <a:xfrm>
            <a:off x="920750" y="38100"/>
            <a:ext cx="817245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042988" y="1773238"/>
            <a:ext cx="7632700" cy="2160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924300" y="3933825"/>
            <a:ext cx="17272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59563" y="3860800"/>
            <a:ext cx="2016125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51275" y="4437063"/>
            <a:ext cx="17272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804025" y="4365625"/>
            <a:ext cx="19431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067175" y="4941888"/>
            <a:ext cx="17272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019925" y="4868863"/>
            <a:ext cx="17272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076825" y="5300663"/>
            <a:ext cx="3671888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mtClean="0">
              <a:solidFill>
                <a:srgbClr val="000000"/>
              </a:solidFill>
            </a:endParaRPr>
          </a:p>
        </p:txBody>
      </p:sp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0930">
            <a:off x="900113" y="3636963"/>
            <a:ext cx="3048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5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80835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43213" y="2781300"/>
            <a:ext cx="324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ar-SA" smtClean="0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58888" y="2420938"/>
            <a:ext cx="5976937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99"/>
                </a:solidFill>
                <a:cs typeface="Arabic Transparent" pitchFamily="2" charset="0"/>
              </a:rPr>
              <a:t>المتغير: لتكن  ع معدل عمر الاسد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99"/>
                </a:solidFill>
                <a:cs typeface="Arabic Transparent" pitchFamily="2" charset="0"/>
              </a:rPr>
              <a:t> ع – 13 = 22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99"/>
                </a:solidFill>
                <a:cs typeface="Arabic Transparent" pitchFamily="2" charset="0"/>
              </a:rPr>
              <a:t>+ 13 =+ 13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b="1" smtClean="0">
                <a:solidFill>
                  <a:srgbClr val="000099"/>
                </a:solidFill>
                <a:cs typeface="Arabic Transparent" pitchFamily="2" charset="0"/>
              </a:rPr>
              <a:t> ع    =  35 سنه</a:t>
            </a:r>
            <a:endParaRPr lang="en-US" altLang="ar-SA" sz="2400" b="1" smtClean="0">
              <a:solidFill>
                <a:srgbClr val="000099"/>
              </a:solidFill>
              <a:cs typeface="Arabic Transparent" pitchFamily="2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292725" y="39243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6357950" y="3113103"/>
            <a:ext cx="21955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ن + 6  = 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7294588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 Box 87"/>
          <p:cNvSpPr txBox="1">
            <a:spLocks noChangeArrowheads="1"/>
          </p:cNvSpPr>
          <p:nvPr/>
        </p:nvSpPr>
        <p:spPr bwMode="auto">
          <a:xfrm>
            <a:off x="6600840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6357950" y="408465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 flipH="1">
            <a:off x="7786710" y="3143248"/>
            <a:ext cx="214314" cy="7858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6465900" y="4311665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ن        = 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1228702" y="3114686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ن </a:t>
            </a:r>
            <a:r>
              <a:rPr lang="ar-SA" sz="2400" b="1" dirty="0">
                <a:solidFill>
                  <a:prstClr val="black"/>
                </a:solidFill>
              </a:rPr>
              <a:t>+ </a:t>
            </a:r>
            <a:r>
              <a:rPr lang="ar-SA" sz="2400" b="1" dirty="0" smtClean="0">
                <a:solidFill>
                  <a:prstClr val="black"/>
                </a:solidFill>
              </a:rPr>
              <a:t>6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1327143" y="3870336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2 + 6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984239" y="4491072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8    = 8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209655" y="4500570"/>
            <a:ext cx="504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</a:p>
        </p:txBody>
      </p:sp>
      <p:pic>
        <p:nvPicPr>
          <p:cNvPr id="90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597" y="2527311"/>
            <a:ext cx="768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357298"/>
            <a:ext cx="3676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مجموعة 17"/>
          <p:cNvGrpSpPr/>
          <p:nvPr/>
        </p:nvGrpSpPr>
        <p:grpSpPr>
          <a:xfrm>
            <a:off x="3643306" y="1157272"/>
            <a:ext cx="5286412" cy="857256"/>
            <a:chOff x="3643306" y="857232"/>
            <a:chExt cx="5286412" cy="928694"/>
          </a:xfrm>
        </p:grpSpPr>
        <p:sp>
          <p:nvSpPr>
            <p:cNvPr id="21" name="دبوس زينة 20"/>
            <p:cNvSpPr/>
            <p:nvPr/>
          </p:nvSpPr>
          <p:spPr>
            <a:xfrm>
              <a:off x="3643306" y="857232"/>
              <a:ext cx="4071966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23" name="مجموعة 16"/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26" name="دبوس زينة 25"/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12294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970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92150"/>
            <a:ext cx="77057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6072198" y="3113103"/>
            <a:ext cx="21955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7  =  ص  + 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7600972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 Box 87"/>
          <p:cNvSpPr txBox="1">
            <a:spLocks noChangeArrowheads="1"/>
          </p:cNvSpPr>
          <p:nvPr/>
        </p:nvSpPr>
        <p:spPr bwMode="auto">
          <a:xfrm>
            <a:off x="6137292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ــ 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6357950" y="408465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 flipH="1">
            <a:off x="6572264" y="3214686"/>
            <a:ext cx="285752" cy="714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6357950" y="4311665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5  =  ص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928662" y="3114686"/>
            <a:ext cx="2301877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7  =  ص  + 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828648" y="3870336"/>
            <a:ext cx="24003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7  =   5  + 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1212841" y="4491072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7  =       7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074709" y="4543436"/>
            <a:ext cx="504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</a:p>
        </p:txBody>
      </p:sp>
      <p:pic>
        <p:nvPicPr>
          <p:cNvPr id="90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597" y="2527311"/>
            <a:ext cx="768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357298"/>
            <a:ext cx="3676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مجموعة 17"/>
          <p:cNvGrpSpPr/>
          <p:nvPr/>
        </p:nvGrpSpPr>
        <p:grpSpPr>
          <a:xfrm>
            <a:off x="3643306" y="1157272"/>
            <a:ext cx="5286412" cy="857256"/>
            <a:chOff x="3643306" y="857232"/>
            <a:chExt cx="5286412" cy="928694"/>
          </a:xfrm>
        </p:grpSpPr>
        <p:sp>
          <p:nvSpPr>
            <p:cNvPr id="21" name="دبوس زينة 20"/>
            <p:cNvSpPr/>
            <p:nvPr/>
          </p:nvSpPr>
          <p:spPr>
            <a:xfrm>
              <a:off x="3643306" y="857232"/>
              <a:ext cx="4071966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23" name="مجموعة 16"/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26" name="دبوس زينة 25"/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4998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6357950" y="3113103"/>
            <a:ext cx="21955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م + 5  =   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7323164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Text Box 87"/>
          <p:cNvSpPr txBox="1">
            <a:spLocks noChangeArrowheads="1"/>
          </p:cNvSpPr>
          <p:nvPr/>
        </p:nvSpPr>
        <p:spPr bwMode="auto">
          <a:xfrm>
            <a:off x="6557976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Line 70"/>
          <p:cNvSpPr>
            <a:spLocks noChangeShapeType="1"/>
          </p:cNvSpPr>
          <p:nvPr/>
        </p:nvSpPr>
        <p:spPr bwMode="auto">
          <a:xfrm flipH="1">
            <a:off x="6357950" y="408465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4" name="Line 71"/>
          <p:cNvSpPr>
            <a:spLocks noChangeShapeType="1"/>
          </p:cNvSpPr>
          <p:nvPr/>
        </p:nvSpPr>
        <p:spPr bwMode="auto">
          <a:xfrm flipH="1">
            <a:off x="7858148" y="3143248"/>
            <a:ext cx="214314" cy="78581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85" name="Text Box 87"/>
          <p:cNvSpPr txBox="1">
            <a:spLocks noChangeArrowheads="1"/>
          </p:cNvSpPr>
          <p:nvPr/>
        </p:nvSpPr>
        <p:spPr bwMode="auto">
          <a:xfrm>
            <a:off x="6465900" y="4311665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م        =  ــ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1228702" y="3114686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م </a:t>
            </a:r>
            <a:r>
              <a:rPr lang="ar-SA" sz="2400" b="1" dirty="0">
                <a:solidFill>
                  <a:prstClr val="black"/>
                </a:solidFill>
              </a:rPr>
              <a:t>+ </a:t>
            </a:r>
            <a:r>
              <a:rPr lang="ar-SA" sz="2400" b="1" dirty="0" smtClean="0">
                <a:solidFill>
                  <a:prstClr val="black"/>
                </a:solidFill>
              </a:rPr>
              <a:t>5 = 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1570031" y="3870336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 ــ 2 + 5 = 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1027101" y="4491072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3    = 3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9" name="Text Box 87"/>
          <p:cNvSpPr txBox="1">
            <a:spLocks noChangeArrowheads="1"/>
          </p:cNvSpPr>
          <p:nvPr/>
        </p:nvSpPr>
        <p:spPr bwMode="auto">
          <a:xfrm>
            <a:off x="1209655" y="4500570"/>
            <a:ext cx="504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</a:p>
        </p:txBody>
      </p:sp>
      <p:pic>
        <p:nvPicPr>
          <p:cNvPr id="90" name="Picture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597" y="2527311"/>
            <a:ext cx="768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357298"/>
            <a:ext cx="3676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7"/>
          <p:cNvGrpSpPr/>
          <p:nvPr/>
        </p:nvGrpSpPr>
        <p:grpSpPr>
          <a:xfrm>
            <a:off x="3643306" y="1157272"/>
            <a:ext cx="5286412" cy="857256"/>
            <a:chOff x="3643306" y="857232"/>
            <a:chExt cx="5286412" cy="928694"/>
          </a:xfrm>
        </p:grpSpPr>
        <p:sp>
          <p:nvSpPr>
            <p:cNvPr id="21" name="دبوس زينة 20"/>
            <p:cNvSpPr/>
            <p:nvPr/>
          </p:nvSpPr>
          <p:spPr>
            <a:xfrm>
              <a:off x="3643306" y="857232"/>
              <a:ext cx="4071966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مجموعة 16"/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26" name="دبوس زينة 25"/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42515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2" grpId="0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214290"/>
            <a:ext cx="283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3676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مجموعة 17"/>
          <p:cNvGrpSpPr/>
          <p:nvPr/>
        </p:nvGrpSpPr>
        <p:grpSpPr>
          <a:xfrm>
            <a:off x="3643306" y="1157272"/>
            <a:ext cx="5286412" cy="857256"/>
            <a:chOff x="3643306" y="857232"/>
            <a:chExt cx="5286412" cy="928694"/>
          </a:xfrm>
        </p:grpSpPr>
        <p:sp>
          <p:nvSpPr>
            <p:cNvPr id="21" name="دبوس زينة 20"/>
            <p:cNvSpPr/>
            <p:nvPr/>
          </p:nvSpPr>
          <p:spPr>
            <a:xfrm>
              <a:off x="3643306" y="857232"/>
              <a:ext cx="4071966" cy="928694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3" name="مجموعة 16"/>
            <p:cNvGrpSpPr/>
            <p:nvPr/>
          </p:nvGrpSpPr>
          <p:grpSpPr>
            <a:xfrm>
              <a:off x="7715272" y="857232"/>
              <a:ext cx="1214446" cy="928694"/>
              <a:chOff x="7715272" y="857232"/>
              <a:chExt cx="1214446" cy="928694"/>
            </a:xfrm>
          </p:grpSpPr>
          <p:sp>
            <p:nvSpPr>
              <p:cNvPr id="26" name="دبوس زينة 25"/>
              <p:cNvSpPr/>
              <p:nvPr/>
            </p:nvSpPr>
            <p:spPr>
              <a:xfrm>
                <a:off x="7715272" y="857232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43846" y="1000110"/>
                <a:ext cx="1138220" cy="571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6357950" y="3113103"/>
            <a:ext cx="2195513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 2 =  أ  +  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2" name="Text Box 87"/>
          <p:cNvSpPr txBox="1">
            <a:spLocks noChangeArrowheads="1"/>
          </p:cNvSpPr>
          <p:nvPr/>
        </p:nvSpPr>
        <p:spPr bwMode="auto">
          <a:xfrm>
            <a:off x="7600972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6415100" y="3581415"/>
            <a:ext cx="863600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FF0000"/>
                </a:solidFill>
              </a:rPr>
              <a:t>ــ </a:t>
            </a:r>
            <a:r>
              <a:rPr lang="ar-SA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Line 70"/>
          <p:cNvSpPr>
            <a:spLocks noChangeShapeType="1"/>
          </p:cNvSpPr>
          <p:nvPr/>
        </p:nvSpPr>
        <p:spPr bwMode="auto">
          <a:xfrm flipH="1">
            <a:off x="6357950" y="4084653"/>
            <a:ext cx="219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25" name="Line 71"/>
          <p:cNvSpPr>
            <a:spLocks noChangeShapeType="1"/>
          </p:cNvSpPr>
          <p:nvPr/>
        </p:nvSpPr>
        <p:spPr bwMode="auto">
          <a:xfrm flipH="1">
            <a:off x="6815154" y="3167049"/>
            <a:ext cx="431800" cy="76201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>
              <a:solidFill>
                <a:prstClr val="black"/>
              </a:solidFill>
            </a:endParaRPr>
          </a:p>
        </p:txBody>
      </p:sp>
      <p:sp>
        <p:nvSpPr>
          <p:cNvPr id="28" name="Text Box 87"/>
          <p:cNvSpPr txBox="1">
            <a:spLocks noChangeArrowheads="1"/>
          </p:cNvSpPr>
          <p:nvPr/>
        </p:nvSpPr>
        <p:spPr bwMode="auto">
          <a:xfrm>
            <a:off x="6557976" y="4311665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8  =  أ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9" name="Text Box 87"/>
          <p:cNvSpPr txBox="1">
            <a:spLocks noChangeArrowheads="1"/>
          </p:cNvSpPr>
          <p:nvPr/>
        </p:nvSpPr>
        <p:spPr bwMode="auto">
          <a:xfrm>
            <a:off x="1214414" y="3114686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2  =  أ  +  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0" name="Text Box 87"/>
          <p:cNvSpPr txBox="1">
            <a:spLocks noChangeArrowheads="1"/>
          </p:cNvSpPr>
          <p:nvPr/>
        </p:nvSpPr>
        <p:spPr bwMode="auto">
          <a:xfrm>
            <a:off x="828648" y="3870336"/>
            <a:ext cx="240031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2  =  ــ 8  +  6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1212841" y="4491072"/>
            <a:ext cx="20161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 smtClean="0">
                <a:solidFill>
                  <a:prstClr val="black"/>
                </a:solidFill>
              </a:rPr>
              <a:t>ــ 2  =  ــ 2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1074709" y="4543436"/>
            <a:ext cx="504825" cy="4572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✓</a:t>
            </a:r>
          </a:p>
        </p:txBody>
      </p:sp>
      <p:pic>
        <p:nvPicPr>
          <p:cNvPr id="33" name="Picture 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597" y="2527311"/>
            <a:ext cx="768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5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 animBg="1"/>
      <p:bldP spid="25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49252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6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7382126" cy="69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7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6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6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5867400" y="333375"/>
            <a:ext cx="2808288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</a:rPr>
              <a:t>اسئلة التعزيز :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4813"/>
            <a:ext cx="3240087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80645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FF0000"/>
                </a:solidFill>
                <a:cs typeface="AGA Aladdin Regular" pitchFamily="2" charset="-78"/>
              </a:rPr>
              <a:t>1/ إذا اضفنا (3 ) مكعبات الى الطرف الايسر، فكييف يمكن موازنة الطرف الاخر؟؟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ar-SA" altLang="ar-SA" sz="2400" smtClean="0">
              <a:solidFill>
                <a:srgbClr val="FF0000"/>
              </a:solidFill>
              <a:cs typeface="AGA Aladdin Regular" pitchFamily="2" charset="-78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ar-SA" altLang="ar-SA" sz="2400" smtClean="0">
              <a:solidFill>
                <a:srgbClr val="FF0000"/>
              </a:solidFill>
              <a:cs typeface="AGA Aladdin Regular" pitchFamily="2" charset="-78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FF0000"/>
                </a:solidFill>
                <a:cs typeface="AGA Aladdin Regular" pitchFamily="2" charset="-78"/>
              </a:rPr>
              <a:t>2/اذا اخذنا ( 5 ) مكعبات من الطرف الأيمن فكيف يمكن موازنة الطرف الآخر؟؟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ar-SA" altLang="ar-SA" sz="2400" smtClean="0">
              <a:solidFill>
                <a:srgbClr val="FF0000"/>
              </a:solidFill>
              <a:cs typeface="AGA Aladdin Regular" pitchFamily="2" charset="-78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ar-SA" altLang="ar-SA" sz="2400" smtClean="0">
              <a:solidFill>
                <a:srgbClr val="FF0000"/>
              </a:solidFill>
              <a:cs typeface="AGA Aladdin Regular" pitchFamily="2" charset="-78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FF0000"/>
                </a:solidFill>
                <a:cs typeface="AGA Aladdin Regular" pitchFamily="2" charset="-78"/>
              </a:rPr>
              <a:t>3/ كيف نقارن عدد المكعبات في كل طرف اذا كانت الكفتان متوازنتين؟</a:t>
            </a:r>
            <a:endParaRPr lang="en-US" altLang="ar-SA" sz="2400" smtClean="0">
              <a:solidFill>
                <a:srgbClr val="FF0000"/>
              </a:solidFill>
              <a:cs typeface="AGA Aladdin Regular" pitchFamily="2" charset="-78"/>
            </a:endParaRPr>
          </a:p>
        </p:txBody>
      </p:sp>
      <p:grpSp>
        <p:nvGrpSpPr>
          <p:cNvPr id="14342" name="Group 22"/>
          <p:cNvGrpSpPr>
            <a:grpSpLocks/>
          </p:cNvGrpSpPr>
          <p:nvPr/>
        </p:nvGrpSpPr>
        <p:grpSpPr bwMode="auto">
          <a:xfrm>
            <a:off x="1535113" y="141288"/>
            <a:ext cx="1081087" cy="504825"/>
            <a:chOff x="1655" y="3249"/>
            <a:chExt cx="681" cy="272"/>
          </a:xfrm>
        </p:grpSpPr>
        <p:sp>
          <p:nvSpPr>
            <p:cNvPr id="14357" name="Rectangle 11"/>
            <p:cNvSpPr>
              <a:spLocks noChangeArrowheads="1"/>
            </p:cNvSpPr>
            <p:nvPr/>
          </p:nvSpPr>
          <p:spPr bwMode="auto">
            <a:xfrm>
              <a:off x="1655" y="3249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8" name="Rectangle 12"/>
            <p:cNvSpPr>
              <a:spLocks noChangeArrowheads="1"/>
            </p:cNvSpPr>
            <p:nvPr/>
          </p:nvSpPr>
          <p:spPr bwMode="auto">
            <a:xfrm>
              <a:off x="1791" y="3249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9" name="Rectangle 14"/>
            <p:cNvSpPr>
              <a:spLocks noChangeArrowheads="1"/>
            </p:cNvSpPr>
            <p:nvPr/>
          </p:nvSpPr>
          <p:spPr bwMode="auto">
            <a:xfrm>
              <a:off x="2064" y="3249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0" name="Rectangle 15"/>
            <p:cNvSpPr>
              <a:spLocks noChangeArrowheads="1"/>
            </p:cNvSpPr>
            <p:nvPr/>
          </p:nvSpPr>
          <p:spPr bwMode="auto">
            <a:xfrm>
              <a:off x="2200" y="3249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1" name="Rectangle 16"/>
            <p:cNvSpPr>
              <a:spLocks noChangeArrowheads="1"/>
            </p:cNvSpPr>
            <p:nvPr/>
          </p:nvSpPr>
          <p:spPr bwMode="auto">
            <a:xfrm>
              <a:off x="1927" y="3249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2" name="Rectangle 17"/>
            <p:cNvSpPr>
              <a:spLocks noChangeArrowheads="1"/>
            </p:cNvSpPr>
            <p:nvPr/>
          </p:nvSpPr>
          <p:spPr bwMode="auto">
            <a:xfrm>
              <a:off x="1655" y="3385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3" name="Rectangle 18"/>
            <p:cNvSpPr>
              <a:spLocks noChangeArrowheads="1"/>
            </p:cNvSpPr>
            <p:nvPr/>
          </p:nvSpPr>
          <p:spPr bwMode="auto">
            <a:xfrm>
              <a:off x="1791" y="3385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4" name="Rectangle 19"/>
            <p:cNvSpPr>
              <a:spLocks noChangeArrowheads="1"/>
            </p:cNvSpPr>
            <p:nvPr/>
          </p:nvSpPr>
          <p:spPr bwMode="auto">
            <a:xfrm>
              <a:off x="2064" y="3385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5" name="Rectangle 20"/>
            <p:cNvSpPr>
              <a:spLocks noChangeArrowheads="1"/>
            </p:cNvSpPr>
            <p:nvPr/>
          </p:nvSpPr>
          <p:spPr bwMode="auto">
            <a:xfrm>
              <a:off x="2200" y="3385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66" name="Rectangle 21"/>
            <p:cNvSpPr>
              <a:spLocks noChangeArrowheads="1"/>
            </p:cNvSpPr>
            <p:nvPr/>
          </p:nvSpPr>
          <p:spPr bwMode="auto">
            <a:xfrm>
              <a:off x="1927" y="3385"/>
              <a:ext cx="136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343" name="Group 23"/>
          <p:cNvGrpSpPr>
            <a:grpSpLocks/>
          </p:cNvGrpSpPr>
          <p:nvPr/>
        </p:nvGrpSpPr>
        <p:grpSpPr bwMode="auto">
          <a:xfrm>
            <a:off x="3276600" y="112713"/>
            <a:ext cx="1081088" cy="504825"/>
            <a:chOff x="1655" y="3249"/>
            <a:chExt cx="681" cy="272"/>
          </a:xfrm>
        </p:grpSpPr>
        <p:sp>
          <p:nvSpPr>
            <p:cNvPr id="14347" name="Rectangle 24"/>
            <p:cNvSpPr>
              <a:spLocks noChangeArrowheads="1"/>
            </p:cNvSpPr>
            <p:nvPr/>
          </p:nvSpPr>
          <p:spPr bwMode="auto">
            <a:xfrm>
              <a:off x="1655" y="3249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48" name="Rectangle 25"/>
            <p:cNvSpPr>
              <a:spLocks noChangeArrowheads="1"/>
            </p:cNvSpPr>
            <p:nvPr/>
          </p:nvSpPr>
          <p:spPr bwMode="auto">
            <a:xfrm>
              <a:off x="1791" y="3249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49" name="Rectangle 26"/>
            <p:cNvSpPr>
              <a:spLocks noChangeArrowheads="1"/>
            </p:cNvSpPr>
            <p:nvPr/>
          </p:nvSpPr>
          <p:spPr bwMode="auto">
            <a:xfrm>
              <a:off x="2064" y="3249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0" name="Rectangle 27"/>
            <p:cNvSpPr>
              <a:spLocks noChangeArrowheads="1"/>
            </p:cNvSpPr>
            <p:nvPr/>
          </p:nvSpPr>
          <p:spPr bwMode="auto">
            <a:xfrm>
              <a:off x="2200" y="3249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1" name="Rectangle 28"/>
            <p:cNvSpPr>
              <a:spLocks noChangeArrowheads="1"/>
            </p:cNvSpPr>
            <p:nvPr/>
          </p:nvSpPr>
          <p:spPr bwMode="auto">
            <a:xfrm>
              <a:off x="1927" y="3249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2" name="Rectangle 29"/>
            <p:cNvSpPr>
              <a:spLocks noChangeArrowheads="1"/>
            </p:cNvSpPr>
            <p:nvPr/>
          </p:nvSpPr>
          <p:spPr bwMode="auto">
            <a:xfrm>
              <a:off x="1655" y="3385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3" name="Rectangle 30"/>
            <p:cNvSpPr>
              <a:spLocks noChangeArrowheads="1"/>
            </p:cNvSpPr>
            <p:nvPr/>
          </p:nvSpPr>
          <p:spPr bwMode="auto">
            <a:xfrm>
              <a:off x="1791" y="3385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4" name="Rectangle 31"/>
            <p:cNvSpPr>
              <a:spLocks noChangeArrowheads="1"/>
            </p:cNvSpPr>
            <p:nvPr/>
          </p:nvSpPr>
          <p:spPr bwMode="auto">
            <a:xfrm>
              <a:off x="2064" y="3385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5" name="Rectangle 32"/>
            <p:cNvSpPr>
              <a:spLocks noChangeArrowheads="1"/>
            </p:cNvSpPr>
            <p:nvPr/>
          </p:nvSpPr>
          <p:spPr bwMode="auto">
            <a:xfrm>
              <a:off x="2200" y="3385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  <p:sp>
          <p:nvSpPr>
            <p:cNvPr id="14356" name="Rectangle 33"/>
            <p:cNvSpPr>
              <a:spLocks noChangeArrowheads="1"/>
            </p:cNvSpPr>
            <p:nvPr/>
          </p:nvSpPr>
          <p:spPr bwMode="auto">
            <a:xfrm>
              <a:off x="1927" y="3385"/>
              <a:ext cx="136" cy="136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2555875" y="2708275"/>
            <a:ext cx="4824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3600" b="1" smtClean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بإضافة 3 مكعبات الى الطرف الايمن</a:t>
            </a:r>
            <a:endParaRPr lang="en-US" altLang="ar-SA" sz="3600" b="1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2555875" y="4292600"/>
            <a:ext cx="5472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3600" b="1" smtClean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بأخذ 5 مكعبات الى الطرف الايسر</a:t>
            </a:r>
            <a:endParaRPr lang="en-US" altLang="ar-SA" sz="3600" b="1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900113" y="5876925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altLang="ar-SA" sz="3600" b="1" smtClean="0">
                <a:solidFill>
                  <a:srgbClr val="000000"/>
                </a:solidFill>
                <a:latin typeface="Arabic Typesetting" pitchFamily="66" charset="-78"/>
                <a:cs typeface="Arabic Typesetting" pitchFamily="66" charset="-78"/>
              </a:rPr>
              <a:t>يكون عدد المكعبات في الطرف الايمن يساوي عدد المكعبات في الطرف الايمن </a:t>
            </a:r>
            <a:endParaRPr lang="en-US" altLang="ar-SA" sz="3600" b="1" smtClean="0">
              <a:solidFill>
                <a:srgbClr val="0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46" grpId="0"/>
      <p:bldP spid="13347" grpId="0"/>
      <p:bldP spid="133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9029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816" y="1848"/>
              <a:ext cx="4201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hinThick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ar-SA" altLang="ar-SA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364" name="WordArt 8"/>
          <p:cNvSpPr>
            <a:spLocks noChangeArrowheads="1" noChangeShapeType="1" noTextEdit="1"/>
          </p:cNvSpPr>
          <p:nvPr/>
        </p:nvSpPr>
        <p:spPr bwMode="auto">
          <a:xfrm>
            <a:off x="2771775" y="1268413"/>
            <a:ext cx="4014788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2857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1/   اختر عدد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2857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2/  اضف 4 الى العدد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2857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3/ اطرح 4 من الناتج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1331913" y="4005263"/>
            <a:ext cx="7200900" cy="18732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-342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12700">
                  <a:solidFill>
                    <a:srgbClr val="7A512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abic Typesetting"/>
                <a:cs typeface="Arabic Typesetting"/>
              </a:rPr>
              <a:t>ما الجواب النهائي ؟؟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12700">
                  <a:solidFill>
                    <a:srgbClr val="7A512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abic Typesetting"/>
                <a:cs typeface="Arabic Typesetting"/>
              </a:rPr>
              <a:t>هل يحدث الشيئ نفسه لوبدأت بعدد مختلف؟؟ فسرإجابتك.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827088" y="3068638"/>
            <a:ext cx="2376487" cy="1584325"/>
          </a:xfrm>
          <a:prstGeom prst="wedgeEllipseCallout">
            <a:avLst>
              <a:gd name="adj1" fmla="val -83866"/>
              <a:gd name="adj2" fmla="val -10431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000000"/>
                </a:solidFill>
              </a:rPr>
              <a:t>اختار العدد </a:t>
            </a:r>
            <a:r>
              <a:rPr lang="ar-SA" altLang="ar-SA" sz="2400" b="1" smtClean="0">
                <a:solidFill>
                  <a:srgbClr val="FF0000"/>
                </a:solidFill>
              </a:rPr>
              <a:t>10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000000"/>
                </a:solidFill>
              </a:rPr>
              <a:t>10+ 4=14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 altLang="ar-SA" sz="2400" smtClean="0">
                <a:solidFill>
                  <a:srgbClr val="000000"/>
                </a:solidFill>
              </a:rPr>
              <a:t>14- 4=</a:t>
            </a:r>
            <a:r>
              <a:rPr lang="ar-SA" altLang="ar-SA" sz="2400" b="1" smtClean="0">
                <a:solidFill>
                  <a:srgbClr val="FF0000"/>
                </a:solidFill>
              </a:rPr>
              <a:t>10</a:t>
            </a:r>
            <a:endParaRPr lang="en-US" altLang="ar-SA" sz="24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1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6250"/>
            <a:ext cx="5040312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1547813" y="4365625"/>
            <a:ext cx="6280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smtClean="0">
                <a:ln w="12700">
                  <a:solidFill>
                    <a:srgbClr val="808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abic Transparent"/>
                <a:cs typeface="Arabic Transparent"/>
              </a:rPr>
              <a:t>اذا كانت كفتي الميزان متساويه فما وزن قطعة الحديد  س ؟؟</a:t>
            </a:r>
          </a:p>
        </p:txBody>
      </p:sp>
    </p:spTree>
    <p:extLst>
      <p:ext uri="{BB962C8B-B14F-4D97-AF65-F5344CB8AC3E}">
        <p14:creationId xmlns:p14="http://schemas.microsoft.com/office/powerpoint/2010/main" val="258153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547</Words>
  <Application>Microsoft Office PowerPoint</Application>
  <PresentationFormat>عرض على الشاشة (3:4)‏</PresentationFormat>
  <Paragraphs>132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5</vt:i4>
      </vt:variant>
      <vt:variant>
        <vt:lpstr>عناوين الشرائح</vt:lpstr>
      </vt:variant>
      <vt:variant>
        <vt:i4>36</vt:i4>
      </vt:variant>
    </vt:vector>
  </HeadingPairs>
  <TitlesOfParts>
    <vt:vector size="41" baseType="lpstr">
      <vt:lpstr>نسق Office</vt:lpstr>
      <vt:lpstr>تصميم افتراضي</vt:lpstr>
      <vt:lpstr>1_سمة Office</vt:lpstr>
      <vt:lpstr>2_سمة Office</vt:lpstr>
      <vt:lpstr>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user</cp:lastModifiedBy>
  <cp:revision>192</cp:revision>
  <dcterms:created xsi:type="dcterms:W3CDTF">2013-06-02T15:27:24Z</dcterms:created>
  <dcterms:modified xsi:type="dcterms:W3CDTF">2016-11-27T12:42:16Z</dcterms:modified>
</cp:coreProperties>
</file>