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4"/>
  </p:notesMasterIdLst>
  <p:sldIdLst>
    <p:sldId id="257" r:id="rId2"/>
    <p:sldId id="272" r:id="rId3"/>
    <p:sldId id="258" r:id="rId4"/>
    <p:sldId id="273" r:id="rId5"/>
    <p:sldId id="260" r:id="rId6"/>
    <p:sldId id="274" r:id="rId7"/>
    <p:sldId id="275" r:id="rId8"/>
    <p:sldId id="261" r:id="rId9"/>
    <p:sldId id="343" r:id="rId10"/>
    <p:sldId id="277" r:id="rId11"/>
    <p:sldId id="278" r:id="rId12"/>
    <p:sldId id="279" r:id="rId13"/>
    <p:sldId id="280" r:id="rId14"/>
    <p:sldId id="284" r:id="rId15"/>
    <p:sldId id="285" r:id="rId16"/>
    <p:sldId id="286" r:id="rId17"/>
    <p:sldId id="288" r:id="rId18"/>
    <p:sldId id="344" r:id="rId19"/>
    <p:sldId id="287" r:id="rId20"/>
    <p:sldId id="289" r:id="rId21"/>
    <p:sldId id="293" r:id="rId22"/>
    <p:sldId id="290" r:id="rId23"/>
    <p:sldId id="291" r:id="rId24"/>
    <p:sldId id="294" r:id="rId25"/>
    <p:sldId id="295" r:id="rId26"/>
    <p:sldId id="292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8" r:id="rId39"/>
    <p:sldId id="309" r:id="rId40"/>
    <p:sldId id="310" r:id="rId41"/>
    <p:sldId id="347" r:id="rId42"/>
    <p:sldId id="312" r:id="rId43"/>
    <p:sldId id="314" r:id="rId44"/>
    <p:sldId id="315" r:id="rId45"/>
    <p:sldId id="317" r:id="rId46"/>
    <p:sldId id="318" r:id="rId47"/>
    <p:sldId id="319" r:id="rId48"/>
    <p:sldId id="324" r:id="rId49"/>
    <p:sldId id="325" r:id="rId50"/>
    <p:sldId id="326" r:id="rId51"/>
    <p:sldId id="328" r:id="rId52"/>
    <p:sldId id="321" r:id="rId53"/>
    <p:sldId id="345" r:id="rId54"/>
    <p:sldId id="346" r:id="rId55"/>
    <p:sldId id="334" r:id="rId56"/>
    <p:sldId id="335" r:id="rId57"/>
    <p:sldId id="336" r:id="rId58"/>
    <p:sldId id="338" r:id="rId59"/>
    <p:sldId id="339" r:id="rId60"/>
    <p:sldId id="340" r:id="rId61"/>
    <p:sldId id="341" r:id="rId62"/>
    <p:sldId id="342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A61"/>
    <a:srgbClr val="FF7171"/>
    <a:srgbClr val="CC0066"/>
    <a:srgbClr val="660033"/>
    <a:srgbClr val="F0EC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7DC0F-3657-4954-BFDB-49D59151866E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B0ADA1-7225-471F-A7D3-23CF2D34E808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1"/>
          <a:r>
            <a:rPr lang="ar-SA" sz="2400" b="0" dirty="0" smtClean="0">
              <a:solidFill>
                <a:schemeClr val="tx2"/>
              </a:solidFill>
              <a:cs typeface="PT Bold Heading" pitchFamily="2" charset="-78"/>
            </a:rPr>
            <a:t>مصادر مضيئة</a:t>
          </a:r>
          <a:endParaRPr lang="ar-SA" sz="2400" b="0" dirty="0">
            <a:solidFill>
              <a:schemeClr val="tx2"/>
            </a:solidFill>
            <a:cs typeface="PT Bold Heading" pitchFamily="2" charset="-78"/>
          </a:endParaRPr>
        </a:p>
      </dgm:t>
    </dgm:pt>
    <dgm:pt modelId="{36A4F8FD-4FB1-416A-A647-A5AB29C46CEB}" type="parTrans" cxnId="{5E194387-0670-460C-B62D-5E1451A34548}">
      <dgm:prSet/>
      <dgm:spPr/>
      <dgm:t>
        <a:bodyPr/>
        <a:lstStyle/>
        <a:p>
          <a:pPr rtl="1"/>
          <a:endParaRPr lang="ar-SA"/>
        </a:p>
      </dgm:t>
    </dgm:pt>
    <dgm:pt modelId="{D8B2200A-6552-4B87-AF94-4AA4F94B28DB}" type="sibTrans" cxnId="{5E194387-0670-460C-B62D-5E1451A34548}">
      <dgm:prSet/>
      <dgm:spPr/>
      <dgm:t>
        <a:bodyPr/>
        <a:lstStyle/>
        <a:p>
          <a:pPr rtl="1"/>
          <a:endParaRPr lang="ar-SA"/>
        </a:p>
      </dgm:t>
    </dgm:pt>
    <dgm:pt modelId="{383FDE8B-5909-42FA-9C05-AD9452F66BC6}">
      <dgm:prSet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1"/>
          <a:r>
            <a:rPr lang="ar-SA" b="1" dirty="0" smtClean="0">
              <a:solidFill>
                <a:schemeClr val="tx2"/>
              </a:solidFill>
              <a:cs typeface="PT Bold Heading" pitchFamily="2" charset="-78"/>
            </a:rPr>
            <a:t>مصادر  مستضيئة( مضاءة).. </a:t>
          </a:r>
          <a:endParaRPr lang="ar-SA" dirty="0">
            <a:solidFill>
              <a:schemeClr val="tx2"/>
            </a:solidFill>
            <a:cs typeface="PT Bold Heading" pitchFamily="2" charset="-78"/>
          </a:endParaRPr>
        </a:p>
      </dgm:t>
    </dgm:pt>
    <dgm:pt modelId="{5748C837-F6E0-46CD-9814-C54D04D3D43C}" type="parTrans" cxnId="{028D634C-8814-4447-A61C-00C7066AD584}">
      <dgm:prSet/>
      <dgm:spPr/>
      <dgm:t>
        <a:bodyPr/>
        <a:lstStyle/>
        <a:p>
          <a:pPr rtl="1"/>
          <a:endParaRPr lang="ar-SA"/>
        </a:p>
      </dgm:t>
    </dgm:pt>
    <dgm:pt modelId="{26BDEB65-795F-4656-B45F-4BE0B16BA2E3}" type="sibTrans" cxnId="{028D634C-8814-4447-A61C-00C7066AD584}">
      <dgm:prSet/>
      <dgm:spPr/>
      <dgm:t>
        <a:bodyPr/>
        <a:lstStyle/>
        <a:p>
          <a:pPr rtl="1"/>
          <a:endParaRPr lang="ar-SA"/>
        </a:p>
      </dgm:t>
    </dgm:pt>
    <dgm:pt modelId="{81D8B58F-2EDD-4413-AC23-82E7DF1E99BF}">
      <dgm:prSet custT="1"/>
      <dgm:spPr/>
      <dgm:t>
        <a:bodyPr/>
        <a:lstStyle/>
        <a:p>
          <a:pPr algn="justLow" rtl="1"/>
          <a:r>
            <a:rPr lang="ar-SA" sz="2800" b="0" dirty="0" smtClean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PT Bold Heading" pitchFamily="2" charset="-78"/>
            </a:rPr>
            <a:t>أي أنها أجسام تبعث الضوء من ذاتها ..</a:t>
          </a:r>
          <a:endParaRPr lang="ar-SA" sz="2800" b="0" dirty="0">
            <a:cs typeface="PT Bold Heading" pitchFamily="2" charset="-78"/>
          </a:endParaRPr>
        </a:p>
      </dgm:t>
    </dgm:pt>
    <dgm:pt modelId="{E8C3F60A-AE9B-4DD8-A38F-A13106C694F5}" type="parTrans" cxnId="{9D6450CD-A3CB-4C80-A55D-EBE76C5E519D}">
      <dgm:prSet/>
      <dgm:spPr/>
      <dgm:t>
        <a:bodyPr/>
        <a:lstStyle/>
        <a:p>
          <a:pPr rtl="1"/>
          <a:endParaRPr lang="ar-SA"/>
        </a:p>
      </dgm:t>
    </dgm:pt>
    <dgm:pt modelId="{3A5A8262-002F-4720-8646-544FD6741D18}" type="sibTrans" cxnId="{9D6450CD-A3CB-4C80-A55D-EBE76C5E519D}">
      <dgm:prSet/>
      <dgm:spPr/>
      <dgm:t>
        <a:bodyPr/>
        <a:lstStyle/>
        <a:p>
          <a:pPr rtl="1"/>
          <a:endParaRPr lang="ar-SA"/>
        </a:p>
      </dgm:t>
    </dgm:pt>
    <dgm:pt modelId="{A0AA149A-7B7A-4EEA-8787-22DAA611A5F4}">
      <dgm:prSet custT="1"/>
      <dgm:spPr>
        <a:solidFill>
          <a:schemeClr val="bg2">
            <a:alpha val="9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pPr algn="justLow" rtl="1"/>
          <a:r>
            <a:rPr lang="ar-SA" sz="2800" b="0" dirty="0" smtClean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PT Bold Heading" pitchFamily="2" charset="-78"/>
            </a:rPr>
            <a:t>أي أنها أجسام تعكس الضوء الساقط عليها أي لا تصدر الضوء من ذاتها..</a:t>
          </a:r>
          <a:endParaRPr lang="ar-SA" sz="2800" b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  <a:latin typeface="+mn-lt"/>
            <a:cs typeface="PT Bold Heading" pitchFamily="2" charset="-78"/>
          </a:endParaRPr>
        </a:p>
      </dgm:t>
    </dgm:pt>
    <dgm:pt modelId="{EA8177F5-912F-47C5-A300-6742A8C7D45D}" type="parTrans" cxnId="{80F2E5E3-F1C7-4284-A40A-EF6B3BDC432F}">
      <dgm:prSet/>
      <dgm:spPr/>
      <dgm:t>
        <a:bodyPr/>
        <a:lstStyle/>
        <a:p>
          <a:pPr rtl="1"/>
          <a:endParaRPr lang="ar-SA"/>
        </a:p>
      </dgm:t>
    </dgm:pt>
    <dgm:pt modelId="{176D0DAE-0111-4EFF-9BBE-B752AB9EE228}" type="sibTrans" cxnId="{80F2E5E3-F1C7-4284-A40A-EF6B3BDC432F}">
      <dgm:prSet/>
      <dgm:spPr/>
      <dgm:t>
        <a:bodyPr/>
        <a:lstStyle/>
        <a:p>
          <a:pPr rtl="1"/>
          <a:endParaRPr lang="ar-SA"/>
        </a:p>
      </dgm:t>
    </dgm:pt>
    <dgm:pt modelId="{46DDAAAE-E9C4-4825-A57B-5C8BAE703E41}" type="pres">
      <dgm:prSet presAssocID="{DE87DC0F-3657-4954-BFDB-49D5915186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466395-FF16-4A01-A09A-9984722CC5A5}" type="pres">
      <dgm:prSet presAssocID="{383FDE8B-5909-42FA-9C05-AD9452F66BC6}" presName="composite" presStyleCnt="0"/>
      <dgm:spPr/>
      <dgm:t>
        <a:bodyPr/>
        <a:lstStyle/>
        <a:p>
          <a:pPr rtl="1"/>
          <a:endParaRPr lang="ar-SA"/>
        </a:p>
      </dgm:t>
    </dgm:pt>
    <dgm:pt modelId="{7711A622-2E47-41AE-A14E-393C233EFB33}" type="pres">
      <dgm:prSet presAssocID="{383FDE8B-5909-42FA-9C05-AD9452F66BC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84F149-E84D-461D-ACB5-CA62D405953C}" type="pres">
      <dgm:prSet presAssocID="{383FDE8B-5909-42FA-9C05-AD9452F66BC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2E71D3-973F-4A12-AFC9-FCE0AD8983B9}" type="pres">
      <dgm:prSet presAssocID="{26BDEB65-795F-4656-B45F-4BE0B16BA2E3}" presName="space" presStyleCnt="0"/>
      <dgm:spPr/>
      <dgm:t>
        <a:bodyPr/>
        <a:lstStyle/>
        <a:p>
          <a:pPr rtl="1"/>
          <a:endParaRPr lang="ar-SA"/>
        </a:p>
      </dgm:t>
    </dgm:pt>
    <dgm:pt modelId="{D2CEA485-66C0-4C57-9F2D-CDE930CFAD0A}" type="pres">
      <dgm:prSet presAssocID="{D8B0ADA1-7225-471F-A7D3-23CF2D34E808}" presName="composite" presStyleCnt="0"/>
      <dgm:spPr/>
      <dgm:t>
        <a:bodyPr/>
        <a:lstStyle/>
        <a:p>
          <a:pPr rtl="1"/>
          <a:endParaRPr lang="ar-SA"/>
        </a:p>
      </dgm:t>
    </dgm:pt>
    <dgm:pt modelId="{4F7FBF30-3AF4-4044-8FA6-7C77A7C9E3D3}" type="pres">
      <dgm:prSet presAssocID="{D8B0ADA1-7225-471F-A7D3-23CF2D34E808}" presName="parTx" presStyleLbl="alignNode1" presStyleIdx="1" presStyleCnt="2" custLinFactNeighborX="15738" custLinFactNeighborY="-25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80C56A-B5E3-4019-A2F9-DB9E434DEB3F}" type="pres">
      <dgm:prSet presAssocID="{D8B0ADA1-7225-471F-A7D3-23CF2D34E80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F2C76A7-523A-4608-BEB8-4542B7BE86D9}" type="presOf" srcId="{383FDE8B-5909-42FA-9C05-AD9452F66BC6}" destId="{7711A622-2E47-41AE-A14E-393C233EFB33}" srcOrd="0" destOrd="0" presId="urn:microsoft.com/office/officeart/2005/8/layout/hList1"/>
    <dgm:cxn modelId="{016222F5-26F9-412D-ACA6-38091974760A}" type="presOf" srcId="{D8B0ADA1-7225-471F-A7D3-23CF2D34E808}" destId="{4F7FBF30-3AF4-4044-8FA6-7C77A7C9E3D3}" srcOrd="0" destOrd="0" presId="urn:microsoft.com/office/officeart/2005/8/layout/hList1"/>
    <dgm:cxn modelId="{5D0DC7C2-1495-41E0-83D4-B9D1CDB49BE3}" type="presOf" srcId="{81D8B58F-2EDD-4413-AC23-82E7DF1E99BF}" destId="{4A80C56A-B5E3-4019-A2F9-DB9E434DEB3F}" srcOrd="0" destOrd="0" presId="urn:microsoft.com/office/officeart/2005/8/layout/hList1"/>
    <dgm:cxn modelId="{80F2E5E3-F1C7-4284-A40A-EF6B3BDC432F}" srcId="{383FDE8B-5909-42FA-9C05-AD9452F66BC6}" destId="{A0AA149A-7B7A-4EEA-8787-22DAA611A5F4}" srcOrd="0" destOrd="0" parTransId="{EA8177F5-912F-47C5-A300-6742A8C7D45D}" sibTransId="{176D0DAE-0111-4EFF-9BBE-B752AB9EE228}"/>
    <dgm:cxn modelId="{028D634C-8814-4447-A61C-00C7066AD584}" srcId="{DE87DC0F-3657-4954-BFDB-49D59151866E}" destId="{383FDE8B-5909-42FA-9C05-AD9452F66BC6}" srcOrd="0" destOrd="0" parTransId="{5748C837-F6E0-46CD-9814-C54D04D3D43C}" sibTransId="{26BDEB65-795F-4656-B45F-4BE0B16BA2E3}"/>
    <dgm:cxn modelId="{5E194387-0670-460C-B62D-5E1451A34548}" srcId="{DE87DC0F-3657-4954-BFDB-49D59151866E}" destId="{D8B0ADA1-7225-471F-A7D3-23CF2D34E808}" srcOrd="1" destOrd="0" parTransId="{36A4F8FD-4FB1-416A-A647-A5AB29C46CEB}" sibTransId="{D8B2200A-6552-4B87-AF94-4AA4F94B28DB}"/>
    <dgm:cxn modelId="{5922126B-CFA3-4078-893A-62C2CF322E21}" type="presOf" srcId="{A0AA149A-7B7A-4EEA-8787-22DAA611A5F4}" destId="{6F84F149-E84D-461D-ACB5-CA62D405953C}" srcOrd="0" destOrd="0" presId="urn:microsoft.com/office/officeart/2005/8/layout/hList1"/>
    <dgm:cxn modelId="{9D6450CD-A3CB-4C80-A55D-EBE76C5E519D}" srcId="{D8B0ADA1-7225-471F-A7D3-23CF2D34E808}" destId="{81D8B58F-2EDD-4413-AC23-82E7DF1E99BF}" srcOrd="0" destOrd="0" parTransId="{E8C3F60A-AE9B-4DD8-A38F-A13106C694F5}" sibTransId="{3A5A8262-002F-4720-8646-544FD6741D18}"/>
    <dgm:cxn modelId="{3D1268C8-44D4-425C-8FC3-EC7DE3B9B059}" type="presOf" srcId="{DE87DC0F-3657-4954-BFDB-49D59151866E}" destId="{46DDAAAE-E9C4-4825-A57B-5C8BAE703E41}" srcOrd="0" destOrd="0" presId="urn:microsoft.com/office/officeart/2005/8/layout/hList1"/>
    <dgm:cxn modelId="{E54A4C41-0ADC-41DB-8214-05D7A5A5CB10}" type="presParOf" srcId="{46DDAAAE-E9C4-4825-A57B-5C8BAE703E41}" destId="{28466395-FF16-4A01-A09A-9984722CC5A5}" srcOrd="0" destOrd="0" presId="urn:microsoft.com/office/officeart/2005/8/layout/hList1"/>
    <dgm:cxn modelId="{0811FAB3-98DA-4C98-95C5-7DCB537BDF9F}" type="presParOf" srcId="{28466395-FF16-4A01-A09A-9984722CC5A5}" destId="{7711A622-2E47-41AE-A14E-393C233EFB33}" srcOrd="0" destOrd="0" presId="urn:microsoft.com/office/officeart/2005/8/layout/hList1"/>
    <dgm:cxn modelId="{AAB77A99-00C9-4427-A259-7D56204EB6E0}" type="presParOf" srcId="{28466395-FF16-4A01-A09A-9984722CC5A5}" destId="{6F84F149-E84D-461D-ACB5-CA62D405953C}" srcOrd="1" destOrd="0" presId="urn:microsoft.com/office/officeart/2005/8/layout/hList1"/>
    <dgm:cxn modelId="{4CEA8954-4857-4D99-9009-05D65112F7BC}" type="presParOf" srcId="{46DDAAAE-E9C4-4825-A57B-5C8BAE703E41}" destId="{2D2E71D3-973F-4A12-AFC9-FCE0AD8983B9}" srcOrd="1" destOrd="0" presId="urn:microsoft.com/office/officeart/2005/8/layout/hList1"/>
    <dgm:cxn modelId="{5BEE4CF8-9DDB-42C8-8C6C-D4F5CB2D96FC}" type="presParOf" srcId="{46DDAAAE-E9C4-4825-A57B-5C8BAE703E41}" destId="{D2CEA485-66C0-4C57-9F2D-CDE930CFAD0A}" srcOrd="2" destOrd="0" presId="urn:microsoft.com/office/officeart/2005/8/layout/hList1"/>
    <dgm:cxn modelId="{2B0B4877-08BC-474E-B44F-6634AF250363}" type="presParOf" srcId="{D2CEA485-66C0-4C57-9F2D-CDE930CFAD0A}" destId="{4F7FBF30-3AF4-4044-8FA6-7C77A7C9E3D3}" srcOrd="0" destOrd="0" presId="urn:microsoft.com/office/officeart/2005/8/layout/hList1"/>
    <dgm:cxn modelId="{2D0605D8-DEF0-4063-B562-778F4AA57F74}" type="presParOf" srcId="{D2CEA485-66C0-4C57-9F2D-CDE930CFAD0A}" destId="{4A80C56A-B5E3-4019-A2F9-DB9E434DEB3F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31D28-62D8-46B5-BDE0-00B8A76C0E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5A69CD5D-28FF-4D0B-9C40-57CDC0241490}">
      <dgm:prSet phldrT="[نص]" custT="1"/>
      <dgm:spPr/>
      <dgm:t>
        <a:bodyPr/>
        <a:lstStyle/>
        <a:p>
          <a:pPr rtl="1"/>
          <a:r>
            <a:rPr lang="ar-SA" sz="2400" b="1" dirty="0" smtClean="0">
              <a:cs typeface="PT Bold Heading" pitchFamily="2" charset="-78"/>
            </a:rPr>
            <a:t>أنواع </a:t>
          </a:r>
          <a:r>
            <a:rPr lang="ar-SA" sz="2400" b="1" dirty="0" err="1" smtClean="0">
              <a:cs typeface="PT Bold Heading" pitchFamily="2" charset="-78"/>
            </a:rPr>
            <a:t>الصبغات</a:t>
          </a:r>
          <a:r>
            <a:rPr lang="ar-SA" sz="2400" b="1" dirty="0" smtClean="0">
              <a:cs typeface="PT Bold Heading" pitchFamily="2" charset="-78"/>
            </a:rPr>
            <a:t> </a:t>
          </a:r>
          <a:endParaRPr lang="ar-SA" sz="2400" b="1" dirty="0">
            <a:cs typeface="PT Bold Heading" pitchFamily="2" charset="-78"/>
          </a:endParaRPr>
        </a:p>
      </dgm:t>
    </dgm:pt>
    <dgm:pt modelId="{CDBF4DCA-4709-4D23-89C5-7A4FB9058A04}" type="parTrans" cxnId="{C141DB3A-FA05-49AD-BEDA-EAB9D55FEC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7BD66EE8-D410-4FEA-9792-30CE93975F9F}" type="sibTrans" cxnId="{C141DB3A-FA05-49AD-BEDA-EAB9D55FEC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1F5189F6-2107-410D-B3D1-4550FDE5F18D}">
      <dgm:prSet phldrT="[نص]" custT="1"/>
      <dgm:spPr/>
      <dgm:t>
        <a:bodyPr/>
        <a:lstStyle/>
        <a:p>
          <a:pPr rtl="1"/>
          <a:r>
            <a:rPr lang="ar-SA" sz="3200" dirty="0" smtClean="0">
              <a:cs typeface="PT Bold Heading" pitchFamily="2" charset="-78"/>
            </a:rPr>
            <a:t>المتتامة</a:t>
          </a:r>
          <a:endParaRPr lang="ar-SA" sz="3200" dirty="0">
            <a:cs typeface="PT Bold Heading" pitchFamily="2" charset="-78"/>
          </a:endParaRPr>
        </a:p>
      </dgm:t>
    </dgm:pt>
    <dgm:pt modelId="{97DE2E7B-BDB4-4A61-81EE-F2981A6C306C}" type="parTrans" cxnId="{71BDEE04-EE3F-4BE3-A0C2-9CD69D65B59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0DB82E2-EE35-40A3-A3EE-2722BBD21A59}" type="sibTrans" cxnId="{71BDEE04-EE3F-4BE3-A0C2-9CD69D65B59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337E93AE-F00B-4D83-8F51-D9053132297D}">
      <dgm:prSet phldrT="[نص]" custT="1"/>
      <dgm:spPr/>
      <dgm:t>
        <a:bodyPr/>
        <a:lstStyle/>
        <a:p>
          <a:pPr rtl="1"/>
          <a:r>
            <a:rPr lang="ar-SA" sz="2000" b="1" dirty="0" smtClean="0">
              <a:cs typeface="PT Bold Heading" pitchFamily="2" charset="-78"/>
            </a:rPr>
            <a:t>هما اللتان تمتصان الألوان الثلاثة وتنتج اللون السود </a:t>
          </a:r>
          <a:endParaRPr lang="ar-SA" sz="2000" b="1" dirty="0">
            <a:cs typeface="PT Bold Heading" pitchFamily="2" charset="-78"/>
          </a:endParaRPr>
        </a:p>
      </dgm:t>
    </dgm:pt>
    <dgm:pt modelId="{183E0F6E-B2E3-4D56-96CB-D75D4501BD6B}" type="parTrans" cxnId="{51126141-4567-4813-85C7-B0657C4116C5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87D2174B-E204-4470-8F44-840F5FF7D074}" type="sibTrans" cxnId="{51126141-4567-4813-85C7-B0657C4116C5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5C552DDA-361E-4F4A-BEAF-165EF0FAB38F}">
      <dgm:prSet phldrT="[نص]" custT="1"/>
      <dgm:spPr/>
      <dgm:t>
        <a:bodyPr/>
        <a:lstStyle/>
        <a:p>
          <a:pPr rtl="1"/>
          <a:r>
            <a:rPr lang="ar-SA" sz="2800" dirty="0" smtClean="0">
              <a:cs typeface="PT Bold Heading" pitchFamily="2" charset="-78"/>
            </a:rPr>
            <a:t>الأساسية</a:t>
          </a:r>
          <a:endParaRPr lang="ar-SA" sz="2800" dirty="0">
            <a:cs typeface="PT Bold Heading" pitchFamily="2" charset="-78"/>
          </a:endParaRPr>
        </a:p>
      </dgm:t>
    </dgm:pt>
    <dgm:pt modelId="{E50C6E82-EC14-4CC4-9DBE-64BD17DE77F8}" type="parTrans" cxnId="{4A11F84B-C877-4B1D-963B-8EC37F4A3A8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6E5C7C27-2E2E-4B0B-8CDB-FB8FDAE9FFFE}" type="sibTrans" cxnId="{4A11F84B-C877-4B1D-963B-8EC37F4A3A8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852C9558-EF14-4A77-8902-54688AC5F7F4}">
      <dgm:prSet phldrT="[نص]" custT="1"/>
      <dgm:spPr/>
      <dgm:t>
        <a:bodyPr/>
        <a:lstStyle/>
        <a:p>
          <a:pPr rtl="1"/>
          <a:r>
            <a:rPr lang="ar-SA" sz="2000" b="1" dirty="0" smtClean="0">
              <a:cs typeface="PT Bold Heading" pitchFamily="2" charset="-78"/>
            </a:rPr>
            <a:t>هي التي لها القدرة على امتصاص لون أساسي واحد</a:t>
          </a:r>
          <a:endParaRPr lang="ar-SA" sz="2000" b="1" dirty="0">
            <a:cs typeface="PT Bold Heading" pitchFamily="2" charset="-78"/>
          </a:endParaRPr>
        </a:p>
      </dgm:t>
    </dgm:pt>
    <dgm:pt modelId="{44F8C02E-E499-4372-A4C0-5348AE7200C3}" type="parTrans" cxnId="{73544696-FABB-490B-9260-7BA2283096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F752A7CE-C827-49AA-BBDA-00D31A92A7A0}" type="sibTrans" cxnId="{73544696-FABB-490B-9260-7BA2283096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2857AB5-C160-4DB9-9DEF-68ABA7CAF8E5}">
      <dgm:prSet phldrT="[نص]" custT="1"/>
      <dgm:spPr/>
      <dgm:t>
        <a:bodyPr/>
        <a:lstStyle/>
        <a:p>
          <a:pPr rtl="1"/>
          <a:r>
            <a:rPr lang="ar-SA" sz="3200" dirty="0" smtClean="0">
              <a:cs typeface="PT Bold Heading" pitchFamily="2" charset="-78"/>
            </a:rPr>
            <a:t>الثانوية</a:t>
          </a:r>
          <a:endParaRPr lang="ar-SA" sz="3200" dirty="0">
            <a:cs typeface="PT Bold Heading" pitchFamily="2" charset="-78"/>
          </a:endParaRPr>
        </a:p>
      </dgm:t>
    </dgm:pt>
    <dgm:pt modelId="{206CFCD7-9D8D-4D0B-BDB6-29D722222D07}" type="parTrans" cxnId="{ADEE41F4-36A7-4479-A3D5-F1802BE0097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27230483-17C7-40D6-9051-9196279D211B}" type="sibTrans" cxnId="{ADEE41F4-36A7-4479-A3D5-F1802BE0097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5056A4E-2B21-48AE-8BD2-39EA2F4CFEE3}">
      <dgm:prSet custT="1"/>
      <dgm:spPr/>
      <dgm:t>
        <a:bodyPr/>
        <a:lstStyle/>
        <a:p>
          <a:pPr rtl="1"/>
          <a:r>
            <a:rPr lang="ar-SA" sz="1800" b="1" dirty="0" smtClean="0">
              <a:cs typeface="PT Bold Heading" pitchFamily="2" charset="-78"/>
            </a:rPr>
            <a:t>هي التي تمتص لونين وتعكس لوناً واحدا</a:t>
          </a:r>
          <a:endParaRPr lang="ar-SA" sz="1800" b="1" dirty="0">
            <a:cs typeface="PT Bold Heading" pitchFamily="2" charset="-78"/>
          </a:endParaRPr>
        </a:p>
      </dgm:t>
    </dgm:pt>
    <dgm:pt modelId="{20B89E63-3F79-489A-B5DC-774107DDF78C}" type="parTrans" cxnId="{8288C593-E08B-44A4-9E30-AD6D1CF86C1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88E4E2DD-666B-499C-A08B-3B159A73B75F}" type="sibTrans" cxnId="{8288C593-E08B-44A4-9E30-AD6D1CF86C1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D7C0AB9-25C8-4A02-99BC-EB73E61ABFE6}">
      <dgm:prSet custT="1"/>
      <dgm:spPr/>
      <dgm:t>
        <a:bodyPr/>
        <a:lstStyle/>
        <a:p>
          <a:pPr rtl="1"/>
          <a:r>
            <a:rPr lang="ar-SA" sz="1600" dirty="0" smtClean="0">
              <a:cs typeface="PT Bold Heading" pitchFamily="2" charset="-78"/>
            </a:rPr>
            <a:t> </a:t>
          </a:r>
          <a:r>
            <a:rPr lang="ar-SA" sz="1800" b="1" dirty="0" smtClean="0">
              <a:cs typeface="PT Bold Heading" pitchFamily="2" charset="-78"/>
            </a:rPr>
            <a:t>الصبغة الصفراء حيث تمتص الضوء الأزرق وتعكس الأحمر والأخضر</a:t>
          </a:r>
          <a:endParaRPr lang="ar-SA" sz="1800" b="1" dirty="0">
            <a:cs typeface="PT Bold Heading" pitchFamily="2" charset="-78"/>
          </a:endParaRPr>
        </a:p>
      </dgm:t>
    </dgm:pt>
    <dgm:pt modelId="{02209C79-60E1-4EB2-917A-2668975838A3}" type="parTrans" cxnId="{C5E1626E-68B4-4BA4-A3DA-CCF45224C4F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53ABA417-2D04-44E5-9851-7A0924F9DA44}" type="sibTrans" cxnId="{C5E1626E-68B4-4BA4-A3DA-CCF45224C4F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7F896D1-533E-4DAF-9A38-D088C991287C}">
      <dgm:prSet custT="1"/>
      <dgm:spPr/>
      <dgm:t>
        <a:bodyPr/>
        <a:lstStyle/>
        <a:p>
          <a:pPr rtl="1"/>
          <a:r>
            <a:rPr lang="ar-SA" sz="2400" b="1" dirty="0" smtClean="0">
              <a:cs typeface="PT Bold Heading" pitchFamily="2" charset="-78"/>
            </a:rPr>
            <a:t>الأحمر يمتص الأخضر والأزرق</a:t>
          </a:r>
          <a:endParaRPr lang="ar-SA" sz="2400" b="1" dirty="0">
            <a:cs typeface="PT Bold Heading" pitchFamily="2" charset="-78"/>
          </a:endParaRPr>
        </a:p>
      </dgm:t>
    </dgm:pt>
    <dgm:pt modelId="{0C30535C-454B-4A6F-86D5-A52A5618D71B}" type="parTrans" cxnId="{9A3815B5-DA71-482B-BBE9-EC1D5318655C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C9F306B4-0450-4260-9CCE-FD96F332B7D9}" type="sibTrans" cxnId="{9A3815B5-DA71-482B-BBE9-EC1D5318655C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C045B903-7F01-4AB7-8594-2893B9D9CC99}">
      <dgm:prSet custT="1"/>
      <dgm:spPr/>
      <dgm:t>
        <a:bodyPr/>
        <a:lstStyle/>
        <a:p>
          <a:pPr rtl="1"/>
          <a:r>
            <a:rPr lang="ar-SA" sz="2800" dirty="0" smtClean="0">
              <a:cs typeface="PT Bold Heading" pitchFamily="2" charset="-78"/>
            </a:rPr>
            <a:t>الصفراء </a:t>
          </a:r>
          <a:r>
            <a:rPr lang="ar-SA" sz="2800" dirty="0" err="1" smtClean="0">
              <a:cs typeface="PT Bold Heading" pitchFamily="2" charset="-78"/>
            </a:rPr>
            <a:t>و</a:t>
          </a:r>
          <a:r>
            <a:rPr lang="ar-SA" sz="2800" dirty="0" smtClean="0">
              <a:cs typeface="PT Bold Heading" pitchFamily="2" charset="-78"/>
            </a:rPr>
            <a:t> الزرقاء</a:t>
          </a:r>
          <a:endParaRPr lang="ar-SA" sz="2800" dirty="0">
            <a:cs typeface="PT Bold Heading" pitchFamily="2" charset="-78"/>
          </a:endParaRPr>
        </a:p>
      </dgm:t>
    </dgm:pt>
    <dgm:pt modelId="{CBD1DA5F-BC17-435B-866A-41F823CF6AC6}" type="parTrans" cxnId="{5054F7DF-3A8F-4537-80FE-D5D927EB6C5D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7455E544-1009-4245-A335-61B1107C01C3}" type="sibTrans" cxnId="{5054F7DF-3A8F-4537-80FE-D5D927EB6C5D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694769E-727B-4EBB-A289-5C94BEC69ECB}">
      <dgm:prSet custT="1"/>
      <dgm:spPr/>
      <dgm:t>
        <a:bodyPr/>
        <a:lstStyle/>
        <a:p>
          <a:pPr rtl="1"/>
          <a:r>
            <a:rPr lang="ar-SA" sz="2000" b="1" dirty="0" smtClean="0">
              <a:cs typeface="PT Bold Heading" pitchFamily="2" charset="-78"/>
            </a:rPr>
            <a:t>لأصفر والأزرق الداكن والأرجواني</a:t>
          </a:r>
          <a:endParaRPr lang="ar-SA" sz="2000" b="1" dirty="0">
            <a:cs typeface="PT Bold Heading" pitchFamily="2" charset="-78"/>
          </a:endParaRPr>
        </a:p>
      </dgm:t>
    </dgm:pt>
    <dgm:pt modelId="{FCD6923C-F4E8-4F07-93F1-A6A9E31E6B5C}" type="parTrans" cxnId="{1459ACD9-EBB7-4674-9F70-9C2291861909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3FD4767-928D-4073-9864-27D4560C361F}" type="sibTrans" cxnId="{1459ACD9-EBB7-4674-9F70-9C2291861909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13D342E5-FBCB-413C-8B85-FC604F8CE77B}">
      <dgm:prSet custT="1"/>
      <dgm:spPr/>
      <dgm:t>
        <a:bodyPr/>
        <a:lstStyle/>
        <a:p>
          <a:pPr rtl="1"/>
          <a:r>
            <a:rPr lang="ar-SA" sz="2000" b="1" dirty="0" smtClean="0">
              <a:cs typeface="PT Bold Heading" pitchFamily="2" charset="-78"/>
            </a:rPr>
            <a:t>الأحمر والأخضر والأزرق</a:t>
          </a:r>
          <a:endParaRPr lang="ar-SA" sz="2000" b="1" dirty="0">
            <a:cs typeface="PT Bold Heading" pitchFamily="2" charset="-78"/>
          </a:endParaRPr>
        </a:p>
      </dgm:t>
    </dgm:pt>
    <dgm:pt modelId="{ADB00923-F33B-4FCF-9EC4-0EA71ACB96A2}" type="parTrans" cxnId="{7F0DB38A-53EE-45F4-88D8-B3BF020A392F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CF892D29-EFBC-46B9-BAF3-688D2EB62D9E}" type="sibTrans" cxnId="{7F0DB38A-53EE-45F4-88D8-B3BF020A392F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6CB8F62D-F5BD-440F-A4A2-CB2F9B8E19CF}">
      <dgm:prSet custT="1"/>
      <dgm:spPr/>
      <dgm:t>
        <a:bodyPr/>
        <a:lstStyle/>
        <a:p>
          <a:pPr rtl="1"/>
          <a:r>
            <a:rPr lang="ar-SA" sz="2000" b="1" dirty="0" smtClean="0">
              <a:cs typeface="PT Bold Heading" pitchFamily="2" charset="-78"/>
            </a:rPr>
            <a:t>الأحمر </a:t>
          </a:r>
          <a:r>
            <a:rPr lang="ar-SA" sz="2000" b="1" dirty="0" err="1" smtClean="0">
              <a:cs typeface="PT Bold Heading" pitchFamily="2" charset="-78"/>
            </a:rPr>
            <a:t>المزرق</a:t>
          </a:r>
          <a:r>
            <a:rPr lang="ar-SA" sz="2000" b="1" dirty="0" smtClean="0">
              <a:cs typeface="PT Bold Heading" pitchFamily="2" charset="-78"/>
            </a:rPr>
            <a:t> والخضراء</a:t>
          </a:r>
          <a:endParaRPr lang="ar-SA" sz="2000" b="1" dirty="0">
            <a:cs typeface="PT Bold Heading" pitchFamily="2" charset="-78"/>
          </a:endParaRPr>
        </a:p>
      </dgm:t>
    </dgm:pt>
    <dgm:pt modelId="{5F08565E-11F6-43AD-9860-C3D9C7E9B971}" type="parTrans" cxnId="{F778A5DE-B50E-4D68-B720-B7D9E1FEB2B2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54DC8990-1587-4A9B-B187-1B7E0CFE6A6B}" type="sibTrans" cxnId="{F778A5DE-B50E-4D68-B720-B7D9E1FEB2B2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63DA57DD-E02B-4EAF-8CC3-C93AFB213299}" type="pres">
      <dgm:prSet presAssocID="{D9431D28-62D8-46B5-BDE0-00B8A76C0E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3E653B9-282B-4B9F-80FC-07C8674A31AD}" type="pres">
      <dgm:prSet presAssocID="{5A69CD5D-28FF-4D0B-9C40-57CDC0241490}" presName="hierRoot1" presStyleCnt="0"/>
      <dgm:spPr/>
    </dgm:pt>
    <dgm:pt modelId="{055DE65E-5EED-4A25-A72E-A60DCC8BDF2A}" type="pres">
      <dgm:prSet presAssocID="{5A69CD5D-28FF-4D0B-9C40-57CDC0241490}" presName="composite" presStyleCnt="0"/>
      <dgm:spPr/>
    </dgm:pt>
    <dgm:pt modelId="{04AC5BA3-33D1-49D1-A2A1-38D162CD9997}" type="pres">
      <dgm:prSet presAssocID="{5A69CD5D-28FF-4D0B-9C40-57CDC0241490}" presName="background" presStyleLbl="node0" presStyleIdx="0" presStyleCnt="1"/>
      <dgm:spPr/>
    </dgm:pt>
    <dgm:pt modelId="{F2E84D9F-8567-4243-86DE-2D5319EBEACB}" type="pres">
      <dgm:prSet presAssocID="{5A69CD5D-28FF-4D0B-9C40-57CDC0241490}" presName="text" presStyleLbl="fgAcc0" presStyleIdx="0" presStyleCnt="1" custScaleX="1657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F24D8E1-C0CF-469D-9532-E792E8A6DADC}" type="pres">
      <dgm:prSet presAssocID="{5A69CD5D-28FF-4D0B-9C40-57CDC0241490}" presName="hierChild2" presStyleCnt="0"/>
      <dgm:spPr/>
    </dgm:pt>
    <dgm:pt modelId="{CDF30F66-CE08-4BCA-85E4-460C8A15EEED}" type="pres">
      <dgm:prSet presAssocID="{97DE2E7B-BDB4-4A61-81EE-F2981A6C306C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0FB68AE3-CD67-42A5-B72D-12725E4815CD}" type="pres">
      <dgm:prSet presAssocID="{1F5189F6-2107-410D-B3D1-4550FDE5F18D}" presName="hierRoot2" presStyleCnt="0"/>
      <dgm:spPr/>
    </dgm:pt>
    <dgm:pt modelId="{51D039B2-63EC-4F23-B7BF-826F8B0F0BF9}" type="pres">
      <dgm:prSet presAssocID="{1F5189F6-2107-410D-B3D1-4550FDE5F18D}" presName="composite2" presStyleCnt="0"/>
      <dgm:spPr/>
    </dgm:pt>
    <dgm:pt modelId="{30F1792F-EF52-4A21-8AC7-372E65C545A7}" type="pres">
      <dgm:prSet presAssocID="{1F5189F6-2107-410D-B3D1-4550FDE5F18D}" presName="background2" presStyleLbl="node2" presStyleIdx="0" presStyleCnt="3"/>
      <dgm:spPr/>
    </dgm:pt>
    <dgm:pt modelId="{467273D6-18EB-4637-B7E1-DDDAC60E4562}" type="pres">
      <dgm:prSet presAssocID="{1F5189F6-2107-410D-B3D1-4550FDE5F18D}" presName="text2" presStyleLbl="fgAcc2" presStyleIdx="0" presStyleCnt="3" custScaleX="141051" custLinFactNeighborX="-676" custLinFactNeighborY="172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F0CEF9-0EF7-45DF-8A0D-E5F5EC0E4BE8}" type="pres">
      <dgm:prSet presAssocID="{1F5189F6-2107-410D-B3D1-4550FDE5F18D}" presName="hierChild3" presStyleCnt="0"/>
      <dgm:spPr/>
    </dgm:pt>
    <dgm:pt modelId="{121BB6F7-37C3-4AAC-8466-4FBB5F6F3EA6}" type="pres">
      <dgm:prSet presAssocID="{183E0F6E-B2E3-4D56-96CB-D75D4501BD6B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811DC695-8A63-46F5-8803-E87F015FAB49}" type="pres">
      <dgm:prSet presAssocID="{337E93AE-F00B-4D83-8F51-D9053132297D}" presName="hierRoot3" presStyleCnt="0"/>
      <dgm:spPr/>
    </dgm:pt>
    <dgm:pt modelId="{3AC68CB4-6CE2-4B02-AFE6-E817B4547DD8}" type="pres">
      <dgm:prSet presAssocID="{337E93AE-F00B-4D83-8F51-D9053132297D}" presName="composite3" presStyleCnt="0"/>
      <dgm:spPr/>
    </dgm:pt>
    <dgm:pt modelId="{852CC7F9-FA13-46DA-95FD-CA1FCDC65C93}" type="pres">
      <dgm:prSet presAssocID="{337E93AE-F00B-4D83-8F51-D9053132297D}" presName="background3" presStyleLbl="node3" presStyleIdx="0" presStyleCnt="3"/>
      <dgm:spPr/>
    </dgm:pt>
    <dgm:pt modelId="{8BE3DBFD-3EFD-4B33-881B-3A28C442EA66}" type="pres">
      <dgm:prSet presAssocID="{337E93AE-F00B-4D83-8F51-D9053132297D}" presName="text3" presStyleLbl="fgAcc3" presStyleIdx="0" presStyleCnt="3" custScaleX="168043" custScaleY="1606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E6C838-7116-4201-94F6-DA8073958E5F}" type="pres">
      <dgm:prSet presAssocID="{337E93AE-F00B-4D83-8F51-D9053132297D}" presName="hierChild4" presStyleCnt="0"/>
      <dgm:spPr/>
    </dgm:pt>
    <dgm:pt modelId="{F2CBA310-A3AA-47B2-985B-8BE3CC3301C4}" type="pres">
      <dgm:prSet presAssocID="{CBD1DA5F-BC17-435B-866A-41F823CF6AC6}" presName="Name23" presStyleLbl="parChTrans1D4" presStyleIdx="0" presStyleCnt="6"/>
      <dgm:spPr/>
      <dgm:t>
        <a:bodyPr/>
        <a:lstStyle/>
        <a:p>
          <a:pPr rtl="1"/>
          <a:endParaRPr lang="ar-SA"/>
        </a:p>
      </dgm:t>
    </dgm:pt>
    <dgm:pt modelId="{D4703076-0D2B-4F47-B7E5-B242DD9BF65B}" type="pres">
      <dgm:prSet presAssocID="{C045B903-7F01-4AB7-8594-2893B9D9CC99}" presName="hierRoot4" presStyleCnt="0"/>
      <dgm:spPr/>
    </dgm:pt>
    <dgm:pt modelId="{6057B42E-0372-4AE5-B17A-0D575F7E2295}" type="pres">
      <dgm:prSet presAssocID="{C045B903-7F01-4AB7-8594-2893B9D9CC99}" presName="composite4" presStyleCnt="0"/>
      <dgm:spPr/>
    </dgm:pt>
    <dgm:pt modelId="{39A92468-7AB0-4328-A940-7B7C3D7F5766}" type="pres">
      <dgm:prSet presAssocID="{C045B903-7F01-4AB7-8594-2893B9D9CC99}" presName="background4" presStyleLbl="node4" presStyleIdx="0" presStyleCnt="6"/>
      <dgm:spPr/>
    </dgm:pt>
    <dgm:pt modelId="{29AA3DDB-ACED-46E6-91E4-C5144B8E3960}" type="pres">
      <dgm:prSet presAssocID="{C045B903-7F01-4AB7-8594-2893B9D9CC99}" presName="text4" presStyleLbl="fgAcc4" presStyleIdx="0" presStyleCnt="6" custScaleX="153442" custScaleY="15346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4AB4956-EE1C-43AF-BF2F-3ED4298A0052}" type="pres">
      <dgm:prSet presAssocID="{C045B903-7F01-4AB7-8594-2893B9D9CC99}" presName="hierChild5" presStyleCnt="0"/>
      <dgm:spPr/>
    </dgm:pt>
    <dgm:pt modelId="{C0FDA9C5-318B-428F-AEE9-C4401C99DA9D}" type="pres">
      <dgm:prSet presAssocID="{5F08565E-11F6-43AD-9860-C3D9C7E9B971}" presName="Name23" presStyleLbl="parChTrans1D4" presStyleIdx="1" presStyleCnt="6"/>
      <dgm:spPr/>
      <dgm:t>
        <a:bodyPr/>
        <a:lstStyle/>
        <a:p>
          <a:pPr rtl="1"/>
          <a:endParaRPr lang="ar-SA"/>
        </a:p>
      </dgm:t>
    </dgm:pt>
    <dgm:pt modelId="{343B45D8-D41A-4F6B-8E8B-013C99CA9C7E}" type="pres">
      <dgm:prSet presAssocID="{6CB8F62D-F5BD-440F-A4A2-CB2F9B8E19CF}" presName="hierRoot4" presStyleCnt="0"/>
      <dgm:spPr/>
    </dgm:pt>
    <dgm:pt modelId="{CA3D4BF9-F7E8-492F-B400-DBF518CBB6B3}" type="pres">
      <dgm:prSet presAssocID="{6CB8F62D-F5BD-440F-A4A2-CB2F9B8E19CF}" presName="composite4" presStyleCnt="0"/>
      <dgm:spPr/>
    </dgm:pt>
    <dgm:pt modelId="{527E51D5-AEBA-4642-AA4A-E4E5824EC7AF}" type="pres">
      <dgm:prSet presAssocID="{6CB8F62D-F5BD-440F-A4A2-CB2F9B8E19CF}" presName="background4" presStyleLbl="node4" presStyleIdx="1" presStyleCnt="6"/>
      <dgm:spPr/>
    </dgm:pt>
    <dgm:pt modelId="{4C828CEB-8584-4A0A-8AA7-383942586854}" type="pres">
      <dgm:prSet presAssocID="{6CB8F62D-F5BD-440F-A4A2-CB2F9B8E19CF}" presName="text4" presStyleLbl="fgAcc4" presStyleIdx="1" presStyleCnt="6" custScaleX="1576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A6BABD-8560-4505-A8D6-6311E2D775C5}" type="pres">
      <dgm:prSet presAssocID="{6CB8F62D-F5BD-440F-A4A2-CB2F9B8E19CF}" presName="hierChild5" presStyleCnt="0"/>
      <dgm:spPr/>
    </dgm:pt>
    <dgm:pt modelId="{638DFCA5-8341-4910-96BE-77761E698A69}" type="pres">
      <dgm:prSet presAssocID="{206CFCD7-9D8D-4D0B-BDB6-29D722222D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39AE9A9-B096-421B-8BC6-8349382C3B25}" type="pres">
      <dgm:prSet presAssocID="{E2857AB5-C160-4DB9-9DEF-68ABA7CAF8E5}" presName="hierRoot2" presStyleCnt="0"/>
      <dgm:spPr/>
    </dgm:pt>
    <dgm:pt modelId="{5227A2A2-F5D0-48D7-ACF6-5246C9CEFDBF}" type="pres">
      <dgm:prSet presAssocID="{E2857AB5-C160-4DB9-9DEF-68ABA7CAF8E5}" presName="composite2" presStyleCnt="0"/>
      <dgm:spPr/>
    </dgm:pt>
    <dgm:pt modelId="{0B89CD92-BA59-4204-8466-010C187B52C2}" type="pres">
      <dgm:prSet presAssocID="{E2857AB5-C160-4DB9-9DEF-68ABA7CAF8E5}" presName="background2" presStyleLbl="node2" presStyleIdx="1" presStyleCnt="3"/>
      <dgm:spPr/>
    </dgm:pt>
    <dgm:pt modelId="{87C76853-2335-48C3-9BBF-F3A600819D9D}" type="pres">
      <dgm:prSet presAssocID="{E2857AB5-C160-4DB9-9DEF-68ABA7CAF8E5}" presName="text2" presStyleLbl="fgAcc2" presStyleIdx="1" presStyleCnt="3" custScaleX="15002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88D59FF-8ADB-49B9-844D-25130E8A831B}" type="pres">
      <dgm:prSet presAssocID="{E2857AB5-C160-4DB9-9DEF-68ABA7CAF8E5}" presName="hierChild3" presStyleCnt="0"/>
      <dgm:spPr/>
    </dgm:pt>
    <dgm:pt modelId="{0E1A56AC-DD54-4669-BBFE-E45D0547E911}" type="pres">
      <dgm:prSet presAssocID="{20B89E63-3F79-489A-B5DC-774107DDF78C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1516C220-105D-48FC-A3C3-5CE290EE1A8B}" type="pres">
      <dgm:prSet presAssocID="{B5056A4E-2B21-48AE-8BD2-39EA2F4CFEE3}" presName="hierRoot3" presStyleCnt="0"/>
      <dgm:spPr/>
    </dgm:pt>
    <dgm:pt modelId="{50F38CFD-25E6-42A4-B180-60B6BAA34697}" type="pres">
      <dgm:prSet presAssocID="{B5056A4E-2B21-48AE-8BD2-39EA2F4CFEE3}" presName="composite3" presStyleCnt="0"/>
      <dgm:spPr/>
    </dgm:pt>
    <dgm:pt modelId="{3679D1B6-CC1B-4BA7-9C3D-93B46B71948F}" type="pres">
      <dgm:prSet presAssocID="{B5056A4E-2B21-48AE-8BD2-39EA2F4CFEE3}" presName="background3" presStyleLbl="node3" presStyleIdx="1" presStyleCnt="3"/>
      <dgm:spPr/>
    </dgm:pt>
    <dgm:pt modelId="{C230DF40-E645-4E84-A8A0-CCD6D52E8DA2}" type="pres">
      <dgm:prSet presAssocID="{B5056A4E-2B21-48AE-8BD2-39EA2F4CFEE3}" presName="text3" presStyleLbl="fgAcc3" presStyleIdx="1" presStyleCnt="3" custScaleX="179787" custScaleY="1636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E53E33-1E65-4232-8079-0E0479BC1007}" type="pres">
      <dgm:prSet presAssocID="{B5056A4E-2B21-48AE-8BD2-39EA2F4CFEE3}" presName="hierChild4" presStyleCnt="0"/>
      <dgm:spPr/>
    </dgm:pt>
    <dgm:pt modelId="{8666F838-5052-4753-AB7B-D37967B0B1AA}" type="pres">
      <dgm:prSet presAssocID="{0C30535C-454B-4A6F-86D5-A52A5618D71B}" presName="Name23" presStyleLbl="parChTrans1D4" presStyleIdx="2" presStyleCnt="6"/>
      <dgm:spPr/>
      <dgm:t>
        <a:bodyPr/>
        <a:lstStyle/>
        <a:p>
          <a:pPr rtl="1"/>
          <a:endParaRPr lang="ar-SA"/>
        </a:p>
      </dgm:t>
    </dgm:pt>
    <dgm:pt modelId="{050B6B11-20ED-4163-ABBA-C64D48A617A7}" type="pres">
      <dgm:prSet presAssocID="{B7F896D1-533E-4DAF-9A38-D088C991287C}" presName="hierRoot4" presStyleCnt="0"/>
      <dgm:spPr/>
    </dgm:pt>
    <dgm:pt modelId="{21D74103-138D-4D98-8C41-AC18EEECE5C3}" type="pres">
      <dgm:prSet presAssocID="{B7F896D1-533E-4DAF-9A38-D088C991287C}" presName="composite4" presStyleCnt="0"/>
      <dgm:spPr/>
    </dgm:pt>
    <dgm:pt modelId="{72E3DF6D-DFC8-4494-8A45-2114FEF0841B}" type="pres">
      <dgm:prSet presAssocID="{B7F896D1-533E-4DAF-9A38-D088C991287C}" presName="background4" presStyleLbl="node4" presStyleIdx="2" presStyleCnt="6"/>
      <dgm:spPr/>
    </dgm:pt>
    <dgm:pt modelId="{6340A174-1D6A-4368-AD0D-DDAEC4188DC6}" type="pres">
      <dgm:prSet presAssocID="{B7F896D1-533E-4DAF-9A38-D088C991287C}" presName="text4" presStyleLbl="fgAcc4" presStyleIdx="2" presStyleCnt="6" custScaleX="200528" custScaleY="15035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D5BCF9-DDE9-456C-9BC3-CFB9D71C129C}" type="pres">
      <dgm:prSet presAssocID="{B7F896D1-533E-4DAF-9A38-D088C991287C}" presName="hierChild5" presStyleCnt="0"/>
      <dgm:spPr/>
    </dgm:pt>
    <dgm:pt modelId="{CE3D2951-76D9-497D-B3CC-B28310DA7C70}" type="pres">
      <dgm:prSet presAssocID="{ADB00923-F33B-4FCF-9EC4-0EA71ACB96A2}" presName="Name23" presStyleLbl="parChTrans1D4" presStyleIdx="3" presStyleCnt="6"/>
      <dgm:spPr/>
      <dgm:t>
        <a:bodyPr/>
        <a:lstStyle/>
        <a:p>
          <a:pPr rtl="1"/>
          <a:endParaRPr lang="ar-SA"/>
        </a:p>
      </dgm:t>
    </dgm:pt>
    <dgm:pt modelId="{D5318624-0E8D-465B-A8D1-2724D5AD3BA1}" type="pres">
      <dgm:prSet presAssocID="{13D342E5-FBCB-413C-8B85-FC604F8CE77B}" presName="hierRoot4" presStyleCnt="0"/>
      <dgm:spPr/>
    </dgm:pt>
    <dgm:pt modelId="{9B00EA88-4332-4C54-A671-E0D5F81EB183}" type="pres">
      <dgm:prSet presAssocID="{13D342E5-FBCB-413C-8B85-FC604F8CE77B}" presName="composite4" presStyleCnt="0"/>
      <dgm:spPr/>
    </dgm:pt>
    <dgm:pt modelId="{B8AA1CF8-834F-4C0A-B361-DC13736498E6}" type="pres">
      <dgm:prSet presAssocID="{13D342E5-FBCB-413C-8B85-FC604F8CE77B}" presName="background4" presStyleLbl="node4" presStyleIdx="3" presStyleCnt="6"/>
      <dgm:spPr/>
    </dgm:pt>
    <dgm:pt modelId="{04299734-B6CC-45EA-A76D-FF930C0C27DF}" type="pres">
      <dgm:prSet presAssocID="{13D342E5-FBCB-413C-8B85-FC604F8CE77B}" presName="text4" presStyleLbl="fgAcc4" presStyleIdx="3" presStyleCnt="6" custScaleX="20359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8CF5C9-E164-4C7A-BDE2-C93A0B6AA716}" type="pres">
      <dgm:prSet presAssocID="{13D342E5-FBCB-413C-8B85-FC604F8CE77B}" presName="hierChild5" presStyleCnt="0"/>
      <dgm:spPr/>
    </dgm:pt>
    <dgm:pt modelId="{224DE0A0-825D-472C-940C-B2AC5E6AFBDC}" type="pres">
      <dgm:prSet presAssocID="{E50C6E82-EC14-4CC4-9DBE-64BD17DE77F8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5AE58B8-9742-4A86-94F4-0523709A23E6}" type="pres">
      <dgm:prSet presAssocID="{5C552DDA-361E-4F4A-BEAF-165EF0FAB38F}" presName="hierRoot2" presStyleCnt="0"/>
      <dgm:spPr/>
    </dgm:pt>
    <dgm:pt modelId="{F1B7DBC9-D037-4A94-8A32-4F1C2DFADC2A}" type="pres">
      <dgm:prSet presAssocID="{5C552DDA-361E-4F4A-BEAF-165EF0FAB38F}" presName="composite2" presStyleCnt="0"/>
      <dgm:spPr/>
    </dgm:pt>
    <dgm:pt modelId="{44CA6BD1-34EA-49A3-AF94-8BA1217BC3EA}" type="pres">
      <dgm:prSet presAssocID="{5C552DDA-361E-4F4A-BEAF-165EF0FAB38F}" presName="background2" presStyleLbl="node2" presStyleIdx="2" presStyleCnt="3"/>
      <dgm:spPr/>
    </dgm:pt>
    <dgm:pt modelId="{26C42ED4-F1DC-4665-9A3F-E961F9E350D1}" type="pres">
      <dgm:prSet presAssocID="{5C552DDA-361E-4F4A-BEAF-165EF0FAB38F}" presName="text2" presStyleLbl="fgAcc2" presStyleIdx="2" presStyleCnt="3" custScaleX="14098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5613200-F10C-4B5A-838C-84B5EDB590CF}" type="pres">
      <dgm:prSet presAssocID="{5C552DDA-361E-4F4A-BEAF-165EF0FAB38F}" presName="hierChild3" presStyleCnt="0"/>
      <dgm:spPr/>
    </dgm:pt>
    <dgm:pt modelId="{D2B19764-E1EA-4CD0-9AEA-1DA80C543816}" type="pres">
      <dgm:prSet presAssocID="{44F8C02E-E499-4372-A4C0-5348AE7200C3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0277FFA0-0695-4210-98A2-BF7C0202CED8}" type="pres">
      <dgm:prSet presAssocID="{852C9558-EF14-4A77-8902-54688AC5F7F4}" presName="hierRoot3" presStyleCnt="0"/>
      <dgm:spPr/>
    </dgm:pt>
    <dgm:pt modelId="{65B71734-7DBA-4D4F-8354-2CFF311AF6A4}" type="pres">
      <dgm:prSet presAssocID="{852C9558-EF14-4A77-8902-54688AC5F7F4}" presName="composite3" presStyleCnt="0"/>
      <dgm:spPr/>
    </dgm:pt>
    <dgm:pt modelId="{D87BC9C4-9EAD-4BAC-9A53-8FA2AE10865C}" type="pres">
      <dgm:prSet presAssocID="{852C9558-EF14-4A77-8902-54688AC5F7F4}" presName="background3" presStyleLbl="node3" presStyleIdx="2" presStyleCnt="3"/>
      <dgm:spPr/>
    </dgm:pt>
    <dgm:pt modelId="{A74E22AB-FD0A-42DB-9C2C-1FBCBB224389}" type="pres">
      <dgm:prSet presAssocID="{852C9558-EF14-4A77-8902-54688AC5F7F4}" presName="text3" presStyleLbl="fgAcc3" presStyleIdx="2" presStyleCnt="3" custScaleX="202858" custScaleY="16013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BDA6B0-5EB6-4B2D-B0CD-F818EE6B7AE7}" type="pres">
      <dgm:prSet presAssocID="{852C9558-EF14-4A77-8902-54688AC5F7F4}" presName="hierChild4" presStyleCnt="0"/>
      <dgm:spPr/>
    </dgm:pt>
    <dgm:pt modelId="{B103BED2-6378-47DA-A094-9B4CC3AAFB59}" type="pres">
      <dgm:prSet presAssocID="{02209C79-60E1-4EB2-917A-2668975838A3}" presName="Name23" presStyleLbl="parChTrans1D4" presStyleIdx="4" presStyleCnt="6"/>
      <dgm:spPr/>
      <dgm:t>
        <a:bodyPr/>
        <a:lstStyle/>
        <a:p>
          <a:pPr rtl="1"/>
          <a:endParaRPr lang="ar-SA"/>
        </a:p>
      </dgm:t>
    </dgm:pt>
    <dgm:pt modelId="{5336823C-2F01-47B7-9348-15AEE1A3C5B5}" type="pres">
      <dgm:prSet presAssocID="{BD7C0AB9-25C8-4A02-99BC-EB73E61ABFE6}" presName="hierRoot4" presStyleCnt="0"/>
      <dgm:spPr/>
    </dgm:pt>
    <dgm:pt modelId="{E977D954-E4B2-4F94-AC7E-0D2B00FA33CC}" type="pres">
      <dgm:prSet presAssocID="{BD7C0AB9-25C8-4A02-99BC-EB73E61ABFE6}" presName="composite4" presStyleCnt="0"/>
      <dgm:spPr/>
    </dgm:pt>
    <dgm:pt modelId="{855B48EF-0ACD-4E1A-AD53-B078256B12AB}" type="pres">
      <dgm:prSet presAssocID="{BD7C0AB9-25C8-4A02-99BC-EB73E61ABFE6}" presName="background4" presStyleLbl="node4" presStyleIdx="4" presStyleCnt="6"/>
      <dgm:spPr/>
    </dgm:pt>
    <dgm:pt modelId="{E0464B51-8E3A-4EF2-9BFF-B5FEA2499314}" type="pres">
      <dgm:prSet presAssocID="{BD7C0AB9-25C8-4A02-99BC-EB73E61ABFE6}" presName="text4" presStyleLbl="fgAcc4" presStyleIdx="4" presStyleCnt="6" custScaleX="178882" custScaleY="1451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CE178A7-5F37-4B9A-8D1E-ECDBCF99E02B}" type="pres">
      <dgm:prSet presAssocID="{BD7C0AB9-25C8-4A02-99BC-EB73E61ABFE6}" presName="hierChild5" presStyleCnt="0"/>
      <dgm:spPr/>
    </dgm:pt>
    <dgm:pt modelId="{F1DAA5D2-D919-4EDA-93B7-FA48589D4F47}" type="pres">
      <dgm:prSet presAssocID="{FCD6923C-F4E8-4F07-93F1-A6A9E31E6B5C}" presName="Name23" presStyleLbl="parChTrans1D4" presStyleIdx="5" presStyleCnt="6"/>
      <dgm:spPr/>
      <dgm:t>
        <a:bodyPr/>
        <a:lstStyle/>
        <a:p>
          <a:pPr rtl="1"/>
          <a:endParaRPr lang="ar-SA"/>
        </a:p>
      </dgm:t>
    </dgm:pt>
    <dgm:pt modelId="{16BEBCB4-C8E4-4B94-B586-8DDF8E0DED44}" type="pres">
      <dgm:prSet presAssocID="{E694769E-727B-4EBB-A289-5C94BEC69ECB}" presName="hierRoot4" presStyleCnt="0"/>
      <dgm:spPr/>
    </dgm:pt>
    <dgm:pt modelId="{0CB1526D-5D2F-41FE-BEA5-22BAC08C3968}" type="pres">
      <dgm:prSet presAssocID="{E694769E-727B-4EBB-A289-5C94BEC69ECB}" presName="composite4" presStyleCnt="0"/>
      <dgm:spPr/>
    </dgm:pt>
    <dgm:pt modelId="{03B4736B-3265-4A3F-BF12-11BDBFA7D386}" type="pres">
      <dgm:prSet presAssocID="{E694769E-727B-4EBB-A289-5C94BEC69ECB}" presName="background4" presStyleLbl="node4" presStyleIdx="5" presStyleCnt="6"/>
      <dgm:spPr/>
    </dgm:pt>
    <dgm:pt modelId="{5F4FE522-5D56-44A0-A1A2-4FB5BDBA339D}" type="pres">
      <dgm:prSet presAssocID="{E694769E-727B-4EBB-A289-5C94BEC69ECB}" presName="text4" presStyleLbl="fgAcc4" presStyleIdx="5" presStyleCnt="6" custScaleX="189253" custScaleY="10430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ECD366A-1AD5-4F4D-99AD-87B802EB39A3}" type="pres">
      <dgm:prSet presAssocID="{E694769E-727B-4EBB-A289-5C94BEC69ECB}" presName="hierChild5" presStyleCnt="0"/>
      <dgm:spPr/>
    </dgm:pt>
  </dgm:ptLst>
  <dgm:cxnLst>
    <dgm:cxn modelId="{A9001882-F39D-4B56-B54F-B81C168598A1}" type="presOf" srcId="{44F8C02E-E499-4372-A4C0-5348AE7200C3}" destId="{D2B19764-E1EA-4CD0-9AEA-1DA80C543816}" srcOrd="0" destOrd="0" presId="urn:microsoft.com/office/officeart/2005/8/layout/hierarchy1"/>
    <dgm:cxn modelId="{C141DB3A-FA05-49AD-BEDA-EAB9D55FEC76}" srcId="{D9431D28-62D8-46B5-BDE0-00B8A76C0E2B}" destId="{5A69CD5D-28FF-4D0B-9C40-57CDC0241490}" srcOrd="0" destOrd="0" parTransId="{CDBF4DCA-4709-4D23-89C5-7A4FB9058A04}" sibTransId="{7BD66EE8-D410-4FEA-9792-30CE93975F9F}"/>
    <dgm:cxn modelId="{73544696-FABB-490B-9260-7BA228309676}" srcId="{5C552DDA-361E-4F4A-BEAF-165EF0FAB38F}" destId="{852C9558-EF14-4A77-8902-54688AC5F7F4}" srcOrd="0" destOrd="0" parTransId="{44F8C02E-E499-4372-A4C0-5348AE7200C3}" sibTransId="{F752A7CE-C827-49AA-BBDA-00D31A92A7A0}"/>
    <dgm:cxn modelId="{9A3815B5-DA71-482B-BBE9-EC1D5318655C}" srcId="{B5056A4E-2B21-48AE-8BD2-39EA2F4CFEE3}" destId="{B7F896D1-533E-4DAF-9A38-D088C991287C}" srcOrd="0" destOrd="0" parTransId="{0C30535C-454B-4A6F-86D5-A52A5618D71B}" sibTransId="{C9F306B4-0450-4260-9CCE-FD96F332B7D9}"/>
    <dgm:cxn modelId="{A372CD12-8410-4318-9778-32D4B397BF2F}" type="presOf" srcId="{5F08565E-11F6-43AD-9860-C3D9C7E9B971}" destId="{C0FDA9C5-318B-428F-AEE9-C4401C99DA9D}" srcOrd="0" destOrd="0" presId="urn:microsoft.com/office/officeart/2005/8/layout/hierarchy1"/>
    <dgm:cxn modelId="{2860B866-7B82-4CAB-8FEF-A6C18902F694}" type="presOf" srcId="{337E93AE-F00B-4D83-8F51-D9053132297D}" destId="{8BE3DBFD-3EFD-4B33-881B-3A28C442EA66}" srcOrd="0" destOrd="0" presId="urn:microsoft.com/office/officeart/2005/8/layout/hierarchy1"/>
    <dgm:cxn modelId="{3B1EFCD3-0137-4504-88F8-472B714CF76F}" type="presOf" srcId="{D9431D28-62D8-46B5-BDE0-00B8A76C0E2B}" destId="{63DA57DD-E02B-4EAF-8CC3-C93AFB213299}" srcOrd="0" destOrd="0" presId="urn:microsoft.com/office/officeart/2005/8/layout/hierarchy1"/>
    <dgm:cxn modelId="{7F0DB38A-53EE-45F4-88D8-B3BF020A392F}" srcId="{B7F896D1-533E-4DAF-9A38-D088C991287C}" destId="{13D342E5-FBCB-413C-8B85-FC604F8CE77B}" srcOrd="0" destOrd="0" parTransId="{ADB00923-F33B-4FCF-9EC4-0EA71ACB96A2}" sibTransId="{CF892D29-EFBC-46B9-BAF3-688D2EB62D9E}"/>
    <dgm:cxn modelId="{FA01D891-4712-4D96-9B49-05CD1A9A6014}" type="presOf" srcId="{206CFCD7-9D8D-4D0B-BDB6-29D722222D07}" destId="{638DFCA5-8341-4910-96BE-77761E698A69}" srcOrd="0" destOrd="0" presId="urn:microsoft.com/office/officeart/2005/8/layout/hierarchy1"/>
    <dgm:cxn modelId="{5054F7DF-3A8F-4537-80FE-D5D927EB6C5D}" srcId="{337E93AE-F00B-4D83-8F51-D9053132297D}" destId="{C045B903-7F01-4AB7-8594-2893B9D9CC99}" srcOrd="0" destOrd="0" parTransId="{CBD1DA5F-BC17-435B-866A-41F823CF6AC6}" sibTransId="{7455E544-1009-4245-A335-61B1107C01C3}"/>
    <dgm:cxn modelId="{ADEE41F4-36A7-4479-A3D5-F1802BE00971}" srcId="{5A69CD5D-28FF-4D0B-9C40-57CDC0241490}" destId="{E2857AB5-C160-4DB9-9DEF-68ABA7CAF8E5}" srcOrd="1" destOrd="0" parTransId="{206CFCD7-9D8D-4D0B-BDB6-29D722222D07}" sibTransId="{27230483-17C7-40D6-9051-9196279D211B}"/>
    <dgm:cxn modelId="{D70CC42E-02AE-4B95-9369-92A53B47D900}" type="presOf" srcId="{B5056A4E-2B21-48AE-8BD2-39EA2F4CFEE3}" destId="{C230DF40-E645-4E84-A8A0-CCD6D52E8DA2}" srcOrd="0" destOrd="0" presId="urn:microsoft.com/office/officeart/2005/8/layout/hierarchy1"/>
    <dgm:cxn modelId="{F48A6BFC-9AE7-491E-815A-FD9A7FE963CC}" type="presOf" srcId="{E50C6E82-EC14-4CC4-9DBE-64BD17DE77F8}" destId="{224DE0A0-825D-472C-940C-B2AC5E6AFBDC}" srcOrd="0" destOrd="0" presId="urn:microsoft.com/office/officeart/2005/8/layout/hierarchy1"/>
    <dgm:cxn modelId="{51062E31-6188-4C75-B177-2FA7CE6C8149}" type="presOf" srcId="{5C552DDA-361E-4F4A-BEAF-165EF0FAB38F}" destId="{26C42ED4-F1DC-4665-9A3F-E961F9E350D1}" srcOrd="0" destOrd="0" presId="urn:microsoft.com/office/officeart/2005/8/layout/hierarchy1"/>
    <dgm:cxn modelId="{9EE2EBD0-6F50-475D-9A5B-A600C6356876}" type="presOf" srcId="{B7F896D1-533E-4DAF-9A38-D088C991287C}" destId="{6340A174-1D6A-4368-AD0D-DDAEC4188DC6}" srcOrd="0" destOrd="0" presId="urn:microsoft.com/office/officeart/2005/8/layout/hierarchy1"/>
    <dgm:cxn modelId="{85F81EE1-A78F-42E9-AE84-95D0A40F64A4}" type="presOf" srcId="{BD7C0AB9-25C8-4A02-99BC-EB73E61ABFE6}" destId="{E0464B51-8E3A-4EF2-9BFF-B5FEA2499314}" srcOrd="0" destOrd="0" presId="urn:microsoft.com/office/officeart/2005/8/layout/hierarchy1"/>
    <dgm:cxn modelId="{1459ACD9-EBB7-4674-9F70-9C2291861909}" srcId="{BD7C0AB9-25C8-4A02-99BC-EB73E61ABFE6}" destId="{E694769E-727B-4EBB-A289-5C94BEC69ECB}" srcOrd="0" destOrd="0" parTransId="{FCD6923C-F4E8-4F07-93F1-A6A9E31E6B5C}" sibTransId="{E3FD4767-928D-4073-9864-27D4560C361F}"/>
    <dgm:cxn modelId="{5061CA9A-484A-4FD6-AC84-AAD0DD375769}" type="presOf" srcId="{20B89E63-3F79-489A-B5DC-774107DDF78C}" destId="{0E1A56AC-DD54-4669-BBFE-E45D0547E911}" srcOrd="0" destOrd="0" presId="urn:microsoft.com/office/officeart/2005/8/layout/hierarchy1"/>
    <dgm:cxn modelId="{BDBD9B9C-4CC0-4F13-B5C9-4759B0D0A9D9}" type="presOf" srcId="{ADB00923-F33B-4FCF-9EC4-0EA71ACB96A2}" destId="{CE3D2951-76D9-497D-B3CC-B28310DA7C70}" srcOrd="0" destOrd="0" presId="urn:microsoft.com/office/officeart/2005/8/layout/hierarchy1"/>
    <dgm:cxn modelId="{CC602393-E641-423B-BDEF-DA0BAF15F890}" type="presOf" srcId="{6CB8F62D-F5BD-440F-A4A2-CB2F9B8E19CF}" destId="{4C828CEB-8584-4A0A-8AA7-383942586854}" srcOrd="0" destOrd="0" presId="urn:microsoft.com/office/officeart/2005/8/layout/hierarchy1"/>
    <dgm:cxn modelId="{F778A5DE-B50E-4D68-B720-B7D9E1FEB2B2}" srcId="{C045B903-7F01-4AB7-8594-2893B9D9CC99}" destId="{6CB8F62D-F5BD-440F-A4A2-CB2F9B8E19CF}" srcOrd="0" destOrd="0" parTransId="{5F08565E-11F6-43AD-9860-C3D9C7E9B971}" sibTransId="{54DC8990-1587-4A9B-B187-1B7E0CFE6A6B}"/>
    <dgm:cxn modelId="{4A11F84B-C877-4B1D-963B-8EC37F4A3A84}" srcId="{5A69CD5D-28FF-4D0B-9C40-57CDC0241490}" destId="{5C552DDA-361E-4F4A-BEAF-165EF0FAB38F}" srcOrd="2" destOrd="0" parTransId="{E50C6E82-EC14-4CC4-9DBE-64BD17DE77F8}" sibTransId="{6E5C7C27-2E2E-4B0B-8CDB-FB8FDAE9FFFE}"/>
    <dgm:cxn modelId="{A14D887E-E2CE-4A80-B39A-DD55F6431FD4}" type="presOf" srcId="{1F5189F6-2107-410D-B3D1-4550FDE5F18D}" destId="{467273D6-18EB-4637-B7E1-DDDAC60E4562}" srcOrd="0" destOrd="0" presId="urn:microsoft.com/office/officeart/2005/8/layout/hierarchy1"/>
    <dgm:cxn modelId="{51126141-4567-4813-85C7-B0657C4116C5}" srcId="{1F5189F6-2107-410D-B3D1-4550FDE5F18D}" destId="{337E93AE-F00B-4D83-8F51-D9053132297D}" srcOrd="0" destOrd="0" parTransId="{183E0F6E-B2E3-4D56-96CB-D75D4501BD6B}" sibTransId="{87D2174B-E204-4470-8F44-840F5FF7D074}"/>
    <dgm:cxn modelId="{8288C593-E08B-44A4-9E30-AD6D1CF86C16}" srcId="{E2857AB5-C160-4DB9-9DEF-68ABA7CAF8E5}" destId="{B5056A4E-2B21-48AE-8BD2-39EA2F4CFEE3}" srcOrd="0" destOrd="0" parTransId="{20B89E63-3F79-489A-B5DC-774107DDF78C}" sibTransId="{88E4E2DD-666B-499C-A08B-3B159A73B75F}"/>
    <dgm:cxn modelId="{0F541AE1-FB8E-4AFA-94DB-23880525746E}" type="presOf" srcId="{E2857AB5-C160-4DB9-9DEF-68ABA7CAF8E5}" destId="{87C76853-2335-48C3-9BBF-F3A600819D9D}" srcOrd="0" destOrd="0" presId="urn:microsoft.com/office/officeart/2005/8/layout/hierarchy1"/>
    <dgm:cxn modelId="{2E7C3D86-9424-4C7E-B916-2047AC82C013}" type="presOf" srcId="{E694769E-727B-4EBB-A289-5C94BEC69ECB}" destId="{5F4FE522-5D56-44A0-A1A2-4FB5BDBA339D}" srcOrd="0" destOrd="0" presId="urn:microsoft.com/office/officeart/2005/8/layout/hierarchy1"/>
    <dgm:cxn modelId="{818D38AE-7BD2-4D21-B4E3-818ECE6DB60C}" type="presOf" srcId="{CBD1DA5F-BC17-435B-866A-41F823CF6AC6}" destId="{F2CBA310-A3AA-47B2-985B-8BE3CC3301C4}" srcOrd="0" destOrd="0" presId="urn:microsoft.com/office/officeart/2005/8/layout/hierarchy1"/>
    <dgm:cxn modelId="{F8F46772-42CE-4C49-A8D8-6AD95132F3B1}" type="presOf" srcId="{02209C79-60E1-4EB2-917A-2668975838A3}" destId="{B103BED2-6378-47DA-A094-9B4CC3AAFB59}" srcOrd="0" destOrd="0" presId="urn:microsoft.com/office/officeart/2005/8/layout/hierarchy1"/>
    <dgm:cxn modelId="{71BDEE04-EE3F-4BE3-A0C2-9CD69D65B591}" srcId="{5A69CD5D-28FF-4D0B-9C40-57CDC0241490}" destId="{1F5189F6-2107-410D-B3D1-4550FDE5F18D}" srcOrd="0" destOrd="0" parTransId="{97DE2E7B-BDB4-4A61-81EE-F2981A6C306C}" sibTransId="{E0DB82E2-EE35-40A3-A3EE-2722BBD21A59}"/>
    <dgm:cxn modelId="{5A0B6326-A7B2-4905-A39C-61810391C4A3}" type="presOf" srcId="{852C9558-EF14-4A77-8902-54688AC5F7F4}" destId="{A74E22AB-FD0A-42DB-9C2C-1FBCBB224389}" srcOrd="0" destOrd="0" presId="urn:microsoft.com/office/officeart/2005/8/layout/hierarchy1"/>
    <dgm:cxn modelId="{C5E1626E-68B4-4BA4-A3DA-CCF45224C4F4}" srcId="{852C9558-EF14-4A77-8902-54688AC5F7F4}" destId="{BD7C0AB9-25C8-4A02-99BC-EB73E61ABFE6}" srcOrd="0" destOrd="0" parTransId="{02209C79-60E1-4EB2-917A-2668975838A3}" sibTransId="{53ABA417-2D04-44E5-9851-7A0924F9DA44}"/>
    <dgm:cxn modelId="{9D6B6D76-66E7-4546-AA28-13EDDBD0143E}" type="presOf" srcId="{97DE2E7B-BDB4-4A61-81EE-F2981A6C306C}" destId="{CDF30F66-CE08-4BCA-85E4-460C8A15EEED}" srcOrd="0" destOrd="0" presId="urn:microsoft.com/office/officeart/2005/8/layout/hierarchy1"/>
    <dgm:cxn modelId="{434EE158-401C-4CF9-9A57-DEF607A5A782}" type="presOf" srcId="{FCD6923C-F4E8-4F07-93F1-A6A9E31E6B5C}" destId="{F1DAA5D2-D919-4EDA-93B7-FA48589D4F47}" srcOrd="0" destOrd="0" presId="urn:microsoft.com/office/officeart/2005/8/layout/hierarchy1"/>
    <dgm:cxn modelId="{5A3F0120-1CAD-475D-874E-653ADE985B5F}" type="presOf" srcId="{5A69CD5D-28FF-4D0B-9C40-57CDC0241490}" destId="{F2E84D9F-8567-4243-86DE-2D5319EBEACB}" srcOrd="0" destOrd="0" presId="urn:microsoft.com/office/officeart/2005/8/layout/hierarchy1"/>
    <dgm:cxn modelId="{B8A6FD14-A81B-4368-BDBC-52B13C4563BD}" type="presOf" srcId="{0C30535C-454B-4A6F-86D5-A52A5618D71B}" destId="{8666F838-5052-4753-AB7B-D37967B0B1AA}" srcOrd="0" destOrd="0" presId="urn:microsoft.com/office/officeart/2005/8/layout/hierarchy1"/>
    <dgm:cxn modelId="{57C09786-2448-4AD5-8994-99FBD16ABD6E}" type="presOf" srcId="{13D342E5-FBCB-413C-8B85-FC604F8CE77B}" destId="{04299734-B6CC-45EA-A76D-FF930C0C27DF}" srcOrd="0" destOrd="0" presId="urn:microsoft.com/office/officeart/2005/8/layout/hierarchy1"/>
    <dgm:cxn modelId="{F5126530-49AA-4548-B6CF-6887F383C327}" type="presOf" srcId="{183E0F6E-B2E3-4D56-96CB-D75D4501BD6B}" destId="{121BB6F7-37C3-4AAC-8466-4FBB5F6F3EA6}" srcOrd="0" destOrd="0" presId="urn:microsoft.com/office/officeart/2005/8/layout/hierarchy1"/>
    <dgm:cxn modelId="{BC18F544-17F8-4B82-A2C7-BE0117371BFF}" type="presOf" srcId="{C045B903-7F01-4AB7-8594-2893B9D9CC99}" destId="{29AA3DDB-ACED-46E6-91E4-C5144B8E3960}" srcOrd="0" destOrd="0" presId="urn:microsoft.com/office/officeart/2005/8/layout/hierarchy1"/>
    <dgm:cxn modelId="{330AE5D1-2F9C-4CB1-A789-05E3780529CC}" type="presParOf" srcId="{63DA57DD-E02B-4EAF-8CC3-C93AFB213299}" destId="{B3E653B9-282B-4B9F-80FC-07C8674A31AD}" srcOrd="0" destOrd="0" presId="urn:microsoft.com/office/officeart/2005/8/layout/hierarchy1"/>
    <dgm:cxn modelId="{21F9FDF9-FEBC-4732-B319-E8F036BFDCE7}" type="presParOf" srcId="{B3E653B9-282B-4B9F-80FC-07C8674A31AD}" destId="{055DE65E-5EED-4A25-A72E-A60DCC8BDF2A}" srcOrd="0" destOrd="0" presId="urn:microsoft.com/office/officeart/2005/8/layout/hierarchy1"/>
    <dgm:cxn modelId="{5441DB6B-3A03-41AD-B1C7-FC20A568821B}" type="presParOf" srcId="{055DE65E-5EED-4A25-A72E-A60DCC8BDF2A}" destId="{04AC5BA3-33D1-49D1-A2A1-38D162CD9997}" srcOrd="0" destOrd="0" presId="urn:microsoft.com/office/officeart/2005/8/layout/hierarchy1"/>
    <dgm:cxn modelId="{0E26747B-27B3-4378-86A2-53897CACD9AE}" type="presParOf" srcId="{055DE65E-5EED-4A25-A72E-A60DCC8BDF2A}" destId="{F2E84D9F-8567-4243-86DE-2D5319EBEACB}" srcOrd="1" destOrd="0" presId="urn:microsoft.com/office/officeart/2005/8/layout/hierarchy1"/>
    <dgm:cxn modelId="{4C3106B5-741B-42D4-9D8B-2BDE30B7625E}" type="presParOf" srcId="{B3E653B9-282B-4B9F-80FC-07C8674A31AD}" destId="{EF24D8E1-C0CF-469D-9532-E792E8A6DADC}" srcOrd="1" destOrd="0" presId="urn:microsoft.com/office/officeart/2005/8/layout/hierarchy1"/>
    <dgm:cxn modelId="{E5A8B8B8-AEE1-4FB1-AFCB-5004AB515DA6}" type="presParOf" srcId="{EF24D8E1-C0CF-469D-9532-E792E8A6DADC}" destId="{CDF30F66-CE08-4BCA-85E4-460C8A15EEED}" srcOrd="0" destOrd="0" presId="urn:microsoft.com/office/officeart/2005/8/layout/hierarchy1"/>
    <dgm:cxn modelId="{8360A944-B4CA-4873-8F0A-1826F5A6CE2F}" type="presParOf" srcId="{EF24D8E1-C0CF-469D-9532-E792E8A6DADC}" destId="{0FB68AE3-CD67-42A5-B72D-12725E4815CD}" srcOrd="1" destOrd="0" presId="urn:microsoft.com/office/officeart/2005/8/layout/hierarchy1"/>
    <dgm:cxn modelId="{9A16237A-F041-409D-A6D7-5477D0F7FC03}" type="presParOf" srcId="{0FB68AE3-CD67-42A5-B72D-12725E4815CD}" destId="{51D039B2-63EC-4F23-B7BF-826F8B0F0BF9}" srcOrd="0" destOrd="0" presId="urn:microsoft.com/office/officeart/2005/8/layout/hierarchy1"/>
    <dgm:cxn modelId="{5C60BD1D-E036-417A-A15C-2FAA81416174}" type="presParOf" srcId="{51D039B2-63EC-4F23-B7BF-826F8B0F0BF9}" destId="{30F1792F-EF52-4A21-8AC7-372E65C545A7}" srcOrd="0" destOrd="0" presId="urn:microsoft.com/office/officeart/2005/8/layout/hierarchy1"/>
    <dgm:cxn modelId="{815F5135-5FE7-4DDD-A4E3-1235F1E2F488}" type="presParOf" srcId="{51D039B2-63EC-4F23-B7BF-826F8B0F0BF9}" destId="{467273D6-18EB-4637-B7E1-DDDAC60E4562}" srcOrd="1" destOrd="0" presId="urn:microsoft.com/office/officeart/2005/8/layout/hierarchy1"/>
    <dgm:cxn modelId="{9B997DF7-6AF6-40FE-8AB8-B43A911FBB1E}" type="presParOf" srcId="{0FB68AE3-CD67-42A5-B72D-12725E4815CD}" destId="{A3F0CEF9-0EF7-45DF-8A0D-E5F5EC0E4BE8}" srcOrd="1" destOrd="0" presId="urn:microsoft.com/office/officeart/2005/8/layout/hierarchy1"/>
    <dgm:cxn modelId="{468F8DE9-ECD2-431F-A5F8-0FE4B0CC1AE2}" type="presParOf" srcId="{A3F0CEF9-0EF7-45DF-8A0D-E5F5EC0E4BE8}" destId="{121BB6F7-37C3-4AAC-8466-4FBB5F6F3EA6}" srcOrd="0" destOrd="0" presId="urn:microsoft.com/office/officeart/2005/8/layout/hierarchy1"/>
    <dgm:cxn modelId="{054FB1BB-D373-4F39-99BA-BB48B3BB7194}" type="presParOf" srcId="{A3F0CEF9-0EF7-45DF-8A0D-E5F5EC0E4BE8}" destId="{811DC695-8A63-46F5-8803-E87F015FAB49}" srcOrd="1" destOrd="0" presId="urn:microsoft.com/office/officeart/2005/8/layout/hierarchy1"/>
    <dgm:cxn modelId="{878B3659-6906-4F77-9339-7735A3DED304}" type="presParOf" srcId="{811DC695-8A63-46F5-8803-E87F015FAB49}" destId="{3AC68CB4-6CE2-4B02-AFE6-E817B4547DD8}" srcOrd="0" destOrd="0" presId="urn:microsoft.com/office/officeart/2005/8/layout/hierarchy1"/>
    <dgm:cxn modelId="{4E7554F9-9D8E-4F41-AE70-6A5025CFAA55}" type="presParOf" srcId="{3AC68CB4-6CE2-4B02-AFE6-E817B4547DD8}" destId="{852CC7F9-FA13-46DA-95FD-CA1FCDC65C93}" srcOrd="0" destOrd="0" presId="urn:microsoft.com/office/officeart/2005/8/layout/hierarchy1"/>
    <dgm:cxn modelId="{F3BB3ED5-57FC-47C2-9950-45EFFDD37D3B}" type="presParOf" srcId="{3AC68CB4-6CE2-4B02-AFE6-E817B4547DD8}" destId="{8BE3DBFD-3EFD-4B33-881B-3A28C442EA66}" srcOrd="1" destOrd="0" presId="urn:microsoft.com/office/officeart/2005/8/layout/hierarchy1"/>
    <dgm:cxn modelId="{8035967E-BA51-44AB-BEA8-BB3EA4ECF9CB}" type="presParOf" srcId="{811DC695-8A63-46F5-8803-E87F015FAB49}" destId="{76E6C838-7116-4201-94F6-DA8073958E5F}" srcOrd="1" destOrd="0" presId="urn:microsoft.com/office/officeart/2005/8/layout/hierarchy1"/>
    <dgm:cxn modelId="{011BEC3C-E1B2-4ADA-8857-D610DD083E66}" type="presParOf" srcId="{76E6C838-7116-4201-94F6-DA8073958E5F}" destId="{F2CBA310-A3AA-47B2-985B-8BE3CC3301C4}" srcOrd="0" destOrd="0" presId="urn:microsoft.com/office/officeart/2005/8/layout/hierarchy1"/>
    <dgm:cxn modelId="{0D2D1E28-CD30-41FA-BA00-05CFEC453B3D}" type="presParOf" srcId="{76E6C838-7116-4201-94F6-DA8073958E5F}" destId="{D4703076-0D2B-4F47-B7E5-B242DD9BF65B}" srcOrd="1" destOrd="0" presId="urn:microsoft.com/office/officeart/2005/8/layout/hierarchy1"/>
    <dgm:cxn modelId="{F7781FAB-6E6C-44C4-8434-8AE04737F4F6}" type="presParOf" srcId="{D4703076-0D2B-4F47-B7E5-B242DD9BF65B}" destId="{6057B42E-0372-4AE5-B17A-0D575F7E2295}" srcOrd="0" destOrd="0" presId="urn:microsoft.com/office/officeart/2005/8/layout/hierarchy1"/>
    <dgm:cxn modelId="{79CF0420-C045-4454-B2FF-5B005E072F08}" type="presParOf" srcId="{6057B42E-0372-4AE5-B17A-0D575F7E2295}" destId="{39A92468-7AB0-4328-A940-7B7C3D7F5766}" srcOrd="0" destOrd="0" presId="urn:microsoft.com/office/officeart/2005/8/layout/hierarchy1"/>
    <dgm:cxn modelId="{DF41F856-FDB1-4DCE-91F8-62F715DE58C7}" type="presParOf" srcId="{6057B42E-0372-4AE5-B17A-0D575F7E2295}" destId="{29AA3DDB-ACED-46E6-91E4-C5144B8E3960}" srcOrd="1" destOrd="0" presId="urn:microsoft.com/office/officeart/2005/8/layout/hierarchy1"/>
    <dgm:cxn modelId="{3EBCDD08-39C0-410A-BB49-775EDA02EFBB}" type="presParOf" srcId="{D4703076-0D2B-4F47-B7E5-B242DD9BF65B}" destId="{74AB4956-EE1C-43AF-BF2F-3ED4298A0052}" srcOrd="1" destOrd="0" presId="urn:microsoft.com/office/officeart/2005/8/layout/hierarchy1"/>
    <dgm:cxn modelId="{A3DDAA6C-2F8B-4883-8FB5-EA6E51FD61C3}" type="presParOf" srcId="{74AB4956-EE1C-43AF-BF2F-3ED4298A0052}" destId="{C0FDA9C5-318B-428F-AEE9-C4401C99DA9D}" srcOrd="0" destOrd="0" presId="urn:microsoft.com/office/officeart/2005/8/layout/hierarchy1"/>
    <dgm:cxn modelId="{AE7BA215-A9C0-4A5F-B608-C1B645A7CABD}" type="presParOf" srcId="{74AB4956-EE1C-43AF-BF2F-3ED4298A0052}" destId="{343B45D8-D41A-4F6B-8E8B-013C99CA9C7E}" srcOrd="1" destOrd="0" presId="urn:microsoft.com/office/officeart/2005/8/layout/hierarchy1"/>
    <dgm:cxn modelId="{DB166FBE-F421-4280-AAC0-BBC3449AEB63}" type="presParOf" srcId="{343B45D8-D41A-4F6B-8E8B-013C99CA9C7E}" destId="{CA3D4BF9-F7E8-492F-B400-DBF518CBB6B3}" srcOrd="0" destOrd="0" presId="urn:microsoft.com/office/officeart/2005/8/layout/hierarchy1"/>
    <dgm:cxn modelId="{E6BA6BC4-1432-43DB-A5D6-4BE813CB224B}" type="presParOf" srcId="{CA3D4BF9-F7E8-492F-B400-DBF518CBB6B3}" destId="{527E51D5-AEBA-4642-AA4A-E4E5824EC7AF}" srcOrd="0" destOrd="0" presId="urn:microsoft.com/office/officeart/2005/8/layout/hierarchy1"/>
    <dgm:cxn modelId="{ACAE60C8-7661-4BC2-831C-3D10E32F89DB}" type="presParOf" srcId="{CA3D4BF9-F7E8-492F-B400-DBF518CBB6B3}" destId="{4C828CEB-8584-4A0A-8AA7-383942586854}" srcOrd="1" destOrd="0" presId="urn:microsoft.com/office/officeart/2005/8/layout/hierarchy1"/>
    <dgm:cxn modelId="{739B7317-F54B-4698-893B-CD67EC7EE6C2}" type="presParOf" srcId="{343B45D8-D41A-4F6B-8E8B-013C99CA9C7E}" destId="{1DA6BABD-8560-4505-A8D6-6311E2D775C5}" srcOrd="1" destOrd="0" presId="urn:microsoft.com/office/officeart/2005/8/layout/hierarchy1"/>
    <dgm:cxn modelId="{CF00FD13-E5C3-4BFB-9614-26008A31552F}" type="presParOf" srcId="{EF24D8E1-C0CF-469D-9532-E792E8A6DADC}" destId="{638DFCA5-8341-4910-96BE-77761E698A69}" srcOrd="2" destOrd="0" presId="urn:microsoft.com/office/officeart/2005/8/layout/hierarchy1"/>
    <dgm:cxn modelId="{A76D528B-94F7-423A-BC2F-E465C3CF7081}" type="presParOf" srcId="{EF24D8E1-C0CF-469D-9532-E792E8A6DADC}" destId="{639AE9A9-B096-421B-8BC6-8349382C3B25}" srcOrd="3" destOrd="0" presId="urn:microsoft.com/office/officeart/2005/8/layout/hierarchy1"/>
    <dgm:cxn modelId="{B815D229-EBBE-48BD-81AA-683171C74DD6}" type="presParOf" srcId="{639AE9A9-B096-421B-8BC6-8349382C3B25}" destId="{5227A2A2-F5D0-48D7-ACF6-5246C9CEFDBF}" srcOrd="0" destOrd="0" presId="urn:microsoft.com/office/officeart/2005/8/layout/hierarchy1"/>
    <dgm:cxn modelId="{839DA65F-47A9-4B81-AFDF-E6C152444750}" type="presParOf" srcId="{5227A2A2-F5D0-48D7-ACF6-5246C9CEFDBF}" destId="{0B89CD92-BA59-4204-8466-010C187B52C2}" srcOrd="0" destOrd="0" presId="urn:microsoft.com/office/officeart/2005/8/layout/hierarchy1"/>
    <dgm:cxn modelId="{CF69A6F5-A396-4479-AA08-B35E8C75BEF6}" type="presParOf" srcId="{5227A2A2-F5D0-48D7-ACF6-5246C9CEFDBF}" destId="{87C76853-2335-48C3-9BBF-F3A600819D9D}" srcOrd="1" destOrd="0" presId="urn:microsoft.com/office/officeart/2005/8/layout/hierarchy1"/>
    <dgm:cxn modelId="{69056D23-2266-4F3C-9943-727ECA4A7668}" type="presParOf" srcId="{639AE9A9-B096-421B-8BC6-8349382C3B25}" destId="{788D59FF-8ADB-49B9-844D-25130E8A831B}" srcOrd="1" destOrd="0" presId="urn:microsoft.com/office/officeart/2005/8/layout/hierarchy1"/>
    <dgm:cxn modelId="{C051844C-F63B-4A59-B691-4AD6B526FC32}" type="presParOf" srcId="{788D59FF-8ADB-49B9-844D-25130E8A831B}" destId="{0E1A56AC-DD54-4669-BBFE-E45D0547E911}" srcOrd="0" destOrd="0" presId="urn:microsoft.com/office/officeart/2005/8/layout/hierarchy1"/>
    <dgm:cxn modelId="{36ADF4D5-3E2E-4F2F-AD86-C83A835C4EE2}" type="presParOf" srcId="{788D59FF-8ADB-49B9-844D-25130E8A831B}" destId="{1516C220-105D-48FC-A3C3-5CE290EE1A8B}" srcOrd="1" destOrd="0" presId="urn:microsoft.com/office/officeart/2005/8/layout/hierarchy1"/>
    <dgm:cxn modelId="{0A0E5FBB-8026-446D-98F6-2ACAEF192D54}" type="presParOf" srcId="{1516C220-105D-48FC-A3C3-5CE290EE1A8B}" destId="{50F38CFD-25E6-42A4-B180-60B6BAA34697}" srcOrd="0" destOrd="0" presId="urn:microsoft.com/office/officeart/2005/8/layout/hierarchy1"/>
    <dgm:cxn modelId="{69A18628-E693-4386-81D7-1D3B84A44E01}" type="presParOf" srcId="{50F38CFD-25E6-42A4-B180-60B6BAA34697}" destId="{3679D1B6-CC1B-4BA7-9C3D-93B46B71948F}" srcOrd="0" destOrd="0" presId="urn:microsoft.com/office/officeart/2005/8/layout/hierarchy1"/>
    <dgm:cxn modelId="{45C5E43E-89DF-424C-888F-98D798A979E4}" type="presParOf" srcId="{50F38CFD-25E6-42A4-B180-60B6BAA34697}" destId="{C230DF40-E645-4E84-A8A0-CCD6D52E8DA2}" srcOrd="1" destOrd="0" presId="urn:microsoft.com/office/officeart/2005/8/layout/hierarchy1"/>
    <dgm:cxn modelId="{BE8872B9-435D-4F7E-9F5E-07F8A5A9BAE2}" type="presParOf" srcId="{1516C220-105D-48FC-A3C3-5CE290EE1A8B}" destId="{BCE53E33-1E65-4232-8079-0E0479BC1007}" srcOrd="1" destOrd="0" presId="urn:microsoft.com/office/officeart/2005/8/layout/hierarchy1"/>
    <dgm:cxn modelId="{E384E20C-ED95-4A6A-A5A0-A897BB2332E4}" type="presParOf" srcId="{BCE53E33-1E65-4232-8079-0E0479BC1007}" destId="{8666F838-5052-4753-AB7B-D37967B0B1AA}" srcOrd="0" destOrd="0" presId="urn:microsoft.com/office/officeart/2005/8/layout/hierarchy1"/>
    <dgm:cxn modelId="{8032F9EE-236F-4F6C-9A2C-DEEAFBBA3B3B}" type="presParOf" srcId="{BCE53E33-1E65-4232-8079-0E0479BC1007}" destId="{050B6B11-20ED-4163-ABBA-C64D48A617A7}" srcOrd="1" destOrd="0" presId="urn:microsoft.com/office/officeart/2005/8/layout/hierarchy1"/>
    <dgm:cxn modelId="{F33C7BB7-B9E7-484E-8C92-F9D0E36D0B00}" type="presParOf" srcId="{050B6B11-20ED-4163-ABBA-C64D48A617A7}" destId="{21D74103-138D-4D98-8C41-AC18EEECE5C3}" srcOrd="0" destOrd="0" presId="urn:microsoft.com/office/officeart/2005/8/layout/hierarchy1"/>
    <dgm:cxn modelId="{644F88EA-00B1-499B-9DD9-BD3A960BFBC2}" type="presParOf" srcId="{21D74103-138D-4D98-8C41-AC18EEECE5C3}" destId="{72E3DF6D-DFC8-4494-8A45-2114FEF0841B}" srcOrd="0" destOrd="0" presId="urn:microsoft.com/office/officeart/2005/8/layout/hierarchy1"/>
    <dgm:cxn modelId="{39FBA4A7-876D-4E7C-9986-68C18DE596D9}" type="presParOf" srcId="{21D74103-138D-4D98-8C41-AC18EEECE5C3}" destId="{6340A174-1D6A-4368-AD0D-DDAEC4188DC6}" srcOrd="1" destOrd="0" presId="urn:microsoft.com/office/officeart/2005/8/layout/hierarchy1"/>
    <dgm:cxn modelId="{4EA00F37-3851-4904-8D70-789EDD935363}" type="presParOf" srcId="{050B6B11-20ED-4163-ABBA-C64D48A617A7}" destId="{C4D5BCF9-DDE9-456C-9BC3-CFB9D71C129C}" srcOrd="1" destOrd="0" presId="urn:microsoft.com/office/officeart/2005/8/layout/hierarchy1"/>
    <dgm:cxn modelId="{4ED29190-7DC6-437B-A8D8-25F697FD0376}" type="presParOf" srcId="{C4D5BCF9-DDE9-456C-9BC3-CFB9D71C129C}" destId="{CE3D2951-76D9-497D-B3CC-B28310DA7C70}" srcOrd="0" destOrd="0" presId="urn:microsoft.com/office/officeart/2005/8/layout/hierarchy1"/>
    <dgm:cxn modelId="{518692DB-C98D-4CEA-93FB-03F4955DF91C}" type="presParOf" srcId="{C4D5BCF9-DDE9-456C-9BC3-CFB9D71C129C}" destId="{D5318624-0E8D-465B-A8D1-2724D5AD3BA1}" srcOrd="1" destOrd="0" presId="urn:microsoft.com/office/officeart/2005/8/layout/hierarchy1"/>
    <dgm:cxn modelId="{6347FEA4-F7A1-4B89-BA0A-35DA88AEE56B}" type="presParOf" srcId="{D5318624-0E8D-465B-A8D1-2724D5AD3BA1}" destId="{9B00EA88-4332-4C54-A671-E0D5F81EB183}" srcOrd="0" destOrd="0" presId="urn:microsoft.com/office/officeart/2005/8/layout/hierarchy1"/>
    <dgm:cxn modelId="{C5528E09-CBFC-45C3-AEF6-C0C855D7589A}" type="presParOf" srcId="{9B00EA88-4332-4C54-A671-E0D5F81EB183}" destId="{B8AA1CF8-834F-4C0A-B361-DC13736498E6}" srcOrd="0" destOrd="0" presId="urn:microsoft.com/office/officeart/2005/8/layout/hierarchy1"/>
    <dgm:cxn modelId="{F82AAC03-B4A2-46A4-BFB2-A1BC17728CD5}" type="presParOf" srcId="{9B00EA88-4332-4C54-A671-E0D5F81EB183}" destId="{04299734-B6CC-45EA-A76D-FF930C0C27DF}" srcOrd="1" destOrd="0" presId="urn:microsoft.com/office/officeart/2005/8/layout/hierarchy1"/>
    <dgm:cxn modelId="{E301457D-C904-4A62-9CB6-85D2BC24B39A}" type="presParOf" srcId="{D5318624-0E8D-465B-A8D1-2724D5AD3BA1}" destId="{848CF5C9-E164-4C7A-BDE2-C93A0B6AA716}" srcOrd="1" destOrd="0" presId="urn:microsoft.com/office/officeart/2005/8/layout/hierarchy1"/>
    <dgm:cxn modelId="{97CA150D-9D10-43A1-9BF8-F1101E880A30}" type="presParOf" srcId="{EF24D8E1-C0CF-469D-9532-E792E8A6DADC}" destId="{224DE0A0-825D-472C-940C-B2AC5E6AFBDC}" srcOrd="4" destOrd="0" presId="urn:microsoft.com/office/officeart/2005/8/layout/hierarchy1"/>
    <dgm:cxn modelId="{1E469ED7-6D34-4E5C-B1AE-32061DD3D055}" type="presParOf" srcId="{EF24D8E1-C0CF-469D-9532-E792E8A6DADC}" destId="{35AE58B8-9742-4A86-94F4-0523709A23E6}" srcOrd="5" destOrd="0" presId="urn:microsoft.com/office/officeart/2005/8/layout/hierarchy1"/>
    <dgm:cxn modelId="{E8DCB617-E9FA-45A1-85CA-63E0C0C76A6B}" type="presParOf" srcId="{35AE58B8-9742-4A86-94F4-0523709A23E6}" destId="{F1B7DBC9-D037-4A94-8A32-4F1C2DFADC2A}" srcOrd="0" destOrd="0" presId="urn:microsoft.com/office/officeart/2005/8/layout/hierarchy1"/>
    <dgm:cxn modelId="{596BD020-FDEC-41AC-B76F-A92A595E22CE}" type="presParOf" srcId="{F1B7DBC9-D037-4A94-8A32-4F1C2DFADC2A}" destId="{44CA6BD1-34EA-49A3-AF94-8BA1217BC3EA}" srcOrd="0" destOrd="0" presId="urn:microsoft.com/office/officeart/2005/8/layout/hierarchy1"/>
    <dgm:cxn modelId="{E71B3A56-5385-4572-BDE8-66BD2ABB9A48}" type="presParOf" srcId="{F1B7DBC9-D037-4A94-8A32-4F1C2DFADC2A}" destId="{26C42ED4-F1DC-4665-9A3F-E961F9E350D1}" srcOrd="1" destOrd="0" presId="urn:microsoft.com/office/officeart/2005/8/layout/hierarchy1"/>
    <dgm:cxn modelId="{CE1B2886-8355-48AC-BA25-DA4ACCA66365}" type="presParOf" srcId="{35AE58B8-9742-4A86-94F4-0523709A23E6}" destId="{25613200-F10C-4B5A-838C-84B5EDB590CF}" srcOrd="1" destOrd="0" presId="urn:microsoft.com/office/officeart/2005/8/layout/hierarchy1"/>
    <dgm:cxn modelId="{DE0FE889-0930-460A-AFE4-01A73186C272}" type="presParOf" srcId="{25613200-F10C-4B5A-838C-84B5EDB590CF}" destId="{D2B19764-E1EA-4CD0-9AEA-1DA80C543816}" srcOrd="0" destOrd="0" presId="urn:microsoft.com/office/officeart/2005/8/layout/hierarchy1"/>
    <dgm:cxn modelId="{8B7D860C-EC21-4039-8538-E0FDC0456863}" type="presParOf" srcId="{25613200-F10C-4B5A-838C-84B5EDB590CF}" destId="{0277FFA0-0695-4210-98A2-BF7C0202CED8}" srcOrd="1" destOrd="0" presId="urn:microsoft.com/office/officeart/2005/8/layout/hierarchy1"/>
    <dgm:cxn modelId="{3E728886-B0FF-4B31-8FB3-A0E3F39A4609}" type="presParOf" srcId="{0277FFA0-0695-4210-98A2-BF7C0202CED8}" destId="{65B71734-7DBA-4D4F-8354-2CFF311AF6A4}" srcOrd="0" destOrd="0" presId="urn:microsoft.com/office/officeart/2005/8/layout/hierarchy1"/>
    <dgm:cxn modelId="{610A3984-8494-4EFC-90A1-5D809B653BFD}" type="presParOf" srcId="{65B71734-7DBA-4D4F-8354-2CFF311AF6A4}" destId="{D87BC9C4-9EAD-4BAC-9A53-8FA2AE10865C}" srcOrd="0" destOrd="0" presId="urn:microsoft.com/office/officeart/2005/8/layout/hierarchy1"/>
    <dgm:cxn modelId="{D0FD5A68-F1C6-4E8B-A980-69CE62F199CC}" type="presParOf" srcId="{65B71734-7DBA-4D4F-8354-2CFF311AF6A4}" destId="{A74E22AB-FD0A-42DB-9C2C-1FBCBB224389}" srcOrd="1" destOrd="0" presId="urn:microsoft.com/office/officeart/2005/8/layout/hierarchy1"/>
    <dgm:cxn modelId="{41CE2052-EE59-4B32-AC07-9B1073054E2A}" type="presParOf" srcId="{0277FFA0-0695-4210-98A2-BF7C0202CED8}" destId="{4DBDA6B0-5EB6-4B2D-B0CD-F818EE6B7AE7}" srcOrd="1" destOrd="0" presId="urn:microsoft.com/office/officeart/2005/8/layout/hierarchy1"/>
    <dgm:cxn modelId="{B2245F34-22E2-4FEB-B7B8-05F28B465FB1}" type="presParOf" srcId="{4DBDA6B0-5EB6-4B2D-B0CD-F818EE6B7AE7}" destId="{B103BED2-6378-47DA-A094-9B4CC3AAFB59}" srcOrd="0" destOrd="0" presId="urn:microsoft.com/office/officeart/2005/8/layout/hierarchy1"/>
    <dgm:cxn modelId="{A62FE1D5-AF1F-46C9-915B-57049B639E22}" type="presParOf" srcId="{4DBDA6B0-5EB6-4B2D-B0CD-F818EE6B7AE7}" destId="{5336823C-2F01-47B7-9348-15AEE1A3C5B5}" srcOrd="1" destOrd="0" presId="urn:microsoft.com/office/officeart/2005/8/layout/hierarchy1"/>
    <dgm:cxn modelId="{CFE840A5-521C-44DD-96DA-0A4B2BDF48CC}" type="presParOf" srcId="{5336823C-2F01-47B7-9348-15AEE1A3C5B5}" destId="{E977D954-E4B2-4F94-AC7E-0D2B00FA33CC}" srcOrd="0" destOrd="0" presId="urn:microsoft.com/office/officeart/2005/8/layout/hierarchy1"/>
    <dgm:cxn modelId="{743D6262-9049-4768-B171-2A0CEBF92248}" type="presParOf" srcId="{E977D954-E4B2-4F94-AC7E-0D2B00FA33CC}" destId="{855B48EF-0ACD-4E1A-AD53-B078256B12AB}" srcOrd="0" destOrd="0" presId="urn:microsoft.com/office/officeart/2005/8/layout/hierarchy1"/>
    <dgm:cxn modelId="{A014C311-C9EA-4B16-9559-4AE06C714647}" type="presParOf" srcId="{E977D954-E4B2-4F94-AC7E-0D2B00FA33CC}" destId="{E0464B51-8E3A-4EF2-9BFF-B5FEA2499314}" srcOrd="1" destOrd="0" presId="urn:microsoft.com/office/officeart/2005/8/layout/hierarchy1"/>
    <dgm:cxn modelId="{F242CC14-FDE0-44B4-B34F-662AB7C2135F}" type="presParOf" srcId="{5336823C-2F01-47B7-9348-15AEE1A3C5B5}" destId="{3CE178A7-5F37-4B9A-8D1E-ECDBCF99E02B}" srcOrd="1" destOrd="0" presId="urn:microsoft.com/office/officeart/2005/8/layout/hierarchy1"/>
    <dgm:cxn modelId="{C7D8F478-0EE0-4AFE-9E79-2BBA83236557}" type="presParOf" srcId="{3CE178A7-5F37-4B9A-8D1E-ECDBCF99E02B}" destId="{F1DAA5D2-D919-4EDA-93B7-FA48589D4F47}" srcOrd="0" destOrd="0" presId="urn:microsoft.com/office/officeart/2005/8/layout/hierarchy1"/>
    <dgm:cxn modelId="{0F88FA05-AB4E-47BC-95AB-D077E3200779}" type="presParOf" srcId="{3CE178A7-5F37-4B9A-8D1E-ECDBCF99E02B}" destId="{16BEBCB4-C8E4-4B94-B586-8DDF8E0DED44}" srcOrd="1" destOrd="0" presId="urn:microsoft.com/office/officeart/2005/8/layout/hierarchy1"/>
    <dgm:cxn modelId="{1B08D6AE-F655-4F02-A29D-50BD11D6AD3E}" type="presParOf" srcId="{16BEBCB4-C8E4-4B94-B586-8DDF8E0DED44}" destId="{0CB1526D-5D2F-41FE-BEA5-22BAC08C3968}" srcOrd="0" destOrd="0" presId="urn:microsoft.com/office/officeart/2005/8/layout/hierarchy1"/>
    <dgm:cxn modelId="{F0366CD1-9436-46BB-A9A3-4B815D570480}" type="presParOf" srcId="{0CB1526D-5D2F-41FE-BEA5-22BAC08C3968}" destId="{03B4736B-3265-4A3F-BF12-11BDBFA7D386}" srcOrd="0" destOrd="0" presId="urn:microsoft.com/office/officeart/2005/8/layout/hierarchy1"/>
    <dgm:cxn modelId="{72D73317-AFEC-47E2-968B-D59552C4B967}" type="presParOf" srcId="{0CB1526D-5D2F-41FE-BEA5-22BAC08C3968}" destId="{5F4FE522-5D56-44A0-A1A2-4FB5BDBA339D}" srcOrd="1" destOrd="0" presId="urn:microsoft.com/office/officeart/2005/8/layout/hierarchy1"/>
    <dgm:cxn modelId="{5E958CC5-01D1-4EFB-AE0E-996D80D77F22}" type="presParOf" srcId="{16BEBCB4-C8E4-4B94-B586-8DDF8E0DED44}" destId="{9ECD366A-1AD5-4F4D-99AD-87B802EB39A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615B54-A97B-4F79-AFFF-EC56C2807B48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592D80-D14D-42E8-AA3E-0582157092B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48E1-1222-41F8-A0FC-0D9560A521ED}" type="datetimeFigureOut">
              <a:rPr lang="ar-SA" smtClean="0"/>
              <a:pPr/>
              <a:t>18/03/1437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6691-FF9F-4850-A23E-3BAC72035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diagramData" Target="../diagrams/data1.xml"/><Relationship Id="rId7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8;&#1580;&#1585;&#1576;&#1577;%20&#1573;&#1582;&#1601;&#1575;&#1569;%20&#1575;&#1604;&#1603;&#1571;&#1587;%20-%20&#1601;&#1610;&#1586;&#1610;&#1575;&#1569;%20&#1579;&#1575;&#1606;&#1610;%20&#1579;&#1575;&#1606;&#1608;&#1610;.wmv" TargetMode="Externa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hyperlink" Target="http://en.wikipedia.org/wiki/File:Inverse_square_law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1;&#1587;&#1575;&#1587;&#1610;&#1575;&#1578;%20&#1575;&#1604;&#1590;&#1608;&#1569;%2000_00_00-00_01_04.wmv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575;&#1605;&#1578;&#1589;&#1575;&#1589;%20&#1608;&#1575;&#1604;&#1578;&#1583;&#1575;&#1582;&#1604;%20&#1608;&#1575;&#1604;&#1581;&#1610;&#1608;&#1583;%20&#1604;&#1604;&#1590;&#1608;&#1569;%20_%20&#1575;&#1606;&#1593;&#1603;&#1575;&#1587;%20&#1608;%20&#1575;&#1606;&#1603;&#1587;&#1575;&#1585;%20&#1575;&#1604;&#1590;&#1608;&#1569;%20_%20&#1593;&#1604;.wm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olarization%20of%20Light.mp4%2000_00_00-00_01_37.wmv" TargetMode="External"/><Relationship Id="rId6" Type="http://schemas.openxmlformats.org/officeDocument/2006/relationships/image" Target="../media/image123.gif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91;&#1576;&#1610;&#1602;&#1575;&#1578;%20&#1593;&#1605;&#1604;&#1610;&#1577;%20&#1593;&#1604;&#1609;%20&#1575;&#1604;&#1575;&#1587;&#1578;&#1602;&#1591;&#1575;&#1576;%20-%20&#1601;&#1610;&#1586;&#1610;&#1575;&#1569;%20&#1579;&#1575;&#1606;&#1610;%20&#1579;&#1575;&#1606;&#1608;&#1610;.wmv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gif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606;&#1592;&#1585;&#1610;&#1577;%20&#1575;&#1604;&#1580;&#1587;&#1605;&#1610;&#1577;%20-%20&#1601;&#1610;&#1586;&#1610;&#1575;&#1569;%20&#1579;&#1575;&#1606;&#1610;%20&#1579;&#1575;&#1606;&#1608;&#1610;.wm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: المنطا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33984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4857752" y="2571744"/>
            <a:ext cx="3571900" cy="2928958"/>
          </a:xfrm>
          <a:prstGeom prst="rect">
            <a:avLst/>
          </a:prstGeom>
          <a:noFill/>
        </p:spPr>
        <p:txBody>
          <a:bodyPr wrap="square" rtlCol="1">
            <a:prstTxWarp prst="textCascad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cs typeface="PT Bold Heading" pitchFamily="2" charset="-78"/>
              </a:rPr>
              <a:t>أساسيات الضوء</a:t>
            </a:r>
            <a:endParaRPr lang="ar-SA" sz="72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86380" y="1928802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الفصل الأول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43570" y="597739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3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الثالث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72066" y="5500702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5122" name="Picture 2" descr="imag0040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127628" y="500041"/>
            <a:ext cx="87313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1357322"/>
          </a:xfrm>
        </p:spPr>
        <p:txBody>
          <a:bodyPr>
            <a:no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الضوء سيل من الجسيمات متناهية الصغر يمكن أنّ يُفسر بعض خصائص الضوء كالانعكاس والانكسار ( وهذا ما كان </a:t>
            </a:r>
            <a:r>
              <a:rPr lang="ar-SA" sz="2200" dirty="0" err="1" smtClean="0">
                <a:cs typeface="PT Bold Heading" pitchFamily="2" charset="-78"/>
              </a:rPr>
              <a:t>يعتقده</a:t>
            </a:r>
            <a:r>
              <a:rPr lang="ar-SA" sz="2200" dirty="0" smtClean="0">
                <a:cs typeface="PT Bold Heading" pitchFamily="2" charset="-78"/>
              </a:rPr>
              <a:t> العالم إسحاق نيوتن في نظريته حول الضوء ) ، ولكنّها فشلت عن تفسير بعض الخصائص </a:t>
            </a:r>
            <a:r>
              <a:rPr lang="ar-SA" sz="2200" dirty="0" err="1" smtClean="0">
                <a:cs typeface="PT Bold Heading" pitchFamily="2" charset="-78"/>
              </a:rPr>
              <a:t>كالحيود</a:t>
            </a:r>
            <a:r>
              <a:rPr lang="ar-SA" sz="2200" dirty="0" smtClean="0">
                <a:cs typeface="PT Bold Heading" pitchFamily="2" charset="-78"/>
              </a:rPr>
              <a:t>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5" name="صورة 4" descr="http://www.lahyan.net/vb/uploaded/806/1330643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1744"/>
            <a:ext cx="6357982" cy="33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857488" y="282339"/>
            <a:ext cx="3905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نموذج الشعاع الضوئي</a:t>
            </a:r>
            <a:endParaRPr lang="ar-SA" sz="36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285728"/>
            <a:ext cx="7729534" cy="1714512"/>
          </a:xfrm>
        </p:spPr>
        <p:txBody>
          <a:bodyPr>
            <a:normAutofit/>
          </a:bodyPr>
          <a:lstStyle/>
          <a:p>
            <a:pPr algn="justLow"/>
            <a:r>
              <a:rPr lang="ar-SA" sz="2300" dirty="0" smtClean="0">
                <a:cs typeface="PT Bold Heading" pitchFamily="2" charset="-78"/>
              </a:rPr>
              <a:t>الضوء في نموذج الشعاع الضوئي يُمثل على شكل شعاع ينتقل في خط مستقيم ويتغيّر اتجاهه إذا اعترض مساره حاجز ، كما هو موضح في الصور التالية :</a:t>
            </a:r>
            <a:endParaRPr lang="ar-SA" sz="2300" dirty="0">
              <a:cs typeface="PT Bold Heading" pitchFamily="2" charset="-78"/>
            </a:endParaRPr>
          </a:p>
        </p:txBody>
      </p:sp>
      <p:pic>
        <p:nvPicPr>
          <p:cNvPr id="4" name="ncode_imageresizer_container_2" descr="http://www.lahyan.net/vb/uploaded/806/1330643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572428" cy="464347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857752" y="1928802"/>
            <a:ext cx="3888432" cy="44291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1928802"/>
            <a:ext cx="4031308" cy="442915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57290" y="357166"/>
            <a:ext cx="6500858" cy="1142984"/>
          </a:xfrm>
          <a:prstGeom prst="rect">
            <a:avLst/>
          </a:prstGeom>
          <a:solidFill>
            <a:srgbClr val="F0EC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مصادر الضوء . </a:t>
            </a:r>
          </a:p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من خلال الصور التالية :</a:t>
            </a:r>
            <a:endParaRPr lang="ar-SA" sz="33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81598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30191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images_ih5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19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ANd9GcQLIfNEb3f4W9xHHWDUeGC5oIF0lNtKU83MJPbTyUcDe2TKNnZeQ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375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amsung-flat-screen-tv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143380"/>
            <a:ext cx="3000396" cy="21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857620" y="2571744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cs typeface="PT Bold Heading" pitchFamily="2" charset="-78"/>
              </a:rPr>
              <a:t>اليـــــراع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8596" y="3786190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err="1" smtClean="0">
                <a:cs typeface="PT Bold Heading" pitchFamily="2" charset="-78"/>
              </a:rPr>
              <a:t>الحبـــار</a:t>
            </a:r>
            <a:r>
              <a:rPr lang="ar-SA" sz="2000" dirty="0" smtClean="0">
                <a:cs typeface="PT Bold Heading" pitchFamily="2" charset="-78"/>
              </a:rPr>
              <a:t> 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643570" y="6000768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cs typeface="PT Bold Heading" pitchFamily="2" charset="-78"/>
              </a:rPr>
              <a:t>المصبــــاح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500166" y="6215082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cs typeface="PT Bold Heading" pitchFamily="2" charset="-78"/>
              </a:rPr>
              <a:t>شاشة التلفــاز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13" name="صورة 12" descr="moon_3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785794"/>
            <a:ext cx="1813426" cy="157163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http://www.lahyan.net/vb/uploaded/806/1330643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428728" y="357166"/>
            <a:ext cx="6500858" cy="1142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ضوء الشمس وضوء القمر من خلال الصور التالية ؟</a:t>
            </a:r>
            <a:endParaRPr lang="ar-SA" sz="33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http://www.lahyan.net/vb/uploaded/806/13306437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5724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428728" y="357166"/>
            <a:ext cx="6500858" cy="1142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كيف نرى الأجسام المستضيئة وغيرها وهي لا تصدر ضوءاً ؟</a:t>
            </a:r>
            <a:endParaRPr lang="ar-SA" sz="33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2143108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428860" y="357166"/>
            <a:ext cx="49530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cs typeface="PT Bold Heading" pitchFamily="2" charset="-78"/>
              </a:rPr>
              <a:t>أنــواع المصـــادر</a:t>
            </a:r>
            <a:endParaRPr lang="ar-SA" sz="5400" dirty="0">
              <a:ln>
                <a:solidFill>
                  <a:schemeClr val="tx2">
                    <a:lumMod val="75000"/>
                  </a:schemeClr>
                </a:solidFill>
              </a:ln>
              <a:cs typeface="PT Bold Heading" pitchFamily="2" charset="-78"/>
            </a:endParaRPr>
          </a:p>
        </p:txBody>
      </p:sp>
      <p:pic>
        <p:nvPicPr>
          <p:cNvPr id="5" name="صورة 4" descr="شمس3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143380"/>
            <a:ext cx="1285884" cy="1671649"/>
          </a:xfrm>
          <a:prstGeom prst="rect">
            <a:avLst/>
          </a:prstGeom>
        </p:spPr>
      </p:pic>
      <p:pic>
        <p:nvPicPr>
          <p:cNvPr id="8" name="صورة 7" descr="5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2643182"/>
            <a:ext cx="1285875" cy="1533525"/>
          </a:xfrm>
          <a:prstGeom prst="rect">
            <a:avLst/>
          </a:prstGeom>
        </p:spPr>
      </p:pic>
      <p:pic>
        <p:nvPicPr>
          <p:cNvPr id="9" name="صورة 8" descr="662371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1643050"/>
            <a:ext cx="714380" cy="721900"/>
          </a:xfrm>
          <a:prstGeom prst="rect">
            <a:avLst/>
          </a:prstGeom>
        </p:spPr>
      </p:pic>
      <p:pic>
        <p:nvPicPr>
          <p:cNvPr id="10" name="صورة 9" descr="moon0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04" y="4572008"/>
            <a:ext cx="1500198" cy="1875247"/>
          </a:xfrm>
          <a:prstGeom prst="rect">
            <a:avLst/>
          </a:prstGeom>
        </p:spPr>
      </p:pic>
      <p:pic>
        <p:nvPicPr>
          <p:cNvPr id="14" name="صورة 13" descr="PowerAndLight_01a_bb.gif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13916">
            <a:off x="7143768" y="1500174"/>
            <a:ext cx="1409701" cy="105727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143240" y="2071678"/>
            <a:ext cx="2736304" cy="41044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72198" y="2071678"/>
            <a:ext cx="2736304" cy="410445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71678"/>
            <a:ext cx="2614613" cy="4071966"/>
          </a:xfrm>
          <a:prstGeom prst="roundRect">
            <a:avLst>
              <a:gd name="adj" fmla="val 14144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مستطيل 8"/>
          <p:cNvSpPr/>
          <p:nvPr/>
        </p:nvSpPr>
        <p:spPr>
          <a:xfrm>
            <a:off x="1428728" y="357166"/>
            <a:ext cx="6500858" cy="1142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الأشكال الثلاثة من حيث نفاذ الضوء لها 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142976" y="4500570"/>
            <a:ext cx="70723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بداية نستطيع رؤية الأجسام إذا انعكس الضوء منها، وأما إذا كان الجسم لا يعكس الضوء الساقط عليه فإننا لن نستطيع رؤيته ، وهذا ما حدث في هذه الخدعة حيث أنّ المواد الشفافة لا تعكس الضوء إلى حدّ كبير وبالتالي لا ترى ، فالزيت والكأس من المواد الشفافة التي تسمح للضوء بالنفاذ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14612" y="285728"/>
            <a:ext cx="3000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عللي هذه الخدعــة ؟</a:t>
            </a:r>
            <a:endParaRPr lang="ar-SA" sz="2800" dirty="0">
              <a:solidFill>
                <a:schemeClr val="accent2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8" name="تجربة إخفاء الكأس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214422"/>
            <a:ext cx="6865943" cy="307183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364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285728"/>
            <a:ext cx="79928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cs typeface="PT Bold Heading" pitchFamily="2" charset="-78"/>
              </a:rPr>
              <a:t>أنواع الأجسام من حيث نفاذ الضوء لها</a:t>
            </a:r>
            <a:endParaRPr lang="ar-SA" sz="36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1472" y="3571876"/>
            <a:ext cx="678661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أجسام شبه منفذه : 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تسمح بمرور جزء من الضوء وتكون الرؤية غير واضحة مثل الزجاج المثلج .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1285860"/>
            <a:ext cx="532004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أجسام منفذه : 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تسمح بمرور الضوء من خلالها وتكون الرؤية واضحة مثل الزجاج الشفاف .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57554" y="5286388"/>
            <a:ext cx="400052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أجسام غير منفذه :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 لا تسمح بمرور الضوء من خلالها مثل الحديد والخشب 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7" name="صورة 6" descr="شفاف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16"/>
          <a:stretch>
            <a:fillRect/>
          </a:stretch>
        </p:blipFill>
        <p:spPr>
          <a:xfrm>
            <a:off x="500034" y="2214554"/>
            <a:ext cx="3286148" cy="1152525"/>
          </a:xfrm>
          <a:prstGeom prst="rect">
            <a:avLst/>
          </a:prstGeom>
        </p:spPr>
      </p:pic>
      <p:pic>
        <p:nvPicPr>
          <p:cNvPr id="9" name="صورة 8" descr="معتمة.jpg"/>
          <p:cNvPicPr>
            <a:picLocks noChangeAspect="1"/>
          </p:cNvPicPr>
          <p:nvPr/>
        </p:nvPicPr>
        <p:blipFill>
          <a:blip r:embed="rId4"/>
          <a:srcRect r="31699"/>
          <a:stretch>
            <a:fillRect/>
          </a:stretch>
        </p:blipFill>
        <p:spPr>
          <a:xfrm>
            <a:off x="428596" y="5357826"/>
            <a:ext cx="2786082" cy="1009650"/>
          </a:xfrm>
          <a:prstGeom prst="rect">
            <a:avLst/>
          </a:prstGeom>
        </p:spPr>
      </p:pic>
      <p:pic>
        <p:nvPicPr>
          <p:cNvPr id="10" name="Picture 1" descr="http://localhost/ksa/G1_t2_y5/SC/DetailedSearch/misc/Photos/G1T2Y5SC_P118_2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7643834" y="1357298"/>
            <a:ext cx="1096108" cy="12954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" descr="http://localhost/ksa/G1_t2_y5/SC/DetailedSearch/misc/Photos/G1T2Y5SC_P118_2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7564238" y="3357562"/>
            <a:ext cx="1246405" cy="1357321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" descr="http://localhost/ksa/G1_t2_y5/SC/DetailedSearch/misc/Photos/G1T2Y5SC_P118_2.jpg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7500958" y="5143512"/>
            <a:ext cx="1247796" cy="1394596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8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285720" y="3478130"/>
            <a:ext cx="70009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 smtClean="0">
                <a:cs typeface="PT Bold Heading" pitchFamily="2" charset="-78"/>
              </a:rPr>
              <a:t>يعد الضوء أساس حياتنا وإنارة لكوكبنا والمصدر </a:t>
            </a:r>
            <a:r>
              <a:rPr lang="ar-SA" sz="3200" dirty="0">
                <a:cs typeface="PT Bold Heading" pitchFamily="2" charset="-78"/>
              </a:rPr>
              <a:t>الذي يزودنا </a:t>
            </a:r>
            <a:r>
              <a:rPr lang="ar-SA" sz="3200" dirty="0" smtClean="0">
                <a:cs typeface="PT Bold Heading" pitchFamily="2" charset="-78"/>
              </a:rPr>
              <a:t>بالمعلومات المتعلقة بسلوك الكون .</a:t>
            </a:r>
            <a:endParaRPr lang="ar-SA" sz="3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571604" y="1785926"/>
            <a:ext cx="7072362" cy="33735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142976" y="5357826"/>
            <a:ext cx="764386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660033"/>
                </a:solidFill>
                <a:cs typeface="PT Bold Heading" pitchFamily="2" charset="-78"/>
              </a:rPr>
              <a:t>معدل انبعاث الضوء من المصباح الأول أكبر من المصباح الثاني وهذا يسمى التدفق الضوئي ويقاس </a:t>
            </a:r>
            <a:r>
              <a:rPr lang="ar-SA" sz="2400" dirty="0" err="1" smtClean="0">
                <a:solidFill>
                  <a:srgbClr val="660033"/>
                </a:solidFill>
                <a:cs typeface="PT Bold Heading" pitchFamily="2" charset="-78"/>
              </a:rPr>
              <a:t>باللومن</a:t>
            </a:r>
            <a:r>
              <a:rPr lang="ar-SA" sz="2400" dirty="0" smtClean="0">
                <a:solidFill>
                  <a:srgbClr val="660033"/>
                </a:solidFill>
                <a:cs typeface="PT Bold Heading" pitchFamily="2" charset="-78"/>
              </a:rPr>
              <a:t> </a:t>
            </a:r>
            <a:endParaRPr lang="ar-SA" sz="2400" dirty="0">
              <a:solidFill>
                <a:srgbClr val="660033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6050" y="285728"/>
            <a:ext cx="4786346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المصباحيـــن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43042" y="357166"/>
            <a:ext cx="6357982" cy="5643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1538" y="1571612"/>
            <a:ext cx="7848872" cy="396044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64252" y="5634458"/>
            <a:ext cx="813690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660033"/>
                </a:solidFill>
                <a:cs typeface="PT Bold Heading" pitchFamily="2" charset="-78"/>
              </a:rPr>
              <a:t>معدل انبعاث الضوء من المصباحين متساوي ولكن استضاءة السطح (أ) أصغر من السطح(ب) </a:t>
            </a:r>
            <a:endParaRPr lang="ar-SA" sz="2400" dirty="0">
              <a:solidFill>
                <a:srgbClr val="660033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6050" y="285728"/>
            <a:ext cx="4786346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الشكلين التاليين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643042" y="1287947"/>
            <a:ext cx="71104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1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معدل انبعاث طاقة الضوء من المصدر المضيء ..وينتشر بصورة كروية في جميع </a:t>
            </a:r>
            <a:r>
              <a:rPr lang="ar-SA" sz="2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الاتجاهات .</a:t>
            </a:r>
            <a:r>
              <a:rPr lang="en-US" sz="2100" dirty="0" smtClean="0">
                <a:cs typeface="PT Bold Heading" pitchFamily="2" charset="-78"/>
              </a:rPr>
              <a:t>  </a:t>
            </a:r>
            <a:r>
              <a:rPr lang="en-US" sz="2100" dirty="0">
                <a:cs typeface="PT Bold Heading" pitchFamily="2" charset="-78"/>
              </a:rPr>
              <a:t>                                                        </a:t>
            </a:r>
            <a:endParaRPr lang="ar-SA" sz="2100" dirty="0"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16732" y="873609"/>
            <a:ext cx="216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التدفق الضوئي..</a:t>
            </a:r>
            <a:r>
              <a:rPr lang="en-US" sz="2400" dirty="0" smtClean="0">
                <a:cs typeface="PT Bold Heading" pitchFamily="2" charset="-78"/>
              </a:rPr>
              <a:t> 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3286116" y="149346"/>
            <a:ext cx="337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ln>
                  <a:solidFill>
                    <a:schemeClr val="bg1"/>
                  </a:solidFill>
                </a:ln>
                <a:solidFill>
                  <a:srgbClr val="660033"/>
                </a:solidFill>
                <a:cs typeface="PT Bold Heading" pitchFamily="2" charset="-78"/>
              </a:rPr>
              <a:t>كميـــة الضــــوء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60033"/>
              </a:solidFill>
              <a:cs typeface="PT Bold Heading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072066" y="2028814"/>
            <a:ext cx="3627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u="sng" dirty="0" smtClean="0">
                <a:solidFill>
                  <a:srgbClr val="0070C0"/>
                </a:solidFill>
                <a:cs typeface="PT Bold Heading" pitchFamily="2" charset="-78"/>
              </a:rPr>
              <a:t>ويقاس بوحدة </a:t>
            </a:r>
            <a:r>
              <a:rPr lang="ar-SA" sz="2400" b="1" dirty="0" smtClean="0">
                <a:solidFill>
                  <a:srgbClr val="00B050"/>
                </a:solidFill>
                <a:cs typeface="PT Bold Heading" pitchFamily="2" charset="-78"/>
              </a:rPr>
              <a:t>: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لومــن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(lm)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14678" y="2643182"/>
            <a:ext cx="54938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المصباح المتوهج 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الذي قدرته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100W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يصدر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1750 lm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..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28596" y="3357562"/>
            <a:ext cx="8215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أي أن التدفق الضوئي 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يوصف كمقياس لمعدل انبعاث الأشعة الضوئية من المصدر المضيء</a:t>
            </a:r>
            <a:endParaRPr lang="ar-SA" sz="2200" dirty="0"/>
          </a:p>
        </p:txBody>
      </p:sp>
      <p:sp>
        <p:nvSpPr>
          <p:cNvPr id="18" name="مستطيل 17"/>
          <p:cNvSpPr/>
          <p:nvPr/>
        </p:nvSpPr>
        <p:spPr>
          <a:xfrm>
            <a:off x="1142976" y="4357694"/>
            <a:ext cx="7429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العدد الكلي 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للأشعة الضوئية الصادرة من المصباح لا يتغير..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28596" y="5000636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عند وضع مصباحين متماثلين في مركزي كرتين نصفي قطرهما </a:t>
            </a:r>
            <a:r>
              <a:rPr lang="en-US" sz="2200" dirty="0" smtClean="0">
                <a:solidFill>
                  <a:srgbClr val="660033"/>
                </a:solidFill>
                <a:cs typeface="PT Bold Heading" pitchFamily="2" charset="-78"/>
              </a:rPr>
              <a:t>1m</a:t>
            </a:r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 و </a:t>
            </a:r>
            <a:r>
              <a:rPr lang="en-US" sz="2200" dirty="0" smtClean="0">
                <a:solidFill>
                  <a:srgbClr val="660033"/>
                </a:solidFill>
                <a:cs typeface="PT Bold Heading" pitchFamily="2" charset="-78"/>
              </a:rPr>
              <a:t>2m</a:t>
            </a:r>
            <a:r>
              <a:rPr lang="ar-SA" sz="2200" dirty="0" smtClean="0">
                <a:solidFill>
                  <a:srgbClr val="660033"/>
                </a:solidFill>
                <a:cs typeface="PT Bold Heading" pitchFamily="2" charset="-78"/>
              </a:rPr>
              <a:t> 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فإن التدفق الضوئي نفسه في الكرتين لأن العدد الكلي للأشعة الضوئية لا يزداد..</a:t>
            </a:r>
            <a:r>
              <a:rPr lang="en-US" sz="2200" dirty="0" smtClean="0">
                <a:cs typeface="PT Bold Heading" pitchFamily="2" charset="-78"/>
              </a:rPr>
              <a:t>      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00034" y="428604"/>
            <a:ext cx="571504" cy="1214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Picture 2" descr="ANd9GcRKqoezyCfpTI7kJNYmSqGYpBGGD5xkY_0flyURgaSJ1V_PTSW2L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5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5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6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600200" y="3048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200" dirty="0">
                <a:solidFill>
                  <a:schemeClr val="accent1">
                    <a:lumMod val="50000"/>
                  </a:schemeClr>
                </a:solidFill>
                <a:cs typeface="PT Bold Heading" pitchFamily="2" charset="-78"/>
              </a:rPr>
              <a:t>الاستضاءة (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cs typeface="PT Bold Heading" pitchFamily="2" charset="-78"/>
              </a:rPr>
              <a:t> E </a:t>
            </a:r>
            <a:r>
              <a:rPr lang="ar-SA" sz="3200" dirty="0" smtClean="0">
                <a:solidFill>
                  <a:schemeClr val="accent1">
                    <a:lumMod val="50000"/>
                  </a:schemeClr>
                </a:solidFill>
                <a:cs typeface="PT Bold Heading" pitchFamily="2" charset="-78"/>
              </a:rPr>
              <a:t>)..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PT Bold Heading" pitchFamily="2" charset="-78"/>
              </a:rPr>
              <a:t>  </a:t>
            </a:r>
            <a:endParaRPr lang="ar-SA" dirty="0">
              <a:solidFill>
                <a:schemeClr val="accent1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928926" y="990600"/>
            <a:ext cx="55007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معدل اصطدام الضوء بوحدة المساحات ..</a:t>
            </a:r>
          </a:p>
          <a:p>
            <a:pPr algn="justLow"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أي تعتبر مقياسا لعدد الأشعة الضوئية التي تصطدم بسطح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ما.</a:t>
            </a:r>
            <a:r>
              <a:rPr lang="en-US" dirty="0" smtClean="0">
                <a:cs typeface="PT Bold Heading" pitchFamily="2" charset="-78"/>
              </a:rPr>
              <a:t> </a:t>
            </a:r>
          </a:p>
          <a:p>
            <a:pPr algn="justLow">
              <a:defRPr/>
            </a:pPr>
            <a:r>
              <a:rPr lang="en-US" dirty="0" smtClean="0">
                <a:cs typeface="PT Bold Heading" pitchFamily="2" charset="-78"/>
              </a:rPr>
              <a:t>                                                        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4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643042" y="271462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rgbClr val="408A61"/>
                </a:solidFill>
                <a:cs typeface="PT Bold Heading" pitchFamily="2" charset="-78"/>
              </a:rPr>
              <a:t>ويقاس بوحدة </a:t>
            </a: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408A61"/>
                </a:solidFill>
                <a:cs typeface="PT Bold Heading" pitchFamily="2" charset="-78"/>
              </a:rPr>
              <a:t>: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اللوكـــــس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lx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)</a:t>
            </a:r>
          </a:p>
          <a:p>
            <a:pPr>
              <a:defRPr/>
            </a:pP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                      التي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تساوي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lm / m</a:t>
            </a:r>
            <a:r>
              <a:rPr lang="en-US" sz="2800" baseline="30000" dirty="0">
                <a:cs typeface="PT Bold Heading" pitchFamily="2" charset="-78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</a:p>
          <a:p>
            <a:pPr rtl="0" eaLnBrk="0" hangingPunct="0">
              <a:defRPr/>
            </a:pPr>
            <a:r>
              <a:rPr lang="en-US" sz="2800" b="1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800" b="1" dirty="0">
              <a:cs typeface="PT Bold Heading" pitchFamily="2" charset="-78"/>
            </a:endParaRPr>
          </a:p>
        </p:txBody>
      </p:sp>
      <p:sp>
        <p:nvSpPr>
          <p:cNvPr id="6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643042" y="4214818"/>
            <a:ext cx="7010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500" dirty="0" smtClean="0">
                <a:ln>
                  <a:solidFill>
                    <a:schemeClr val="tx1"/>
                  </a:solidFill>
                </a:ln>
                <a:solidFill>
                  <a:srgbClr val="408A61"/>
                </a:solidFill>
                <a:cs typeface="PT Bold Heading" pitchFamily="2" charset="-78"/>
              </a:rPr>
              <a:t>علاقتها </a:t>
            </a:r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rgbClr val="408A61"/>
                </a:solidFill>
                <a:cs typeface="PT Bold Heading" pitchFamily="2" charset="-78"/>
              </a:rPr>
              <a:t>بالبعد عن المصدر الضوئي عن السطح </a:t>
            </a:r>
            <a:r>
              <a:rPr lang="ar-SA" sz="25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علاقة عكسية مع مربع البعد عنه..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 rtl="0" eaLnBrk="0" hangingPunct="0">
              <a:defRPr/>
            </a:pPr>
            <a:r>
              <a:rPr lang="en-US" sz="25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500" dirty="0">
              <a:cs typeface="PT Bold Heading" pitchFamily="2" charset="-78"/>
            </a:endParaRPr>
          </a:p>
        </p:txBody>
      </p:sp>
      <p:pic>
        <p:nvPicPr>
          <p:cNvPr id="17409" name="Picture 1" descr="JB+SYSTEMS+LIGHT+SPLASH+II+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5002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ght Bulb Waving Behind A Sign - csp152108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0" y="0"/>
            <a:ext cx="115370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028674" y="332656"/>
            <a:ext cx="6929486" cy="64807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ln>
                  <a:solidFill>
                    <a:schemeClr val="bg1"/>
                  </a:solidFill>
                </a:ln>
                <a:solidFill>
                  <a:srgbClr val="660033"/>
                </a:solidFill>
                <a:cs typeface="PT Bold Heading" pitchFamily="2" charset="-78"/>
              </a:rPr>
              <a:t>المقارنة بين التدفق الضوئي والاستضاءة</a:t>
            </a:r>
            <a:endParaRPr lang="ar-SA" sz="3300" dirty="0">
              <a:ln>
                <a:solidFill>
                  <a:schemeClr val="bg1"/>
                </a:solidFill>
              </a:ln>
              <a:solidFill>
                <a:srgbClr val="660033"/>
              </a:solidFill>
              <a:cs typeface="PT Bold Heading" pitchFamily="2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71527" y="1397000"/>
          <a:ext cx="8032922" cy="47334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3933"/>
                <a:gridCol w="2777185"/>
                <a:gridCol w="3171804"/>
              </a:tblGrid>
              <a:tr h="519832"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solidFill>
                          <a:schemeClr val="tx2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 smtClean="0">
                          <a:solidFill>
                            <a:schemeClr val="tx2"/>
                          </a:solidFill>
                          <a:cs typeface="PT Bold Heading" pitchFamily="2" charset="-78"/>
                        </a:rPr>
                        <a:t>التدفق</a:t>
                      </a:r>
                      <a:r>
                        <a:rPr lang="ar-SA" sz="2800" b="0" baseline="0" dirty="0" smtClean="0">
                          <a:solidFill>
                            <a:schemeClr val="tx2"/>
                          </a:solidFill>
                          <a:cs typeface="PT Bold Heading" pitchFamily="2" charset="-78"/>
                        </a:rPr>
                        <a:t> الضوئي</a:t>
                      </a:r>
                      <a:endParaRPr lang="ar-SA" sz="2800" b="0" dirty="0">
                        <a:solidFill>
                          <a:schemeClr val="tx2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 smtClean="0">
                          <a:solidFill>
                            <a:schemeClr val="tx2"/>
                          </a:solidFill>
                          <a:cs typeface="PT Bold Heading" pitchFamily="2" charset="-78"/>
                        </a:rPr>
                        <a:t>شدة الاستضاءة</a:t>
                      </a:r>
                      <a:endParaRPr lang="ar-SA" sz="2800" b="0" dirty="0">
                        <a:solidFill>
                          <a:schemeClr val="tx2"/>
                        </a:solidFill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التعريف</a:t>
                      </a:r>
                      <a:endParaRPr lang="ar-SA" sz="2400" b="0" dirty="0">
                        <a:solidFill>
                          <a:schemeClr val="accent4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الطاقة الضوئية المنبعثة من مصدر الضوء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الطاقة الضوئية المنعكسة</a:t>
                      </a:r>
                      <a:r>
                        <a:rPr lang="ar-SA" sz="2000" b="1" baseline="0" dirty="0" smtClean="0"/>
                        <a:t> من السطح العاكس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وحدة</a:t>
                      </a:r>
                      <a:r>
                        <a:rPr lang="ar-SA" sz="2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 القياس</a:t>
                      </a:r>
                      <a:endParaRPr lang="ar-SA" sz="2400" b="0" dirty="0">
                        <a:solidFill>
                          <a:schemeClr val="accent4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/>
                        <a:t>اللومن</a:t>
                      </a:r>
                      <a:r>
                        <a:rPr lang="en-US" sz="2000" b="1" dirty="0" smtClean="0"/>
                        <a:t>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/>
                        <a:t>اللوكس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الرمز</a:t>
                      </a:r>
                      <a:endParaRPr lang="ar-SA" sz="2400" b="0" dirty="0">
                        <a:solidFill>
                          <a:schemeClr val="accent4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p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E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مرتبطه</a:t>
                      </a:r>
                      <a:r>
                        <a:rPr lang="ar-SA" sz="2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 </a:t>
                      </a:r>
                      <a:r>
                        <a:rPr lang="ar-SA" sz="24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بـــ</a:t>
                      </a:r>
                      <a:endParaRPr lang="ar-SA" sz="2400" b="0" dirty="0">
                        <a:solidFill>
                          <a:schemeClr val="accent4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مصدر الضوء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بالسطح</a:t>
                      </a:r>
                      <a:r>
                        <a:rPr lang="ar-SA" sz="2000" b="1" baseline="0" dirty="0" smtClean="0"/>
                        <a:t> العاكس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القانون</a:t>
                      </a:r>
                      <a:endParaRPr lang="ar-SA" sz="2400" b="0" dirty="0">
                        <a:solidFill>
                          <a:schemeClr val="accent4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E</a:t>
                      </a:r>
                      <a:r>
                        <a:rPr lang="en-US" sz="2000" b="1" baseline="0" dirty="0" smtClean="0"/>
                        <a:t> = p/4</a:t>
                      </a:r>
                      <a:r>
                        <a:rPr lang="el-GR" sz="2000" b="1" baseline="0" dirty="0" smtClean="0"/>
                        <a:t>π</a:t>
                      </a:r>
                      <a:r>
                        <a:rPr lang="en-US" sz="2000" b="1" baseline="0" dirty="0" smtClean="0"/>
                        <a:t>r</a:t>
                      </a:r>
                      <a:r>
                        <a:rPr lang="en-US" sz="1600" b="1" baseline="30000" dirty="0" smtClean="0"/>
                        <a:t>2</a:t>
                      </a:r>
                      <a:endParaRPr lang="ar-SA" sz="2000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9426" y="214290"/>
            <a:ext cx="59388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علاقة التربيع العكسي..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rtl="0" eaLnBrk="0" hangingPunct="0"/>
            <a:r>
              <a:rPr lang="en-US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52228" name="Picture 2" descr="http://hyperphysics.phy-astr.gsu.edu/hbase/forces/imgfor/isqr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7143800" cy="3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785918" y="1142984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إن الاستضاءة الناتجة بفعل مصدر ضوئي نقطي تتناسب طرديا مع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1/r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2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  وتسمى علاقة التربيع العكسي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..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Rectangle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785918" y="2169375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2400" dirty="0" smtClean="0">
                <a:solidFill>
                  <a:srgbClr val="663300"/>
                </a:solidFill>
                <a:cs typeface="PT Bold Heading" pitchFamily="2" charset="-78"/>
              </a:rPr>
              <a:t>*  </a:t>
            </a:r>
            <a:r>
              <a:rPr lang="ar-SA" sz="2400" dirty="0">
                <a:solidFill>
                  <a:srgbClr val="663300"/>
                </a:solidFill>
                <a:cs typeface="PT Bold Heading" pitchFamily="2" charset="-78"/>
              </a:rPr>
              <a:t>أي أن الاستضاءة تتناقص مع زيادة مربع البعد عن المصدر </a:t>
            </a:r>
            <a:r>
              <a:rPr lang="ar-SA" sz="2400" dirty="0" smtClean="0">
                <a:solidFill>
                  <a:srgbClr val="663300"/>
                </a:solidFill>
                <a:cs typeface="PT Bold Heading" pitchFamily="2" charset="-78"/>
              </a:rPr>
              <a:t>الضوئي .</a:t>
            </a:r>
            <a:r>
              <a:rPr lang="en-US" sz="2000" dirty="0" smtClean="0">
                <a:cs typeface="PT Bold Heading" pitchFamily="2" charset="-78"/>
              </a:rPr>
              <a:t>  </a:t>
            </a:r>
            <a:r>
              <a:rPr lang="en-US" sz="2000" dirty="0">
                <a:cs typeface="PT Bold Heading" pitchFamily="2" charset="-78"/>
              </a:rPr>
              <a:t>                                                        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15362" name="Picture 2" descr="http://www.clker.com/cliparts/N/2/3/7/j/x/stage-light-m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71702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hyperphysics.phy-astr.gsu.edu/hbase/forces/imgfor/isqr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6477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upload.wikimedia.org/wikipedia/commons/thumb/2/28/Inverse_square_law.svg/400px-Inverse_square_law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838200"/>
            <a:ext cx="6172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133632" y="1800043"/>
            <a:ext cx="65103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هي معدل التدفق الضوئي الذي يسقط على مساحة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قدرها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1m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2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   من مساحة السطح الداخلي لكرة نصف قطرها (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1m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)..</a:t>
            </a:r>
            <a:r>
              <a:rPr lang="en-US" sz="2400" dirty="0" smtClean="0">
                <a:cs typeface="PT Bold Heading" pitchFamily="2" charset="-78"/>
              </a:rPr>
              <a:t>  </a:t>
            </a:r>
            <a:r>
              <a:rPr lang="en-US" sz="2400" dirty="0">
                <a:cs typeface="PT Bold Heading" pitchFamily="2" charset="-78"/>
              </a:rPr>
              <a:t>                                      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4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428728" y="3169507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rgbClr val="0070C0"/>
                </a:solidFill>
                <a:cs typeface="PT Bold Heading" pitchFamily="2" charset="-78"/>
              </a:rPr>
              <a:t>وحدة قياسها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: الشمعة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Cd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 rtl="0" eaLnBrk="0" hangingPunct="0">
              <a:defRPr/>
            </a:pPr>
            <a:r>
              <a:rPr lang="en-US" sz="24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5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42910" y="4000504"/>
            <a:ext cx="7010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ar-SA" sz="8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ar-SA" sz="3200" dirty="0" smtClean="0">
                <a:solidFill>
                  <a:srgbClr val="0070C0"/>
                </a:solidFill>
                <a:cs typeface="PT Bold Heading" pitchFamily="2" charset="-78"/>
              </a:rPr>
              <a:t>القانـــــون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شدة الإضاءة = التدفق الضوئي /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4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π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ctr" rtl="0" eaLnBrk="0" hangingPunct="0">
              <a:defRPr/>
            </a:pPr>
            <a:r>
              <a:rPr lang="en-US" sz="2400" dirty="0">
                <a:cs typeface="PT Bold Heading" pitchFamily="2" charset="-78"/>
              </a:rPr>
              <a:t>                                      </a:t>
            </a:r>
            <a:r>
              <a:rPr lang="en-US" sz="800" dirty="0">
                <a:cs typeface="PT Bold Heading" pitchFamily="2" charset="-78"/>
              </a:rPr>
              <a:t>  </a:t>
            </a:r>
            <a:r>
              <a:rPr lang="en-US" sz="2400" dirty="0">
                <a:cs typeface="PT Bold Heading" pitchFamily="2" charset="-78"/>
              </a:rPr>
              <a:t>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89138" y="828658"/>
            <a:ext cx="3611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rgbClr val="00B050"/>
                </a:solidFill>
                <a:cs typeface="PT Bold Heading" pitchFamily="2" charset="-78"/>
              </a:rPr>
              <a:t>شــدة الإضــــاءة..</a:t>
            </a:r>
            <a:endParaRPr lang="ar-SA" sz="4000" dirty="0"/>
          </a:p>
        </p:txBody>
      </p:sp>
      <p:pic>
        <p:nvPicPr>
          <p:cNvPr id="13313" name="Picture 1" descr="light-clip-art-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1"/>
          <a:stretch>
            <a:fillRect/>
          </a:stretch>
        </p:blipFill>
        <p:spPr bwMode="auto">
          <a:xfrm>
            <a:off x="285720" y="1142984"/>
            <a:ext cx="1975504" cy="25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10225879-Desk-lamp-Stock-Vector-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714752"/>
            <a:ext cx="1821976" cy="17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 autoUpdateAnimBg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71604" y="57148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PT Bold Heading" pitchFamily="2" charset="-78"/>
              </a:rPr>
              <a:t>كيف يمكنك تحديد مسار الضوء في الهواء؟</a:t>
            </a:r>
          </a:p>
        </p:txBody>
      </p:sp>
      <p:pic>
        <p:nvPicPr>
          <p:cNvPr id="4" name="أساسيات الضوء 00_00_00-00_01_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1714488"/>
            <a:ext cx="6604046" cy="37147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3"/>
          <p:cNvSpPr/>
          <p:nvPr/>
        </p:nvSpPr>
        <p:spPr>
          <a:xfrm>
            <a:off x="5410200" y="3429000"/>
            <a:ext cx="228600" cy="2286000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خطط انسيابي: معالجة 4"/>
          <p:cNvSpPr/>
          <p:nvPr/>
        </p:nvSpPr>
        <p:spPr>
          <a:xfrm>
            <a:off x="228600" y="5715000"/>
            <a:ext cx="8686800" cy="609600"/>
          </a:xfrm>
          <a:prstGeom prst="flowChartProcess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934200" y="297180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 الشمعة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0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962400" y="304800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شاشة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1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-381000" y="2743200"/>
            <a:ext cx="1981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مصباح كهربائي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5867400" y="3429000"/>
            <a:ext cx="19812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905000" y="3352800"/>
            <a:ext cx="3276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334000" y="2743200"/>
            <a:ext cx="1981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rgbClr val="333300"/>
                </a:solidFill>
                <a:cs typeface="Simplified Arabic" pitchFamily="2" charset="-78"/>
              </a:rPr>
              <a:t>d</a:t>
            </a:r>
            <a:endParaRPr lang="en-US" sz="44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7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124200" y="2514600"/>
            <a:ext cx="1981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rgbClr val="333300"/>
                </a:solidFill>
                <a:cs typeface="Simplified Arabic" pitchFamily="2" charset="-78"/>
              </a:rPr>
              <a:t>2d</a:t>
            </a:r>
            <a:r>
              <a:rPr lang="en-US" sz="2400" b="1">
                <a:cs typeface="Simplified Arabic" pitchFamily="2" charset="-78"/>
              </a:rPr>
              <a:t> 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8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071670" y="1002084"/>
            <a:ext cx="6643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بما أن بعد المصباح عن الشاشة يساوي ضعف بعد الشمعة عنها..لذلك تكون شدة إضاءة المصباح تعادل أضعاف شدة إضاءة الشمعة..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 rtl="0" eaLnBrk="0" hangingPunct="0">
              <a:defRPr/>
            </a:pPr>
            <a:r>
              <a:rPr lang="en-US" sz="24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2289" name="Picture 1" descr="lamp_red_bei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57617"/>
            <a:ext cx="1200339" cy="19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8" descr="شمعة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3556712"/>
            <a:ext cx="928694" cy="211066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utoUpdateAnimBg="0"/>
      <p:bldP spid="10" grpId="0" autoUpdateAnimBg="0"/>
      <p:bldP spid="11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04800" y="13716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كيف تتمكن من زيادة الاستضاءة على سطح مكتبك؟ </a:t>
            </a:r>
            <a:endParaRPr lang="en-US" sz="3600" dirty="0"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  <a:p>
            <a:pPr rtl="0" eaLnBrk="0" hangingPunct="0">
              <a:defRPr/>
            </a:pPr>
            <a:endParaRPr lang="ar-SA" sz="2400" b="1" dirty="0">
              <a:solidFill>
                <a:schemeClr val="accent6">
                  <a:lumMod val="75000"/>
                </a:schemeClr>
              </a:solidFill>
              <a:cs typeface="Simplified Arabic" pitchFamily="18" charset="-78"/>
            </a:endParaRPr>
          </a:p>
        </p:txBody>
      </p:sp>
      <p:sp>
        <p:nvSpPr>
          <p:cNvPr id="7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28662" y="2285992"/>
            <a:ext cx="75009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استخدام </a:t>
            </a: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مصباح كهربائي أكثر سطوعا يؤدي لزيادة التدفق الضوئي</a:t>
            </a:r>
            <a:r>
              <a:rPr lang="ar-SA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.</a:t>
            </a:r>
          </a:p>
          <a:p>
            <a:pPr algn="justLow">
              <a:defRPr/>
            </a:pPr>
            <a:endParaRPr lang="ar-SA" sz="2300" dirty="0" smtClean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تقليل المسافة بين المصدر الضوئي والسطح.</a:t>
            </a:r>
            <a:endParaRPr lang="ar-SA" sz="2300" dirty="0"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00298" y="500042"/>
            <a:ext cx="36433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إضــــاءة السطـــوح</a:t>
            </a:r>
            <a:endParaRPr lang="ar-SA" sz="36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1266" name="Picture 2" descr="http://www.lakii.com/img/all/Sep11/I1fkGy092413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2857500" cy="2509843"/>
          </a:xfrm>
          <a:prstGeom prst="rect">
            <a:avLst/>
          </a:prstGeom>
          <a:noFill/>
        </p:spPr>
      </p:pic>
      <p:pic>
        <p:nvPicPr>
          <p:cNvPr id="13" name="صورة 12" descr="0oktn_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14290"/>
            <a:ext cx="1714512" cy="11430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7" grpId="0" autoUpdateAnimBg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71538" y="2285992"/>
            <a:ext cx="72247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إذا أضيء جسم بوساطة مصدر ضوئي نقطي فإن الاستضاءة على الجسم تساوي التدفق الضوئي للمصدر الضوئي مقسوما على المساحة السطحية لكرة نصف قطرها يساوي بعد الجسم عن المصدر الضوئي</a:t>
            </a:r>
            <a:r>
              <a:rPr lang="ar-SA" sz="2200" dirty="0" smtClean="0">
                <a:cs typeface="PT Bold Heading" pitchFamily="2" charset="-78"/>
              </a:rPr>
              <a:t>..</a:t>
            </a:r>
            <a:r>
              <a:rPr lang="en-US" sz="2200" dirty="0">
                <a:cs typeface="PT Bold Heading" pitchFamily="2" charset="-78"/>
              </a:rPr>
              <a:t>                                                        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41673" y="425215"/>
            <a:ext cx="504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الاستضاءة بفعل مصدر نقطي</a:t>
            </a:r>
            <a:endParaRPr lang="ar-S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14744" y="1357298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408A61"/>
                </a:solidFill>
                <a:cs typeface="PT Bold Heading" pitchFamily="2" charset="-78"/>
              </a:rPr>
              <a:t>E = P / 4</a:t>
            </a:r>
            <a:r>
              <a:rPr lang="el-GR" sz="3200" b="1" dirty="0" smtClean="0">
                <a:solidFill>
                  <a:srgbClr val="408A61"/>
                </a:solidFill>
                <a:cs typeface="PT Bold Heading" pitchFamily="2" charset="-78"/>
              </a:rPr>
              <a:t>π</a:t>
            </a:r>
            <a:r>
              <a:rPr lang="en-US" sz="3200" b="1" dirty="0" smtClean="0">
                <a:solidFill>
                  <a:srgbClr val="408A61"/>
                </a:solidFill>
                <a:cs typeface="PT Bold Heading" pitchFamily="2" charset="-78"/>
              </a:rPr>
              <a:t> r</a:t>
            </a:r>
            <a:r>
              <a:rPr lang="en-US" sz="3200" b="1" dirty="0" smtClean="0">
                <a:solidFill>
                  <a:srgbClr val="408A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</a:t>
            </a:r>
            <a:endParaRPr lang="ar-SA" sz="3200" b="1" dirty="0">
              <a:solidFill>
                <a:srgbClr val="408A61"/>
              </a:solidFill>
            </a:endParaRPr>
          </a:p>
        </p:txBody>
      </p:sp>
      <p:pic>
        <p:nvPicPr>
          <p:cNvPr id="8" name="صورة 7" descr="book000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738568"/>
            <a:ext cx="3286143" cy="219076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مستطيل 6"/>
          <p:cNvSpPr>
            <a:spLocks noChangeArrowheads="1"/>
          </p:cNvSpPr>
          <p:nvPr/>
        </p:nvSpPr>
        <p:spPr bwMode="auto">
          <a:xfrm>
            <a:off x="3214678" y="230667"/>
            <a:ext cx="32800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ar-SA" sz="4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سرعـة الضـــوء</a:t>
            </a:r>
            <a:endParaRPr lang="en-US" sz="4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685824" y="1214422"/>
            <a:ext cx="75295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يتحرك الضوء بسرعة مهولة. فهو يقطع في الثانية الواحدة 300 ألف </a:t>
            </a:r>
            <a:r>
              <a:rPr lang="ar-SA" sz="2200" dirty="0" smtClean="0">
                <a:cs typeface="PT Bold Heading" pitchFamily="2" charset="-78"/>
              </a:rPr>
              <a:t>كيلومتر. أي </a:t>
            </a:r>
            <a:r>
              <a:rPr lang="ar-SA" sz="2200" dirty="0">
                <a:cs typeface="PT Bold Heading" pitchFamily="2" charset="-78"/>
              </a:rPr>
              <a:t>أ</a:t>
            </a:r>
            <a:r>
              <a:rPr lang="ar-SA" sz="2200" dirty="0" smtClean="0">
                <a:cs typeface="PT Bold Heading" pitchFamily="2" charset="-78"/>
              </a:rPr>
              <a:t>نه </a:t>
            </a:r>
            <a:r>
              <a:rPr lang="ar-SA" sz="2200" dirty="0">
                <a:cs typeface="PT Bold Heading" pitchFamily="2" charset="-78"/>
              </a:rPr>
              <a:t>في </a:t>
            </a:r>
            <a:r>
              <a:rPr lang="ar-SA" sz="2200" dirty="0" smtClean="0">
                <a:cs typeface="PT Bold Heading" pitchFamily="2" charset="-78"/>
              </a:rPr>
              <a:t>أقل </a:t>
            </a:r>
            <a:r>
              <a:rPr lang="ar-SA" sz="2200" dirty="0">
                <a:cs typeface="PT Bold Heading" pitchFamily="2" charset="-78"/>
              </a:rPr>
              <a:t>من ثانية ونصف يقطع المسافة بين الأرض والقمر. </a:t>
            </a:r>
            <a:r>
              <a:rPr lang="ar-SA" sz="2200" dirty="0" smtClean="0">
                <a:cs typeface="PT Bold Heading" pitchFamily="2" charset="-78"/>
              </a:rPr>
              <a:t>وبسبب </a:t>
            </a:r>
            <a:r>
              <a:rPr lang="ar-SA" sz="2200" dirty="0">
                <a:cs typeface="PT Bold Heading" pitchFamily="2" charset="-78"/>
              </a:rPr>
              <a:t>هذه السرعة الهائلة كان القدماء يظنون بأن سرعة الضوء </a:t>
            </a:r>
            <a:r>
              <a:rPr lang="ar-SA" sz="2200" dirty="0" smtClean="0">
                <a:cs typeface="PT Bold Heading" pitchFamily="2" charset="-78"/>
              </a:rPr>
              <a:t>لا نهائية </a:t>
            </a:r>
            <a:r>
              <a:rPr lang="ar-SA" sz="2200" dirty="0">
                <a:cs typeface="PT Bold Heading" pitchFamily="2" charset="-78"/>
              </a:rPr>
              <a:t>وبأن الضوء لا يحتاج إلي أي زمن حتى يقطع مسافة ما..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857356" y="307181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وكان أول من حاول أن يقيس سرعة الضوء عن طريق التجربة هو الايطالي </a:t>
            </a:r>
            <a:r>
              <a:rPr lang="ar-SA" sz="2200" dirty="0">
                <a:solidFill>
                  <a:srgbClr val="0070C0"/>
                </a:solidFill>
                <a:cs typeface="PT Bold Heading" pitchFamily="2" charset="-78"/>
              </a:rPr>
              <a:t>جاليليو</a:t>
            </a:r>
          </a:p>
        </p:txBody>
      </p:sp>
      <p:pic>
        <p:nvPicPr>
          <p:cNvPr id="9217" name="Picture 1" descr="7051iraqas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750095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eltawil.org/sciencewonders/wp-content/uploads/2011/08/roemer-300x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6572296" cy="25213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419" name="مستطيل 2"/>
          <p:cNvSpPr>
            <a:spLocks noChangeArrowheads="1"/>
          </p:cNvSpPr>
          <p:nvPr/>
        </p:nvSpPr>
        <p:spPr bwMode="auto">
          <a:xfrm>
            <a:off x="428596" y="1214422"/>
            <a:ext cx="7924800" cy="21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300" dirty="0">
                <a:cs typeface="PT Bold Heading" pitchFamily="2" charset="-78"/>
              </a:rPr>
              <a:t>المحاولة الثانية لقياس سرعة الضوء كان  الدنمركي </a:t>
            </a:r>
            <a:r>
              <a:rPr lang="ar-SA" sz="2300" dirty="0" err="1">
                <a:solidFill>
                  <a:srgbClr val="0070C0"/>
                </a:solidFill>
                <a:cs typeface="PT Bold Heading" pitchFamily="2" charset="-78"/>
              </a:rPr>
              <a:t>أرلي</a:t>
            </a:r>
            <a:r>
              <a:rPr lang="ar-SA" sz="23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300" dirty="0" err="1">
                <a:solidFill>
                  <a:srgbClr val="0070C0"/>
                </a:solidFill>
                <a:cs typeface="PT Bold Heading" pitchFamily="2" charset="-78"/>
              </a:rPr>
              <a:t>رومر</a:t>
            </a:r>
            <a:r>
              <a:rPr lang="ar-SA" sz="23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300" dirty="0">
                <a:cs typeface="PT Bold Heading" pitchFamily="2" charset="-78"/>
              </a:rPr>
              <a:t>عام 1670 ميلادي الذي لفت نظره أن احد أقمار المشتري وهو القمر يتأخر موعد خسوفه عن الموعد المحسوب له </a:t>
            </a:r>
            <a:r>
              <a:rPr lang="ar-SA" sz="2300" dirty="0" err="1">
                <a:cs typeface="PT Bold Heading" pitchFamily="2" charset="-78"/>
              </a:rPr>
              <a:t>ب</a:t>
            </a:r>
            <a:r>
              <a:rPr lang="ar-SA" sz="2300" dirty="0">
                <a:cs typeface="PT Bold Heading" pitchFamily="2" charset="-78"/>
              </a:rPr>
              <a:t> 22 دقيقة..</a:t>
            </a:r>
            <a:r>
              <a:rPr lang="ar-SA" sz="23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أول من أكد أن الضوء ينتقل بسرعة يمكن قياسها </a:t>
            </a:r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.</a:t>
            </a:r>
            <a:endParaRPr lang="ar-SA" sz="23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14612" y="357166"/>
            <a:ext cx="3655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40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المحاولــة الثانيـــة </a:t>
            </a:r>
            <a:endParaRPr lang="ar-SA" sz="40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eltawil.org/sciencewonders/wp-content/uploads/2011/08/roemer-300x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259" y="5072074"/>
            <a:ext cx="4708931" cy="14056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457566" y="157138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40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قياسات </a:t>
            </a:r>
            <a:r>
              <a:rPr lang="ar-SA" sz="4000" dirty="0" err="1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رومــــر</a:t>
            </a:r>
            <a:endParaRPr lang="ar-SA" sz="40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2"/>
          <p:cNvSpPr>
            <a:spLocks noChangeArrowheads="1"/>
          </p:cNvSpPr>
          <p:nvPr/>
        </p:nvSpPr>
        <p:spPr bwMode="auto">
          <a:xfrm>
            <a:off x="2143108" y="1071546"/>
            <a:ext cx="64960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* </a:t>
            </a:r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أجرى </a:t>
            </a:r>
            <a:r>
              <a:rPr lang="ar-SA" sz="2200" dirty="0" err="1">
                <a:solidFill>
                  <a:srgbClr val="0070C0"/>
                </a:solidFill>
                <a:cs typeface="PT Bold Heading" pitchFamily="2" charset="-78"/>
              </a:rPr>
              <a:t>رومر</a:t>
            </a:r>
            <a:r>
              <a:rPr lang="ar-SA" sz="22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حسابات متعلقة بانتقال الضوء مسافة تعادل قطر الأرض بعد دراسته </a:t>
            </a:r>
            <a:r>
              <a:rPr lang="ar-SA" sz="2200" dirty="0" err="1">
                <a:cs typeface="PT Bold Heading" pitchFamily="2" charset="-78"/>
              </a:rPr>
              <a:t>لكسوفات</a:t>
            </a:r>
            <a:r>
              <a:rPr lang="ar-SA" sz="2200" dirty="0">
                <a:cs typeface="PT Bold Heading" pitchFamily="2" charset="-78"/>
              </a:rPr>
              <a:t> القمر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10</a:t>
            </a:r>
            <a:r>
              <a:rPr lang="ar-SA" sz="2200" b="1" dirty="0">
                <a:cs typeface="PT Bold Heading" pitchFamily="2" charset="-78"/>
              </a:rPr>
              <a:t>) </a:t>
            </a:r>
            <a:r>
              <a:rPr lang="ar-SA" sz="2200" dirty="0">
                <a:cs typeface="PT Bold Heading" pitchFamily="2" charset="-78"/>
              </a:rPr>
              <a:t>حيث وجد أن الضوء يحتاج إلى  </a:t>
            </a:r>
            <a:r>
              <a:rPr lang="en-US" sz="2200" dirty="0"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1.3*10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3</a:t>
            </a:r>
            <a:r>
              <a:rPr lang="ar-SA" sz="2200" dirty="0">
                <a:cs typeface="PT Bold Heading" pitchFamily="2" charset="-78"/>
              </a:rPr>
              <a:t>أو 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22</a:t>
            </a:r>
            <a:r>
              <a:rPr lang="ar-SA" sz="2200" dirty="0">
                <a:cs typeface="PT Bold Heading" pitchFamily="2" charset="-78"/>
              </a:rPr>
              <a:t> دقيقة..</a:t>
            </a:r>
          </a:p>
        </p:txBody>
      </p:sp>
      <p:sp>
        <p:nvSpPr>
          <p:cNvPr id="6" name="مستطيل 2"/>
          <p:cNvSpPr>
            <a:spLocks noChangeArrowheads="1"/>
          </p:cNvSpPr>
          <p:nvPr/>
        </p:nvSpPr>
        <p:spPr bwMode="auto">
          <a:xfrm>
            <a:off x="714348" y="2285992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*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وباستخدام </a:t>
            </a:r>
            <a:r>
              <a:rPr lang="ar-SA" sz="2200" dirty="0">
                <a:cs typeface="PT Bold Heading" pitchFamily="2" charset="-78"/>
              </a:rPr>
              <a:t>قطر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2.9*10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11</a:t>
            </a:r>
            <a:r>
              <a:rPr lang="ar-SA" sz="2200" b="1" dirty="0">
                <a:cs typeface="PT Bold Heading" pitchFamily="2" charset="-78"/>
              </a:rPr>
              <a:t>  </a:t>
            </a:r>
            <a:r>
              <a:rPr lang="ar-SA" sz="2200" b="1" dirty="0" smtClean="0">
                <a:cs typeface="PT Bold Heading" pitchFamily="2" charset="-78"/>
              </a:rPr>
              <a:t>) </a:t>
            </a:r>
            <a:r>
              <a:rPr lang="ar-SA" sz="2200" dirty="0" smtClean="0">
                <a:cs typeface="PT Bold Heading" pitchFamily="2" charset="-78"/>
              </a:rPr>
              <a:t>الأرض </a:t>
            </a:r>
            <a:r>
              <a:rPr lang="ar-SA" sz="2200" dirty="0">
                <a:cs typeface="PT Bold Heading" pitchFamily="2" charset="-78"/>
              </a:rPr>
              <a:t>فإن قيمة </a:t>
            </a:r>
            <a:r>
              <a:rPr lang="ar-SA" sz="2200" dirty="0" err="1">
                <a:cs typeface="PT Bold Heading" pitchFamily="2" charset="-78"/>
              </a:rPr>
              <a:t>رومر</a:t>
            </a:r>
            <a:r>
              <a:rPr lang="ar-SA" sz="2200" dirty="0">
                <a:cs typeface="PT Bold Heading" pitchFamily="2" charset="-78"/>
              </a:rPr>
              <a:t>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22 min</a:t>
            </a:r>
            <a:r>
              <a:rPr lang="ar-SA" sz="2200" b="1" dirty="0">
                <a:cs typeface="PT Bold Heading" pitchFamily="2" charset="-78"/>
              </a:rPr>
              <a:t>) </a:t>
            </a:r>
            <a:r>
              <a:rPr lang="ar-SA" sz="2200" dirty="0">
                <a:cs typeface="PT Bold Heading" pitchFamily="2" charset="-78"/>
              </a:rPr>
              <a:t>تعطي سرعة للضوء:</a:t>
            </a:r>
          </a:p>
          <a:p>
            <a:pPr algn="ctr"/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2.9*10</a:t>
            </a:r>
            <a:r>
              <a:rPr lang="en-US" sz="2200" b="1" baseline="30000" dirty="0">
                <a:solidFill>
                  <a:srgbClr val="0070C0"/>
                </a:solidFill>
                <a:cs typeface="PT Bold Heading" pitchFamily="2" charset="-78"/>
              </a:rPr>
              <a:t>11</a:t>
            </a:r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 / 22* 60 = 2.2 * 10 </a:t>
            </a:r>
            <a:r>
              <a:rPr lang="en-US" sz="2200" b="1" baseline="30000" dirty="0">
                <a:solidFill>
                  <a:srgbClr val="0070C0"/>
                </a:solidFill>
                <a:cs typeface="PT Bold Heading" pitchFamily="2" charset="-78"/>
              </a:rPr>
              <a:t>8</a:t>
            </a:r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 m/s</a:t>
            </a:r>
            <a:endParaRPr lang="ar-SA" sz="22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8" name="مستطيل 2"/>
          <p:cNvSpPr>
            <a:spLocks noChangeArrowheads="1"/>
          </p:cNvSpPr>
          <p:nvPr/>
        </p:nvSpPr>
        <p:spPr bwMode="auto">
          <a:xfrm>
            <a:off x="2500298" y="3643314"/>
            <a:ext cx="4995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*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حاليا </a:t>
            </a:r>
            <a:r>
              <a:rPr lang="ar-SA" sz="2200" dirty="0">
                <a:cs typeface="PT Bold Heading" pitchFamily="2" charset="-78"/>
              </a:rPr>
              <a:t>سرعة الضوء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3.0 * 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8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 m/s</a:t>
            </a:r>
            <a:r>
              <a:rPr lang="ar-SA" sz="2200" dirty="0">
                <a:cs typeface="PT Bold Heading" pitchFamily="2" charset="-78"/>
              </a:rPr>
              <a:t>..</a:t>
            </a:r>
          </a:p>
        </p:txBody>
      </p:sp>
      <p:sp>
        <p:nvSpPr>
          <p:cNvPr id="9" name="مستطيل 2"/>
          <p:cNvSpPr>
            <a:spLocks noChangeArrowheads="1"/>
          </p:cNvSpPr>
          <p:nvPr/>
        </p:nvSpPr>
        <p:spPr bwMode="auto">
          <a:xfrm>
            <a:off x="357158" y="4286256"/>
            <a:ext cx="7281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* لذلك 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فإن الضوء </a:t>
            </a:r>
            <a:r>
              <a:rPr lang="ar-SA" sz="2200" dirty="0">
                <a:cs typeface="PT Bold Heading" pitchFamily="2" charset="-78"/>
              </a:rPr>
              <a:t>يحتاج إلى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16.5min</a:t>
            </a:r>
            <a:r>
              <a:rPr lang="ar-SA" sz="2200" dirty="0">
                <a:cs typeface="PT Bold Heading" pitchFamily="2" charset="-78"/>
              </a:rPr>
              <a:t> وليس  </a:t>
            </a:r>
            <a:r>
              <a:rPr lang="en-US" sz="2200" dirty="0" smtClean="0">
                <a:cs typeface="PT Bold Heading" pitchFamily="2" charset="-78"/>
              </a:rPr>
              <a:t> </a:t>
            </a:r>
            <a:r>
              <a:rPr lang="en-US" sz="2200" b="1" dirty="0" smtClean="0">
                <a:solidFill>
                  <a:srgbClr val="953F97"/>
                </a:solidFill>
                <a:cs typeface="PT Bold Heading" pitchFamily="2" charset="-78"/>
              </a:rPr>
              <a:t>22min</a:t>
            </a:r>
            <a:r>
              <a:rPr lang="ar-SA" sz="2200" dirty="0">
                <a:cs typeface="PT Bold Heading" pitchFamily="2" charset="-78"/>
              </a:rPr>
              <a:t>ليقطع مسافة تعادل قطر مدار الأرض..</a:t>
            </a:r>
          </a:p>
        </p:txBody>
      </p:sp>
      <p:pic>
        <p:nvPicPr>
          <p:cNvPr id="7169" name="Picture 1" descr="aberr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714480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285728"/>
            <a:ext cx="4238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قياسات ألبرت </a:t>
            </a:r>
            <a:r>
              <a:rPr lang="ar-SA" sz="36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ميكلسون</a:t>
            </a:r>
            <a:endParaRPr lang="ar-SA" sz="36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2467" name="مستطيل 2"/>
          <p:cNvSpPr>
            <a:spLocks noChangeArrowheads="1"/>
          </p:cNvSpPr>
          <p:nvPr/>
        </p:nvSpPr>
        <p:spPr bwMode="auto">
          <a:xfrm>
            <a:off x="285720" y="1214422"/>
            <a:ext cx="862968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300" dirty="0" smtClean="0">
                <a:cs typeface="PT Bold Heading" pitchFamily="2" charset="-78"/>
              </a:rPr>
              <a:t>   </a:t>
            </a:r>
            <a:r>
              <a:rPr lang="ar-SA" sz="2300" dirty="0">
                <a:cs typeface="PT Bold Heading" pitchFamily="2" charset="-78"/>
              </a:rPr>
              <a:t>حصل على جائزة نوبل..</a:t>
            </a:r>
          </a:p>
          <a:p>
            <a:pPr algn="justLow"/>
            <a:r>
              <a:rPr lang="ar-SA" sz="2300" dirty="0" smtClean="0">
                <a:cs typeface="PT Bold Heading" pitchFamily="2" charset="-78"/>
              </a:rPr>
              <a:t>   تعتبر </a:t>
            </a:r>
            <a:r>
              <a:rPr lang="ar-SA" sz="2300" dirty="0">
                <a:cs typeface="PT Bold Heading" pitchFamily="2" charset="-78"/>
              </a:rPr>
              <a:t>من أبرز القياسات بين عامي </a:t>
            </a:r>
            <a:r>
              <a:rPr lang="en-US" sz="2300" dirty="0">
                <a:cs typeface="PT Bold Heading" pitchFamily="2" charset="-78"/>
              </a:rPr>
              <a:t>1880 </a:t>
            </a:r>
            <a:r>
              <a:rPr lang="ar-SA" sz="2300" dirty="0">
                <a:cs typeface="PT Bold Heading" pitchFamily="2" charset="-78"/>
              </a:rPr>
              <a:t>و</a:t>
            </a:r>
            <a:r>
              <a:rPr lang="en-US" sz="2300" dirty="0">
                <a:cs typeface="PT Bold Heading" pitchFamily="2" charset="-78"/>
              </a:rPr>
              <a:t>   1920   </a:t>
            </a:r>
            <a:r>
              <a:rPr lang="ar-SA" sz="2300" dirty="0">
                <a:cs typeface="PT Bold Heading" pitchFamily="2" charset="-78"/>
              </a:rPr>
              <a:t>حيث طور تقنيات حديثة وقاس في عام </a:t>
            </a:r>
            <a:r>
              <a:rPr lang="en-US" sz="2300" dirty="0">
                <a:cs typeface="PT Bold Heading" pitchFamily="2" charset="-78"/>
              </a:rPr>
              <a:t>1926</a:t>
            </a:r>
            <a:r>
              <a:rPr lang="ar-SA" sz="2300" dirty="0">
                <a:cs typeface="PT Bold Heading" pitchFamily="2" charset="-78"/>
              </a:rPr>
              <a:t>  الزمن اللازم ليقطع الضوء مسافة </a:t>
            </a:r>
            <a:r>
              <a:rPr lang="en-US" sz="2300" dirty="0">
                <a:cs typeface="PT Bold Heading" pitchFamily="2" charset="-78"/>
              </a:rPr>
              <a:t>35km</a:t>
            </a:r>
            <a:r>
              <a:rPr lang="ar-SA" sz="2300" dirty="0">
                <a:cs typeface="PT Bold Heading" pitchFamily="2" charset="-78"/>
              </a:rPr>
              <a:t>  ذهابا وإيابا بين جبلين في كاليفورنيا مستخدما مجموعة من المرايا الدوارة ..</a:t>
            </a:r>
          </a:p>
          <a:p>
            <a:pPr algn="justLow"/>
            <a:endParaRPr lang="ar-SA" sz="1200" dirty="0" smtClean="0">
              <a:cs typeface="PT Bold Heading" pitchFamily="2" charset="-78"/>
            </a:endParaRPr>
          </a:p>
          <a:p>
            <a:pPr algn="justLow"/>
            <a:r>
              <a:rPr lang="ar-SA" sz="2300" dirty="0" smtClean="0">
                <a:cs typeface="PT Bold Heading" pitchFamily="2" charset="-78"/>
              </a:rPr>
              <a:t>وكانت </a:t>
            </a:r>
            <a:r>
              <a:rPr lang="ar-SA" sz="2300" dirty="0">
                <a:cs typeface="PT Bold Heading" pitchFamily="2" charset="-78"/>
              </a:rPr>
              <a:t>أفضل نتيجة حصل عليها لسرعة الضوء هي :</a:t>
            </a:r>
          </a:p>
          <a:p>
            <a:pPr algn="ctr"/>
            <a:endParaRPr lang="ar-SA" sz="1200" b="1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cs typeface="PT Bold Heading" pitchFamily="2" charset="-78"/>
              </a:rPr>
              <a:t>2.997996</a:t>
            </a:r>
            <a:r>
              <a:rPr lang="en-US" sz="2400" b="1" dirty="0">
                <a:solidFill>
                  <a:srgbClr val="0070C0"/>
                </a:solidFill>
                <a:cs typeface="PT Bold Heading" pitchFamily="2" charset="-78"/>
              </a:rPr>
              <a:t>* 10</a:t>
            </a:r>
            <a:r>
              <a:rPr lang="en-US" sz="2400" b="1" baseline="30000" dirty="0">
                <a:solidFill>
                  <a:srgbClr val="0070C0"/>
                </a:solidFill>
                <a:cs typeface="PT Bold Heading" pitchFamily="2" charset="-78"/>
              </a:rPr>
              <a:t>8</a:t>
            </a:r>
            <a:r>
              <a:rPr lang="en-US" sz="2400" b="1" dirty="0">
                <a:solidFill>
                  <a:srgbClr val="0070C0"/>
                </a:solidFill>
                <a:cs typeface="PT Bold Heading" pitchFamily="2" charset="-78"/>
              </a:rPr>
              <a:t> m/s</a:t>
            </a:r>
            <a:endParaRPr lang="ar-SA" sz="24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6145" name="Picture 1" descr="Michelsonnach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942"/>
            <a:ext cx="48577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4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43240" y="285728"/>
            <a:ext cx="513794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4400" dirty="0">
                <a:solidFill>
                  <a:srgbClr val="FF7171"/>
                </a:solidFill>
                <a:cs typeface="PT Bold Heading" pitchFamily="2" charset="-78"/>
              </a:rPr>
              <a:t>سرعة الضوء في الفراغ(</a:t>
            </a:r>
            <a:r>
              <a:rPr lang="en-US" altLang="en-US" sz="4400" dirty="0">
                <a:solidFill>
                  <a:srgbClr val="FF7171"/>
                </a:solidFill>
                <a:cs typeface="PT Bold Heading" pitchFamily="2" charset="-78"/>
              </a:rPr>
              <a:t>C</a:t>
            </a:r>
            <a:r>
              <a:rPr lang="ar-SA" altLang="en-US" sz="4400" dirty="0">
                <a:solidFill>
                  <a:srgbClr val="FF7171"/>
                </a:solidFill>
                <a:cs typeface="PT Bold Heading" pitchFamily="2" charset="-78"/>
              </a:rPr>
              <a:t>)</a:t>
            </a:r>
            <a:endParaRPr lang="en-US" altLang="ar-SA" sz="4400" dirty="0"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0" y="1571612"/>
            <a:ext cx="344196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400" dirty="0">
                <a:cs typeface="PT Bold Heading" pitchFamily="2" charset="-78"/>
              </a:rPr>
              <a:t>سرعة الموجة</a:t>
            </a:r>
            <a:r>
              <a:rPr lang="en-US" altLang="en-US" sz="2400" dirty="0">
                <a:cs typeface="PT Bold Heading" pitchFamily="2" charset="-78"/>
              </a:rPr>
              <a:t> </a:t>
            </a:r>
            <a:r>
              <a:rPr lang="ar-SA" altLang="en-US" sz="2400" dirty="0" err="1">
                <a:cs typeface="PT Bold Heading" pitchFamily="2" charset="-78"/>
              </a:rPr>
              <a:t>الكهرمغناطيسة</a:t>
            </a:r>
            <a:endParaRPr lang="en-US" altLang="en-US" sz="2400" dirty="0">
              <a:cs typeface="PT Bold Heading" pitchFamily="2" charset="-78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714876" y="2428868"/>
            <a:ext cx="346441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800" dirty="0">
                <a:cs typeface="PT Bold Heading" pitchFamily="2" charset="-78"/>
              </a:rPr>
              <a:t>أكبر سرعة في </a:t>
            </a:r>
            <a:r>
              <a:rPr lang="ar-SA" altLang="en-US" sz="2800" dirty="0" smtClean="0">
                <a:cs typeface="PT Bold Heading" pitchFamily="2" charset="-78"/>
              </a:rPr>
              <a:t>الكون</a:t>
            </a:r>
          </a:p>
          <a:p>
            <a:pPr algn="ctr"/>
            <a:r>
              <a:rPr lang="ar-SA" altLang="en-US" sz="2800" dirty="0" smtClean="0">
                <a:cs typeface="PT Bold Heading" pitchFamily="2" charset="-78"/>
              </a:rPr>
              <a:t>وهي:  </a:t>
            </a:r>
            <a:r>
              <a:rPr lang="ar-SA" altLang="en-US" sz="2800" dirty="0" smtClean="0">
                <a:solidFill>
                  <a:schemeClr val="tx2"/>
                </a:solidFill>
                <a:cs typeface="PT Bold Heading" pitchFamily="2" charset="-78"/>
              </a:rPr>
              <a:t>299792.5</a:t>
            </a:r>
            <a:r>
              <a:rPr lang="ar-SA" altLang="en-US" sz="2800" dirty="0" smtClean="0">
                <a:cs typeface="PT Bold Heading" pitchFamily="2" charset="-78"/>
              </a:rPr>
              <a:t>  كم/ث</a:t>
            </a:r>
            <a:r>
              <a:rPr lang="en-US" altLang="en-US" sz="2800" dirty="0" smtClean="0">
                <a:cs typeface="PT Bold Heading" pitchFamily="2" charset="-78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429388" y="3929066"/>
            <a:ext cx="2428892" cy="22621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ar-SA" sz="2400" dirty="0">
                <a:cs typeface="PT Bold Heading" pitchFamily="2" charset="-78"/>
              </a:rPr>
              <a:t>حيث يمكن حسابها بدقة بناء على معلومات مأخوذة من وثيقة قديمة</a:t>
            </a:r>
            <a:r>
              <a:rPr lang="en-US" altLang="ar-SA" sz="2400" dirty="0">
                <a:cs typeface="PT Bold Heading" pitchFamily="2" charset="-78"/>
              </a:rPr>
              <a:t>  </a:t>
            </a:r>
            <a:endParaRPr lang="en-US" altLang="en-US" sz="2400" dirty="0">
              <a:cs typeface="PT Bold Heading" pitchFamily="2" charset="-78"/>
            </a:endParaRPr>
          </a:p>
        </p:txBody>
      </p:sp>
      <p:pic>
        <p:nvPicPr>
          <p:cNvPr id="5121" name="Picture 1" descr="light20beam20in20dark20thea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1894324" cy="151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75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utoUpdateAnimBg="0"/>
      <p:bldP spid="38918" grpId="0" autoUpdateAnimBg="0"/>
      <p:bldP spid="389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14348" y="3929066"/>
            <a:ext cx="7715304" cy="8002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SA" sz="2300" dirty="0">
                <a:solidFill>
                  <a:schemeClr val="tx2"/>
                </a:solidFill>
                <a:cs typeface="PT Bold Heading" pitchFamily="2" charset="-78"/>
              </a:rPr>
              <a:t>كيف نسمع أصوات </a:t>
            </a:r>
            <a:r>
              <a:rPr lang="ar-SA" sz="2300" dirty="0" smtClean="0">
                <a:solidFill>
                  <a:schemeClr val="tx2"/>
                </a:solidFill>
                <a:cs typeface="PT Bold Heading" pitchFamily="2" charset="-78"/>
              </a:rPr>
              <a:t>زميلاتكن في </a:t>
            </a:r>
            <a:r>
              <a:rPr lang="ar-SA" sz="2300" dirty="0">
                <a:solidFill>
                  <a:schemeClr val="tx2"/>
                </a:solidFill>
                <a:cs typeface="PT Bold Heading" pitchFamily="2" charset="-78"/>
              </a:rPr>
              <a:t>الفصل المجاور </a:t>
            </a:r>
            <a:r>
              <a:rPr lang="ar-SA" sz="2300" dirty="0" smtClean="0">
                <a:solidFill>
                  <a:schemeClr val="tx2"/>
                </a:solidFill>
                <a:cs typeface="PT Bold Heading" pitchFamily="2" charset="-78"/>
              </a:rPr>
              <a:t>( </a:t>
            </a:r>
            <a:r>
              <a:rPr lang="ar-SA" sz="2300" dirty="0">
                <a:solidFill>
                  <a:schemeClr val="tx2"/>
                </a:solidFill>
                <a:cs typeface="PT Bold Heading" pitchFamily="2" charset="-78"/>
              </a:rPr>
              <a:t>إذا كانت الأبواب مفتوحة ) ولكن لا </a:t>
            </a:r>
            <a:r>
              <a:rPr lang="ar-SA" sz="2300" dirty="0" smtClean="0">
                <a:solidFill>
                  <a:schemeClr val="tx2"/>
                </a:solidFill>
                <a:cs typeface="PT Bold Heading" pitchFamily="2" charset="-78"/>
              </a:rPr>
              <a:t>نراهن </a:t>
            </a:r>
            <a:r>
              <a:rPr lang="ar-SA" sz="2300" dirty="0">
                <a:solidFill>
                  <a:schemeClr val="tx2"/>
                </a:solidFill>
                <a:cs typeface="PT Bold Heading" pitchFamily="2" charset="-78"/>
              </a:rPr>
              <a:t>مع أنّ الصوت والضوء كلاهما موجة 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1472" y="4929198"/>
            <a:ext cx="7929618" cy="14619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300" dirty="0" smtClean="0">
                <a:solidFill>
                  <a:schemeClr val="tx1"/>
                </a:solidFill>
                <a:cs typeface="PT Bold Heading" pitchFamily="2" charset="-78"/>
              </a:rPr>
              <a:t>لأن الصوت يصل إليك بانحرافه حول حافة الباب ، في حين يسير الضوء ال</a:t>
            </a:r>
            <a:r>
              <a:rPr lang="ar-SA" sz="2300" dirty="0" smtClean="0">
                <a:cs typeface="PT Bold Heading" pitchFamily="2" charset="-78"/>
              </a:rPr>
              <a:t>ذ</a:t>
            </a:r>
            <a:r>
              <a:rPr lang="ar-SA" sz="2300" dirty="0" smtClean="0">
                <a:solidFill>
                  <a:schemeClr val="tx1"/>
                </a:solidFill>
                <a:cs typeface="PT Bold Heading" pitchFamily="2" charset="-78"/>
              </a:rPr>
              <a:t>ي يجعلك ترين أياً منهن في خطوط مستقيمة فقط .</a:t>
            </a:r>
          </a:p>
          <a:p>
            <a:pPr algn="justLow"/>
            <a:endParaRPr lang="ar-SA" sz="2000" dirty="0" smtClean="0">
              <a:solidFill>
                <a:schemeClr val="tx1"/>
              </a:solidFill>
              <a:cs typeface="PT Bold Heading" pitchFamily="2" charset="-78"/>
            </a:endParaRPr>
          </a:p>
          <a:p>
            <a:pPr algn="justLow"/>
            <a:r>
              <a:rPr lang="ar-SA" sz="2300" dirty="0" smtClean="0">
                <a:solidFill>
                  <a:srgbClr val="CC0066"/>
                </a:solidFill>
                <a:cs typeface="PT Bold Heading" pitchFamily="2" charset="-78"/>
              </a:rPr>
              <a:t> </a:t>
            </a:r>
            <a:r>
              <a:rPr lang="ar-SA" sz="2300" dirty="0">
                <a:solidFill>
                  <a:srgbClr val="CC0066"/>
                </a:solidFill>
                <a:cs typeface="PT Bold Heading" pitchFamily="2" charset="-78"/>
              </a:rPr>
              <a:t> </a:t>
            </a:r>
            <a:r>
              <a:rPr lang="ar-SA" sz="2300" dirty="0" smtClean="0">
                <a:solidFill>
                  <a:srgbClr val="CC0066"/>
                </a:solidFill>
                <a:cs typeface="PT Bold Heading" pitchFamily="2" charset="-78"/>
              </a:rPr>
              <a:t>إنّ </a:t>
            </a:r>
            <a:r>
              <a:rPr lang="ar-SA" sz="2300" dirty="0">
                <a:solidFill>
                  <a:srgbClr val="CC0066"/>
                </a:solidFill>
                <a:cs typeface="PT Bold Heading" pitchFamily="2" charset="-78"/>
              </a:rPr>
              <a:t>انحراف الضوء </a:t>
            </a:r>
            <a:r>
              <a:rPr lang="ar-SA" sz="2300" dirty="0" smtClean="0">
                <a:solidFill>
                  <a:srgbClr val="CC0066"/>
                </a:solidFill>
                <a:cs typeface="PT Bold Heading" pitchFamily="2" charset="-78"/>
              </a:rPr>
              <a:t>أقل </a:t>
            </a:r>
            <a:r>
              <a:rPr lang="ar-SA" sz="2300" dirty="0">
                <a:solidFill>
                  <a:srgbClr val="CC0066"/>
                </a:solidFill>
                <a:cs typeface="PT Bold Heading" pitchFamily="2" charset="-78"/>
              </a:rPr>
              <a:t>وضوحا من انحراف الصوت </a:t>
            </a:r>
            <a:r>
              <a:rPr lang="ar-SA" sz="2300" dirty="0" smtClean="0">
                <a:solidFill>
                  <a:srgbClr val="CC0066"/>
                </a:solidFill>
                <a:cs typeface="PT Bold Heading" pitchFamily="2" charset="-78"/>
              </a:rPr>
              <a:t>.</a:t>
            </a:r>
            <a:endParaRPr lang="ar-SA" sz="2300" dirty="0">
              <a:solidFill>
                <a:srgbClr val="CC0066"/>
              </a:solidFill>
              <a:cs typeface="PT Bold Heading" pitchFamily="2" charset="-78"/>
            </a:endParaRPr>
          </a:p>
        </p:txBody>
      </p:sp>
      <p:sp>
        <p:nvSpPr>
          <p:cNvPr id="1026" name="AutoShape 2" descr="data:image/jpeg;base64,/9j/4AAQSkZJRgABAQAAAQABAAD/2wCEAAkGBhAQEA8QDxIPEBAPDw8NDA8QDw8NDw8PFBAVFBQQEhQXHCYeFxkjGRQUHy8gIycpLCwsFR4xNTAqNSYrLCkBCQoKDgwOFw8PFykcHBwpKSkpKSkpKSkpKSkpKSkpKSkpLCkpKSkpKSkpKSwpKSkpKSkpKSwpKSksKSkpKSkpKf/AABEIALwBDAMBIgACEQEDEQH/xAAbAAADAQEBAQEAAAAAAAAAAAACAwQFAQAGB//EADIQAAICAgAFAwMDAQkBAAAAAAABAgMEEQUSITFhE0FRFIGhIjJxBhVCgpGxwdHS8CP/xAAaAQADAQEBAQAAAAAAAAAAAAABAgMABAUG/8QAIxEAAwEAAgICAwADAAAAAAAAAAECEQMhEjFBUQQTIjJhgf/aAAwDAQACEQMRAD8A/HkHoXFjIgGR3kPcgcQ0jDYKUQ0NVZ30zB8TkJF2PeRcgyAGZdGvGCkLnitCca9o1aJqSBNOSmKjLnQerr0a1mJ8CZY5dpWtRGpaCxXvoz2RiaewK4tM1qoKyPk4aXixfaM6iJy6rT2iiVLjIbZTzRET8bT+zo4/7hz8oz7YMVysulX+kT6Z24LxeyOUWByFnIeVGyNdE7fYGNj7Y3K/Si/HxtR2ZudLqSXbGRlXdWTyRVYhDidCAxDQUK2yivHbLKsTQG8MlpNj4xQ6tFEIJJh0Yk7XqK359ibY6RC476LqW4vBZP8AVPovg3sbhFdEeabTkltt+xh8X/qLvGr7sTyddSNiXbBz8mupaWt/CPnMrLlN+Dl1rk9t7EMvMYRqtAYDQxgaHEOoNM9ynVEwRkWNixKQyJtGTHxGxQiDH1yDpWWNjUgvpwq2VVo2JnRMKiRVND6ZtFSqTC+j+DOGF8L+CvDyU9Jmi8GMluJhxqcTTwM5x7k03PaJufhnLMI7i7g/9TdrhC1dO5Jk8Pa9izzlX+zmuHPYOTiqceaPfRNjw9i7Alyvll2YzKweSSkv2vqcNw1/LH468aVGVLH1zL7k3o9zftx96kvdaZB9P3+518L8406HHjyYZSqK8TF20MjR1Nnh2FqLkyHIzjpbZm50OSOj57IRucVt3JmPZDZokfDOlAZThbNPH4a5dWix4yihnQ2GdXiJC7pJFN1nwZeTfp/IEtMza/p7g/1MptvUK+Xm+++n4NXiHE6MSLjWk5a7Lr18s+V4bxqymF0YPXqcnM/fSUv+xn2zcurbbB+p0+/RvNJdFHFONW3P9T0vZLojJmPkKkiynPRFvfYhoFoc4hxqKKdFbJXABwLJxEOAXOA0pVJ1442I2KObRiZYx1YzL4RH10oR3gyMpUMZGDNmOKvgYsBfAP2jIyIFNci/+zUe/ssP7Sk00LqmWVSQpcOl7Bxxpr2ZaedHRPNhXGpML6H4F1Notot+SqqKLq4r2BjylW/c38PJjatS7kFaTHV4XvF6FfH8yK+Hf8SnJ4U11Xb2Y3Fjzxdc+/sOwsuUf02Lcfk0ZcLU1z19ffp3RqS5Fj6ZxXxOX0YtWM/1VvuuxJZi6cj6Z4LkudL9cP3L5j8k+bgf3l2lHZP8ZOeRw/k6uN+cp/M9f8PmsbE5pfc1OI//ADrUF3a6l3BuH/um+0epl8Ubsm9LwkTf9UcWdtnzl8NspxOEPvJG3jcGUFzT79xHEM6MfHj3Y/vpD5hJdywWl3MjJvTet9W9eEczM6Uu3RfkzZQbLRwNiO0jubkrWof4mZdkPcvlWLdJ1R+N0Svk0jrj3+xyUR/p6FSYr40vYNJ5RFyQ+YvlJ4jAQgMaCSBkzolKUI+xMhY5oU0SYQ42DoWkiGROFoYuruKq7zNjsfXsnSQTVqyCyu9GVTWyyqtnO2kHGaddiKYTRmwgx6i9C+SN2aVfKV10xZkVORbTOQPNB1o04cPg/ZFFHAIS8fcipukjSoy5ID5M9MKqj0v6ca/a2dhwuyPk0aMyTX8FtN3yPP5Ln5HnnqTKqx5dnF/5Gnw9Ot7j0+UaFEo9OiNGiMH7LZdfmy+qw6p/K1f1OncXHjZqcNRmv3L2fyT53BHyNJb6vXjft/ma+PiwWmuj8FjjvudUXNNXPwc37fC9j0fG5PDJV0xqinzy6z8fyQLh8MdN2a5n7/7I+04nzKL5Y8z13+D4HivNzNzTb8otw/jefdViAqealpk8U4hKTaguny/9kfO3UNvb6s2ciwisn3PSjh4I9MlT5H8GTPGJ7qtGjeyK7qauTjXSEUU/ZJyiZofMRNknzrA/reiJE9kSiTFTOe+TRvAlmAhsxTIKgYelIU2dkA2P5gw65ANnmwNgdAwKMRsYgxQ6ETidYVUjK4GjjYonGqNWiHY8/n52ukdEcf2cqxiynGDrgiqqKPNvnouoRyvF8FcMLoHVJfwPVyIftt+hvBC68NMpqwUCsheBscxLsbeRm8UU1YiKq8ZLuQ13t9jSx6ZzFp2vbGUz9Da4xLqqV7dT2Pwt+5qYuNGK662hG39halfBzFo8GrTj67iJ5cIrprZDk8Xklv2+fYPGvKsX9EamqX0bitigLeKxjvXXSb/99z5K3jDa3vp7v5JLOJNRjt/qssT18Qi/+T6P8WalJfZCeJU39I+lyOOOScoNdusX2MTK/qCMulkVv3MVcQalKO+7/IGSvUW/7yOquX9VtV6+P9HZClLpGgqce3ukv46CsvgFPLuH+p85O6UH3aGw41JLWy619yxWkx139ON75Xsycjgc1s+gxOPpdHrqHLOjJPsB1aYmHxGRhtd0Q2Us+xyaot76f8EGThx100b9n2I5PlJwFTibduGvYmnheDeQjkxbIipI1L8LRHbjNGVIlUkUhTRTKsTKAxNoTIAbJC2YUoiUVslixsZHLS0qmadFmi2vJRjQsY6E2cN8GnRNm3HMGRzTIrKqUQfBKH8jVry2yiuUmT4lRr4mN2YjmV8DdsVXQ2W1Yr6FlWNFDZWwiTdDqdGYWKbeM4xMKrNGS4hpdzz+Typ9HXPEfRPO0SX8US7PZ87bxNvojiu5VzSK8X4TfdiXcx67NmebJ75npe5Pfnua0ukF7L3MmeZKfTshd2U4rlR7PFwTOJI83l5at+KLZ288lFduxNmZm7de0Eox+wGLdyqU/hdP5M2N2238no8K3kS+i1JRKlFOZd+rf3C+qek1/iRDl29n4FUZfK9ezF5p8jN4zSu1NGVemmMlfyy8MdYlJHLHK+F4/Q/szvXaCjmte4rKpcWSStPSjkVrRdw05cSetM99fvoY87RfrMLlMDZsO5AStRlfUs99WTcisvs0yS+pMFZIEryWCE06ieyoqstJ5WDpsm0iOysS4FskJcSiZJoVCI6FZ2uBVCo5qvB5kGuofCsOqobFHNVF5kKuBZRUIrY6NpCmWmNNXGml3NCvLSPn1cOrvOetLLjN6ee32EfU9erMuWZoS8psEcToZ0pNyWcchdKRl0Nt9TQlfGK2i88KklXO36LFYoLbJbMpzfgglkOTGqfKi8ycPLy/CNCV6jEj9fmeyK3J2x+HHmkvB0SvFaN+PHj/AEy3Mv5a1H3fVkFdvRi+J5G56+OghW9Dq/FWPRuStZRdZtIjdgxy3EjlMWvY1F7nzR37h42V7GbXfo9O3rtHNyR5LAp4auRLmRk3x0yivJ2hNz2R4qfG8HfZJOQqUwrWTyZ6U1pJvApTFymccgJSGEdBeqcd4qTAkwYTbGu4HnEuQPObBdKPUA9QS5nOY2A0vrRVCRFGw765xVOl08NFXIWriL1g6pE3HRWXrL65j4sihZoL6gi5bO6XKRd6gEskhlkBV7ZSeL7I8nOvSLK5uRTVXp9RGPHXUbblr7jZno5XW+yqd6iI9dyIvVcmUUobCF3hdUBk5PsKnfpEkrdsaUS45dVrKIzNXEkoQcvGzFp6tFeZk6hyj0t6O1vETXXc0m/lnuboSKY2U+h2cU/yyLfZRCz9LJLJnYWdxFkiNeyz9BuQSntEzmdjYK0Jo71NHndsROYv1BHG9h8sHTkImFzANjT0BvRUmLchkxMiyZJnnIBs9IFsYU42C2ebBbMKebOcxxsHYQFKmeUhKkEpEcKaO5xkLSXnOqYPEZXhb6xz1NiIsfVEXxSGfI2OqgXVJImg0gbMkR6+gbhZPK0tIn9TZJz7H1oPjhOrK6in1NEiloXZeJmsj/kx87tg8xOphwkVSw7IWItx37icu7bGp6iZ1lvUE9s1MbGYUrCZTOuZ1y8klvZRCYuyQuFhyyRF+yrfR5yOcwtyB5jE9HqYEmL5zrZsNoXOd2IcjqmK0ZMbIVILmAkwLozFyFthyFyLJiMHYLZ1gthFOMBsJsAIA+Y8pCthxFwOjENhAGuJXXEVsKPQqHLoDz6EWXiextwdO8Vz7EqY2sbMEdD60UwJ6xs56EZBvWFZcJ5xErNnlIZLC8LClSHY/ckUimlgZ0JleTelHS9zMcg8m3bJnIMTglUNUjrmJUjjkW+CejoTCnInjIZKQjRRPo85A8wDkDzGwUZzHVMS5HlI2A0bIDmO7FyMYapnXIQpBKQrkKYUhcgmwWwoDFsBhsBjigtg7OyBCAGJRVERAfB6AzIpgN9VEvqC52ieOjaOsvEuYrmOoZIXR8GU1Mkgx8ZgYrK+YTbcKlcKcwKQTI3mCUhKYSYxVFNbKOfoS1B2z6CMfRdk+oHMBKQPMOhNG7OOQHMC5DAGKQyUuhOmHzCjJnnIFyBbB2EUZzHuYXs7sxh0ZHJMWpHeYAdPM9zAtnNmAM5jzYCkecgYHTrYthbBkEADBCYAwDkWFzhKleTzpXy/wYADme5gvRXk76K8mMCmEg40Lz+A1QvP4AY5ELYUal5/Bx1+WAAuUzyYTpXn8HfRXkITikHBnlSvIyupeTDDYCr5lHpLXv8Agmsq6+4qCxWzmw3UvJ70l5GFA2C2N9FeQfSXkJgUw9nlUvISqXkARUmDsc6V5/ADqXkwBezuxnor5f4OOlefwYwHMd2F6K8/g8ql5MYA42O9JeQXSvP4MYVzHtjPRXn8HvRXkxhezzYz0V5OekvJjCtgsd6K8/gH0l5MA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data:image/jpeg;base64,/9j/4AAQSkZJRgABAQAAAQABAAD/2wCEAAkGBhAQEA8QDxIPEBAPDw8NDA8QDw8NDw8PFBAVFBQQEhQXHCYeFxkjGRQUHy8gIycpLCwsFR4xNTAqNSYrLCkBCQoKDgwOFw8PFykcHBwpKSkpKSkpKSkpKSkpKSkpKSkpLCkpKSkpKSkpKSwpKSkpKSkpKSwpKSksKSkpKSkpKf/AABEIALwBDAMBIgACEQEDEQH/xAAbAAADAQEBAQEAAAAAAAAAAAACAwQFAQAGB//EADIQAAICAgAFAwMDAQkBAAAAAAABAgMEEQUSITFhE0FRFIGhIjJxBhVCgpGxwdHS8CP/xAAaAQADAQEBAQAAAAAAAAAAAAABAgMABAUG/8QAIxEAAwEAAgICAwADAAAAAAAAAAECEQMhEjFBUQQTIjJhgf/aAAwDAQACEQMRAD8A/HkHoXFjIgGR3kPcgcQ0jDYKUQ0NVZ30zB8TkJF2PeRcgyAGZdGvGCkLnitCca9o1aJqSBNOSmKjLnQerr0a1mJ8CZY5dpWtRGpaCxXvoz2RiaewK4tM1qoKyPk4aXixfaM6iJy6rT2iiVLjIbZTzRET8bT+zo4/7hz8oz7YMVysulX+kT6Z24LxeyOUWByFnIeVGyNdE7fYGNj7Y3K/Si/HxtR2ZudLqSXbGRlXdWTyRVYhDidCAxDQUK2yivHbLKsTQG8MlpNj4xQ6tFEIJJh0Yk7XqK359ibY6RC476LqW4vBZP8AVPovg3sbhFdEeabTkltt+xh8X/qLvGr7sTyddSNiXbBz8mupaWt/CPnMrLlN+Dl1rk9t7EMvMYRqtAYDQxgaHEOoNM9ynVEwRkWNixKQyJtGTHxGxQiDH1yDpWWNjUgvpwq2VVo2JnRMKiRVND6ZtFSqTC+j+DOGF8L+CvDyU9Jmi8GMluJhxqcTTwM5x7k03PaJufhnLMI7i7g/9TdrhC1dO5Jk8Pa9izzlX+zmuHPYOTiqceaPfRNjw9i7Alyvll2YzKweSSkv2vqcNw1/LH468aVGVLH1zL7k3o9zftx96kvdaZB9P3+518L8406HHjyYZSqK8TF20MjR1Nnh2FqLkyHIzjpbZm50OSOj57IRucVt3JmPZDZokfDOlAZThbNPH4a5dWix4yihnQ2GdXiJC7pJFN1nwZeTfp/IEtMza/p7g/1MptvUK+Xm+++n4NXiHE6MSLjWk5a7Lr18s+V4bxqymF0YPXqcnM/fSUv+xn2zcurbbB+p0+/RvNJdFHFONW3P9T0vZLojJmPkKkiynPRFvfYhoFoc4hxqKKdFbJXABwLJxEOAXOA0pVJ1442I2KObRiZYx1YzL4RH10oR3gyMpUMZGDNmOKvgYsBfAP2jIyIFNci/+zUe/ssP7Sk00LqmWVSQpcOl7Bxxpr2ZaedHRPNhXGpML6H4F1Notot+SqqKLq4r2BjylW/c38PJjatS7kFaTHV4XvF6FfH8yK+Hf8SnJ4U11Xb2Y3Fjzxdc+/sOwsuUf02Lcfk0ZcLU1z19ffp3RqS5Fj6ZxXxOX0YtWM/1VvuuxJZi6cj6Z4LkudL9cP3L5j8k+bgf3l2lHZP8ZOeRw/k6uN+cp/M9f8PmsbE5pfc1OI//ADrUF3a6l3BuH/um+0epl8Ubsm9LwkTf9UcWdtnzl8NspxOEPvJG3jcGUFzT79xHEM6MfHj3Y/vpD5hJdywWl3MjJvTet9W9eEczM6Uu3RfkzZQbLRwNiO0jubkrWof4mZdkPcvlWLdJ1R+N0Svk0jrj3+xyUR/p6FSYr40vYNJ5RFyQ+YvlJ4jAQgMaCSBkzolKUI+xMhY5oU0SYQ42DoWkiGROFoYuruKq7zNjsfXsnSQTVqyCyu9GVTWyyqtnO2kHGaddiKYTRmwgx6i9C+SN2aVfKV10xZkVORbTOQPNB1o04cPg/ZFFHAIS8fcipukjSoy5ID5M9MKqj0v6ca/a2dhwuyPk0aMyTX8FtN3yPP5Ln5HnnqTKqx5dnF/5Gnw9Ot7j0+UaFEo9OiNGiMH7LZdfmy+qw6p/K1f1OncXHjZqcNRmv3L2fyT53BHyNJb6vXjft/ma+PiwWmuj8FjjvudUXNNXPwc37fC9j0fG5PDJV0xqinzy6z8fyQLh8MdN2a5n7/7I+04nzKL5Y8z13+D4HivNzNzTb8otw/jefdViAqealpk8U4hKTaguny/9kfO3UNvb6s2ciwisn3PSjh4I9MlT5H8GTPGJ7qtGjeyK7qauTjXSEUU/ZJyiZofMRNknzrA/reiJE9kSiTFTOe+TRvAlmAhsxTIKgYelIU2dkA2P5gw65ANnmwNgdAwKMRsYgxQ6ETidYVUjK4GjjYonGqNWiHY8/n52ukdEcf2cqxiynGDrgiqqKPNvnouoRyvF8FcMLoHVJfwPVyIftt+hvBC68NMpqwUCsheBscxLsbeRm8UU1YiKq8ZLuQ13t9jSx6ZzFp2vbGUz9Da4xLqqV7dT2Pwt+5qYuNGK662hG39halfBzFo8GrTj67iJ5cIrprZDk8Xklv2+fYPGvKsX9EamqX0bitigLeKxjvXXSb/99z5K3jDa3vp7v5JLOJNRjt/qssT18Qi/+T6P8WalJfZCeJU39I+lyOOOScoNdusX2MTK/qCMulkVv3MVcQalKO+7/IGSvUW/7yOquX9VtV6+P9HZClLpGgqce3ukv46CsvgFPLuH+p85O6UH3aGw41JLWy619yxWkx139ON75Xsycjgc1s+gxOPpdHrqHLOjJPsB1aYmHxGRhtd0Q2Us+xyaot76f8EGThx100b9n2I5PlJwFTibduGvYmnheDeQjkxbIipI1L8LRHbjNGVIlUkUhTRTKsTKAxNoTIAbJC2YUoiUVslixsZHLS0qmadFmi2vJRjQsY6E2cN8GnRNm3HMGRzTIrKqUQfBKH8jVry2yiuUmT4lRr4mN2YjmV8DdsVXQ2W1Yr6FlWNFDZWwiTdDqdGYWKbeM4xMKrNGS4hpdzz+Typ9HXPEfRPO0SX8US7PZ87bxNvojiu5VzSK8X4TfdiXcx67NmebJ75npe5Pfnua0ukF7L3MmeZKfTshd2U4rlR7PFwTOJI83l5at+KLZ288lFduxNmZm7de0Eox+wGLdyqU/hdP5M2N2238no8K3kS+i1JRKlFOZd+rf3C+qek1/iRDl29n4FUZfK9ezF5p8jN4zSu1NGVemmMlfyy8MdYlJHLHK+F4/Q/szvXaCjmte4rKpcWSStPSjkVrRdw05cSetM99fvoY87RfrMLlMDZsO5AStRlfUs99WTcisvs0yS+pMFZIEryWCE06ieyoqstJ5WDpsm0iOysS4FskJcSiZJoVCI6FZ2uBVCo5qvB5kGuofCsOqobFHNVF5kKuBZRUIrY6NpCmWmNNXGml3NCvLSPn1cOrvOetLLjN6ee32EfU9erMuWZoS8psEcToZ0pNyWcchdKRl0Nt9TQlfGK2i88KklXO36LFYoLbJbMpzfgglkOTGqfKi8ycPLy/CNCV6jEj9fmeyK3J2x+HHmkvB0SvFaN+PHj/AEy3Mv5a1H3fVkFdvRi+J5G56+OghW9Dq/FWPRuStZRdZtIjdgxy3EjlMWvY1F7nzR37h42V7GbXfo9O3rtHNyR5LAp4auRLmRk3x0yivJ2hNz2R4qfG8HfZJOQqUwrWTyZ6U1pJvApTFymccgJSGEdBeqcd4qTAkwYTbGu4HnEuQPObBdKPUA9QS5nOY2A0vrRVCRFGw765xVOl08NFXIWriL1g6pE3HRWXrL65j4sihZoL6gi5bO6XKRd6gEskhlkBV7ZSeL7I8nOvSLK5uRTVXp9RGPHXUbblr7jZno5XW+yqd6iI9dyIvVcmUUobCF3hdUBk5PsKnfpEkrdsaUS45dVrKIzNXEkoQcvGzFp6tFeZk6hyj0t6O1vETXXc0m/lnuboSKY2U+h2cU/yyLfZRCz9LJLJnYWdxFkiNeyz9BuQSntEzmdjYK0Jo71NHndsROYv1BHG9h8sHTkImFzANjT0BvRUmLchkxMiyZJnnIBs9IFsYU42C2ebBbMKebOcxxsHYQFKmeUhKkEpEcKaO5xkLSXnOqYPEZXhb6xz1NiIsfVEXxSGfI2OqgXVJImg0gbMkR6+gbhZPK0tIn9TZJz7H1oPjhOrK6in1NEiloXZeJmsj/kx87tg8xOphwkVSw7IWItx37icu7bGp6iZ1lvUE9s1MbGYUrCZTOuZ1y8klvZRCYuyQuFhyyRF+yrfR5yOcwtyB5jE9HqYEmL5zrZsNoXOd2IcjqmK0ZMbIVILmAkwLozFyFthyFyLJiMHYLZ1gthFOMBsJsAIA+Y8pCthxFwOjENhAGuJXXEVsKPQqHLoDz6EWXiextwdO8Vz7EqY2sbMEdD60UwJ6xs56EZBvWFZcJ5xErNnlIZLC8LClSHY/ckUimlgZ0JleTelHS9zMcg8m3bJnIMTglUNUjrmJUjjkW+CejoTCnInjIZKQjRRPo85A8wDkDzGwUZzHVMS5HlI2A0bIDmO7FyMYapnXIQpBKQrkKYUhcgmwWwoDFsBhsBjigtg7OyBCAGJRVERAfB6AzIpgN9VEvqC52ieOjaOsvEuYrmOoZIXR8GU1Mkgx8ZgYrK+YTbcKlcKcwKQTI3mCUhKYSYxVFNbKOfoS1B2z6CMfRdk+oHMBKQPMOhNG7OOQHMC5DAGKQyUuhOmHzCjJnnIFyBbB2EUZzHuYXs7sxh0ZHJMWpHeYAdPM9zAtnNmAM5jzYCkecgYHTrYthbBkEADBCYAwDkWFzhKleTzpXy/wYADme5gvRXk76K8mMCmEg40Lz+A1QvP4AY5ELYUal5/Bx1+WAAuUzyYTpXn8HfRXkITikHBnlSvIyupeTDDYCr5lHpLXv8Agmsq6+4qCxWzmw3UvJ70l5GFA2C2N9FeQfSXkJgUw9nlUvISqXkARUmDsc6V5/ADqXkwBezuxnor5f4OOlefwYwHMd2F6K8/g8ql5MYA42O9JeQXSvP4MYVzHtjPRXn8HvRXkxhezzYz0V5OekvJjCtgsd6K8/gH0l5MA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85984" y="214290"/>
            <a:ext cx="4639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الطبيعة الموجية للضوء 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66561" name="Picture 1" descr="http://www.nano-arabia.com/wp-content/uploads/2014/09/Wavelengthslitwidthspectr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82" y="117156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220px-Doubleslit3Dspect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58" y="1171560"/>
            <a:ext cx="27384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5918" y="285728"/>
            <a:ext cx="53799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الحيود والنموذج الموجي للضوء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57224" y="1357298"/>
            <a:ext cx="7380312" cy="115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اكتشف العالم الإيطالي </a:t>
            </a:r>
            <a:r>
              <a:rPr lang="ar-SA" sz="24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جريمالدي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 ظاهرة الحيود عندما لاحظ أن حواف الظلال ليست حادة تمام وأن الظل أعرض مما ينبغي . </a:t>
            </a:r>
            <a:endParaRPr lang="ar-SA" sz="2400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71670" y="2928934"/>
            <a:ext cx="4669868" cy="446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300" dirty="0" smtClean="0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cs typeface="PT Bold Heading" pitchFamily="2" charset="-78"/>
              </a:rPr>
              <a:t>كما لاحظ أيضا أن الظل محاط بحزم ملونة..</a:t>
            </a:r>
            <a:endParaRPr lang="ar-SA" sz="2300" dirty="0">
              <a:ln>
                <a:solidFill>
                  <a:schemeClr val="bg1"/>
                </a:solidFill>
              </a:ln>
              <a:solidFill>
                <a:srgbClr val="CC0066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6050" y="3714752"/>
            <a:ext cx="323357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300" dirty="0" smtClean="0">
                <a:solidFill>
                  <a:schemeClr val="tx1"/>
                </a:solidFill>
                <a:cs typeface="PT Bold Heading" pitchFamily="2" charset="-78"/>
              </a:rPr>
              <a:t>وعرف هذه الظاهرة </a:t>
            </a:r>
            <a:r>
              <a:rPr lang="ar-SA" sz="2400" dirty="0" err="1" smtClean="0">
                <a:solidFill>
                  <a:srgbClr val="C00000"/>
                </a:solidFill>
                <a:cs typeface="PT Bold Heading" pitchFamily="2" charset="-78"/>
              </a:rPr>
              <a:t>بالحيود</a:t>
            </a: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A" sz="23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5537" name="Picture 1" descr="300px-Two-Slit_Dif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00570"/>
            <a:ext cx="3000396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300px-Square_diffra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512" y="4562479"/>
            <a:ext cx="2286752" cy="20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1" descr="http://www.lahyan.net/vb/uploaded/806/133064342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34" y="1357298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85852" y="114302"/>
            <a:ext cx="6500858" cy="1142984"/>
          </a:xfrm>
          <a:prstGeom prst="rect">
            <a:avLst/>
          </a:prstGeom>
          <a:solidFill>
            <a:srgbClr val="F0EC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من خلال الصور الموضحة أمامك ِ . </a:t>
            </a:r>
          </a:p>
          <a:p>
            <a:pPr algn="ctr"/>
            <a:r>
              <a:rPr lang="ar-SA" sz="33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صفي مسار الضـــوء ؟</a:t>
            </a:r>
            <a:endParaRPr lang="ar-SA" sz="33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-14288"/>
            <a:ext cx="3659976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800" b="1" cap="none" spc="0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ظاهـــرة </a:t>
            </a:r>
            <a:r>
              <a:rPr lang="ar-SA" sz="3800" b="1" cap="none" spc="0" dirty="0" err="1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الحيــــود</a:t>
            </a:r>
            <a:endParaRPr lang="ar-SA" sz="3800" b="1" cap="none" spc="0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5984" y="1071546"/>
            <a:ext cx="45993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002060"/>
                </a:solidFill>
                <a:cs typeface="PT Bold Heading" pitchFamily="2" charset="-78"/>
              </a:rPr>
              <a:t>هي انحناء الضوء حول الحواجز </a:t>
            </a:r>
            <a:r>
              <a:rPr lang="en-US" sz="2800" dirty="0" smtClean="0">
                <a:solidFill>
                  <a:srgbClr val="002060"/>
                </a:solidFill>
                <a:cs typeface="PT Bold Heading" pitchFamily="2" charset="-78"/>
              </a:rPr>
              <a:t>     </a:t>
            </a:r>
            <a:endParaRPr lang="ar-SA" sz="2800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8500" y="1712229"/>
            <a:ext cx="813690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chemeClr val="tx1"/>
                </a:solidFill>
                <a:effectLst/>
                <a:cs typeface="PT Bold Heading" pitchFamily="2" charset="-78"/>
              </a:rPr>
              <a:t>لتفسير ظاهرة الحيود حاول </a:t>
            </a:r>
            <a:r>
              <a:rPr lang="ar-SA" sz="2200" dirty="0" err="1" smtClean="0">
                <a:solidFill>
                  <a:schemeClr val="tx1"/>
                </a:solidFill>
                <a:effectLst/>
                <a:cs typeface="PT Bold Heading" pitchFamily="2" charset="-78"/>
              </a:rPr>
              <a:t>الدنماركي</a:t>
            </a:r>
            <a:r>
              <a:rPr lang="ar-SA" sz="2200" dirty="0" smtClean="0">
                <a:solidFill>
                  <a:schemeClr val="tx1"/>
                </a:solidFill>
                <a:effectLst/>
                <a:cs typeface="PT Bold Heading" pitchFamily="2" charset="-78"/>
              </a:rPr>
              <a:t> (</a:t>
            </a:r>
            <a:r>
              <a:rPr lang="ar-SA" sz="2200" dirty="0" err="1" smtClean="0">
                <a:solidFill>
                  <a:schemeClr val="tx1"/>
                </a:solidFill>
                <a:effectLst/>
                <a:cs typeface="PT Bold Heading" pitchFamily="2" charset="-78"/>
              </a:rPr>
              <a:t>هيجنز</a:t>
            </a:r>
            <a:r>
              <a:rPr lang="ar-SA" sz="2200" dirty="0" smtClean="0">
                <a:solidFill>
                  <a:schemeClr val="tx1"/>
                </a:solidFill>
                <a:effectLst/>
                <a:cs typeface="PT Bold Heading" pitchFamily="2" charset="-78"/>
              </a:rPr>
              <a:t>) برهنة النموذج الموجي للضوء</a:t>
            </a:r>
            <a:endParaRPr lang="ar-SA" sz="2200" dirty="0">
              <a:solidFill>
                <a:schemeClr val="tx1"/>
              </a:solidFill>
              <a:effectLst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14744" y="2344159"/>
            <a:ext cx="22252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مبدأ </a:t>
            </a:r>
            <a:r>
              <a:rPr lang="ar-SA" sz="3200" dirty="0" err="1" smtClean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هيجنــز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2998500"/>
            <a:ext cx="8106124" cy="15735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 smtClean="0">
                <a:solidFill>
                  <a:schemeClr val="tx1"/>
                </a:solidFill>
                <a:cs typeface="PT Bold Heading" pitchFamily="2" charset="-78"/>
              </a:rPr>
              <a:t>يمكن اعتبار النقاط كلها على مقدمة الموجة الضوئية وكأنها تمثل مصادر جديدة لموجات صغيرة وتنتشر هذه الموجات الصغيرة(</a:t>
            </a:r>
            <a:r>
              <a:rPr lang="ar-SA" sz="2200" dirty="0" err="1" smtClean="0">
                <a:solidFill>
                  <a:schemeClr val="tx1"/>
                </a:solidFill>
                <a:cs typeface="PT Bold Heading" pitchFamily="2" charset="-78"/>
              </a:rPr>
              <a:t>المويجات</a:t>
            </a:r>
            <a:r>
              <a:rPr lang="ar-SA" sz="2200" dirty="0" smtClean="0">
                <a:solidFill>
                  <a:schemeClr val="tx1"/>
                </a:solidFill>
                <a:cs typeface="PT Bold Heading" pitchFamily="2" charset="-78"/>
              </a:rPr>
              <a:t>)في جميع الاتجاهات بعضها خلف بعض.</a:t>
            </a:r>
            <a:r>
              <a:rPr lang="en-US" sz="2200" dirty="0" smtClean="0">
                <a:solidFill>
                  <a:schemeClr val="tx1"/>
                </a:solidFill>
                <a:cs typeface="PT Bold Heading" pitchFamily="2" charset="-78"/>
              </a:rPr>
              <a:t>                                        </a:t>
            </a:r>
            <a:endParaRPr lang="ar-SA" sz="22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7" name="Picture 2" descr="http://www.phys4arab.net/uploood/freed/image/Huyge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72032"/>
            <a:ext cx="3429024" cy="18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light-wa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14908"/>
            <a:ext cx="279732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4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9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امتصاص والتداخل والحيود للضوء _ انعكاس و انكسار الضوء _ عل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286248" y="357166"/>
            <a:ext cx="3512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PT Bold Heading" pitchFamily="2" charset="-78"/>
              </a:rPr>
              <a:t>الألــــوان</a:t>
            </a:r>
            <a:endParaRPr lang="en-US" sz="60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472" y="1714488"/>
            <a:ext cx="80648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شجعت نتائج العالم </a:t>
            </a:r>
            <a:r>
              <a:rPr lang="ar-SA" sz="2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جريمالدي</a:t>
            </a:r>
            <a:r>
              <a:rPr lang="ar-SA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 حول الحيود العالم نيوتن على أجراء تجارب على الألوان  .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63489" name="Picture 1" descr="diffra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4572032" cy="32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14114" y="428604"/>
            <a:ext cx="27446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dirty="0" smtClean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تجربة نيوتــن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00628" y="1571612"/>
            <a:ext cx="378618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مرر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حزمة ضيقة من ضوء الشمس خلال منشور 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زجاجي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16386" name="Picture 2" descr="http://www.lahyan.net/vb/uploaded/806/1330643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442529" cy="300039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071934" y="4071942"/>
            <a:ext cx="470788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سمح للطيف النافذ من المنشور الأول بالسقوط على منشور آخر, وبدلا من زيادة الانتشار أعاد تراكب الألوان لتكوّن اللون </a:t>
            </a:r>
            <a:r>
              <a:rPr lang="ar-SA" sz="2400" dirty="0" err="1">
                <a:solidFill>
                  <a:schemeClr val="tx1"/>
                </a:solidFill>
                <a:cs typeface="PT Bold Heading" pitchFamily="2" charset="-78"/>
              </a:rPr>
              <a:t>الأبيض..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86248" y="2857496"/>
            <a:ext cx="44291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فلاحظ تكون ترتيب منظم للألوان أطلق عليها اسم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الطيــف </a:t>
            </a:r>
            <a:endParaRPr lang="ar-SA" sz="24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%D9%83%D9%8A%D9%81%D9%8A%D8%A9_%D8%AA%D8%B4%D9%83%D9%84_%D9%82%D9%88%D8%B3_%D9%82%D8%B2%D8%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490914" y="1142984"/>
            <a:ext cx="820891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>
                <a:cs typeface="PT Bold Heading" pitchFamily="2" charset="-78"/>
              </a:rPr>
              <a:t>إن اللون 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الأبيض</a:t>
            </a:r>
            <a:r>
              <a:rPr lang="ar-SA" sz="2200" dirty="0">
                <a:ln>
                  <a:solidFill>
                    <a:schemeClr val="tx1"/>
                  </a:solidFill>
                </a:ln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مركب من ألوان عدة وأن هناك خاصية أخرى للزجاج غير عدم انتظامه هي التي تؤدي إلى تحلل الضوء إلى مجموعة الألوان..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357950" y="285728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dirty="0" err="1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الاستنتاج..</a:t>
            </a:r>
            <a:endParaRPr lang="ar-SA" sz="36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57488" y="2071678"/>
            <a:ext cx="584006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- للضوء خصائص 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موجية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ولكل لون طول موجي 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محدد..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7158" y="4643446"/>
            <a:ext cx="851591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-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تقع منطقة الضوء المرئي ضمن نطاق من الأطوال الموجية يتراوح 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بين (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700-400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 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نانومتر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(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nm</a:t>
            </a:r>
            <a:r>
              <a:rPr lang="ar-SA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857620" y="5715016"/>
            <a:ext cx="487884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أكبر طول موجي مرئي هو طول موجة الضوء </a:t>
            </a:r>
            <a:r>
              <a:rPr lang="ar-SA" sz="2200" dirty="0" smtClean="0">
                <a:solidFill>
                  <a:srgbClr val="FF0000"/>
                </a:solidFill>
                <a:cs typeface="PT Bold Heading" pitchFamily="2" charset="-78"/>
              </a:rPr>
              <a:t>الأحمر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وأقلها </a:t>
            </a:r>
            <a:r>
              <a:rPr lang="ar-SA" sz="22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البنفسجي</a:t>
            </a:r>
            <a:r>
              <a:rPr lang="en-US" sz="2200" dirty="0" smtClean="0">
                <a:cs typeface="PT Bold Heading" pitchFamily="2" charset="-78"/>
              </a:rPr>
              <a:t>                                 </a:t>
            </a:r>
            <a:endParaRPr lang="ar-SA" sz="2200" dirty="0" smtClean="0">
              <a:cs typeface="PT Bold Heading" pitchFamily="2" charset="-78"/>
            </a:endParaRPr>
          </a:p>
        </p:txBody>
      </p:sp>
      <p:pic>
        <p:nvPicPr>
          <p:cNvPr id="59396" name="Picture 4" descr="_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14620"/>
            <a:ext cx="3752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صورة 15" descr="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286388"/>
            <a:ext cx="3429000" cy="13335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 rot="20732297">
            <a:off x="4023078" y="2257935"/>
            <a:ext cx="47323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ما هي الألوان الأساسية ؟؟</a:t>
            </a:r>
            <a:endParaRPr lang="ar-SA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 rot="20732297">
            <a:off x="4082389" y="3400943"/>
            <a:ext cx="44582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ماهي</a:t>
            </a:r>
            <a:r>
              <a:rPr lang="ar-SA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الألوان </a:t>
            </a:r>
            <a:r>
              <a:rPr lang="ar-SA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الثانوية ؟؟</a:t>
            </a:r>
            <a:endParaRPr lang="ar-SA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 rot="20732297">
            <a:off x="4153827" y="4472513"/>
            <a:ext cx="443422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ماهي</a:t>
            </a:r>
            <a:r>
              <a:rPr lang="ar-SA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الألوان </a:t>
            </a:r>
            <a:r>
              <a:rPr lang="ar-SA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المتتامة ؟؟</a:t>
            </a:r>
            <a:endParaRPr lang="ar-SA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285728"/>
            <a:ext cx="35004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PT Bold Heading" pitchFamily="2" charset="-78"/>
              </a:rPr>
              <a:t>مــزج الألــوان</a:t>
            </a:r>
            <a:endParaRPr lang="ar-SA" sz="48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cs typeface="PT Bold Heading" pitchFamily="2" charset="-78"/>
            </a:endParaRPr>
          </a:p>
        </p:txBody>
      </p:sp>
      <p:pic>
        <p:nvPicPr>
          <p:cNvPr id="57347" name="Picture 3" descr="60187"/>
          <p:cNvPicPr>
            <a:picLocks noChangeAspect="1" noChangeArrowheads="1"/>
          </p:cNvPicPr>
          <p:nvPr/>
        </p:nvPicPr>
        <p:blipFill>
          <a:blip r:embed="rId4"/>
          <a:srcRect l="2420" t="20338" r="5646" b="5084"/>
          <a:stretch>
            <a:fillRect/>
          </a:stretch>
        </p:blipFill>
        <p:spPr bwMode="auto">
          <a:xfrm>
            <a:off x="357158" y="214290"/>
            <a:ext cx="35719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11970909911651569759jcartier_Pencil.svg.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214422"/>
            <a:ext cx="1266012" cy="83134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5984" y="1285860"/>
            <a:ext cx="490711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مزج أشعة الضوء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2071678"/>
            <a:ext cx="7819802" cy="8002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300" dirty="0" smtClean="0">
                <a:cs typeface="PT Bold Heading" pitchFamily="2" charset="-78"/>
              </a:rPr>
              <a:t>يمكن تشكيل الضوء الأبيض من الضوء الملون بطرائق مختلفة في عملية تسمى جمع </a:t>
            </a:r>
            <a:r>
              <a:rPr lang="ar-SA" sz="2300" dirty="0" err="1" smtClean="0">
                <a:cs typeface="PT Bold Heading" pitchFamily="2" charset="-78"/>
              </a:rPr>
              <a:t>الألوان </a:t>
            </a:r>
            <a:r>
              <a:rPr lang="ar-SA" sz="2300" dirty="0" smtClean="0">
                <a:cs typeface="PT Bold Heading" pitchFamily="2" charset="-78"/>
              </a:rPr>
              <a:t>..المستخدمة في أنابيب الألوان في </a:t>
            </a:r>
            <a:r>
              <a:rPr lang="ar-SA" sz="2300" dirty="0" err="1" smtClean="0">
                <a:cs typeface="PT Bold Heading" pitchFamily="2" charset="-78"/>
              </a:rPr>
              <a:t>التلفاز...</a:t>
            </a:r>
            <a:endParaRPr lang="ar-SA" sz="2300" dirty="0">
              <a:cs typeface="PT Bold Heading" pitchFamily="2" charset="-78"/>
            </a:endParaRPr>
          </a:p>
        </p:txBody>
      </p:sp>
      <p:pic>
        <p:nvPicPr>
          <p:cNvPr id="56321" name="Picture 1" descr="WB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86124"/>
            <a:ext cx="3752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s_gf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3528" y="142852"/>
            <a:ext cx="856895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الألوان الأساسية : 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الأحمر </a:t>
            </a:r>
            <a:r>
              <a:rPr lang="ar-SA" sz="2400" dirty="0" err="1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المزرق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والأصفر والأزرق  وتكوّن اللون الأبيض عند مزجها جميعا .</a:t>
            </a:r>
            <a:endParaRPr lang="ar-SA" sz="24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pic>
        <p:nvPicPr>
          <p:cNvPr id="2052" name="Picture 4" descr="14823"/>
          <p:cNvPicPr>
            <a:picLocks noChangeAspect="1" noChangeArrowheads="1"/>
          </p:cNvPicPr>
          <p:nvPr/>
        </p:nvPicPr>
        <p:blipFill>
          <a:blip r:embed="rId3"/>
          <a:srcRect t="31718"/>
          <a:stretch>
            <a:fillRect/>
          </a:stretch>
        </p:blipFill>
        <p:spPr bwMode="auto">
          <a:xfrm>
            <a:off x="4643438" y="1071546"/>
            <a:ext cx="3071834" cy="120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colors-in-css3-image-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000108"/>
            <a:ext cx="1833862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28596" y="257174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الألوان الثانوية: 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chemeClr val="dk1"/>
                </a:solidFill>
                <a:cs typeface="PT Bold Heading" pitchFamily="2" charset="-78"/>
              </a:rPr>
              <a:t>الأخضر والأحمر الفاتح والأرجواني ، وتنتج عن مزج لونين أساسين .</a:t>
            </a:r>
          </a:p>
        </p:txBody>
      </p:sp>
      <p:pic>
        <p:nvPicPr>
          <p:cNvPr id="2054" name="Picture 6" descr="14824"/>
          <p:cNvPicPr>
            <a:picLocks noChangeAspect="1" noChangeArrowheads="1"/>
          </p:cNvPicPr>
          <p:nvPr/>
        </p:nvPicPr>
        <p:blipFill>
          <a:blip r:embed="rId5"/>
          <a:srcRect t="15858"/>
          <a:stretch>
            <a:fillRect/>
          </a:stretch>
        </p:blipFill>
        <p:spPr bwMode="auto">
          <a:xfrm>
            <a:off x="3286116" y="3286124"/>
            <a:ext cx="3286148" cy="15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428596" y="514351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الألوان المتتامة: 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لون أساسي ولون ثانوي تنتج عند مزجها لون أبيض</a:t>
            </a:r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</a:p>
        </p:txBody>
      </p:sp>
      <p:pic>
        <p:nvPicPr>
          <p:cNvPr id="10" name="Picture 2" descr="http://www.lahyan.net/vb/uploaded/806/1331198682.jpg"/>
          <p:cNvPicPr>
            <a:picLocks noChangeAspect="1" noChangeArrowheads="1"/>
          </p:cNvPicPr>
          <p:nvPr/>
        </p:nvPicPr>
        <p:blipFill>
          <a:blip r:embed="rId6" cstate="print"/>
          <a:srcRect t="70954" r="1164"/>
          <a:stretch>
            <a:fillRect/>
          </a:stretch>
        </p:blipFill>
        <p:spPr bwMode="auto">
          <a:xfrm>
            <a:off x="2643174" y="5715040"/>
            <a:ext cx="3786214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428892" cy="14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7"/>
            <a:ext cx="2364358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46"/>
            <a:ext cx="225593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مستطيل 5"/>
          <p:cNvSpPr/>
          <p:nvPr/>
        </p:nvSpPr>
        <p:spPr>
          <a:xfrm>
            <a:off x="1998714" y="642918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0430" y="1714488"/>
            <a:ext cx="490580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* تستطيع الأجسام أن تعكس الضوء وتمرره وتمتصه .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86116" y="3071810"/>
            <a:ext cx="515892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* يعتمد الجسم على الأطوال الموجية التي امتصها الجسم والتي عكسها .</a:t>
            </a:r>
            <a:endParaRPr lang="en-US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14678" y="4500570"/>
            <a:ext cx="529892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* إن المواد الملونة عبارة عن جزيئات لها القدرة على امتصاص أطوال </a:t>
            </a:r>
            <a:r>
              <a:rPr lang="ar-SA" sz="2400" dirty="0" err="1" smtClean="0">
                <a:solidFill>
                  <a:schemeClr val="tx1"/>
                </a:solidFill>
                <a:cs typeface="PT Bold Heading" pitchFamily="2" charset="-78"/>
              </a:rPr>
              <a:t>موجية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 معينة للضوء, وتسمح لأطوال </a:t>
            </a:r>
            <a:r>
              <a:rPr lang="ar-SA" sz="2400" dirty="0" err="1" smtClean="0">
                <a:solidFill>
                  <a:schemeClr val="tx1"/>
                </a:solidFill>
                <a:cs typeface="PT Bold Heading" pitchFamily="2" charset="-78"/>
              </a:rPr>
              <a:t>موجية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 أخرى بالنفاذ من خلالها أو تعكسها .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3042" y="285728"/>
            <a:ext cx="610134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الفرق بين المواد الملونة والصبغة</a:t>
            </a:r>
            <a:endParaRPr lang="ar-SA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242868" y="1412776"/>
            <a:ext cx="2140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المواد الملونة :</a:t>
            </a:r>
            <a:endParaRPr lang="ar-SA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21756" y="2204864"/>
            <a:ext cx="547137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تُستخلص من النباتات أو الحشرات .</a:t>
            </a:r>
            <a:endParaRPr lang="ar-SA" sz="3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55063" y="3357562"/>
            <a:ext cx="191270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الصبغــة :</a:t>
            </a:r>
            <a:endParaRPr lang="ar-SA" sz="3600" dirty="0">
              <a:ln>
                <a:solidFill>
                  <a:schemeClr val="bg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4077072"/>
            <a:ext cx="813690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SA" sz="3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تصنع</a:t>
            </a:r>
            <a:r>
              <a:rPr lang="ar-SA" sz="40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من المعادن المسحوقة ويمكن رؤية جسيماتها بواسطة المجهر .</a:t>
            </a:r>
            <a:endParaRPr lang="ar-SA" sz="3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>
            <a:spLocks noChangeArrowheads="1"/>
          </p:cNvSpPr>
          <p:nvPr/>
        </p:nvSpPr>
        <p:spPr bwMode="auto">
          <a:xfrm>
            <a:off x="923931" y="214290"/>
            <a:ext cx="55054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يسير الضوء في خطوط مستقيمة..</a:t>
            </a:r>
          </a:p>
          <a:p>
            <a:r>
              <a:rPr lang="ar-SA" sz="32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            فكيف نثبت ذلك؟</a:t>
            </a:r>
          </a:p>
        </p:txBody>
      </p:sp>
      <p:sp>
        <p:nvSpPr>
          <p:cNvPr id="3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71472" y="1428736"/>
            <a:ext cx="7010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6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**عندما تدخل حزمة ضوئية ضيقة – مثل ضوء مصباح كهربائي أو ضوء الشمس عبر نافذة فإن دقائق الغبار المنتشرة في الهواء تجعل الضوء مرئيا..</a:t>
            </a:r>
            <a:r>
              <a:rPr lang="ar-SA" sz="2600" u="sng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وترى مسار الضوء على شكل خط مستقيم ..</a:t>
            </a:r>
            <a:endParaRPr lang="en-US" sz="2600" u="sng" dirty="0"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  <a:p>
            <a:pPr algn="justLow" rtl="0" eaLnBrk="0" hangingPunct="0">
              <a:defRPr/>
            </a:pPr>
            <a:r>
              <a:rPr lang="en-US" sz="26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600" dirty="0">
              <a:cs typeface="PT Bold Heading" pitchFamily="2" charset="-78"/>
            </a:endParaRPr>
          </a:p>
        </p:txBody>
      </p:sp>
      <p:pic>
        <p:nvPicPr>
          <p:cNvPr id="6146" name="Picture 2" descr="Light_N_Sun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3500462" cy="278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20100414-10303111331938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3752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251520" y="188640"/>
          <a:ext cx="8610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57686" y="1214422"/>
            <a:ext cx="447189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** تستخدم الطابعة الملونة نقاطاً من صبغة الأصفر والأرجواني والأزرق الداكن لعمل صورة ملونة.. 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4857760"/>
            <a:ext cx="428153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وتكون الأصباغ المستخدمة مركبات مطحونة مثل أكسيد </a:t>
            </a:r>
            <a:r>
              <a:rPr lang="ar-SA" sz="2400" dirty="0" err="1" smtClean="0">
                <a:solidFill>
                  <a:schemeClr val="tx2"/>
                </a:solidFill>
                <a:cs typeface="PT Bold Heading" pitchFamily="2" charset="-78"/>
              </a:rPr>
              <a:t>التيتانيوم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 (أبيض) </a:t>
            </a:r>
            <a:r>
              <a:rPr lang="ar-SA" sz="2400" dirty="0" err="1" smtClean="0">
                <a:solidFill>
                  <a:schemeClr val="tx2"/>
                </a:solidFill>
                <a:cs typeface="PT Bold Heading" pitchFamily="2" charset="-78"/>
              </a:rPr>
              <a:t>وأكسيدالكروم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(أخضر) </a:t>
            </a:r>
            <a:r>
              <a:rPr lang="ar-SA" sz="2400" dirty="0" err="1" smtClean="0">
                <a:solidFill>
                  <a:schemeClr val="tx2"/>
                </a:solidFill>
                <a:cs typeface="PT Bold Heading" pitchFamily="2" charset="-78"/>
              </a:rPr>
              <a:t>وكبريتيد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ar-SA" sz="2400" dirty="0" err="1" smtClean="0">
                <a:solidFill>
                  <a:schemeClr val="tx2"/>
                </a:solidFill>
                <a:cs typeface="PT Bold Heading" pitchFamily="2" charset="-78"/>
              </a:rPr>
              <a:t>الكاديوم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(أصفر</a:t>
            </a:r>
            <a:r>
              <a:rPr lang="ar-SA" sz="2400" dirty="0" err="1" smtClean="0">
                <a:solidFill>
                  <a:schemeClr val="tx2"/>
                </a:solidFill>
                <a:cs typeface="PT Bold Heading" pitchFamily="2" charset="-78"/>
              </a:rPr>
              <a:t>)).</a:t>
            </a:r>
            <a:endParaRPr lang="ar-SA" sz="24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90113" name="Picture 1" descr="Printer-Ink-Wast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429132"/>
            <a:ext cx="3752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 descr="ink-running-costs-3005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71462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43438" y="285728"/>
            <a:ext cx="4071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استخلاص النتائج من اللون :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596" y="1000108"/>
            <a:ext cx="81439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تبدو النباتات خضراء بسبب صبغة الكلوروفيل فيها . حيث يمتص أحد أنواع الكلوروفيل الضوء الأحمر ، ويمتص النوع الآخر اللون الأزرق في حين يعكس كلاهما الضوء الأخضر .</a:t>
            </a:r>
            <a:endParaRPr lang="ar-SA" sz="2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7158" y="2214554"/>
            <a:ext cx="5500726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كما تبدو السماء </a:t>
            </a:r>
            <a:r>
              <a:rPr lang="ar-SA" sz="2200" dirty="0" err="1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مزرقة</a:t>
            </a:r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لأن جزيئات الهواء تشتت (انعكاسات متكررة ) موجات الضوء البنفسجي والضوء الأزرق بمقدار أكبر من الأطوال </a:t>
            </a:r>
            <a:r>
              <a:rPr lang="ar-SA" sz="2200" dirty="0" err="1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الموجية</a:t>
            </a:r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الأخرى للضوء . أما الضوء الأخضر والأحمر فلا يتشتتان كثيراً بواسطة الهواء ، ويتشتت الضوء البنفسجي والضوء  الأزرق في اتجاهات جميعها فيضيئان السماء بلون ضارب إلى الزرقة بدرجات متفاوتة .</a:t>
            </a:r>
            <a:endParaRPr lang="ar-SA" sz="2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572000" y="3214686"/>
            <a:ext cx="3714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فسري ما شاهدت في المقطع السابق .</a:t>
            </a:r>
            <a:endParaRPr lang="ar-SA" sz="2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28662" y="3578370"/>
            <a:ext cx="735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إنّ الضوء </a:t>
            </a:r>
            <a:r>
              <a:rPr lang="ar-SA" sz="2000" dirty="0" err="1" smtClean="0">
                <a:cs typeface="PT Bold Heading" pitchFamily="2" charset="-78"/>
              </a:rPr>
              <a:t>يهتز</a:t>
            </a:r>
            <a:r>
              <a:rPr lang="ar-SA" sz="2000" dirty="0" smtClean="0">
                <a:cs typeface="PT Bold Heading" pitchFamily="2" charset="-78"/>
              </a:rPr>
              <a:t> في أكثر من مستوى ، وعندما يوضع أمام الضوء مستقطب فهذا يعني أنّه لن </a:t>
            </a:r>
            <a:r>
              <a:rPr lang="ar-SA" sz="2000" dirty="0" err="1" smtClean="0">
                <a:cs typeface="PT Bold Heading" pitchFamily="2" charset="-78"/>
              </a:rPr>
              <a:t>يهتز</a:t>
            </a:r>
            <a:r>
              <a:rPr lang="ar-SA" sz="2000" dirty="0" smtClean="0">
                <a:cs typeface="PT Bold Heading" pitchFamily="2" charset="-78"/>
              </a:rPr>
              <a:t> إلا في مستوى واحد 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93697" y="4426873"/>
            <a:ext cx="622157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أي أنّ </a:t>
            </a:r>
            <a:r>
              <a:rPr lang="ar-SA" sz="22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الاستقطاب</a:t>
            </a:r>
            <a:r>
              <a:rPr lang="ar-SA" sz="2200" dirty="0" smtClean="0">
                <a:cs typeface="PT Bold Heading" pitchFamily="2" charset="-78"/>
              </a:rPr>
              <a:t> هو إنتاج ضوء يتذبذب في مستوى واحد . 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6" name="Picture 2" descr="http://www.lahyan.net/vb/uploaded/806/13313019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929198"/>
            <a:ext cx="2739724" cy="1688435"/>
          </a:xfrm>
          <a:prstGeom prst="rect">
            <a:avLst/>
          </a:prstGeom>
          <a:noFill/>
        </p:spPr>
      </p:pic>
      <p:pic>
        <p:nvPicPr>
          <p:cNvPr id="7" name="صورة 7" descr="u12l1e1.gif"/>
          <p:cNvPicPr>
            <a:picLocks noChangeAspect="1"/>
          </p:cNvPicPr>
          <p:nvPr/>
        </p:nvPicPr>
        <p:blipFill>
          <a:blip r:embed="rId5" cstate="print"/>
          <a:srcRect l="25990" t="16435" b="55273"/>
          <a:stretch>
            <a:fillRect/>
          </a:stretch>
        </p:blipFill>
        <p:spPr bwMode="auto">
          <a:xfrm flipH="1">
            <a:off x="3655270" y="5305349"/>
            <a:ext cx="1273920" cy="11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5" descr="EM-wav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43504" y="5060649"/>
            <a:ext cx="1920246" cy="14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مجموعة 8"/>
          <p:cNvGrpSpPr>
            <a:grpSpLocks/>
          </p:cNvGrpSpPr>
          <p:nvPr/>
        </p:nvGrpSpPr>
        <p:grpSpPr bwMode="auto">
          <a:xfrm flipH="1">
            <a:off x="7286644" y="5118008"/>
            <a:ext cx="447438" cy="1311388"/>
            <a:chOff x="1143000" y="3571875"/>
            <a:chExt cx="2643188" cy="2357438"/>
          </a:xfrm>
        </p:grpSpPr>
        <p:sp>
          <p:nvSpPr>
            <p:cNvPr id="10" name="مستطيل 9"/>
            <p:cNvSpPr/>
            <p:nvPr/>
          </p:nvSpPr>
          <p:spPr>
            <a:xfrm>
              <a:off x="1143000" y="3571875"/>
              <a:ext cx="2643188" cy="235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cxnSp>
          <p:nvCxnSpPr>
            <p:cNvPr id="11" name="رابط كسهم مستقيم 10"/>
            <p:cNvCxnSpPr/>
            <p:nvPr/>
          </p:nvCxnSpPr>
          <p:spPr>
            <a:xfrm rot="5400000" flipH="1" flipV="1">
              <a:off x="1606899" y="4751998"/>
              <a:ext cx="1644594" cy="0"/>
            </a:xfrm>
            <a:prstGeom prst="straightConnector1">
              <a:avLst/>
            </a:prstGeom>
            <a:ln w="57150">
              <a:solidFill>
                <a:srgbClr val="CC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/>
          <p:cNvSpPr txBox="1"/>
          <p:nvPr/>
        </p:nvSpPr>
        <p:spPr>
          <a:xfrm>
            <a:off x="6929454" y="457122"/>
            <a:ext cx="1785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استقطاب </a:t>
            </a: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الضوء :</a:t>
            </a:r>
            <a:endParaRPr lang="ar-SA" sz="20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4" name="Polarization of Light.mp4 00_00_00-00_01_3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28662" y="857232"/>
            <a:ext cx="7500958" cy="228601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803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طبيقات عملية على الاستقطاب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357166"/>
            <a:ext cx="8212934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600" dirty="0" smtClean="0">
                <a:cs typeface="PT Bold Heading" pitchFamily="2" charset="-78"/>
              </a:rPr>
              <a:t>يمكن فهم الاستقطاب من خلال الحبل المستخدم كنموذج لموجات الضــوء..</a:t>
            </a:r>
            <a:endParaRPr lang="ar-SA" sz="2600" dirty="0">
              <a:cs typeface="PT Bold Heading" pitchFamily="2" charset="-78"/>
            </a:endParaRPr>
          </a:p>
        </p:txBody>
      </p:sp>
      <p:pic>
        <p:nvPicPr>
          <p:cNvPr id="3" name="صورة 1" descr="1_2771047643e4fdbbd2.jpg"/>
          <p:cNvPicPr>
            <a:picLocks noChangeAspect="1"/>
          </p:cNvPicPr>
          <p:nvPr/>
        </p:nvPicPr>
        <p:blipFill>
          <a:blip r:embed="rId3" cstate="print"/>
          <a:srcRect l="10715" t="45145" r="51785" b="16991"/>
          <a:stretch>
            <a:fillRect/>
          </a:stretch>
        </p:blipFill>
        <p:spPr bwMode="auto">
          <a:xfrm>
            <a:off x="395536" y="1628800"/>
            <a:ext cx="43204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000628" y="1928802"/>
            <a:ext cx="363514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عندما تكون موازية للشق فإنها تعبر</a:t>
            </a:r>
            <a:endParaRPr lang="ar-SA" sz="4000" b="1" dirty="0">
              <a:solidFill>
                <a:srgbClr val="500050"/>
              </a:solidFill>
              <a:latin typeface="Calibri" pitchFamily="34" charset="0"/>
              <a:cs typeface="Traditional Arabic" pitchFamily="2" charset="-78"/>
            </a:endParaRPr>
          </a:p>
        </p:txBody>
      </p:sp>
      <p:pic>
        <p:nvPicPr>
          <p:cNvPr id="5" name="صورة 1" descr="1_2771047643e4fdbbd2.jpg"/>
          <p:cNvPicPr>
            <a:picLocks noChangeAspect="1"/>
          </p:cNvPicPr>
          <p:nvPr/>
        </p:nvPicPr>
        <p:blipFill>
          <a:blip r:embed="rId3" cstate="print"/>
          <a:srcRect l="47144" t="45145" r="9999" b="16991"/>
          <a:stretch>
            <a:fillRect/>
          </a:stretch>
        </p:blipFill>
        <p:spPr bwMode="auto">
          <a:xfrm>
            <a:off x="500034" y="4000504"/>
            <a:ext cx="4270375" cy="19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5143504" y="4286256"/>
            <a:ext cx="342386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عندما تكون متعامدة للشق فلا تعبر</a:t>
            </a:r>
            <a:endParaRPr lang="ar-SA" sz="4000" b="1" dirty="0">
              <a:solidFill>
                <a:srgbClr val="500050"/>
              </a:solidFill>
              <a:latin typeface="Calibri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استقطاب الضوء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70723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1538" y="5214950"/>
            <a:ext cx="734481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الموجات التي تتمكن من العبور هي فقط المتذبذبة بصورة موازية للمحور .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rgbClr val="50005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43174" y="285728"/>
            <a:ext cx="42594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مرشح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( فلتر) الاستقطاب</a:t>
            </a:r>
            <a:endParaRPr lang="ar-SA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raditional Arabic" pitchFamily="2" charset="-78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3042" y="1142984"/>
            <a:ext cx="64395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هو وسط الاستقطاب الذي ينتج ضوءاً </a:t>
            </a:r>
            <a:r>
              <a:rPr lang="ar-SA" sz="2800" dirty="0" err="1" smtClean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مستقطبا..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rgbClr val="500050"/>
              </a:solidFill>
              <a:latin typeface="Calibri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78542" y="191136"/>
            <a:ext cx="29081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 smtClean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الاستقطاب بالانعكاس</a:t>
            </a:r>
            <a:endParaRPr lang="ar-SA" sz="28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79912" y="764704"/>
            <a:ext cx="5004048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 يحدث استقطاب جزئي للضوء في اتجاه سطح الزجاج عند </a:t>
            </a:r>
            <a:r>
              <a:rPr lang="ar-SA" sz="2400" dirty="0" err="1" smtClean="0">
                <a:cs typeface="PT Bold Heading" pitchFamily="2" charset="-78"/>
              </a:rPr>
              <a:t>انعكاسه  </a:t>
            </a:r>
            <a:r>
              <a:rPr lang="ar-SA" sz="2400" dirty="0" smtClean="0">
                <a:cs typeface="PT Bold Heading" pitchFamily="2" charset="-78"/>
              </a:rPr>
              <a:t>,أي أن الأشعة الضوئية المنعكسة تحتوي على كمية كبيرة من الضوء المتذبذب بشكل مواز لسطح </a:t>
            </a:r>
            <a:r>
              <a:rPr lang="ar-SA" sz="2400" dirty="0" err="1" smtClean="0">
                <a:cs typeface="PT Bold Heading" pitchFamily="2" charset="-78"/>
              </a:rPr>
              <a:t>الزجاج..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0798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143272" cy="28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مستطيل 5"/>
          <p:cNvSpPr/>
          <p:nvPr/>
        </p:nvSpPr>
        <p:spPr>
          <a:xfrm>
            <a:off x="3643306" y="5214950"/>
            <a:ext cx="514806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7030A0"/>
                </a:solidFill>
                <a:cs typeface="PT Bold Heading" pitchFamily="2" charset="-78"/>
              </a:rPr>
              <a:t> يقل توهج الطرق عند استخدام النظارات الشمسية </a:t>
            </a:r>
            <a:r>
              <a:rPr lang="ar-SA" sz="2200" dirty="0" err="1" smtClean="0">
                <a:solidFill>
                  <a:srgbClr val="7030A0"/>
                </a:solidFill>
                <a:cs typeface="PT Bold Heading" pitchFamily="2" charset="-78"/>
              </a:rPr>
              <a:t>المستقطبة؟!</a:t>
            </a:r>
            <a:r>
              <a:rPr lang="ar-SA" sz="2200" dirty="0" smtClean="0">
                <a:solidFill>
                  <a:srgbClr val="7030A0"/>
                </a:solidFill>
                <a:cs typeface="PT Bold Heading" pitchFamily="2" charset="-78"/>
              </a:rPr>
              <a:t>           </a:t>
            </a:r>
            <a:r>
              <a:rPr lang="ar-SA" sz="2200" dirty="0" err="1" smtClean="0">
                <a:solidFill>
                  <a:srgbClr val="7030A0"/>
                </a:solidFill>
                <a:cs typeface="PT Bold Heading" pitchFamily="2" charset="-78"/>
              </a:rPr>
              <a:t>عللي ؟؟</a:t>
            </a:r>
            <a:endParaRPr lang="ar-SA" sz="2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00496" y="6143644"/>
            <a:ext cx="459452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بسبب استقطاب الضوء المنعكس عن الطريق</a:t>
            </a:r>
            <a:endParaRPr lang="ar-SA" sz="2200" b="1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81921" name="Picture 1" descr="%25D8%25AA%25D8%25A7%25D8%25A8%25D8%25B9+%25D9%2586%25D8%25B8%25D8%25A7%25D8%25B1%25D9%25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571744"/>
            <a:ext cx="41243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2000232" cy="22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2082418" cy="21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0420" name="مربع نص 2"/>
          <p:cNvSpPr txBox="1">
            <a:spLocks noChangeArrowheads="1"/>
          </p:cNvSpPr>
          <p:nvPr/>
        </p:nvSpPr>
        <p:spPr bwMode="auto">
          <a:xfrm>
            <a:off x="3143240" y="214290"/>
            <a:ext cx="3798991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 تحليل الاستقطاب 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571736" y="1169243"/>
            <a:ext cx="4786346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 عند وضع مرشح استقطاب في مسار ضوء مستقطب فإن :</a:t>
            </a:r>
            <a:r>
              <a:rPr lang="ar-SA" sz="2400" b="1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714612" y="2214554"/>
            <a:ext cx="4514274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rgbClr val="408A61"/>
                </a:solidFill>
                <a:cs typeface="PT Bold Heading" pitchFamily="2" charset="-78"/>
              </a:rPr>
              <a:t>1-  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إذا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كان محور الاستقطاب لمرشحي الاستقطاب متوازيين فسينفذ الضوء 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2928926" y="3429000"/>
            <a:ext cx="429996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rgbClr val="408A61"/>
                </a:solidFill>
                <a:cs typeface="PT Bold Heading" pitchFamily="2" charset="-78"/>
              </a:rPr>
              <a:t>2- </a:t>
            </a:r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إذا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كان محور الاستقطاب لمرشحي الاستقطاب متعامدين فلن ينفذ الضوء </a:t>
            </a:r>
          </a:p>
        </p:txBody>
      </p:sp>
      <p:pic>
        <p:nvPicPr>
          <p:cNvPr id="14" name="صورة 2" descr="استقطاب الضوء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143512"/>
            <a:ext cx="4286280" cy="1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صورة 8" descr="f24014.jpg"/>
          <p:cNvPicPr>
            <a:picLocks noChangeAspect="1"/>
          </p:cNvPicPr>
          <p:nvPr/>
        </p:nvPicPr>
        <p:blipFill>
          <a:blip r:embed="rId3" cstate="print"/>
          <a:srcRect t="13200" b="25467"/>
          <a:stretch>
            <a:fillRect/>
          </a:stretch>
        </p:blipFill>
        <p:spPr bwMode="auto">
          <a:xfrm>
            <a:off x="428596" y="357166"/>
            <a:ext cx="4143404" cy="23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2"/>
          <p:cNvSpPr txBox="1">
            <a:spLocks noChangeArrowheads="1"/>
          </p:cNvSpPr>
          <p:nvPr/>
        </p:nvSpPr>
        <p:spPr bwMode="auto">
          <a:xfrm>
            <a:off x="5214942" y="214290"/>
            <a:ext cx="3071834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قانون </a:t>
            </a:r>
            <a:r>
              <a:rPr lang="ar-SA" sz="40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مالـوس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raditional Arabic" pitchFamily="2" charset="-78"/>
              <a:cs typeface="PT Bold Heading" pitchFamily="2" charset="-78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5000628" y="1214422"/>
            <a:ext cx="3790928" cy="11079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 مدى انخفاض شدة الضوء عندما تعبر من خلال مرشح استقطاب ثانٍ يسمى </a:t>
            </a:r>
            <a:r>
              <a:rPr lang="ar-SA" sz="2200" dirty="0" err="1">
                <a:cs typeface="PT Bold Heading" pitchFamily="2" charset="-78"/>
              </a:rPr>
              <a:t>بـ</a:t>
            </a:r>
            <a:r>
              <a:rPr lang="ar-SA" sz="2200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 قانون </a:t>
            </a:r>
            <a:r>
              <a:rPr lang="ar-SA" sz="2200" dirty="0" err="1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مالوس..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6143636" y="2895897"/>
            <a:ext cx="244009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Traditional Arabic" pitchFamily="2" charset="-78"/>
                <a:cs typeface="PT Bold Heading" pitchFamily="2" charset="-78"/>
              </a:rPr>
              <a:t>نص القانون </a:t>
            </a:r>
            <a:r>
              <a:rPr lang="ar-SA" sz="2400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Traditional Arabic" pitchFamily="2" charset="-78"/>
                <a:cs typeface="PT Bold Heading" pitchFamily="2" charset="-78"/>
              </a:rPr>
              <a:t>مالوس:</a:t>
            </a:r>
            <a:endParaRPr lang="ar-SA" sz="24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857224" y="3429000"/>
            <a:ext cx="76962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 إن شدة الضوء الخارج من مرشح الاستقطاب الثاني يساوي شدة الضوء الخارج من مرشح الاستقطاب الأول مضروبا في مربع جيب تمام الزاوية المحصورة بين محوري استقطاب المرشحين.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6429388" y="4857760"/>
            <a:ext cx="173957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200" u="sng" dirty="0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يعطى </a:t>
            </a:r>
            <a:r>
              <a:rPr lang="ar-SA" sz="2200" u="sng" dirty="0" err="1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بالعلاقة</a:t>
            </a:r>
            <a:r>
              <a:rPr lang="ar-SA" sz="2200" dirty="0" err="1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:</a:t>
            </a:r>
            <a:endParaRPr lang="ar-SA" sz="22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7620" y="5214950"/>
            <a:ext cx="218200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I2 = I1 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cos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 </a:t>
            </a:r>
            <a:r>
              <a:rPr lang="en-US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2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 </a:t>
            </a:r>
            <a:r>
              <a:rPr lang="az-Cyrl-A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PT Bold Heading" pitchFamily="2" charset="-78"/>
              </a:rPr>
              <a:t>Ө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PT Bold Heading" pitchFamily="2" charset="-78"/>
              </a:rPr>
              <a:t> </a:t>
            </a:r>
            <a:endParaRPr lang="ar-SA" sz="2400" b="1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571472" y="6000768"/>
            <a:ext cx="7924800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**يسمى مرشح الاستقطاب الذي يستخدم قانون </a:t>
            </a:r>
            <a:r>
              <a:rPr lang="ar-SA" sz="2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مالوس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بالمحلل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14348" y="500042"/>
            <a:ext cx="692948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وعندما 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يعترض جسمك ضوء الشمس ترى هيئة جسمك في صورة ظل (عللي)</a:t>
            </a:r>
            <a:endParaRPr lang="en-US" sz="28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  <a:p>
            <a:pPr algn="ctr" rtl="0" eaLnBrk="0" hangingPunct="0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0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7170" name="Picture 2" descr="troglo_shadow_480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14488"/>
            <a:ext cx="4139479" cy="38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origina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72074"/>
            <a:ext cx="3181346" cy="14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مربع نص 2"/>
          <p:cNvSpPr txBox="1">
            <a:spLocks noChangeArrowheads="1"/>
          </p:cNvSpPr>
          <p:nvPr/>
        </p:nvSpPr>
        <p:spPr bwMode="auto">
          <a:xfrm>
            <a:off x="3471854" y="110889"/>
            <a:ext cx="42203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سرعة الموجات </a:t>
            </a:r>
            <a:r>
              <a:rPr lang="ar-SA" sz="3600" b="1" dirty="0" smtClean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الضوئية</a:t>
            </a:r>
            <a:endParaRPr lang="ar-SA" sz="3600" b="1" dirty="0">
              <a:solidFill>
                <a:srgbClr val="C00000"/>
              </a:solidFill>
              <a:latin typeface="Traditional Arabic" pitchFamily="2" charset="-78"/>
              <a:cs typeface="PT Bold Heading" pitchFamily="2" charset="-78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785918" y="857232"/>
            <a:ext cx="7040565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لأن </a:t>
            </a:r>
            <a:r>
              <a:rPr lang="ar-SA" sz="2400" dirty="0">
                <a:cs typeface="PT Bold Heading" pitchFamily="2" charset="-78"/>
              </a:rPr>
              <a:t>الضوء له خصائص </a:t>
            </a:r>
            <a:r>
              <a:rPr lang="ar-SA" sz="2400" dirty="0" err="1">
                <a:cs typeface="PT Bold Heading" pitchFamily="2" charset="-78"/>
              </a:rPr>
              <a:t>موجية</a:t>
            </a:r>
            <a:r>
              <a:rPr lang="ar-SA" sz="2400" dirty="0">
                <a:cs typeface="PT Bold Heading" pitchFamily="2" charset="-78"/>
              </a:rPr>
              <a:t> يمكن وصفه بوساطة النماذج الرياضية واستخدام العلاقة: </a:t>
            </a:r>
          </a:p>
          <a:p>
            <a:pPr algn="justLow"/>
            <a:r>
              <a:rPr lang="ar-SA" sz="2400" b="1" dirty="0">
                <a:solidFill>
                  <a:srgbClr val="C00000"/>
                </a:solidFill>
                <a:cs typeface="PT Bold Heading" pitchFamily="2" charset="-78"/>
              </a:rPr>
              <a:t>                              </a:t>
            </a: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PT Bold Heading" pitchFamily="2" charset="-78"/>
              </a:rPr>
              <a:t>λ</a:t>
            </a:r>
            <a:r>
              <a:rPr lang="en-US" sz="2400" b="1" dirty="0">
                <a:solidFill>
                  <a:srgbClr val="C00000"/>
                </a:solidFill>
                <a:cs typeface="PT Bold Heading" pitchFamily="2" charset="-78"/>
              </a:rPr>
              <a:t>= c / f</a:t>
            </a:r>
            <a:endParaRPr lang="ar-SA" sz="24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428860" y="4429132"/>
            <a:ext cx="634523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لألوان </a:t>
            </a:r>
            <a:r>
              <a:rPr lang="ar-SA" sz="2400" dirty="0">
                <a:cs typeface="PT Bold Heading" pitchFamily="2" charset="-78"/>
              </a:rPr>
              <a:t>الضوء ترددات وأطوال </a:t>
            </a:r>
            <a:r>
              <a:rPr lang="ar-SA" sz="2400" dirty="0" err="1">
                <a:cs typeface="PT Bold Heading" pitchFamily="2" charset="-78"/>
              </a:rPr>
              <a:t>موجية</a:t>
            </a:r>
            <a:r>
              <a:rPr lang="ar-SA" sz="2400" dirty="0">
                <a:cs typeface="PT Bold Heading" pitchFamily="2" charset="-78"/>
              </a:rPr>
              <a:t> مختلفة ولكنها تنتقل في الفراغ بسرعة تساوي سرعة الضوء</a:t>
            </a:r>
          </a:p>
        </p:txBody>
      </p:sp>
      <p:pic>
        <p:nvPicPr>
          <p:cNvPr id="76801" name="Picture 1" descr="fig03"/>
          <p:cNvPicPr>
            <a:picLocks noChangeAspect="1" noChangeArrowheads="1"/>
          </p:cNvPicPr>
          <p:nvPr/>
        </p:nvPicPr>
        <p:blipFill>
          <a:blip r:embed="rId3"/>
          <a:srcRect t="9036"/>
          <a:stretch>
            <a:fillRect/>
          </a:stretch>
        </p:blipFill>
        <p:spPr bwMode="auto">
          <a:xfrm>
            <a:off x="3571868" y="2200283"/>
            <a:ext cx="3752850" cy="19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360px-Sine_waves_different_frequenc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429264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529504" y="177920"/>
            <a:ext cx="4156907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تردد </a:t>
            </a:r>
            <a:r>
              <a:rPr lang="ar-SA" sz="4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الضـوء المراقــب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14942" y="1285860"/>
            <a:ext cx="2765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ƒ = ƒ ( 1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v / C)</a:t>
            </a:r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5107013" y="2373332"/>
            <a:ext cx="2765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ƒ = ƒ ( 1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v / C)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2857488" y="3559180"/>
            <a:ext cx="555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ƒ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التردد الحقيقي للضوء المتولد من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المصدر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42976" y="4130109"/>
            <a:ext cx="716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v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السرعة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النسبية على امتداد المحور بين المصدر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والمراقب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86116" y="4702188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C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سرعة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الضوء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88689" y="5457840"/>
            <a:ext cx="6583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الجمع (  + ) </a:t>
            </a:r>
            <a:r>
              <a:rPr lang="ar-SA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 كل منها في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اتجاه الآخر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63913" y="6072206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الطرح  (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- 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تحركا مبتعدين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0" name="Picture 4" descr="http://upload.wikimedia.org/wikipedia/commons/thumb/e/e4/Redshift_blueshift.svg/270px-Redshift_blueshif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48" y="957268"/>
            <a:ext cx="417194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42910" y="285728"/>
            <a:ext cx="731963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معادلة بدلالة الطول </a:t>
            </a:r>
            <a:r>
              <a:rPr lang="ar-SA" sz="36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الموجي </a:t>
            </a:r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( انزياح </a:t>
            </a:r>
            <a:r>
              <a:rPr lang="ar-SA" sz="36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دوبلر)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86050" y="3643314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λ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1  </a:t>
            </a:r>
            <a:r>
              <a:rPr lang="ar-SA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الطول الموجي المراقب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للضوء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2111" y="5214950"/>
            <a:ext cx="819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الطرح (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- 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 كل منها في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اتجاه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الآخر(اتجاه </a:t>
            </a:r>
            <a:r>
              <a:rPr lang="ar-SA" sz="240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بعضهما</a:t>
            </a:r>
            <a:r>
              <a:rPr lang="ar-SA" sz="240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)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7879" y="5857892"/>
            <a:ext cx="743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الجمع (+)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تحركا مبتعدين احدهما عن الآخر 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43372" y="1285860"/>
            <a:ext cx="3844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D0D0D"/>
                </a:solidFill>
              </a:rPr>
              <a:t> 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∆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=( 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1600" b="1" dirty="0">
                <a:solidFill>
                  <a:srgbClr val="0D0D0D"/>
                </a:solidFill>
                <a:latin typeface="Calibri" pitchFamily="34" charset="0"/>
              </a:rPr>
              <a:t>1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 - 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 ) =  +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endParaRPr lang="ar-SA" sz="3200" dirty="0"/>
          </a:p>
        </p:txBody>
      </p:sp>
      <p:sp>
        <p:nvSpPr>
          <p:cNvPr id="11" name="مستطيل 10"/>
          <p:cNvSpPr/>
          <p:nvPr/>
        </p:nvSpPr>
        <p:spPr>
          <a:xfrm>
            <a:off x="4357686" y="2285992"/>
            <a:ext cx="3660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D0D0D"/>
                </a:solidFill>
              </a:rPr>
              <a:t> 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∆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=( 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1600" b="1" dirty="0">
                <a:solidFill>
                  <a:srgbClr val="0D0D0D"/>
                </a:solidFill>
                <a:latin typeface="Calibri" pitchFamily="34" charset="0"/>
              </a:rPr>
              <a:t>1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 - 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r>
              <a:rPr lang="en-US" sz="3200" b="1" dirty="0">
                <a:solidFill>
                  <a:srgbClr val="0D0D0D"/>
                </a:solidFill>
                <a:latin typeface="Calibri" pitchFamily="34" charset="0"/>
              </a:rPr>
              <a:t>  ) =  - </a:t>
            </a:r>
            <a:r>
              <a:rPr lang="el-GR" sz="3200" b="1" dirty="0">
                <a:solidFill>
                  <a:srgbClr val="0D0D0D"/>
                </a:solidFill>
                <a:latin typeface="Calibri" pitchFamily="34" charset="0"/>
              </a:rPr>
              <a:t>λ</a:t>
            </a:r>
            <a:endParaRPr lang="ar-SA" sz="3200" dirty="0"/>
          </a:p>
        </p:txBody>
      </p:sp>
      <p:sp>
        <p:nvSpPr>
          <p:cNvPr id="12" name="مستطيل 11"/>
          <p:cNvSpPr/>
          <p:nvPr/>
        </p:nvSpPr>
        <p:spPr>
          <a:xfrm>
            <a:off x="2928926" y="4286256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λ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 الطول الموجي الحقيقي للضوء </a:t>
            </a:r>
            <a:r>
              <a:rPr lang="ar-SA" sz="2400" dirty="0" smtClean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المصدر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3" name="Picture 4" descr="http://upload.wikimedia.org/wikipedia/commons/thumb/e/e4/Redshift_blueshift.svg/270px-Redshift_blueshif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143240" cy="19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m.maktoob.com/showImage.php?setID=&amp;groupID=&amp;showPrivate=&amp;ImageID=137644&amp;size=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71151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%E3%D3%C7%D1%20%C7%E1%D6%E6%C1%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357562"/>
            <a:ext cx="3352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%E3%D3%C7%D1%20%C7%E1%D6%E6%C1%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3225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414c9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824420" cy="3379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/>
          <p:cNvSpPr txBox="1"/>
          <p:nvPr/>
        </p:nvSpPr>
        <p:spPr>
          <a:xfrm>
            <a:off x="1142976" y="357166"/>
            <a:ext cx="6929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وعندما تضع جسماً أمام عينيك وتتحرك في اتجاهه فإنك تسير في مسار مستقيم ..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000232" y="1142984"/>
            <a:ext cx="4214842" cy="30003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57448" y="1514460"/>
            <a:ext cx="3143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هذه الأشياء تحدث فقط لأن الضوء ينتقل في خطوط مستقيمة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42860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هل يُمكن أنّ نعتبر الضوء سيل من الجسيمات متناهية الصغر 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؟؟ كما </a:t>
            </a:r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في المقطع التالي :</a:t>
            </a:r>
            <a:endParaRPr lang="ar-SA" sz="24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4" name="النظرية الجسمية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500174"/>
            <a:ext cx="7239008" cy="400052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2112</Words>
  <Application>Microsoft Office PowerPoint</Application>
  <PresentationFormat>عرض على الشاشة (3:4)‏</PresentationFormat>
  <Paragraphs>239</Paragraphs>
  <Slides>62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101</cp:revision>
  <dcterms:created xsi:type="dcterms:W3CDTF">2015-12-08T09:19:46Z</dcterms:created>
  <dcterms:modified xsi:type="dcterms:W3CDTF">2015-12-29T15:07:44Z</dcterms:modified>
</cp:coreProperties>
</file>